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3"/>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260" r:id="rId7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22" autoAdjust="0"/>
    <p:restoredTop sz="86420" autoAdjust="0"/>
  </p:normalViewPr>
  <p:slideViewPr>
    <p:cSldViewPr snapToGrid="0" snapToObjects="1">
      <p:cViewPr varScale="1">
        <p:scale>
          <a:sx n="93" d="100"/>
          <a:sy n="93" d="100"/>
        </p:scale>
        <p:origin x="442" y="101"/>
      </p:cViewPr>
      <p:guideLst>
        <p:guide orient="horz" pos="1620"/>
        <p:guide pos="2880"/>
      </p:guideLst>
    </p:cSldViewPr>
  </p:slideViewPr>
  <p:outlineViewPr>
    <p:cViewPr>
      <p:scale>
        <a:sx n="33" d="100"/>
        <a:sy n="33" d="100"/>
      </p:scale>
      <p:origin x="0" y="-2015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F2067-A687-B342-BD06-FA386BB5BADC}" type="datetimeFigureOut">
              <a:rPr lang="en-US" smtClean="0"/>
              <a:t>2/15/2023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A17250-56D1-8849-9C4F-9B4226955734}" type="slidenum">
              <a:rPr lang="en-US" smtClean="0"/>
              <a:t>‹#›</a:t>
            </a:fld>
            <a:endParaRPr lang="en-US"/>
          </a:p>
        </p:txBody>
      </p:sp>
    </p:spTree>
    <p:extLst>
      <p:ext uri="{BB962C8B-B14F-4D97-AF65-F5344CB8AC3E}">
        <p14:creationId xmlns:p14="http://schemas.microsoft.com/office/powerpoint/2010/main" val="4261606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a:t>
            </a:fld>
            <a:endParaRPr/>
          </a:p>
        </p:txBody>
      </p:sp>
      <p:sp>
        <p:nvSpPr>
          <p:cNvPr id="60" name="Google Shape;6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 name="Google Shape;61;p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
        <p:nvSpPr>
          <p:cNvPr id="122" name="Google Shape;12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1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
        <p:nvSpPr>
          <p:cNvPr id="129" name="Google Shape;12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 name="Google Shape;130;p1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dirty="0"/>
          </a:p>
        </p:txBody>
      </p:sp>
      <p:sp>
        <p:nvSpPr>
          <p:cNvPr id="136" name="Google Shape;13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14</a:t>
            </a:fld>
            <a:endParaRPr/>
          </a:p>
        </p:txBody>
      </p:sp>
      <p:sp>
        <p:nvSpPr>
          <p:cNvPr id="142" name="Google Shape;14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3" name="Google Shape;143;p1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50" name="Google Shape;15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16</a:t>
            </a:fld>
            <a:endParaRPr/>
          </a:p>
        </p:txBody>
      </p:sp>
      <p:sp>
        <p:nvSpPr>
          <p:cNvPr id="156" name="Google Shape;15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p1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17</a:t>
            </a:fld>
            <a:endParaRPr/>
          </a:p>
        </p:txBody>
      </p:sp>
      <p:sp>
        <p:nvSpPr>
          <p:cNvPr id="164" name="Google Shape;16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 name="Google Shape;165;p1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18</a:t>
            </a:fld>
            <a:endParaRPr/>
          </a:p>
        </p:txBody>
      </p:sp>
      <p:sp>
        <p:nvSpPr>
          <p:cNvPr id="172" name="Google Shape;17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3" name="Google Shape;173;p1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19</a:t>
            </a:fld>
            <a:endParaRPr/>
          </a:p>
        </p:txBody>
      </p:sp>
      <p:sp>
        <p:nvSpPr>
          <p:cNvPr id="180" name="Google Shape;18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1" name="Google Shape;181;p1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2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20</a:t>
            </a:fld>
            <a:endParaRPr/>
          </a:p>
        </p:txBody>
      </p:sp>
      <p:sp>
        <p:nvSpPr>
          <p:cNvPr id="188" name="Google Shape;18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9" name="Google Shape;189;p2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 name="Google Shape;68;p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21</a:t>
            </a:fld>
            <a:endParaRPr/>
          </a:p>
        </p:txBody>
      </p:sp>
      <p:sp>
        <p:nvSpPr>
          <p:cNvPr id="195" name="Google Shape;19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6" name="Google Shape;196;p2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22</a:t>
            </a:fld>
            <a:endParaRPr/>
          </a:p>
        </p:txBody>
      </p:sp>
      <p:sp>
        <p:nvSpPr>
          <p:cNvPr id="202" name="Google Shape;20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2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23</a:t>
            </a:fld>
            <a:endParaRPr/>
          </a:p>
        </p:txBody>
      </p:sp>
      <p:sp>
        <p:nvSpPr>
          <p:cNvPr id="209" name="Google Shape;20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0" name="Google Shape;210;p2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24</a:t>
            </a:fld>
            <a:endParaRPr/>
          </a:p>
        </p:txBody>
      </p:sp>
      <p:sp>
        <p:nvSpPr>
          <p:cNvPr id="216" name="Google Shape;21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7" name="Google Shape;217;p2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25</a:t>
            </a:fld>
            <a:endParaRPr/>
          </a:p>
        </p:txBody>
      </p:sp>
      <p:sp>
        <p:nvSpPr>
          <p:cNvPr id="223" name="Google Shape;22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4" name="Google Shape;224;p2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26</a:t>
            </a:fld>
            <a:endParaRPr/>
          </a:p>
        </p:txBody>
      </p:sp>
      <p:sp>
        <p:nvSpPr>
          <p:cNvPr id="230" name="Google Shape;230;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p2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27</a:t>
            </a:fld>
            <a:endParaRPr/>
          </a:p>
        </p:txBody>
      </p:sp>
      <p:sp>
        <p:nvSpPr>
          <p:cNvPr id="237" name="Google Shape;23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p2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28</a:t>
            </a:fld>
            <a:endParaRPr/>
          </a:p>
        </p:txBody>
      </p:sp>
      <p:sp>
        <p:nvSpPr>
          <p:cNvPr id="244" name="Google Shape;24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2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29</a:t>
            </a:fld>
            <a:endParaRPr/>
          </a:p>
        </p:txBody>
      </p:sp>
      <p:sp>
        <p:nvSpPr>
          <p:cNvPr id="251" name="Google Shape;25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2" name="Google Shape;252;p2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3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258" name="Google Shape;25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 name="Google Shape;75;p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31</a:t>
            </a:fld>
            <a:endParaRPr/>
          </a:p>
        </p:txBody>
      </p:sp>
      <p:sp>
        <p:nvSpPr>
          <p:cNvPr id="264" name="Google Shape;264;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5" name="Google Shape;265;p3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32</a:t>
            </a:fld>
            <a:endParaRPr/>
          </a:p>
        </p:txBody>
      </p:sp>
      <p:sp>
        <p:nvSpPr>
          <p:cNvPr id="272" name="Google Shape;27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3" name="Google Shape;273;p3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33</a:t>
            </a:fld>
            <a:endParaRPr/>
          </a:p>
        </p:txBody>
      </p:sp>
      <p:sp>
        <p:nvSpPr>
          <p:cNvPr id="279" name="Google Shape;27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0" name="Google Shape;280;p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34</a:t>
            </a:fld>
            <a:endParaRPr/>
          </a:p>
        </p:txBody>
      </p:sp>
      <p:sp>
        <p:nvSpPr>
          <p:cNvPr id="286" name="Google Shape;28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7" name="Google Shape;287;p3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35</a:t>
            </a:fld>
            <a:endParaRPr/>
          </a:p>
        </p:txBody>
      </p:sp>
      <p:sp>
        <p:nvSpPr>
          <p:cNvPr id="295" name="Google Shape;29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6" name="Google Shape;296;p3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36</a:t>
            </a:fld>
            <a:endParaRPr/>
          </a:p>
        </p:txBody>
      </p:sp>
      <p:sp>
        <p:nvSpPr>
          <p:cNvPr id="303" name="Google Shape;30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4" name="Google Shape;304;p3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37</a:t>
            </a:fld>
            <a:endParaRPr/>
          </a:p>
        </p:txBody>
      </p:sp>
      <p:sp>
        <p:nvSpPr>
          <p:cNvPr id="311" name="Google Shape;311;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2" name="Google Shape;312;p3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38</a:t>
            </a:fld>
            <a:endParaRPr/>
          </a:p>
        </p:txBody>
      </p:sp>
      <p:sp>
        <p:nvSpPr>
          <p:cNvPr id="319" name="Google Shape;31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0" name="Google Shape;320;p3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39</a:t>
            </a:fld>
            <a:endParaRPr/>
          </a:p>
        </p:txBody>
      </p:sp>
      <p:sp>
        <p:nvSpPr>
          <p:cNvPr id="325" name="Google Shape;32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6" name="Google Shape;326;p3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4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40</a:t>
            </a:fld>
            <a:endParaRPr/>
          </a:p>
        </p:txBody>
      </p:sp>
      <p:sp>
        <p:nvSpPr>
          <p:cNvPr id="332" name="Google Shape;332;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3" name="Google Shape;333;p4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
        <p:nvSpPr>
          <p:cNvPr id="81" name="Google Shape;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 name="Google Shape;82;p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4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41</a:t>
            </a:fld>
            <a:endParaRPr/>
          </a:p>
        </p:txBody>
      </p:sp>
      <p:sp>
        <p:nvSpPr>
          <p:cNvPr id="340" name="Google Shape;340;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1" name="Google Shape;341;p4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4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42</a:t>
            </a:fld>
            <a:endParaRPr/>
          </a:p>
        </p:txBody>
      </p:sp>
      <p:sp>
        <p:nvSpPr>
          <p:cNvPr id="347" name="Google Shape;34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8" name="Google Shape;348;p4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4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43</a:t>
            </a:fld>
            <a:endParaRPr/>
          </a:p>
        </p:txBody>
      </p:sp>
      <p:sp>
        <p:nvSpPr>
          <p:cNvPr id="356" name="Google Shape;356;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7" name="Google Shape;357;p4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44</a:t>
            </a:fld>
            <a:endParaRPr/>
          </a:p>
        </p:txBody>
      </p:sp>
      <p:sp>
        <p:nvSpPr>
          <p:cNvPr id="363" name="Google Shape;363;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4" name="Google Shape;364;p4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45</a:t>
            </a:fld>
            <a:endParaRPr/>
          </a:p>
        </p:txBody>
      </p:sp>
      <p:sp>
        <p:nvSpPr>
          <p:cNvPr id="372" name="Google Shape;372;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3" name="Google Shape;373;p4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46</a:t>
            </a:fld>
            <a:endParaRPr/>
          </a:p>
        </p:txBody>
      </p:sp>
      <p:sp>
        <p:nvSpPr>
          <p:cNvPr id="381" name="Google Shape;381;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2" name="Google Shape;382;p4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47</a:t>
            </a:fld>
            <a:endParaRPr/>
          </a:p>
        </p:txBody>
      </p:sp>
      <p:sp>
        <p:nvSpPr>
          <p:cNvPr id="390" name="Google Shape;390;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1" name="Google Shape;391;p4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48</a:t>
            </a:fld>
            <a:endParaRPr/>
          </a:p>
        </p:txBody>
      </p:sp>
      <p:sp>
        <p:nvSpPr>
          <p:cNvPr id="399" name="Google Shape;39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0" name="Google Shape;400;p4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4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49</a:t>
            </a:fld>
            <a:endParaRPr/>
          </a:p>
        </p:txBody>
      </p:sp>
      <p:sp>
        <p:nvSpPr>
          <p:cNvPr id="407" name="Google Shape;407;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8" name="Google Shape;408;p4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5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50</a:t>
            </a:fld>
            <a:endParaRPr/>
          </a:p>
        </p:txBody>
      </p:sp>
      <p:sp>
        <p:nvSpPr>
          <p:cNvPr id="416" name="Google Shape;416;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7" name="Google Shape;417;p5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
        <p:nvSpPr>
          <p:cNvPr id="88" name="Google Shape;8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9" name="Google Shape;89;p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51: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51</a:t>
            </a:fld>
            <a:endParaRPr/>
          </a:p>
        </p:txBody>
      </p:sp>
      <p:sp>
        <p:nvSpPr>
          <p:cNvPr id="425" name="Google Shape;42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6" name="Google Shape;426;p5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52</a:t>
            </a:fld>
            <a:endParaRPr/>
          </a:p>
        </p:txBody>
      </p:sp>
      <p:sp>
        <p:nvSpPr>
          <p:cNvPr id="433" name="Google Shape;433;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4" name="Google Shape;434;p5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5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442" name="Google Shape;442;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5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448" name="Google Shape;448;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5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55</a:t>
            </a:fld>
            <a:endParaRPr/>
          </a:p>
        </p:txBody>
      </p:sp>
      <p:sp>
        <p:nvSpPr>
          <p:cNvPr id="454" name="Google Shape;454;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5" name="Google Shape;455;p5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5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56</a:t>
            </a:fld>
            <a:endParaRPr/>
          </a:p>
        </p:txBody>
      </p:sp>
      <p:sp>
        <p:nvSpPr>
          <p:cNvPr id="462" name="Google Shape;462;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3" name="Google Shape;463;p5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5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57</a:t>
            </a:fld>
            <a:endParaRPr/>
          </a:p>
        </p:txBody>
      </p:sp>
      <p:sp>
        <p:nvSpPr>
          <p:cNvPr id="470" name="Google Shape;470;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1" name="Google Shape;471;p5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5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58</a:t>
            </a:fld>
            <a:endParaRPr/>
          </a:p>
        </p:txBody>
      </p:sp>
      <p:sp>
        <p:nvSpPr>
          <p:cNvPr id="478" name="Google Shape;478;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9" name="Google Shape;479;p5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5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59</a:t>
            </a:fld>
            <a:endParaRPr/>
          </a:p>
        </p:txBody>
      </p:sp>
      <p:sp>
        <p:nvSpPr>
          <p:cNvPr id="486" name="Google Shape;486;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7" name="Google Shape;487;p5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6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60</a:t>
            </a:fld>
            <a:endParaRPr/>
          </a:p>
        </p:txBody>
      </p:sp>
      <p:sp>
        <p:nvSpPr>
          <p:cNvPr id="494" name="Google Shape;494;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5" name="Google Shape;495;p6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6" name="Google Shape;96;p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61: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503" name="Google Shape;503;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62: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62</a:t>
            </a:fld>
            <a:endParaRPr/>
          </a:p>
        </p:txBody>
      </p:sp>
      <p:sp>
        <p:nvSpPr>
          <p:cNvPr id="509" name="Google Shape;509;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0" name="Google Shape;510;p6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63: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63</a:t>
            </a:fld>
            <a:endParaRPr/>
          </a:p>
        </p:txBody>
      </p:sp>
      <p:sp>
        <p:nvSpPr>
          <p:cNvPr id="517" name="Google Shape;517;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8" name="Google Shape;518;p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64: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64</a:t>
            </a:fld>
            <a:endParaRPr/>
          </a:p>
        </p:txBody>
      </p:sp>
      <p:sp>
        <p:nvSpPr>
          <p:cNvPr id="525" name="Google Shape;525;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6" name="Google Shape;526;p6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65: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65</a:t>
            </a:fld>
            <a:endParaRPr/>
          </a:p>
        </p:txBody>
      </p:sp>
      <p:sp>
        <p:nvSpPr>
          <p:cNvPr id="533" name="Google Shape;533;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4" name="Google Shape;534;p6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66: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66</a:t>
            </a:fld>
            <a:endParaRPr/>
          </a:p>
        </p:txBody>
      </p:sp>
      <p:sp>
        <p:nvSpPr>
          <p:cNvPr id="541" name="Google Shape;541;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2" name="Google Shape;542;p66: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67: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67</a:t>
            </a:fld>
            <a:endParaRPr/>
          </a:p>
        </p:txBody>
      </p:sp>
      <p:sp>
        <p:nvSpPr>
          <p:cNvPr id="551" name="Google Shape;551;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2" name="Google Shape;552;p6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6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68</a:t>
            </a:fld>
            <a:endParaRPr/>
          </a:p>
        </p:txBody>
      </p:sp>
      <p:sp>
        <p:nvSpPr>
          <p:cNvPr id="558" name="Google Shape;558;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9" name="Google Shape;559;p6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69: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69</a:t>
            </a:fld>
            <a:endParaRPr/>
          </a:p>
        </p:txBody>
      </p:sp>
      <p:sp>
        <p:nvSpPr>
          <p:cNvPr id="565" name="Google Shape;565;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6" name="Google Shape;566;p69: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7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70</a:t>
            </a:fld>
            <a:endParaRPr/>
          </a:p>
        </p:txBody>
      </p:sp>
      <p:sp>
        <p:nvSpPr>
          <p:cNvPr id="572" name="Google Shape;572;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3" name="Google Shape;573;p7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
        <p:nvSpPr>
          <p:cNvPr id="102" name="Google Shape;10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p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109" name="Google Shape;10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0: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
        <p:nvSpPr>
          <p:cNvPr id="115" name="Google Shape;11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6" name="Google Shape;116;p1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HiRez4inchGSAStarMarkRGB.jpg"/>
          <p:cNvPicPr>
            <a:picLocks noChangeAspect="1"/>
          </p:cNvPicPr>
          <p:nvPr userDrawn="1"/>
        </p:nvPicPr>
        <p:blipFill>
          <a:blip r:embed="rId2" cstate="print"/>
          <a:stretch>
            <a:fillRect/>
          </a:stretch>
        </p:blipFill>
        <p:spPr>
          <a:xfrm>
            <a:off x="685800" y="457200"/>
            <a:ext cx="759524" cy="685800"/>
          </a:xfrm>
          <a:prstGeom prst="rect">
            <a:avLst/>
          </a:prstGeom>
        </p:spPr>
      </p:pic>
      <p:sp>
        <p:nvSpPr>
          <p:cNvPr id="8" name="Text Box 10"/>
          <p:cNvSpPr txBox="1">
            <a:spLocks noChangeArrowheads="1"/>
          </p:cNvSpPr>
          <p:nvPr userDrawn="1"/>
        </p:nvSpPr>
        <p:spPr bwMode="auto">
          <a:xfrm>
            <a:off x="4419600" y="1031241"/>
            <a:ext cx="4038600" cy="243840"/>
          </a:xfrm>
          <a:prstGeom prst="rect">
            <a:avLst/>
          </a:prstGeom>
          <a:noFill/>
          <a:ln w="9525">
            <a:noFill/>
            <a:miter lim="800000"/>
            <a:headEnd/>
            <a:tailEnd/>
          </a:ln>
        </p:spPr>
        <p:txBody>
          <a:bodyPr lIns="0" tIns="0" rIns="0" bIns="0" anchor="ctr"/>
          <a:lstStyle/>
          <a:p>
            <a:pPr algn="r">
              <a:spcBef>
                <a:spcPct val="50000"/>
              </a:spcBef>
            </a:pPr>
            <a:r>
              <a:rPr lang="en-US" sz="1200" b="1" dirty="0">
                <a:solidFill>
                  <a:schemeClr val="bg2"/>
                </a:solidFill>
              </a:rPr>
              <a:t>U.S. General Services Administration</a:t>
            </a:r>
          </a:p>
        </p:txBody>
      </p:sp>
      <p:pic>
        <p:nvPicPr>
          <p:cNvPr id="9" name="Picture 8"/>
          <p:cNvPicPr>
            <a:picLocks noChangeAspect="1"/>
          </p:cNvPicPr>
          <p:nvPr userDrawn="1"/>
        </p:nvPicPr>
        <p:blipFill>
          <a:blip r:embed="rId3"/>
          <a:srcRect l="2893" r="2893"/>
          <a:stretch/>
        </p:blipFill>
        <p:spPr>
          <a:xfrm>
            <a:off x="0" y="1595422"/>
            <a:ext cx="9144000" cy="3548077"/>
          </a:xfrm>
          <a:prstGeom prst="rect">
            <a:avLst/>
          </a:prstGeom>
        </p:spPr>
      </p:pic>
    </p:spTree>
    <p:extLst>
      <p:ext uri="{BB962C8B-B14F-4D97-AF65-F5344CB8AC3E}">
        <p14:creationId xmlns:p14="http://schemas.microsoft.com/office/powerpoint/2010/main" val="162102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891217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lvl1pPr>
              <a:defRPr>
                <a:solidFill>
                  <a:schemeClr val="accent4">
                    <a:lumMod val="75000"/>
                  </a:schemeClr>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411530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156D492-2D1D-56EF-570C-88395D3E32FB}"/>
              </a:ext>
            </a:extLst>
          </p:cNvPr>
          <p:cNvPicPr>
            <a:picLocks noChangeAspect="1"/>
          </p:cNvPicPr>
          <p:nvPr userDrawn="1"/>
        </p:nvPicPr>
        <p:blipFill>
          <a:blip r:embed="rId2"/>
          <a:stretch>
            <a:fillRect/>
          </a:stretch>
        </p:blipFill>
        <p:spPr>
          <a:xfrm>
            <a:off x="1116" y="0"/>
            <a:ext cx="9141768" cy="5143500"/>
          </a:xfrm>
          <a:prstGeom prst="rect">
            <a:avLst/>
          </a:prstGeom>
        </p:spPr>
      </p:pic>
      <p:sp>
        <p:nvSpPr>
          <p:cNvPr id="2" name="Title 1"/>
          <p:cNvSpPr>
            <a:spLocks noGrp="1"/>
          </p:cNvSpPr>
          <p:nvPr>
            <p:ph type="title"/>
          </p:nvPr>
        </p:nvSpPr>
        <p:spPr>
          <a:xfrm>
            <a:off x="457200" y="307577"/>
            <a:ext cx="8229600" cy="857250"/>
          </a:xfrm>
        </p:spPr>
        <p:txBody>
          <a:bodyPr>
            <a:normAutofit/>
          </a:bodyPr>
          <a:lstStyle>
            <a:lvl1pPr algn="r">
              <a:defRPr sz="3200" b="1">
                <a:solidFill>
                  <a:srgbClr val="C00000"/>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D578F-EB6A-0D45-BF4C-590753804B8C}"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dirty="0"/>
          </a:p>
        </p:txBody>
      </p:sp>
      <p:sp>
        <p:nvSpPr>
          <p:cNvPr id="7" name="TextBox 6">
            <a:extLst>
              <a:ext uri="{FF2B5EF4-FFF2-40B4-BE49-F238E27FC236}">
                <a16:creationId xmlns:a16="http://schemas.microsoft.com/office/drawing/2014/main" id="{D4DD92B5-C153-CBE1-B364-2A082682B887}"/>
              </a:ext>
            </a:extLst>
          </p:cNvPr>
          <p:cNvSpPr txBox="1"/>
          <p:nvPr userDrawn="1"/>
        </p:nvSpPr>
        <p:spPr>
          <a:xfrm>
            <a:off x="8715830" y="4830216"/>
            <a:ext cx="391885" cy="276999"/>
          </a:xfrm>
          <a:prstGeom prst="rect">
            <a:avLst/>
          </a:prstGeom>
          <a:noFill/>
        </p:spPr>
        <p:txBody>
          <a:bodyPr wrap="square">
            <a:spAutoFit/>
          </a:bodyPr>
          <a:lstStyle/>
          <a:p>
            <a:pPr algn="r"/>
            <a:fld id="{A148A2A4-532E-8B48-BE15-FAD2C9B6FD7A}" type="slidenum">
              <a:rPr lang="en-US" sz="1200" smtClean="0">
                <a:solidFill>
                  <a:schemeClr val="bg1">
                    <a:lumMod val="50000"/>
                  </a:schemeClr>
                </a:solidFill>
              </a:rPr>
              <a:pPr algn="r"/>
              <a:t>‹#›</a:t>
            </a:fld>
            <a:endParaRPr lang="en-US" sz="1200" dirty="0">
              <a:solidFill>
                <a:schemeClr val="bg1">
                  <a:lumMod val="50000"/>
                </a:schemeClr>
              </a:solidFill>
            </a:endParaRPr>
          </a:p>
        </p:txBody>
      </p:sp>
    </p:spTree>
    <p:extLst>
      <p:ext uri="{BB962C8B-B14F-4D97-AF65-F5344CB8AC3E}">
        <p14:creationId xmlns:p14="http://schemas.microsoft.com/office/powerpoint/2010/main" val="307719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solidFill>
                  <a:schemeClr val="accent4">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FD578F-EB6A-0D45-BF4C-590753804B8C}"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35601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FD578F-EB6A-0D45-BF4C-590753804B8C}"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6099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solidFill>
                  <a:schemeClr val="accent4">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FD578F-EB6A-0D45-BF4C-590753804B8C}" type="datetimeFigureOut">
              <a:rPr lang="en-US" smtClean="0"/>
              <a:t>2/15/2023</a:t>
            </a:fld>
            <a:endParaRPr lang="en-US"/>
          </a:p>
        </p:txBody>
      </p:sp>
      <p:sp>
        <p:nvSpPr>
          <p:cNvPr id="8" name="Footer Placeholder 7"/>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22381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FD578F-EB6A-0D45-BF4C-590753804B8C}" type="datetimeFigureOut">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96012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FD578F-EB6A-0D45-BF4C-590753804B8C}" type="datetimeFigureOut">
              <a:rPr lang="en-US" smtClean="0"/>
              <a:t>2/15/2023</a:t>
            </a:fld>
            <a:endParaRPr lang="en-US"/>
          </a:p>
        </p:txBody>
      </p:sp>
      <p:sp>
        <p:nvSpPr>
          <p:cNvPr id="3" name="Footer Placeholder 2"/>
          <p:cNvSpPr>
            <a:spLocks noGrp="1"/>
          </p:cNvSpPr>
          <p:nvPr>
            <p:ph type="ftr" sz="quarter" idx="11"/>
          </p:nvPr>
        </p:nvSpPr>
        <p:spPr/>
        <p:txBody>
          <a:bodyPr/>
          <a:lstStyle/>
          <a:p>
            <a:endParaRPr lang="en-US"/>
          </a:p>
        </p:txBody>
      </p:sp>
      <p:sp>
        <p:nvSpPr>
          <p:cNvPr id="6" name="Title 5">
            <a:extLst>
              <a:ext uri="{FF2B5EF4-FFF2-40B4-BE49-F238E27FC236}">
                <a16:creationId xmlns:a16="http://schemas.microsoft.com/office/drawing/2014/main" id="{5A564056-FA30-2EBA-C4D9-28C03D18744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90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solidFill>
                  <a:schemeClr val="accent4">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578F-EB6A-0D45-BF4C-590753804B8C}"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16382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solidFill>
                  <a:schemeClr val="accent4">
                    <a:lumMod val="75000"/>
                  </a:schemeClr>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578F-EB6A-0D45-BF4C-590753804B8C}"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21653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5FD578F-EB6A-0D45-BF4C-590753804B8C}" type="datetimeFigureOut">
              <a:rPr lang="en-US" smtClean="0"/>
              <a:t>2/15/2023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TextBox 7">
            <a:extLst>
              <a:ext uri="{FF2B5EF4-FFF2-40B4-BE49-F238E27FC236}">
                <a16:creationId xmlns:a16="http://schemas.microsoft.com/office/drawing/2014/main" id="{B5FF59FE-5435-28B3-E89B-32251CAC8BEB}"/>
              </a:ext>
            </a:extLst>
          </p:cNvPr>
          <p:cNvSpPr txBox="1"/>
          <p:nvPr userDrawn="1"/>
        </p:nvSpPr>
        <p:spPr>
          <a:xfrm>
            <a:off x="8715830" y="4830216"/>
            <a:ext cx="391885" cy="276999"/>
          </a:xfrm>
          <a:prstGeom prst="rect">
            <a:avLst/>
          </a:prstGeom>
          <a:noFill/>
        </p:spPr>
        <p:txBody>
          <a:bodyPr wrap="square">
            <a:spAutoFit/>
          </a:bodyPr>
          <a:lstStyle/>
          <a:p>
            <a:pPr algn="r"/>
            <a:fld id="{A148A2A4-532E-8B48-BE15-FAD2C9B6FD7A}" type="slidenum">
              <a:rPr lang="en-US" sz="1200" smtClean="0">
                <a:solidFill>
                  <a:schemeClr val="bg1">
                    <a:lumMod val="50000"/>
                  </a:schemeClr>
                </a:solidFill>
              </a:rPr>
              <a:pPr algn="r"/>
              <a:t>‹#›</a:t>
            </a:fld>
            <a:endParaRPr lang="en-US" sz="1200" dirty="0">
              <a:solidFill>
                <a:schemeClr val="bg1">
                  <a:lumMod val="50000"/>
                </a:schemeClr>
              </a:solidFill>
            </a:endParaRPr>
          </a:p>
        </p:txBody>
      </p:sp>
    </p:spTree>
    <p:extLst>
      <p:ext uri="{BB962C8B-B14F-4D97-AF65-F5344CB8AC3E}">
        <p14:creationId xmlns:p14="http://schemas.microsoft.com/office/powerpoint/2010/main" val="2662370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saelibrary.gsa.gov/ElibMain/sinDetails.do?scheduleNumber=MAS&amp;specialItemNumber=339940OS4&amp;executeQuery=Y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gsalibrary.gsa.gov/"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gsaglobalsupply.gsa.gov/"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www.gsaadvantage.gov/"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gsaadvantage.gov/"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gsaelibrary.gsa.gov/ElibMain/sinDetails.do?scheduleNumber=MAS&amp;specialItemNumber=339940OS4&amp;executeQuery=Y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www.gsa.gov/buying-selling/purchasing-programs/gsa-schedules/gsa-schedule-offerings/mas-categories/office-management-category"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 Id="rId5" Type="http://schemas.openxmlformats.org/officeDocument/2006/relationships/hyperlink" Target="http://www.gsa.gov/csd" TargetMode="External"/><Relationship Id="rId4" Type="http://schemas.openxmlformats.org/officeDocument/2006/relationships/hyperlink" Target="http://www.gsa.gov/os4"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mailto:FSSI.OfficeSupplies@GSA.GOV"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Grp="1" noChangeArrowheads="1"/>
          </p:cNvSpPr>
          <p:nvPr>
            <p:ph type="title" idx="4294967295"/>
          </p:nvPr>
        </p:nvSpPr>
        <p:spPr bwMode="auto">
          <a:xfrm>
            <a:off x="174929" y="3193142"/>
            <a:ext cx="4622210" cy="1480457"/>
          </a:xfrm>
          <a:prstGeom prst="rect">
            <a:avLst/>
          </a:prstGeom>
          <a:noFill/>
          <a:ln w="9525">
            <a:noFill/>
            <a:prstDash/>
            <a:miter lim="800000"/>
            <a:headEnd/>
            <a:tailEn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l" defTabSz="457200" rtl="0" eaLnBrk="1" fontAlgn="auto" latinLnBrk="0" hangingPunct="1">
              <a:lnSpc>
                <a:spcPct val="70000"/>
              </a:lnSpc>
              <a:spcBef>
                <a:spcPts val="600"/>
              </a:spcBef>
              <a:spcAft>
                <a:spcPts val="0"/>
              </a:spcAft>
              <a:buClrTx/>
              <a:buSzTx/>
              <a:buFontTx/>
              <a:buNone/>
              <a:tabLst/>
              <a:defRPr/>
            </a:pPr>
            <a:endParaRPr kumimoji="0" lang="en-US" sz="3400" b="0" i="0" u="none" strike="noStrike" kern="1200" cap="none" spc="0" normalizeH="0" baseline="0" noProof="0" dirty="0">
              <a:ln>
                <a:noFill/>
              </a:ln>
              <a:solidFill>
                <a:srgbClr val="005087"/>
              </a:solidFill>
              <a:effectLst/>
              <a:uLnTx/>
              <a:uFillTx/>
              <a:latin typeface="+mn-lt"/>
              <a:ea typeface="+mn-ea"/>
              <a:cs typeface="+mn-cs"/>
            </a:endParaRPr>
          </a:p>
          <a:p>
            <a:pPr marL="0" marR="0" lvl="0" indent="0" algn="l" defTabSz="457200" rtl="0" eaLnBrk="1" fontAlgn="auto" latinLnBrk="0" hangingPunct="1">
              <a:lnSpc>
                <a:spcPct val="70000"/>
              </a:lnSpc>
              <a:spcBef>
                <a:spcPts val="600"/>
              </a:spcBef>
              <a:spcAft>
                <a:spcPts val="0"/>
              </a:spcAft>
              <a:buClrTx/>
              <a:buSzTx/>
              <a:buFontTx/>
              <a:buNone/>
              <a:tabLst/>
              <a:defRPr/>
            </a:pPr>
            <a:r>
              <a:rPr kumimoji="0" lang="en-US" sz="3400" b="0" i="0" u="none" strike="noStrike" kern="1200" cap="none" spc="0" normalizeH="0" baseline="0" noProof="0" dirty="0">
                <a:ln>
                  <a:noFill/>
                </a:ln>
                <a:solidFill>
                  <a:srgbClr val="005087"/>
                </a:solidFill>
                <a:effectLst/>
                <a:uLnTx/>
                <a:uFillTx/>
                <a:latin typeface="+mn-lt"/>
                <a:ea typeface="+mn-ea"/>
                <a:cs typeface="+mn-cs"/>
              </a:rPr>
              <a:t>OS4 Purchasing Channel</a:t>
            </a:r>
          </a:p>
          <a:p>
            <a:pPr marL="0" marR="0" lvl="0" indent="0" algn="l" defTabSz="457200" rtl="0" eaLnBrk="1" fontAlgn="auto" latinLnBrk="0" hangingPunct="1">
              <a:lnSpc>
                <a:spcPct val="70000"/>
              </a:lnSpc>
              <a:spcBef>
                <a:spcPts val="600"/>
              </a:spcBef>
              <a:spcAft>
                <a:spcPts val="0"/>
              </a:spcAft>
              <a:buClrTx/>
              <a:buSzTx/>
              <a:buFontTx/>
              <a:buNone/>
              <a:tabLst/>
              <a:defRPr/>
            </a:pPr>
            <a:r>
              <a:rPr kumimoji="0" lang="en-US" sz="1800" b="0" i="0" u="none" strike="noStrike" kern="1200" cap="none" spc="0" normalizeH="0" baseline="0" noProof="0" dirty="0">
                <a:ln>
                  <a:noFill/>
                </a:ln>
                <a:solidFill>
                  <a:srgbClr val="005087"/>
                </a:solidFill>
                <a:effectLst/>
                <a:uLnTx/>
                <a:uFillTx/>
                <a:latin typeface="+mn-lt"/>
                <a:ea typeface="+mn-ea"/>
                <a:cs typeface="+mn-cs"/>
              </a:rPr>
              <a:t>Sourcing Office Supplies Has Never Been Easier!</a:t>
            </a:r>
          </a:p>
          <a:p>
            <a:pPr marL="0" marR="0" lvl="0" indent="0" algn="l" defTabSz="457200" rtl="0" eaLnBrk="1" fontAlgn="auto" latinLnBrk="0" hangingPunct="1">
              <a:lnSpc>
                <a:spcPct val="90000"/>
              </a:lnSpc>
              <a:spcBef>
                <a:spcPct val="50000"/>
              </a:spcBef>
              <a:spcAft>
                <a:spcPts val="0"/>
              </a:spcAft>
              <a:buClrTx/>
              <a:buSzTx/>
              <a:buFontTx/>
              <a:buNone/>
              <a:tabLst/>
              <a:defRPr/>
            </a:pPr>
            <a:r>
              <a:rPr kumimoji="0" lang="en-US" sz="2000" b="0" i="0" u="none" strike="noStrike" kern="1200" cap="none" spc="0" normalizeH="0" baseline="0" noProof="0" dirty="0">
                <a:ln>
                  <a:noFill/>
                </a:ln>
                <a:solidFill>
                  <a:schemeClr val="tx2">
                    <a:lumMod val="50000"/>
                  </a:schemeClr>
                </a:solidFill>
                <a:effectLst/>
                <a:uLnTx/>
                <a:uFillTx/>
                <a:latin typeface="Arial Bold" pitchFamily="92" charset="0"/>
                <a:ea typeface="+mn-ea"/>
                <a:cs typeface="+mn-cs"/>
              </a:rPr>
              <a:t>Maria Viscione</a:t>
            </a:r>
          </a:p>
          <a:p>
            <a:pPr marL="0" marR="0" lvl="0" indent="0" algn="l" defTabSz="457200" rtl="0" eaLnBrk="1" fontAlgn="auto" latinLnBrk="0" hangingPunct="1">
              <a:lnSpc>
                <a:spcPct val="90000"/>
              </a:lnSpc>
              <a:spcBef>
                <a:spcPct val="50000"/>
              </a:spcBef>
              <a:spcAft>
                <a:spcPts val="0"/>
              </a:spcAft>
              <a:buClrTx/>
              <a:buSzTx/>
              <a:buFontTx/>
              <a:buNone/>
              <a:tabLst/>
              <a:defRPr/>
            </a:pPr>
            <a:r>
              <a:rPr kumimoji="0" lang="en-US" sz="1400" b="0" i="0" u="none" strike="noStrike" kern="1200" cap="none" spc="0" normalizeH="0" baseline="0" noProof="0" dirty="0">
                <a:ln>
                  <a:noFill/>
                </a:ln>
                <a:solidFill>
                  <a:schemeClr val="tx2">
                    <a:lumMod val="50000"/>
                  </a:schemeClr>
                </a:solidFill>
                <a:effectLst/>
                <a:uLnTx/>
                <a:uFillTx/>
                <a:latin typeface="Arial Bold" pitchFamily="92" charset="0"/>
                <a:ea typeface="+mn-ea"/>
                <a:cs typeface="+mn-cs"/>
              </a:rPr>
              <a:t>R2 MAS Branch Chief</a:t>
            </a:r>
          </a:p>
          <a:p>
            <a:pPr marL="0" marR="0" lvl="0" indent="0" algn="l" defTabSz="457200" rtl="0" eaLnBrk="1" fontAlgn="auto" latinLnBrk="0" hangingPunct="1">
              <a:lnSpc>
                <a:spcPct val="90000"/>
              </a:lnSpc>
              <a:spcBef>
                <a:spcPct val="50000"/>
              </a:spcBef>
              <a:spcAft>
                <a:spcPts val="0"/>
              </a:spcAft>
              <a:buClrTx/>
              <a:buSzTx/>
              <a:buFontTx/>
              <a:buNone/>
              <a:tabLst/>
              <a:defRPr/>
            </a:pPr>
            <a:r>
              <a:rPr kumimoji="0" lang="en-US" sz="1400" b="0" i="0" u="none" strike="noStrike" kern="1200" cap="none" spc="0" normalizeH="0" baseline="0" noProof="0" dirty="0">
                <a:ln>
                  <a:noFill/>
                </a:ln>
                <a:solidFill>
                  <a:schemeClr val="tx2">
                    <a:lumMod val="50000"/>
                  </a:schemeClr>
                </a:solidFill>
                <a:effectLst/>
                <a:uLnTx/>
                <a:uFillTx/>
                <a:latin typeface="Arial Bold" pitchFamily="92" charset="0"/>
                <a:ea typeface="+mn-ea"/>
                <a:cs typeface="+mn-cs"/>
              </a:rPr>
              <a:t>Program Manager, OS4 FSSI, BIC</a:t>
            </a:r>
            <a:endParaRPr kumimoji="0" lang="en-US" sz="1400" b="0" i="0" u="none" strike="noStrike" kern="1200" cap="none" spc="0" normalizeH="0" baseline="0" noProof="0" dirty="0">
              <a:ln>
                <a:noFill/>
              </a:ln>
              <a:solidFill>
                <a:schemeClr val="tx2">
                  <a:lumMod val="50000"/>
                </a:schemeClr>
              </a:solidFill>
              <a:effectLst/>
              <a:uLnTx/>
              <a:uFillTx/>
              <a:latin typeface="+mn-lt"/>
              <a:ea typeface="+mn-ea"/>
              <a:cs typeface="+mn-cs"/>
            </a:endParaRPr>
          </a:p>
        </p:txBody>
      </p:sp>
    </p:spTree>
    <p:extLst>
      <p:ext uri="{BB962C8B-B14F-4D97-AF65-F5344CB8AC3E}">
        <p14:creationId xmlns:p14="http://schemas.microsoft.com/office/powerpoint/2010/main" val="4010807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p:txBody>
          <a:bodyPr>
            <a:normAutofit fontScale="90000"/>
          </a:bodyPr>
          <a:lstStyle/>
          <a:p>
            <a:pPr lvl="0"/>
            <a:br>
              <a:rPr lang="en-US"/>
            </a:br>
            <a:r>
              <a:rPr lang="en-US"/>
              <a:t>OS4 Discounts</a:t>
            </a:r>
          </a:p>
        </p:txBody>
      </p:sp>
      <p:sp>
        <p:nvSpPr>
          <p:cNvPr id="119" name="Google Shape;119;p22"/>
          <p:cNvSpPr/>
          <p:nvPr/>
        </p:nvSpPr>
        <p:spPr>
          <a:xfrm>
            <a:off x="684213" y="1661886"/>
            <a:ext cx="7772400" cy="2794624"/>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Discounts are activated at GSA Advantage!</a:t>
            </a:r>
            <a:r>
              <a:rPr lang="en-US" sz="1200" b="0" i="0" u="none" strike="noStrike" cap="none" baseline="30000">
                <a:solidFill>
                  <a:srgbClr val="000000"/>
                </a:solidFill>
                <a:latin typeface="Arial"/>
                <a:ea typeface="Arial"/>
                <a:cs typeface="Arial"/>
                <a:sym typeface="Arial"/>
              </a:rPr>
              <a:t>®</a:t>
            </a:r>
            <a:r>
              <a:rPr lang="en-US" sz="2000" b="0" i="0" u="none" strike="noStrike" cap="none">
                <a:solidFill>
                  <a:srgbClr val="000000"/>
                </a:solidFill>
                <a:latin typeface="Arial"/>
                <a:ea typeface="Arial"/>
                <a:cs typeface="Arial"/>
                <a:sym typeface="Arial"/>
              </a:rPr>
              <a:t> checkout.</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Order Volume Discounts</a:t>
            </a:r>
            <a:endParaRPr/>
          </a:p>
          <a:p>
            <a:pPr marL="800100" marR="0" lvl="1" indent="-34290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Consolidate orders and save as discounts are triggered on individual orders starting at $300 for some vendors</a:t>
            </a:r>
            <a:endParaRPr/>
          </a:p>
          <a:p>
            <a:pPr marL="800100" marR="0" lvl="1" indent="-34290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Discounts increase at $1,000, $3,000, $5,000, and $10,000 orders depending on the vendor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p:txBody>
          <a:bodyPr>
            <a:normAutofit fontScale="90000"/>
          </a:bodyPr>
          <a:lstStyle/>
          <a:p>
            <a:pPr lvl="0"/>
            <a:r>
              <a:rPr lang="en-US"/>
              <a:t>What if my order doesn’t meet the minimum purchasing requirement?</a:t>
            </a:r>
          </a:p>
        </p:txBody>
      </p:sp>
      <p:sp>
        <p:nvSpPr>
          <p:cNvPr id="126" name="Google Shape;126;p23"/>
          <p:cNvSpPr/>
          <p:nvPr/>
        </p:nvSpPr>
        <p:spPr>
          <a:xfrm>
            <a:off x="684213" y="1717090"/>
            <a:ext cx="7772400" cy="3086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700"/>
              <a:buFont typeface="Arial"/>
              <a:buChar char="•"/>
            </a:pPr>
            <a:r>
              <a:rPr lang="en-US" sz="1700" b="0" i="0" u="none" strike="noStrike" cap="none" dirty="0">
                <a:solidFill>
                  <a:srgbClr val="000000"/>
                </a:solidFill>
                <a:latin typeface="Arial"/>
                <a:ea typeface="Arial"/>
                <a:cs typeface="Arial"/>
                <a:sym typeface="Arial"/>
              </a:rPr>
              <a:t>The minimum purchasing amount is currently $100, depending on vendors, if you do not wish to pay a convenience fee (see last bullet)</a:t>
            </a:r>
            <a:endParaRPr dirty="0"/>
          </a:p>
          <a:p>
            <a:pPr marL="342900" marR="0" lvl="0" indent="-342900" algn="l" rtl="0">
              <a:lnSpc>
                <a:spcPct val="100000"/>
              </a:lnSpc>
              <a:spcBef>
                <a:spcPts val="340"/>
              </a:spcBef>
              <a:spcAft>
                <a:spcPts val="0"/>
              </a:spcAft>
              <a:buClr>
                <a:srgbClr val="000000"/>
              </a:buClr>
              <a:buSzPts val="1700"/>
              <a:buFont typeface="Arial"/>
              <a:buChar char="•"/>
            </a:pPr>
            <a:r>
              <a:rPr lang="en-US" sz="1700" b="0" i="0" u="none" strike="noStrike" cap="none" dirty="0">
                <a:solidFill>
                  <a:srgbClr val="000000"/>
                </a:solidFill>
                <a:latin typeface="Arial"/>
                <a:ea typeface="Arial"/>
                <a:cs typeface="Arial"/>
                <a:sym typeface="Arial"/>
              </a:rPr>
              <a:t>We recommend that you pool together other purchases in your office using the “Park Cart” feature on GSA </a:t>
            </a:r>
            <a:r>
              <a:rPr lang="en-US" sz="1700" b="0" i="1" u="none" strike="noStrike" cap="none" dirty="0">
                <a:solidFill>
                  <a:srgbClr val="000000"/>
                </a:solidFill>
                <a:latin typeface="Arial"/>
                <a:ea typeface="Arial"/>
                <a:cs typeface="Arial"/>
                <a:sym typeface="Arial"/>
              </a:rPr>
              <a:t>Advantage!</a:t>
            </a:r>
            <a:r>
              <a:rPr lang="en-US" sz="1700" b="0" i="0" u="none" strike="noStrike" cap="none" dirty="0">
                <a:solidFill>
                  <a:srgbClr val="000000"/>
                </a:solidFill>
                <a:latin typeface="Arial"/>
                <a:ea typeface="Arial"/>
                <a:cs typeface="Arial"/>
                <a:sym typeface="Arial"/>
              </a:rPr>
              <a:t>® </a:t>
            </a:r>
            <a:endParaRPr dirty="0"/>
          </a:p>
          <a:p>
            <a:pPr marL="342900" marR="0" lvl="0" indent="-342900" algn="l" rtl="0">
              <a:lnSpc>
                <a:spcPct val="100000"/>
              </a:lnSpc>
              <a:spcBef>
                <a:spcPts val="340"/>
              </a:spcBef>
              <a:spcAft>
                <a:spcPts val="0"/>
              </a:spcAft>
              <a:buClr>
                <a:srgbClr val="000000"/>
              </a:buClr>
              <a:buSzPts val="1700"/>
              <a:buFont typeface="Arial"/>
              <a:buChar char="•"/>
            </a:pPr>
            <a:r>
              <a:rPr lang="en-US" sz="1700" b="0" i="0" u="none" strike="noStrike" cap="none" dirty="0">
                <a:solidFill>
                  <a:srgbClr val="000000"/>
                </a:solidFill>
                <a:latin typeface="Arial"/>
                <a:ea typeface="Arial"/>
                <a:cs typeface="Arial"/>
                <a:sym typeface="Arial"/>
              </a:rPr>
              <a:t>Develop a strategy to purchase more items less frequently, planning ahead, so that you are making larger purchases.</a:t>
            </a:r>
            <a:endParaRPr dirty="0"/>
          </a:p>
          <a:p>
            <a:pPr marL="342900" marR="0" lvl="0" indent="-342900" algn="l" rtl="0">
              <a:lnSpc>
                <a:spcPct val="100000"/>
              </a:lnSpc>
              <a:spcBef>
                <a:spcPts val="340"/>
              </a:spcBef>
              <a:spcAft>
                <a:spcPts val="0"/>
              </a:spcAft>
              <a:buClr>
                <a:srgbClr val="000000"/>
              </a:buClr>
              <a:buSzPts val="1700"/>
              <a:buFont typeface="Arial"/>
              <a:buChar char="•"/>
            </a:pPr>
            <a:r>
              <a:rPr lang="en-US" sz="1700" b="0" i="0" u="none" strike="noStrike" cap="none" dirty="0">
                <a:solidFill>
                  <a:srgbClr val="000000"/>
                </a:solidFill>
                <a:latin typeface="Arial"/>
                <a:ea typeface="Arial"/>
                <a:cs typeface="Arial"/>
                <a:sym typeface="Arial"/>
              </a:rPr>
              <a:t>Remember, order minimums result in added value: better prices and less shipping waste.</a:t>
            </a:r>
            <a:endParaRPr dirty="0"/>
          </a:p>
          <a:p>
            <a:pPr marL="342900" marR="0" lvl="0" indent="-342900" algn="l" rtl="0">
              <a:lnSpc>
                <a:spcPct val="100000"/>
              </a:lnSpc>
              <a:spcBef>
                <a:spcPts val="340"/>
              </a:spcBef>
              <a:spcAft>
                <a:spcPts val="0"/>
              </a:spcAft>
              <a:buClr>
                <a:srgbClr val="000000"/>
              </a:buClr>
              <a:buSzPts val="1700"/>
              <a:buFont typeface="Arial"/>
              <a:buChar char="•"/>
            </a:pPr>
            <a:r>
              <a:rPr lang="en-US" sz="1700" b="0" i="0" u="none" strike="noStrike" cap="none" dirty="0">
                <a:solidFill>
                  <a:srgbClr val="000000"/>
                </a:solidFill>
                <a:latin typeface="Arial"/>
                <a:ea typeface="Arial"/>
                <a:cs typeface="Arial"/>
                <a:sym typeface="Arial"/>
              </a:rPr>
              <a:t>All OS4 vendors offer a convenience fee to bypass minimum order requirements. If you need to make an order below the minimum order, you may do so for a convenience fee.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p:txBody>
          <a:bodyPr>
            <a:normAutofit fontScale="90000"/>
          </a:bodyPr>
          <a:lstStyle/>
          <a:p>
            <a:pPr lvl="0"/>
            <a:br>
              <a:rPr lang="en-US"/>
            </a:br>
            <a:r>
              <a:rPr lang="en-US"/>
              <a:t>Help Meeting Vendor Minimums</a:t>
            </a:r>
            <a:br>
              <a:rPr lang="en-US"/>
            </a:br>
            <a:r>
              <a:rPr lang="en-US"/>
              <a:t>Searching a Single Vendor’s Catalog on GSA eLibrary:</a:t>
            </a:r>
            <a:br>
              <a:rPr lang="en-US"/>
            </a:br>
            <a:endParaRPr lang="en-US"/>
          </a:p>
        </p:txBody>
      </p:sp>
      <p:sp>
        <p:nvSpPr>
          <p:cNvPr id="133" name="Google Shape;133;p24"/>
          <p:cNvSpPr/>
          <p:nvPr/>
        </p:nvSpPr>
        <p:spPr>
          <a:xfrm>
            <a:off x="668311" y="2152650"/>
            <a:ext cx="7855488" cy="232393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r>
              <a:rPr lang="en-US" sz="2000" b="0" i="0" u="sng" strike="noStrike" cap="none">
                <a:solidFill>
                  <a:schemeClr val="hlink"/>
                </a:solidFill>
                <a:latin typeface="Arial"/>
                <a:ea typeface="Arial"/>
                <a:cs typeface="Arial"/>
                <a:sym typeface="Arial"/>
                <a:hlinkClick r:id="rId3"/>
              </a:rPr>
              <a:t>https://www.gsaelibrary.gsa.gov/ElibMain/sinDetails.do?scheduleNumber=MAS&amp;specialItemNumber=339940OS4&amp;executeQuery=YES</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p:txBody>
          <a:bodyPr/>
          <a:lstStyle/>
          <a:p>
            <a:pPr lvl="0"/>
            <a:r>
              <a:rPr lang="en-US" dirty="0"/>
              <a:t>Go to GSA </a:t>
            </a:r>
            <a:r>
              <a:rPr lang="en-US" dirty="0" err="1"/>
              <a:t>eLibrary</a:t>
            </a:r>
            <a:endParaRPr lang="en-US" dirty="0"/>
          </a:p>
        </p:txBody>
      </p:sp>
      <p:pic>
        <p:nvPicPr>
          <p:cNvPr id="139" name="Google Shape;139;p25" descr="Screen shot of GSA eLibrary contractor listing page. "/>
          <p:cNvPicPr preferRelativeResize="0">
            <a:picLocks noGrp="1"/>
          </p:cNvPicPr>
          <p:nvPr>
            <p:ph type="body" idx="1"/>
          </p:nvPr>
        </p:nvPicPr>
        <p:blipFill rotWithShape="1">
          <a:blip r:embed="rId3">
            <a:alphaModFix/>
          </a:blip>
          <a:srcRect/>
          <a:stretch/>
        </p:blipFill>
        <p:spPr>
          <a:xfrm>
            <a:off x="177108" y="1164827"/>
            <a:ext cx="8752708" cy="3613119"/>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6"/>
          <p:cNvSpPr txBox="1">
            <a:spLocks noGrp="1"/>
          </p:cNvSpPr>
          <p:nvPr>
            <p:ph type="title"/>
          </p:nvPr>
        </p:nvSpPr>
        <p:spPr/>
        <p:txBody>
          <a:bodyPr/>
          <a:lstStyle/>
          <a:p>
            <a:pPr lvl="0"/>
            <a:r>
              <a:rPr lang="en-US"/>
              <a:t>Within GSA eLibrary</a:t>
            </a:r>
          </a:p>
        </p:txBody>
      </p:sp>
      <p:sp>
        <p:nvSpPr>
          <p:cNvPr id="146" name="Google Shape;146;p26"/>
          <p:cNvSpPr/>
          <p:nvPr/>
        </p:nvSpPr>
        <p:spPr>
          <a:xfrm>
            <a:off x="708064" y="851919"/>
            <a:ext cx="7772400" cy="79400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000" b="0" i="0" u="sng" strike="noStrike" cap="none">
                <a:solidFill>
                  <a:schemeClr val="hlink"/>
                </a:solidFill>
                <a:latin typeface="Arial"/>
                <a:ea typeface="Arial"/>
                <a:cs typeface="Arial"/>
                <a:sym typeface="Arial"/>
                <a:hlinkClick r:id="rId3"/>
              </a:rPr>
              <a:t>www.gsaelibrary.gsa.gov</a:t>
            </a:r>
            <a:r>
              <a:rPr lang="en-US" sz="2000" b="0" i="0" u="none" strike="noStrike" cap="none">
                <a:solidFill>
                  <a:srgbClr val="000000"/>
                </a:solidFill>
                <a:latin typeface="Arial"/>
                <a:ea typeface="Arial"/>
                <a:cs typeface="Arial"/>
                <a:sym typeface="Arial"/>
              </a:rPr>
              <a:t> on your internet browser.</a:t>
            </a:r>
            <a:endParaRPr/>
          </a:p>
          <a:p>
            <a:pPr marL="0" marR="0" lvl="0" indent="0" algn="ctr" rtl="0">
              <a:lnSpc>
                <a:spcPct val="100000"/>
              </a:lnSpc>
              <a:spcBef>
                <a:spcPts val="400"/>
              </a:spcBef>
              <a:spcAft>
                <a:spcPts val="0"/>
              </a:spcAft>
              <a:buNone/>
            </a:pPr>
            <a:r>
              <a:rPr lang="en-US" sz="2000" b="0" i="0" u="none" strike="noStrike" cap="none">
                <a:solidFill>
                  <a:srgbClr val="000000"/>
                </a:solidFill>
                <a:latin typeface="Arial"/>
                <a:ea typeface="Arial"/>
                <a:cs typeface="Arial"/>
                <a:sym typeface="Arial"/>
              </a:rPr>
              <a:t>Type “OS4” into the search bar.</a:t>
            </a:r>
            <a:endParaRPr/>
          </a:p>
        </p:txBody>
      </p:sp>
      <p:pic>
        <p:nvPicPr>
          <p:cNvPr id="147" name="Google Shape;147;p26">
            <a:extLst>
              <a:ext uri="{C183D7F6-B498-43B3-948B-1728B52AA6E4}">
                <adec:decorative xmlns:adec="http://schemas.microsoft.com/office/drawing/2017/decorative" val="1"/>
              </a:ext>
            </a:extLst>
          </p:cNvPr>
          <p:cNvPicPr preferRelativeResize="0"/>
          <p:nvPr/>
        </p:nvPicPr>
        <p:blipFill rotWithShape="1">
          <a:blip r:embed="rId4">
            <a:alphaModFix/>
          </a:blip>
          <a:srcRect/>
          <a:stretch/>
        </p:blipFill>
        <p:spPr>
          <a:xfrm>
            <a:off x="152400" y="1581150"/>
            <a:ext cx="8839200" cy="35051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p:txBody>
          <a:bodyPr/>
          <a:lstStyle/>
          <a:p>
            <a:pPr lvl="0"/>
            <a:r>
              <a:rPr lang="en-US"/>
              <a:t>Select SIN Under Category</a:t>
            </a:r>
          </a:p>
        </p:txBody>
      </p:sp>
      <p:pic>
        <p:nvPicPr>
          <p:cNvPr id="153" name="Google Shape;153;p27" descr="Screen shot of GSA eLibrary SIN search results page "/>
          <p:cNvPicPr preferRelativeResize="0">
            <a:picLocks noGrp="1"/>
          </p:cNvPicPr>
          <p:nvPr>
            <p:ph type="body" idx="1"/>
          </p:nvPr>
        </p:nvPicPr>
        <p:blipFill rotWithShape="1">
          <a:blip r:embed="rId3">
            <a:alphaModFix/>
          </a:blip>
          <a:srcRect/>
          <a:stretch/>
        </p:blipFill>
        <p:spPr>
          <a:xfrm>
            <a:off x="172993" y="1252151"/>
            <a:ext cx="8798011" cy="328689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p:txBody>
          <a:bodyPr>
            <a:normAutofit fontScale="90000"/>
          </a:bodyPr>
          <a:lstStyle/>
          <a:p>
            <a:pPr lvl="0"/>
            <a:r>
              <a:rPr lang="en-US"/>
              <a:t>Choose a vendor and click the GSA Advantage!® icon under “View Catalog”</a:t>
            </a:r>
            <a:br>
              <a:rPr lang="en-US"/>
            </a:br>
            <a:endParaRPr lang="en-US"/>
          </a:p>
        </p:txBody>
      </p:sp>
      <p:sp>
        <p:nvSpPr>
          <p:cNvPr id="3" name="Content Placeholder 2">
            <a:extLst>
              <a:ext uri="{FF2B5EF4-FFF2-40B4-BE49-F238E27FC236}">
                <a16:creationId xmlns:a16="http://schemas.microsoft.com/office/drawing/2014/main" id="{4242A5D0-9EC6-CBA8-DB25-4F0AC2B14A05}"/>
              </a:ext>
            </a:extLst>
          </p:cNvPr>
          <p:cNvSpPr>
            <a:spLocks noGrp="1"/>
          </p:cNvSpPr>
          <p:nvPr>
            <p:ph idx="1"/>
          </p:nvPr>
        </p:nvSpPr>
        <p:spPr/>
        <p:txBody>
          <a:bodyPr/>
          <a:lstStyle/>
          <a:p>
            <a:endParaRPr lang="en-US"/>
          </a:p>
        </p:txBody>
      </p:sp>
      <p:pic>
        <p:nvPicPr>
          <p:cNvPr id="160" name="Google Shape;160;p28" descr="Screen shot of GSA eLibrary listing of contractors and highlighting the GSA Advantage icon. "/>
          <p:cNvPicPr preferRelativeResize="0"/>
          <p:nvPr/>
        </p:nvPicPr>
        <p:blipFill rotWithShape="1">
          <a:blip r:embed="rId3">
            <a:alphaModFix/>
          </a:blip>
          <a:srcRect/>
          <a:stretch/>
        </p:blipFill>
        <p:spPr>
          <a:xfrm>
            <a:off x="1" y="1243218"/>
            <a:ext cx="9144000" cy="3385932"/>
          </a:xfrm>
          <a:prstGeom prst="rect">
            <a:avLst/>
          </a:prstGeom>
          <a:noFill/>
          <a:ln>
            <a:noFill/>
          </a:ln>
        </p:spPr>
      </p:pic>
      <p:sp>
        <p:nvSpPr>
          <p:cNvPr id="161" name="Google Shape;161;p28">
            <a:extLst>
              <a:ext uri="{C183D7F6-B498-43B3-948B-1728B52AA6E4}">
                <adec:decorative xmlns:adec="http://schemas.microsoft.com/office/drawing/2017/decorative" val="1"/>
              </a:ext>
            </a:extLst>
          </p:cNvPr>
          <p:cNvSpPr/>
          <p:nvPr/>
        </p:nvSpPr>
        <p:spPr>
          <a:xfrm>
            <a:off x="8001000" y="2876550"/>
            <a:ext cx="914400" cy="2057400"/>
          </a:xfrm>
          <a:prstGeom prst="ellipse">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p:txBody>
          <a:bodyPr>
            <a:noAutofit/>
          </a:bodyPr>
          <a:lstStyle/>
          <a:p>
            <a:pPr lvl="0" algn="ctr"/>
            <a:r>
              <a:rPr lang="en-US" sz="2400" dirty="0"/>
              <a:t>This brings you to that vendor’s catalog on GSA Advantage!® Now type the item you need under “Search within results.”</a:t>
            </a:r>
          </a:p>
        </p:txBody>
      </p:sp>
      <p:pic>
        <p:nvPicPr>
          <p:cNvPr id="168" name="Google Shape;168;p29" descr="Screen shot of GSA Advantage Search within function "/>
          <p:cNvPicPr preferRelativeResize="0"/>
          <p:nvPr/>
        </p:nvPicPr>
        <p:blipFill rotWithShape="1">
          <a:blip r:embed="rId3">
            <a:alphaModFix/>
          </a:blip>
          <a:srcRect/>
          <a:stretch/>
        </p:blipFill>
        <p:spPr>
          <a:xfrm>
            <a:off x="152400" y="1590258"/>
            <a:ext cx="8839200" cy="2822714"/>
          </a:xfrm>
          <a:prstGeom prst="rect">
            <a:avLst/>
          </a:prstGeom>
          <a:solidFill>
            <a:srgbClr val="ED1C24"/>
          </a:solidFill>
          <a:ln>
            <a:noFill/>
          </a:ln>
        </p:spPr>
      </p:pic>
      <p:sp>
        <p:nvSpPr>
          <p:cNvPr id="169" name="Google Shape;169;p29">
            <a:extLst>
              <a:ext uri="{C183D7F6-B498-43B3-948B-1728B52AA6E4}">
                <adec:decorative xmlns:adec="http://schemas.microsoft.com/office/drawing/2017/decorative" val="1"/>
              </a:ext>
            </a:extLst>
          </p:cNvPr>
          <p:cNvSpPr/>
          <p:nvPr/>
        </p:nvSpPr>
        <p:spPr>
          <a:xfrm>
            <a:off x="2438400" y="2863710"/>
            <a:ext cx="2743200" cy="573405"/>
          </a:xfrm>
          <a:prstGeom prst="ellipse">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0"/>
          <p:cNvSpPr txBox="1">
            <a:spLocks noGrp="1"/>
          </p:cNvSpPr>
          <p:nvPr>
            <p:ph type="title"/>
          </p:nvPr>
        </p:nvSpPr>
        <p:spPr/>
        <p:txBody>
          <a:bodyPr>
            <a:noAutofit/>
          </a:bodyPr>
          <a:lstStyle/>
          <a:p>
            <a:pPr lvl="0" algn="ctr"/>
            <a:r>
              <a:rPr lang="en-US" sz="2800" dirty="0"/>
              <a:t>Avoid vendors’ minimum order requirements with Convenience Fees</a:t>
            </a:r>
          </a:p>
        </p:txBody>
      </p:sp>
      <p:sp>
        <p:nvSpPr>
          <p:cNvPr id="176" name="Google Shape;176;p30"/>
          <p:cNvSpPr/>
          <p:nvPr/>
        </p:nvSpPr>
        <p:spPr>
          <a:xfrm>
            <a:off x="466939" y="888386"/>
            <a:ext cx="8281276" cy="3086100"/>
          </a:xfrm>
          <a:prstGeom prst="rect">
            <a:avLst/>
          </a:prstGeom>
          <a:noFill/>
          <a:ln>
            <a:noFill/>
          </a:ln>
        </p:spPr>
        <p:txBody>
          <a:bodyPr spcFirstLastPara="1" wrap="square" lIns="91425" tIns="45700" rIns="91425" bIns="45700" anchor="t" anchorCtr="0">
            <a:noAutofit/>
          </a:bodyPr>
          <a:lstStyle/>
          <a:p>
            <a:pPr marL="342900" marR="0" lvl="0" indent="-22860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36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If your order is below a vendor’s minimum order requirement, you will receive a prompt in your shopping cart.</a:t>
            </a:r>
            <a:endParaRPr dirty="0"/>
          </a:p>
        </p:txBody>
      </p:sp>
      <p:pic>
        <p:nvPicPr>
          <p:cNvPr id="177" name="Google Shape;177;p30">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466939" y="1954614"/>
            <a:ext cx="8281276" cy="3086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457200" y="307577"/>
            <a:ext cx="8194675" cy="857250"/>
          </a:xfrm>
        </p:spPr>
        <p:txBody>
          <a:bodyPr>
            <a:noAutofit/>
          </a:bodyPr>
          <a:lstStyle/>
          <a:p>
            <a:pPr lvl="0" algn="ctr"/>
            <a:r>
              <a:rPr lang="en-US" sz="2400" dirty="0"/>
              <a:t>Avoid vendors’ minimum order requirements with Convenience Fees *</a:t>
            </a:r>
          </a:p>
        </p:txBody>
      </p:sp>
      <p:sp>
        <p:nvSpPr>
          <p:cNvPr id="184" name="Google Shape;184;p31"/>
          <p:cNvSpPr/>
          <p:nvPr/>
        </p:nvSpPr>
        <p:spPr>
          <a:xfrm>
            <a:off x="457200" y="1393304"/>
            <a:ext cx="8307387" cy="3086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If your order remains below a vendor’s minimum order requirement, their convenience fee will be added at checkout</a:t>
            </a:r>
            <a:endParaRPr/>
          </a:p>
        </p:txBody>
      </p:sp>
      <p:pic>
        <p:nvPicPr>
          <p:cNvPr id="185" name="Google Shape;185;p31">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488950" y="2106967"/>
            <a:ext cx="8162925" cy="2705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p:txBody>
          <a:bodyPr/>
          <a:lstStyle/>
          <a:p>
            <a:pPr lvl="0"/>
            <a:r>
              <a:rPr lang="en-US" dirty="0"/>
              <a:t>Agenda</a:t>
            </a:r>
          </a:p>
        </p:txBody>
      </p:sp>
      <p:sp>
        <p:nvSpPr>
          <p:cNvPr id="64" name="Google Shape;64;p14"/>
          <p:cNvSpPr/>
          <p:nvPr/>
        </p:nvSpPr>
        <p:spPr>
          <a:xfrm>
            <a:off x="684213" y="1370410"/>
            <a:ext cx="7772400" cy="3086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Overview</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Ordering Procedures</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Requisition</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How to Buy FSSI OS4 Products</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Points of Contact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p:txBody>
          <a:bodyPr>
            <a:normAutofit fontScale="90000"/>
          </a:bodyPr>
          <a:lstStyle/>
          <a:p>
            <a:pPr lvl="0" algn="ctr"/>
            <a:r>
              <a:rPr lang="en-US" dirty="0"/>
              <a:t>Ordering Procedure For Orders At Or Below the Micro Purchase Threshold ($10,000)</a:t>
            </a:r>
          </a:p>
        </p:txBody>
      </p:sp>
      <p:sp>
        <p:nvSpPr>
          <p:cNvPr id="192" name="Google Shape;192;p32"/>
          <p:cNvSpPr/>
          <p:nvPr/>
        </p:nvSpPr>
        <p:spPr>
          <a:xfrm>
            <a:off x="684213" y="1705428"/>
            <a:ext cx="7772400" cy="275108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As part of the government’s sustainable (“green”) mandates, place larger orders to reduce the number of deliveries and transactions.</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Keep in mind Delivery Tier discounts for orders at $300 and above from some vendors.</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Attempt to distribute orders among multiple OS4 contractors.</a:t>
            </a:r>
            <a:endParaRPr/>
          </a:p>
          <a:p>
            <a:pPr marL="800100" marR="0" lvl="1" indent="-34290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Order minimums are currently $100, but some vendors will accept lower minimums without a convenience fee.</a:t>
            </a:r>
            <a:endParaRPr/>
          </a:p>
          <a:p>
            <a:pPr marL="800100" marR="0" lvl="1" indent="-34290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Smaller orders may be placed with vendors for a convenience fee.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p:txBody>
          <a:bodyPr>
            <a:noAutofit/>
          </a:bodyPr>
          <a:lstStyle/>
          <a:p>
            <a:pPr lvl="0"/>
            <a:br>
              <a:rPr lang="en-US" sz="2800" dirty="0"/>
            </a:br>
            <a:r>
              <a:rPr lang="en-US" sz="2800" dirty="0"/>
              <a:t>What if the Office Supply I want to buy is not on OS4?</a:t>
            </a:r>
          </a:p>
        </p:txBody>
      </p:sp>
      <p:sp>
        <p:nvSpPr>
          <p:cNvPr id="199" name="Google Shape;199;p33"/>
          <p:cNvSpPr/>
          <p:nvPr/>
        </p:nvSpPr>
        <p:spPr>
          <a:xfrm>
            <a:off x="684213" y="1370410"/>
            <a:ext cx="7772400" cy="3086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In general, the OS4 program includes a wide range of products, brands, and part numbers although not every brand or part number may be included.</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By purchasing office supplies through OS4, customers are able to ensure that they are meeting all relevant mandates and procurement regulations (TAA, EO 13834).</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We recommend purchasing an item that is a “close second” to the office supply you are intending to buy.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p:txBody>
          <a:bodyPr>
            <a:normAutofit fontScale="90000"/>
          </a:bodyPr>
          <a:lstStyle/>
          <a:p>
            <a:pPr lvl="0"/>
            <a:r>
              <a:rPr lang="en-US" dirty="0"/>
              <a:t>Orders Exceeding Micro-Purchase Threshold but less than the SAT ($10,000 to under $250,000)</a:t>
            </a:r>
          </a:p>
        </p:txBody>
      </p:sp>
      <p:sp>
        <p:nvSpPr>
          <p:cNvPr id="206" name="Google Shape;206;p34"/>
          <p:cNvSpPr/>
          <p:nvPr/>
        </p:nvSpPr>
        <p:spPr>
          <a:xfrm>
            <a:off x="684213" y="1847850"/>
            <a:ext cx="7772400" cy="3086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Orders exceeding Micro-Purchase threshold but less than the Simplified Acquisition Threshold (SAT) must follow FAR Part 8.405-1(c).</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Survey at least 3 contracts through GSA Advantage or request quotes from at least 3 OS4 awardees.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p:txBody>
          <a:bodyPr>
            <a:normAutofit fontScale="90000"/>
          </a:bodyPr>
          <a:lstStyle/>
          <a:p>
            <a:pPr lvl="0"/>
            <a:br>
              <a:rPr lang="en-US"/>
            </a:br>
            <a:r>
              <a:rPr lang="en-US"/>
              <a:t>Orders equal to or above the SAT ($250,000)</a:t>
            </a:r>
          </a:p>
        </p:txBody>
      </p:sp>
      <p:sp>
        <p:nvSpPr>
          <p:cNvPr id="213" name="Google Shape;213;p35"/>
          <p:cNvSpPr/>
          <p:nvPr/>
        </p:nvSpPr>
        <p:spPr>
          <a:xfrm>
            <a:off x="684213" y="1619250"/>
            <a:ext cx="7772400" cy="3086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Must provide fair opportunity to all OS4 vendors</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Encouraged to use GSA’s E-Buy system or a reverse auction</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Consult FAR part 8.405-1(d) for more information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title"/>
          </p:nvPr>
        </p:nvSpPr>
        <p:spPr/>
        <p:txBody>
          <a:bodyPr>
            <a:normAutofit fontScale="90000"/>
          </a:bodyPr>
          <a:lstStyle/>
          <a:p>
            <a:pPr lvl="0"/>
            <a:br>
              <a:rPr lang="en-US"/>
            </a:br>
            <a:r>
              <a:rPr lang="en-US"/>
              <a:t>I’m outside the Continental US, can I use FSSI OS4?</a:t>
            </a:r>
          </a:p>
        </p:txBody>
      </p:sp>
      <p:sp>
        <p:nvSpPr>
          <p:cNvPr id="220" name="Google Shape;220;p36"/>
          <p:cNvSpPr/>
          <p:nvPr/>
        </p:nvSpPr>
        <p:spPr>
          <a:xfrm>
            <a:off x="684213" y="1370410"/>
            <a:ext cx="7772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You can use the </a:t>
            </a:r>
            <a:r>
              <a:rPr lang="en-US" sz="2400" b="1" i="0" u="none" strike="noStrike" cap="none">
                <a:solidFill>
                  <a:srgbClr val="C00000"/>
                </a:solidFill>
                <a:latin typeface="Arial"/>
                <a:ea typeface="Arial"/>
                <a:cs typeface="Arial"/>
                <a:sym typeface="Arial"/>
              </a:rPr>
              <a:t>FSSI OS4 REQUISITION CHANNEL </a:t>
            </a:r>
            <a:r>
              <a:rPr lang="en-US" sz="2400" b="0" i="0" u="none" strike="noStrike" cap="none">
                <a:solidFill>
                  <a:srgbClr val="000000"/>
                </a:solidFill>
                <a:latin typeface="Arial"/>
                <a:ea typeface="Arial"/>
                <a:cs typeface="Arial"/>
                <a:sym typeface="Arial"/>
              </a:rPr>
              <a:t>(Global Supply) for OCONUS ordering or the FSSI OS4 </a:t>
            </a:r>
            <a:r>
              <a:rPr lang="en-US" sz="2400" b="1" i="0" u="none" strike="noStrike" cap="none">
                <a:solidFill>
                  <a:srgbClr val="B11116"/>
                </a:solidFill>
                <a:latin typeface="Arial"/>
                <a:ea typeface="Arial"/>
                <a:cs typeface="Arial"/>
                <a:sym typeface="Arial"/>
              </a:rPr>
              <a:t>SIN 339940OVER </a:t>
            </a:r>
            <a:r>
              <a:rPr lang="en-US" sz="2400" b="0" i="0" u="none" strike="noStrike" cap="none">
                <a:solidFill>
                  <a:srgbClr val="000000"/>
                </a:solidFill>
                <a:latin typeface="Arial"/>
                <a:ea typeface="Arial"/>
                <a:cs typeface="Arial"/>
                <a:sym typeface="Arial"/>
              </a:rPr>
              <a:t>for OCONUS ordering as well.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7"/>
          <p:cNvSpPr txBox="1">
            <a:spLocks noGrp="1"/>
          </p:cNvSpPr>
          <p:nvPr>
            <p:ph type="title"/>
          </p:nvPr>
        </p:nvSpPr>
        <p:spPr/>
        <p:txBody>
          <a:bodyPr>
            <a:noAutofit/>
          </a:bodyPr>
          <a:lstStyle/>
          <a:p>
            <a:pPr lvl="0"/>
            <a:r>
              <a:rPr lang="en-US" sz="2800" dirty="0"/>
              <a:t>GSA Global Supply™ – A Government to Government </a:t>
            </a:r>
            <a:br>
              <a:rPr lang="en-US" sz="2800" dirty="0"/>
            </a:br>
            <a:r>
              <a:rPr lang="en-US" sz="2800" dirty="0"/>
              <a:t>Wholesale Supply Source</a:t>
            </a:r>
          </a:p>
        </p:txBody>
      </p:sp>
      <p:sp>
        <p:nvSpPr>
          <p:cNvPr id="227" name="Google Shape;227;p37"/>
          <p:cNvSpPr/>
          <p:nvPr/>
        </p:nvSpPr>
        <p:spPr>
          <a:xfrm>
            <a:off x="684213" y="1857828"/>
            <a:ext cx="7772400" cy="280942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GSA Global Supply</a:t>
            </a:r>
            <a:r>
              <a:rPr lang="en-US" sz="1800" b="1" i="0" u="none" strike="noStrike" cap="none">
                <a:solidFill>
                  <a:srgbClr val="000000"/>
                </a:solidFill>
                <a:latin typeface="Arial"/>
                <a:ea typeface="Arial"/>
                <a:cs typeface="Arial"/>
                <a:sym typeface="Arial"/>
              </a:rPr>
              <a:t>™</a:t>
            </a:r>
            <a:r>
              <a:rPr lang="en-US" sz="1800" b="0" i="0" u="none" strike="noStrike" cap="none">
                <a:solidFill>
                  <a:srgbClr val="000000"/>
                </a:solidFill>
                <a:latin typeface="Arial"/>
                <a:ea typeface="Arial"/>
                <a:cs typeface="Arial"/>
                <a:sym typeface="Arial"/>
              </a:rPr>
              <a:t> has already procured the most in-demand products on the government’s behalf, meaning that your order is a simple requisition between agencies.</a:t>
            </a:r>
            <a:endParaRPr/>
          </a:p>
          <a:p>
            <a:pPr marL="342900" marR="0" lvl="0" indent="-34290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Requisitions satisfy all Federal Acquisition Regulation (FAR) requirements, including Trade Agreements Act policies, socioeconomic goals, AbilityOne mandates, executive orders and overall competitive pricing.</a:t>
            </a:r>
            <a:endParaRPr/>
          </a:p>
          <a:p>
            <a:pPr marL="342900" marR="0" lvl="0" indent="-34290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Place a requisition via DoD Activity Address Code, Civilian Activity Address Code, and/or Government Purchase Card.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8"/>
          <p:cNvSpPr txBox="1">
            <a:spLocks noGrp="1"/>
          </p:cNvSpPr>
          <p:nvPr>
            <p:ph type="title"/>
          </p:nvPr>
        </p:nvSpPr>
        <p:spPr/>
        <p:txBody>
          <a:bodyPr>
            <a:normAutofit fontScale="90000"/>
          </a:bodyPr>
          <a:lstStyle/>
          <a:p>
            <a:pPr lvl="0"/>
            <a:br>
              <a:rPr lang="en-US"/>
            </a:br>
            <a:r>
              <a:rPr lang="en-US"/>
              <a:t>Organization of the Products</a:t>
            </a:r>
          </a:p>
        </p:txBody>
      </p:sp>
      <p:sp>
        <p:nvSpPr>
          <p:cNvPr id="234" name="Google Shape;234;p38"/>
          <p:cNvSpPr/>
          <p:nvPr/>
        </p:nvSpPr>
        <p:spPr>
          <a:xfrm>
            <a:off x="684213" y="1381696"/>
            <a:ext cx="7772400" cy="3598636"/>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700"/>
              <a:buFont typeface="Arial"/>
              <a:buChar char="•"/>
            </a:pPr>
            <a:r>
              <a:rPr lang="en-US" sz="1700" b="0" i="0" u="none" strike="noStrike" cap="none">
                <a:solidFill>
                  <a:srgbClr val="000000"/>
                </a:solidFill>
                <a:latin typeface="Arial"/>
                <a:ea typeface="Arial"/>
                <a:cs typeface="Arial"/>
                <a:sym typeface="Arial"/>
              </a:rPr>
              <a:t>Three categories established for contractors:</a:t>
            </a:r>
            <a:endParaRPr/>
          </a:p>
          <a:p>
            <a:pPr marL="800100" marR="0" lvl="1" indent="-342900" algn="l" rtl="0">
              <a:lnSpc>
                <a:spcPct val="100000"/>
              </a:lnSpc>
              <a:spcBef>
                <a:spcPts val="340"/>
              </a:spcBef>
              <a:spcAft>
                <a:spcPts val="0"/>
              </a:spcAft>
              <a:buClr>
                <a:srgbClr val="000000"/>
              </a:buClr>
              <a:buSzPts val="1700"/>
              <a:buFont typeface="Arial"/>
              <a:buChar char="•"/>
            </a:pPr>
            <a:r>
              <a:rPr lang="en-US" sz="1700" b="0" i="0" u="none" strike="noStrike" cap="none">
                <a:solidFill>
                  <a:srgbClr val="000000"/>
                </a:solidFill>
                <a:latin typeface="Arial"/>
                <a:ea typeface="Arial"/>
                <a:cs typeface="Arial"/>
                <a:sym typeface="Arial"/>
              </a:rPr>
              <a:t>General Office Products (staplers,clipboards,binders,etc.)</a:t>
            </a:r>
            <a:endParaRPr/>
          </a:p>
          <a:p>
            <a:pPr marL="800100" marR="0" lvl="1" indent="-342900" algn="l" rtl="0">
              <a:lnSpc>
                <a:spcPct val="100000"/>
              </a:lnSpc>
              <a:spcBef>
                <a:spcPts val="340"/>
              </a:spcBef>
              <a:spcAft>
                <a:spcPts val="0"/>
              </a:spcAft>
              <a:buClr>
                <a:srgbClr val="000000"/>
              </a:buClr>
              <a:buSzPts val="1700"/>
              <a:buFont typeface="Arial"/>
              <a:buChar char="•"/>
            </a:pPr>
            <a:r>
              <a:rPr lang="en-US" sz="1700" b="0" i="0" u="none" strike="noStrike" cap="none">
                <a:solidFill>
                  <a:srgbClr val="000000"/>
                </a:solidFill>
                <a:latin typeface="Arial"/>
                <a:ea typeface="Arial"/>
                <a:cs typeface="Arial"/>
                <a:sym typeface="Arial"/>
              </a:rPr>
              <a:t>Paper Products – office paper only (no paper towels)</a:t>
            </a:r>
            <a:endParaRPr/>
          </a:p>
          <a:p>
            <a:pPr marL="800100" marR="0" lvl="1" indent="-342900" algn="l" rtl="0">
              <a:lnSpc>
                <a:spcPct val="100000"/>
              </a:lnSpc>
              <a:spcBef>
                <a:spcPts val="340"/>
              </a:spcBef>
              <a:spcAft>
                <a:spcPts val="0"/>
              </a:spcAft>
              <a:buClr>
                <a:srgbClr val="000000"/>
              </a:buClr>
              <a:buSzPts val="1700"/>
              <a:buFont typeface="Arial"/>
              <a:buChar char="•"/>
            </a:pPr>
            <a:r>
              <a:rPr lang="en-US" sz="1700" b="0" i="0" u="none" strike="noStrike" cap="none">
                <a:solidFill>
                  <a:srgbClr val="000000"/>
                </a:solidFill>
                <a:latin typeface="Arial"/>
                <a:ea typeface="Arial"/>
                <a:cs typeface="Arial"/>
                <a:sym typeface="Arial"/>
              </a:rPr>
              <a:t>Toner and Inkjet Products</a:t>
            </a:r>
            <a:endParaRPr/>
          </a:p>
          <a:p>
            <a:pPr marL="342900" marR="0" lvl="0" indent="-342900" algn="l" rtl="0">
              <a:lnSpc>
                <a:spcPct val="100000"/>
              </a:lnSpc>
              <a:spcBef>
                <a:spcPts val="340"/>
              </a:spcBef>
              <a:spcAft>
                <a:spcPts val="0"/>
              </a:spcAft>
              <a:buClr>
                <a:srgbClr val="000000"/>
              </a:buClr>
              <a:buSzPts val="1700"/>
              <a:buFont typeface="Arial"/>
              <a:buChar char="•"/>
            </a:pPr>
            <a:r>
              <a:rPr lang="en-US" sz="1700" b="0" i="0" u="none" strike="noStrike" cap="none">
                <a:solidFill>
                  <a:srgbClr val="000000"/>
                </a:solidFill>
                <a:latin typeface="Arial"/>
                <a:ea typeface="Arial"/>
                <a:cs typeface="Arial"/>
                <a:sym typeface="Arial"/>
              </a:rPr>
              <a:t>Market basket (MB)</a:t>
            </a:r>
            <a:endParaRPr/>
          </a:p>
          <a:p>
            <a:pPr marL="800100" marR="0" lvl="1" indent="-342900" algn="l" rtl="0">
              <a:lnSpc>
                <a:spcPct val="100000"/>
              </a:lnSpc>
              <a:spcBef>
                <a:spcPts val="340"/>
              </a:spcBef>
              <a:spcAft>
                <a:spcPts val="0"/>
              </a:spcAft>
              <a:buClr>
                <a:srgbClr val="000000"/>
              </a:buClr>
              <a:buSzPts val="1700"/>
              <a:buFont typeface="Arial"/>
              <a:buChar char="•"/>
            </a:pPr>
            <a:r>
              <a:rPr lang="en-US" sz="1700" b="0" i="0" u="none" strike="noStrike" cap="none">
                <a:solidFill>
                  <a:srgbClr val="000000"/>
                </a:solidFill>
                <a:latin typeface="Arial"/>
                <a:ea typeface="Arial"/>
                <a:cs typeface="Arial"/>
                <a:sym typeface="Arial"/>
              </a:rPr>
              <a:t>Mandatory items (high demand) vendors must offer</a:t>
            </a:r>
            <a:endParaRPr/>
          </a:p>
          <a:p>
            <a:pPr marL="800100" marR="0" lvl="1" indent="-342900" algn="l" rtl="0">
              <a:lnSpc>
                <a:spcPct val="100000"/>
              </a:lnSpc>
              <a:spcBef>
                <a:spcPts val="340"/>
              </a:spcBef>
              <a:spcAft>
                <a:spcPts val="0"/>
              </a:spcAft>
              <a:buClr>
                <a:srgbClr val="000000"/>
              </a:buClr>
              <a:buSzPts val="1700"/>
              <a:buFont typeface="Arial"/>
              <a:buChar char="•"/>
            </a:pPr>
            <a:r>
              <a:rPr lang="en-US" sz="1700" b="0" i="0" u="none" strike="noStrike" cap="none">
                <a:solidFill>
                  <a:srgbClr val="000000"/>
                </a:solidFill>
                <a:latin typeface="Arial"/>
                <a:ea typeface="Arial"/>
                <a:cs typeface="Arial"/>
                <a:sym typeface="Arial"/>
              </a:rPr>
              <a:t>Supplemented by non-MB NSNs they can offer</a:t>
            </a:r>
            <a:endParaRPr/>
          </a:p>
          <a:p>
            <a:pPr marL="800100" marR="0" lvl="1" indent="-342900" algn="l" rtl="0">
              <a:lnSpc>
                <a:spcPct val="100000"/>
              </a:lnSpc>
              <a:spcBef>
                <a:spcPts val="340"/>
              </a:spcBef>
              <a:spcAft>
                <a:spcPts val="0"/>
              </a:spcAft>
              <a:buClr>
                <a:srgbClr val="000000"/>
              </a:buClr>
              <a:buSzPts val="1700"/>
              <a:buFont typeface="Arial"/>
              <a:buChar char="•"/>
            </a:pPr>
            <a:r>
              <a:rPr lang="en-US" sz="1700" b="0" i="0" u="none" strike="noStrike" cap="none">
                <a:solidFill>
                  <a:srgbClr val="000000"/>
                </a:solidFill>
                <a:latin typeface="Arial"/>
                <a:ea typeface="Arial"/>
                <a:cs typeface="Arial"/>
                <a:sym typeface="Arial"/>
              </a:rPr>
              <a:t>Invited to supplement further with the part numbered items in that category</a:t>
            </a:r>
            <a:endParaRPr/>
          </a:p>
          <a:p>
            <a:pPr marL="800100" marR="0" lvl="1" indent="-342900" algn="l" rtl="0">
              <a:lnSpc>
                <a:spcPct val="100000"/>
              </a:lnSpc>
              <a:spcBef>
                <a:spcPts val="340"/>
              </a:spcBef>
              <a:spcAft>
                <a:spcPts val="0"/>
              </a:spcAft>
              <a:buClr>
                <a:srgbClr val="000000"/>
              </a:buClr>
              <a:buSzPts val="1700"/>
              <a:buFont typeface="Arial"/>
              <a:buChar char="•"/>
            </a:pPr>
            <a:r>
              <a:rPr lang="en-US" sz="1700" b="0" i="0" u="none" strike="noStrike" cap="none">
                <a:solidFill>
                  <a:srgbClr val="000000"/>
                </a:solidFill>
                <a:latin typeface="Arial"/>
                <a:ea typeface="Arial"/>
                <a:cs typeface="Arial"/>
                <a:sym typeface="Arial"/>
              </a:rPr>
              <a:t>Currently have approximately 1300 NSNs (includes both Market Basket and Non Market Basket) and 6000 Part Numbers.</a:t>
            </a:r>
            <a:endParaRPr/>
          </a:p>
          <a:p>
            <a:pPr marL="342900" marR="0" lvl="0" indent="-342900" algn="l" rtl="0">
              <a:lnSpc>
                <a:spcPct val="100000"/>
              </a:lnSpc>
              <a:spcBef>
                <a:spcPts val="340"/>
              </a:spcBef>
              <a:spcAft>
                <a:spcPts val="0"/>
              </a:spcAft>
              <a:buClr>
                <a:srgbClr val="000000"/>
              </a:buClr>
              <a:buSzPts val="1700"/>
              <a:buFont typeface="Arial"/>
              <a:buChar char="•"/>
            </a:pPr>
            <a:r>
              <a:rPr lang="en-US" sz="1700" b="0" i="0" u="none" strike="noStrike" cap="none">
                <a:solidFill>
                  <a:srgbClr val="000000"/>
                </a:solidFill>
                <a:latin typeface="Arial"/>
                <a:ea typeface="Arial"/>
                <a:cs typeface="Arial"/>
                <a:sym typeface="Arial"/>
              </a:rPr>
              <a:t>OS4 Awards went into effect in  August 2020.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a:spLocks noGrp="1"/>
          </p:cNvSpPr>
          <p:nvPr>
            <p:ph type="title"/>
          </p:nvPr>
        </p:nvSpPr>
        <p:spPr/>
        <p:txBody>
          <a:bodyPr>
            <a:normAutofit fontScale="90000"/>
          </a:bodyPr>
          <a:lstStyle/>
          <a:p>
            <a:pPr lvl="0"/>
            <a:br>
              <a:rPr lang="en-US"/>
            </a:br>
            <a:r>
              <a:rPr lang="en-US"/>
              <a:t>Vendor Partners for Office Supplies </a:t>
            </a:r>
            <a:br>
              <a:rPr lang="en-US"/>
            </a:br>
            <a:r>
              <a:rPr lang="en-US"/>
              <a:t>(OS4 Requisition)</a:t>
            </a:r>
            <a:br>
              <a:rPr lang="en-US"/>
            </a:br>
            <a:endParaRPr lang="en-US"/>
          </a:p>
        </p:txBody>
      </p:sp>
      <p:sp>
        <p:nvSpPr>
          <p:cNvPr id="241" name="Google Shape;241;p39"/>
          <p:cNvSpPr/>
          <p:nvPr/>
        </p:nvSpPr>
        <p:spPr>
          <a:xfrm>
            <a:off x="684213" y="1661886"/>
            <a:ext cx="7772400" cy="28148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sng" strike="noStrike" cap="none">
                <a:solidFill>
                  <a:srgbClr val="000000"/>
                </a:solidFill>
                <a:latin typeface="Arial"/>
                <a:ea typeface="Arial"/>
                <a:cs typeface="Arial"/>
                <a:sym typeface="Arial"/>
              </a:rPr>
              <a:t>CLIN 0001 – General Office Products</a:t>
            </a: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East Coast: Mono Machines LLC dba Supply Chimp (SB)</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West Coast: Noble Sales, Co., Inc. dba Noble Supply and Logistics (SB)</a:t>
            </a:r>
            <a:endParaRPr/>
          </a:p>
          <a:p>
            <a:pPr marL="0" marR="0" lvl="0" indent="0" algn="l" rtl="0">
              <a:lnSpc>
                <a:spcPct val="100000"/>
              </a:lnSpc>
              <a:spcBef>
                <a:spcPts val="0"/>
              </a:spcBef>
              <a:spcAft>
                <a:spcPts val="0"/>
              </a:spcAft>
              <a:buNone/>
            </a:pP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1" i="0" u="sng" strike="noStrike" cap="none">
                <a:solidFill>
                  <a:srgbClr val="000000"/>
                </a:solidFill>
                <a:latin typeface="Arial"/>
                <a:ea typeface="Arial"/>
                <a:cs typeface="Arial"/>
                <a:sym typeface="Arial"/>
              </a:rPr>
              <a:t>CLIN 0002 – Office Paper</a:t>
            </a: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East Coast: Document Imaging Dimensions, Inc. (SB)</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West Coast: Pacific Ink, Inc. (WOSB)</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 </a:t>
            </a:r>
            <a:endParaRPr/>
          </a:p>
          <a:p>
            <a:pPr marL="0" marR="0" lvl="0" indent="0" algn="l" rtl="0">
              <a:lnSpc>
                <a:spcPct val="100000"/>
              </a:lnSpc>
              <a:spcBef>
                <a:spcPts val="0"/>
              </a:spcBef>
              <a:spcAft>
                <a:spcPts val="0"/>
              </a:spcAft>
              <a:buNone/>
            </a:pPr>
            <a:r>
              <a:rPr lang="en-US" sz="1800" b="1" i="0" u="sng" strike="noStrike" cap="none">
                <a:solidFill>
                  <a:srgbClr val="000000"/>
                </a:solidFill>
                <a:latin typeface="Arial"/>
                <a:ea typeface="Arial"/>
                <a:cs typeface="Arial"/>
                <a:sym typeface="Arial"/>
              </a:rPr>
              <a:t>CLIN 0003 – Toner Products</a:t>
            </a:r>
            <a:endParaRPr sz="18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East Coast: Access Products, Inc. (SDVOSB)</a:t>
            </a:r>
            <a:endParaRPr/>
          </a:p>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West Coast: Supplies Now (SB)</a:t>
            </a:r>
            <a:endParaRPr/>
          </a:p>
          <a:p>
            <a:pPr marL="342900" marR="0" lvl="0" indent="-228600" algn="l" rtl="0">
              <a:lnSpc>
                <a:spcPct val="100000"/>
              </a:lnSpc>
              <a:spcBef>
                <a:spcPts val="36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0"/>
          <p:cNvSpPr txBox="1">
            <a:spLocks noGrp="1"/>
          </p:cNvSpPr>
          <p:nvPr>
            <p:ph type="title"/>
          </p:nvPr>
        </p:nvSpPr>
        <p:spPr/>
        <p:txBody>
          <a:bodyPr>
            <a:normAutofit fontScale="90000"/>
          </a:bodyPr>
          <a:lstStyle/>
          <a:p>
            <a:pPr lvl="0"/>
            <a:r>
              <a:rPr lang="en-US"/>
              <a:t>Shop GSA Global Supply™</a:t>
            </a:r>
            <a:br>
              <a:rPr lang="en-US"/>
            </a:br>
            <a:endParaRPr lang="en-US"/>
          </a:p>
        </p:txBody>
      </p:sp>
      <p:pic>
        <p:nvPicPr>
          <p:cNvPr id="248" name="Google Shape;248;p40" descr="GSA GLobal Supply screen highlighting search field"/>
          <p:cNvPicPr preferRelativeResize="0"/>
          <p:nvPr/>
        </p:nvPicPr>
        <p:blipFill rotWithShape="1">
          <a:blip r:embed="rId3">
            <a:alphaModFix/>
          </a:blip>
          <a:srcRect/>
          <a:stretch/>
        </p:blipFill>
        <p:spPr>
          <a:xfrm>
            <a:off x="1109906" y="833943"/>
            <a:ext cx="6921014" cy="423898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p:txBody>
          <a:bodyPr>
            <a:normAutofit fontScale="90000"/>
          </a:bodyPr>
          <a:lstStyle/>
          <a:p>
            <a:pPr lvl="0"/>
            <a:r>
              <a:rPr lang="en-US"/>
              <a:t>Shop GSA Global Supply™*</a:t>
            </a:r>
            <a:br>
              <a:rPr lang="en-US"/>
            </a:br>
            <a:endParaRPr lang="en-US"/>
          </a:p>
        </p:txBody>
      </p:sp>
      <p:pic>
        <p:nvPicPr>
          <p:cNvPr id="255" name="Google Shape;255;p41" descr="Screen shot of GSA Global Supply page. "/>
          <p:cNvPicPr preferRelativeResize="0"/>
          <p:nvPr/>
        </p:nvPicPr>
        <p:blipFill rotWithShape="1">
          <a:blip r:embed="rId3">
            <a:alphaModFix/>
          </a:blip>
          <a:srcRect/>
          <a:stretch/>
        </p:blipFill>
        <p:spPr>
          <a:xfrm>
            <a:off x="61292" y="1435371"/>
            <a:ext cx="8930308" cy="3429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p:txBody>
          <a:bodyPr>
            <a:normAutofit fontScale="90000"/>
          </a:bodyPr>
          <a:lstStyle/>
          <a:p>
            <a:pPr lvl="0"/>
            <a:br>
              <a:rPr lang="en-US">
                <a:sym typeface="Arial"/>
              </a:rPr>
            </a:br>
            <a:r>
              <a:rPr lang="en-US">
                <a:sym typeface="Arial"/>
              </a:rPr>
              <a:t>FSSI OS4 Overview</a:t>
            </a:r>
            <a:endParaRPr lang="en-US"/>
          </a:p>
          <a:p>
            <a:pPr lvl="0"/>
            <a:endParaRPr lang="en-US"/>
          </a:p>
        </p:txBody>
      </p:sp>
      <p:sp>
        <p:nvSpPr>
          <p:cNvPr id="71" name="Google Shape;71;p15"/>
          <p:cNvSpPr/>
          <p:nvPr/>
        </p:nvSpPr>
        <p:spPr>
          <a:xfrm>
            <a:off x="761006" y="1370410"/>
            <a:ext cx="8358280" cy="3086100"/>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Federal Strategic Sourcing Initiative (FSSI) for Office Supplies Fourth Generation (OS4)</a:t>
            </a:r>
            <a:endParaRPr sz="18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36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Program consists of 63 OS4 contracts to date (as of </a:t>
            </a:r>
            <a:r>
              <a:rPr lang="en-US" dirty="0">
                <a:solidFill>
                  <a:srgbClr val="000000"/>
                </a:solidFill>
                <a:latin typeface="Arial"/>
                <a:ea typeface="Arial"/>
                <a:cs typeface="Arial"/>
                <a:sym typeface="Arial"/>
              </a:rPr>
              <a:t>January</a:t>
            </a:r>
            <a:r>
              <a:rPr lang="en-US" sz="1800" b="0" i="0" u="none" strike="noStrike" cap="none" dirty="0">
                <a:solidFill>
                  <a:srgbClr val="000000"/>
                </a:solidFill>
                <a:latin typeface="Arial"/>
                <a:ea typeface="Arial"/>
                <a:cs typeface="Arial"/>
                <a:sym typeface="Arial"/>
              </a:rPr>
              <a:t> 1</a:t>
            </a:r>
            <a:r>
              <a:rPr lang="en-US" sz="1800" b="0" i="0" u="none" strike="noStrike" cap="none" baseline="30000" dirty="0">
                <a:solidFill>
                  <a:srgbClr val="000000"/>
                </a:solidFill>
                <a:latin typeface="Arial"/>
                <a:ea typeface="Arial"/>
                <a:cs typeface="Arial"/>
                <a:sym typeface="Arial"/>
              </a:rPr>
              <a:t>st</a:t>
            </a:r>
            <a:r>
              <a:rPr lang="en-US" sz="1800" b="0" i="0" u="none" strike="noStrike" cap="none" dirty="0">
                <a:solidFill>
                  <a:srgbClr val="000000"/>
                </a:solidFill>
                <a:latin typeface="Arial"/>
                <a:ea typeface="Arial"/>
                <a:cs typeface="Arial"/>
                <a:sym typeface="Arial"/>
              </a:rPr>
              <a:t> 2023)</a:t>
            </a:r>
            <a:endParaRPr dirty="0"/>
          </a:p>
          <a:p>
            <a:pPr marL="285750" marR="0" lvl="0" indent="-285750" algn="l" rtl="0">
              <a:lnSpc>
                <a:spcPct val="100000"/>
              </a:lnSpc>
              <a:spcBef>
                <a:spcPts val="36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Enhanced Special Item Numbers (SINs)</a:t>
            </a:r>
            <a:endParaRPr dirty="0"/>
          </a:p>
          <a:p>
            <a:pPr marL="800100" marR="0" lvl="1" indent="-342900" algn="l" rtl="0">
              <a:lnSpc>
                <a:spcPct val="100000"/>
              </a:lnSpc>
              <a:spcBef>
                <a:spcPts val="320"/>
              </a:spcBef>
              <a:spcAft>
                <a:spcPts val="0"/>
              </a:spcAft>
              <a:buClr>
                <a:srgbClr val="000000"/>
              </a:buClr>
              <a:buSzPts val="1600"/>
              <a:buFont typeface="Arial"/>
              <a:buChar char="•"/>
            </a:pPr>
            <a:r>
              <a:rPr lang="en-US" sz="1600" b="1" i="0" u="none" strike="noStrike" cap="none" dirty="0">
                <a:solidFill>
                  <a:srgbClr val="B11116"/>
                </a:solidFill>
                <a:latin typeface="Arial"/>
                <a:ea typeface="Arial"/>
                <a:cs typeface="Arial"/>
                <a:sym typeface="Arial"/>
              </a:rPr>
              <a:t>SIN 339940OS4</a:t>
            </a:r>
            <a:r>
              <a:rPr lang="en-US" sz="1600" b="0" i="0" u="none" strike="noStrike" cap="none" dirty="0">
                <a:solidFill>
                  <a:srgbClr val="000000"/>
                </a:solidFill>
                <a:latin typeface="Arial"/>
                <a:ea typeface="Arial"/>
                <a:cs typeface="Arial"/>
                <a:sym typeface="Arial"/>
              </a:rPr>
              <a:t>: Enhanced SIN For Office Products &amp; Services / Office Supplies 4</a:t>
            </a:r>
            <a:r>
              <a:rPr lang="en-US" sz="1600" b="0" i="0" u="none" strike="noStrike" cap="none" baseline="30000" dirty="0">
                <a:solidFill>
                  <a:srgbClr val="000000"/>
                </a:solidFill>
                <a:latin typeface="Arial"/>
                <a:ea typeface="Arial"/>
                <a:cs typeface="Arial"/>
                <a:sym typeface="Arial"/>
              </a:rPr>
              <a:t>th</a:t>
            </a:r>
            <a:r>
              <a:rPr lang="en-US" sz="1600" b="0" i="0" u="none" strike="noStrike" cap="none" dirty="0">
                <a:solidFill>
                  <a:srgbClr val="000000"/>
                </a:solidFill>
                <a:latin typeface="Arial"/>
                <a:ea typeface="Arial"/>
                <a:cs typeface="Arial"/>
                <a:sym typeface="Arial"/>
              </a:rPr>
              <a:t> Generation (OS4)</a:t>
            </a:r>
            <a:endParaRPr dirty="0"/>
          </a:p>
          <a:p>
            <a:pPr marL="800100" marR="0" lvl="1" indent="-342900" algn="l" rtl="0">
              <a:lnSpc>
                <a:spcPct val="100000"/>
              </a:lnSpc>
              <a:spcBef>
                <a:spcPts val="320"/>
              </a:spcBef>
              <a:spcAft>
                <a:spcPts val="0"/>
              </a:spcAft>
              <a:buClr>
                <a:srgbClr val="000000"/>
              </a:buClr>
              <a:buSzPts val="1600"/>
              <a:buFont typeface="Arial"/>
              <a:buChar char="•"/>
            </a:pPr>
            <a:r>
              <a:rPr lang="en-US" sz="1600" b="1" i="0" u="none" strike="noStrike" cap="none" dirty="0">
                <a:solidFill>
                  <a:srgbClr val="B11116"/>
                </a:solidFill>
                <a:latin typeface="Arial"/>
                <a:ea typeface="Arial"/>
                <a:cs typeface="Arial"/>
                <a:sym typeface="Arial"/>
              </a:rPr>
              <a:t>SIN 339940OVER</a:t>
            </a:r>
            <a:r>
              <a:rPr lang="en-US" sz="1600" b="0" i="0" u="none" strike="noStrike" cap="none" dirty="0">
                <a:solidFill>
                  <a:srgbClr val="000000"/>
                </a:solidFill>
                <a:latin typeface="Arial"/>
                <a:ea typeface="Arial"/>
                <a:cs typeface="Arial"/>
                <a:sym typeface="Arial"/>
              </a:rPr>
              <a:t>: Enhanced SIN For Overseas Office Products &amp; Service / Office Supplies 4</a:t>
            </a:r>
            <a:r>
              <a:rPr lang="en-US" sz="1600" b="0" i="0" u="none" strike="noStrike" cap="none" baseline="30000" dirty="0">
                <a:solidFill>
                  <a:srgbClr val="000000"/>
                </a:solidFill>
                <a:latin typeface="Arial"/>
                <a:ea typeface="Arial"/>
                <a:cs typeface="Arial"/>
                <a:sym typeface="Arial"/>
              </a:rPr>
              <a:t>th</a:t>
            </a:r>
            <a:r>
              <a:rPr lang="en-US" sz="1600" b="0" i="0" u="none" strike="noStrike" cap="none" dirty="0">
                <a:solidFill>
                  <a:srgbClr val="000000"/>
                </a:solidFill>
                <a:latin typeface="Arial"/>
                <a:ea typeface="Arial"/>
                <a:cs typeface="Arial"/>
                <a:sym typeface="Arial"/>
              </a:rPr>
              <a:t> Generation (OS4)</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p:txBody>
          <a:bodyPr/>
          <a:lstStyle/>
          <a:p>
            <a:pPr lvl="0"/>
            <a:r>
              <a:rPr lang="en-US"/>
              <a:t>Shop GSA Global Supply™</a:t>
            </a:r>
          </a:p>
        </p:txBody>
      </p:sp>
      <p:sp>
        <p:nvSpPr>
          <p:cNvPr id="261" name="Google Shape;261;p42"/>
          <p:cNvSpPr txBox="1">
            <a:spLocks noGrp="1"/>
          </p:cNvSpPr>
          <p:nvPr>
            <p:ph type="body" idx="1"/>
          </p:nvPr>
        </p:nvSpPr>
        <p:spPr>
          <a:xfrm>
            <a:off x="720815" y="1200151"/>
            <a:ext cx="8229600" cy="3394472"/>
          </a:xfrm>
        </p:spPr>
        <p:txBody>
          <a:bodyPr>
            <a:normAutofit/>
          </a:bodyPr>
          <a:lstStyle/>
          <a:p>
            <a:pPr lvl="0"/>
            <a:r>
              <a:rPr lang="en-US" sz="2800" dirty="0"/>
              <a:t>OS4 Requisition Channel has a $0 minimum order.</a:t>
            </a:r>
          </a:p>
          <a:p>
            <a:pPr lvl="0"/>
            <a:r>
              <a:rPr lang="en-US" sz="2800" dirty="0"/>
              <a:t>OS4 Requisition Channel contractors will appear as “GSA Global Supply.”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3"/>
          <p:cNvSpPr txBox="1">
            <a:spLocks noGrp="1"/>
          </p:cNvSpPr>
          <p:nvPr>
            <p:ph type="title"/>
          </p:nvPr>
        </p:nvSpPr>
        <p:spPr/>
        <p:txBody>
          <a:bodyPr/>
          <a:lstStyle/>
          <a:p>
            <a:pPr lvl="0"/>
            <a:r>
              <a:rPr lang="en-US" dirty="0"/>
              <a:t>GSA Global Supply™ – Ordering Methods</a:t>
            </a:r>
          </a:p>
        </p:txBody>
      </p:sp>
      <p:sp>
        <p:nvSpPr>
          <p:cNvPr id="268" name="Google Shape;268;p43"/>
          <p:cNvSpPr/>
          <p:nvPr/>
        </p:nvSpPr>
        <p:spPr>
          <a:xfrm>
            <a:off x="684213" y="1370410"/>
            <a:ext cx="7772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1" i="0" u="none" strike="noStrike" cap="none">
                <a:solidFill>
                  <a:srgbClr val="000000"/>
                </a:solidFill>
                <a:latin typeface="Arial"/>
                <a:ea typeface="Arial"/>
                <a:cs typeface="Arial"/>
                <a:sym typeface="Arial"/>
              </a:rPr>
              <a:t>Call Center</a:t>
            </a:r>
            <a:endParaRPr/>
          </a:p>
          <a:p>
            <a:pPr marL="0" marR="0" lvl="0" indent="0" algn="l" rtl="0">
              <a:lnSpc>
                <a:spcPct val="100000"/>
              </a:lnSpc>
              <a:spcBef>
                <a:spcPts val="400"/>
              </a:spcBef>
              <a:spcAft>
                <a:spcPts val="0"/>
              </a:spcAft>
              <a:buNone/>
            </a:pPr>
            <a:endParaRPr sz="2000" b="1" i="0" u="none" strike="noStrike" cap="none">
              <a:solidFill>
                <a:srgbClr val="000000"/>
              </a:solidFill>
              <a:latin typeface="Arial"/>
              <a:ea typeface="Arial"/>
              <a:cs typeface="Arial"/>
              <a:sym typeface="Arial"/>
            </a:endParaRPr>
          </a:p>
          <a:p>
            <a:pPr marL="342900" marR="0" lvl="0" indent="-34290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(800) 488-3111, option 2</a:t>
            </a:r>
            <a:endParaRPr/>
          </a:p>
          <a:p>
            <a:pPr marL="342900" marR="0" lvl="0" indent="-34290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DSN 465-1416</a:t>
            </a:r>
            <a:endParaRPr/>
          </a:p>
          <a:p>
            <a:pPr marL="342900" marR="0" lvl="0" indent="-34290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Fax: 800-856-7057</a:t>
            </a:r>
            <a:endParaRPr sz="1800" b="0" i="0" u="none" strike="noStrike" cap="none">
              <a:solidFill>
                <a:srgbClr val="000000"/>
              </a:solidFill>
              <a:latin typeface="Arial"/>
              <a:ea typeface="Arial"/>
              <a:cs typeface="Arial"/>
              <a:sym typeface="Arial"/>
            </a:endParaRPr>
          </a:p>
          <a:p>
            <a:pPr marL="342900" marR="0" lvl="0" indent="-34290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7:30a.m. to 8:00p.m. Eastern Time</a:t>
            </a:r>
            <a:endParaRPr/>
          </a:p>
          <a:p>
            <a:pPr marL="342900" marR="0" lvl="0" indent="-34290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Friendly, professional service</a:t>
            </a:r>
            <a:endParaRPr/>
          </a:p>
          <a:p>
            <a:pPr marL="342900" marR="0" lvl="0" indent="-34290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The Call Center is able to take orders utilizing a DoDAAC, AAC or government Purchase Card.</a:t>
            </a:r>
            <a:endParaRPr/>
          </a:p>
        </p:txBody>
      </p:sp>
      <p:pic>
        <p:nvPicPr>
          <p:cNvPr id="269" name="Google Shape;269;p43">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5410200" y="1314777"/>
            <a:ext cx="2243928" cy="219613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p:txBody>
          <a:bodyPr/>
          <a:lstStyle/>
          <a:p>
            <a:pPr lvl="0"/>
            <a:r>
              <a:rPr lang="en-US"/>
              <a:t>Ordering Options</a:t>
            </a:r>
          </a:p>
        </p:txBody>
      </p:sp>
      <p:sp>
        <p:nvSpPr>
          <p:cNvPr id="276" name="Google Shape;276;p44"/>
          <p:cNvSpPr/>
          <p:nvPr/>
        </p:nvSpPr>
        <p:spPr>
          <a:xfrm>
            <a:off x="684213" y="1200150"/>
            <a:ext cx="7772400" cy="3086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MILSTRIP</a:t>
            </a:r>
            <a:endParaRPr/>
          </a:p>
          <a:p>
            <a:pPr marL="800100" marR="0" lvl="1"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Internal Supply System</a:t>
            </a:r>
            <a:endParaRPr/>
          </a:p>
          <a:p>
            <a:pPr marL="800100" marR="0" lvl="1"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Manual Transmission via DD1348-6</a:t>
            </a:r>
            <a:endParaRPr/>
          </a:p>
          <a:p>
            <a:pPr marL="342900" marR="0" lvl="0"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Web:</a:t>
            </a:r>
            <a:endParaRPr/>
          </a:p>
          <a:p>
            <a:pPr marL="800100" marR="0" lvl="1" indent="-342900" algn="l" rtl="0">
              <a:lnSpc>
                <a:spcPct val="100000"/>
              </a:lnSpc>
              <a:spcBef>
                <a:spcPts val="480"/>
              </a:spcBef>
              <a:spcAft>
                <a:spcPts val="0"/>
              </a:spcAft>
              <a:buClr>
                <a:srgbClr val="000000"/>
              </a:buClr>
              <a:buSzPts val="2400"/>
              <a:buFont typeface="Arial"/>
              <a:buChar char="•"/>
            </a:pPr>
            <a:r>
              <a:rPr lang="en-US" sz="2400" b="0" i="0" u="sng" strike="noStrike" cap="none">
                <a:solidFill>
                  <a:schemeClr val="hlink"/>
                </a:solidFill>
                <a:latin typeface="Arial"/>
                <a:ea typeface="Arial"/>
                <a:cs typeface="Arial"/>
                <a:sym typeface="Arial"/>
                <a:hlinkClick r:id="rId3"/>
              </a:rPr>
              <a:t>http://www.GSAglobalsupply.gsa.gov</a:t>
            </a:r>
            <a:endParaRPr sz="2400" b="0" i="0" u="none" strike="noStrike" cap="none">
              <a:solidFill>
                <a:srgbClr val="000000"/>
              </a:solidFill>
              <a:latin typeface="Arial"/>
              <a:ea typeface="Arial"/>
              <a:cs typeface="Arial"/>
              <a:sym typeface="Arial"/>
            </a:endParaRPr>
          </a:p>
          <a:p>
            <a:pPr marL="800100" marR="0" lvl="1" indent="-342900" algn="l" rtl="0">
              <a:lnSpc>
                <a:spcPct val="100000"/>
              </a:lnSpc>
              <a:spcBef>
                <a:spcPts val="480"/>
              </a:spcBef>
              <a:spcAft>
                <a:spcPts val="0"/>
              </a:spcAft>
              <a:buClr>
                <a:srgbClr val="000000"/>
              </a:buClr>
              <a:buSzPts val="2400"/>
              <a:buFont typeface="Arial"/>
              <a:buChar char="•"/>
            </a:pPr>
            <a:r>
              <a:rPr lang="en-US" sz="2400" b="0" i="0" u="sng" strike="noStrike" cap="none">
                <a:solidFill>
                  <a:schemeClr val="hlink"/>
                </a:solidFill>
                <a:latin typeface="Arial"/>
                <a:ea typeface="Arial"/>
                <a:cs typeface="Arial"/>
                <a:sym typeface="Arial"/>
                <a:hlinkClick r:id="rId4"/>
              </a:rPr>
              <a:t>http://www.GSAAdvantage.gov</a:t>
            </a:r>
            <a:endParaRPr sz="2400" b="0" i="0" u="none" strike="noStrike" cap="none">
              <a:solidFill>
                <a:srgbClr val="000000"/>
              </a:solidFill>
              <a:latin typeface="Arial"/>
              <a:ea typeface="Arial"/>
              <a:cs typeface="Arial"/>
              <a:sym typeface="Arial"/>
            </a:endParaRPr>
          </a:p>
          <a:p>
            <a:pPr marL="800100" marR="0" lvl="1" indent="-342900" algn="l" rtl="0">
              <a:lnSpc>
                <a:spcPct val="100000"/>
              </a:lnSpc>
              <a:spcBef>
                <a:spcPts val="48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FedMall</a:t>
            </a:r>
            <a:endParaRPr sz="2400" b="0" i="0" u="none" strike="noStrike" cap="none">
              <a:solidFill>
                <a:srgbClr val="000000"/>
              </a:solidFill>
              <a:latin typeface="Arial"/>
              <a:ea typeface="Arial"/>
              <a:cs typeface="Arial"/>
              <a:sym typeface="Arial"/>
            </a:endParaRPr>
          </a:p>
          <a:p>
            <a:pPr marL="0" marR="0" lvl="0" indent="0" algn="l" rtl="0">
              <a:lnSpc>
                <a:spcPct val="100000"/>
              </a:lnSpc>
              <a:spcBef>
                <a:spcPts val="480"/>
              </a:spcBef>
              <a:spcAft>
                <a:spcPts val="0"/>
              </a:spcAft>
              <a:buNone/>
            </a:pPr>
            <a:r>
              <a:rPr lang="en-US" sz="2400" b="0" i="0" u="none" strike="noStrike" cap="none">
                <a:solidFill>
                  <a:srgbClr val="000000"/>
                </a:solidFill>
                <a:latin typeface="Arial"/>
                <a:ea typeface="Arial"/>
                <a:cs typeface="Arial"/>
                <a:sym typeface="Arial"/>
              </a:rPr>
              <a:t>     </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5"/>
          <p:cNvSpPr txBox="1">
            <a:spLocks noGrp="1"/>
          </p:cNvSpPr>
          <p:nvPr>
            <p:ph type="title"/>
          </p:nvPr>
        </p:nvSpPr>
        <p:spPr/>
        <p:txBody>
          <a:bodyPr/>
          <a:lstStyle/>
          <a:p>
            <a:pPr lvl="0"/>
            <a:r>
              <a:rPr lang="en-US"/>
              <a:t>GSA eBuy Overview</a:t>
            </a:r>
          </a:p>
        </p:txBody>
      </p:sp>
      <p:sp>
        <p:nvSpPr>
          <p:cNvPr id="283" name="Google Shape;283;p45"/>
          <p:cNvSpPr/>
          <p:nvPr/>
        </p:nvSpPr>
        <p:spPr>
          <a:xfrm>
            <a:off x="684213" y="1683656"/>
            <a:ext cx="7772400" cy="277285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You can use GSA eBuy to post RFQs (Request for Quotes) for FSSI OS4.</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GSA eBuy is an online Request for Quote (RFQ) tool. Buyers may prepare and post RFQs for specific supplies.</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When searching GSA eBuy, search “OS4” instead of </a:t>
            </a:r>
            <a:endParaRPr/>
          </a:p>
          <a:p>
            <a:pPr marL="0" marR="0" lvl="0" indent="0" algn="l" rtl="0">
              <a:lnSpc>
                <a:spcPct val="100000"/>
              </a:lnSpc>
              <a:spcBef>
                <a:spcPts val="400"/>
              </a:spcBef>
              <a:spcAft>
                <a:spcPts val="0"/>
              </a:spcAft>
              <a:buNone/>
            </a:pPr>
            <a:r>
              <a:rPr lang="en-US" sz="2000" b="0" i="0" u="none" strike="noStrike" cap="none">
                <a:solidFill>
                  <a:srgbClr val="000000"/>
                </a:solidFill>
                <a:latin typeface="Arial"/>
                <a:ea typeface="Arial"/>
                <a:cs typeface="Arial"/>
                <a:sym typeface="Arial"/>
              </a:rPr>
              <a:t>     “Office Supplies.”</a:t>
            </a:r>
            <a:endParaRPr sz="2000" b="0" i="0" u="none" strike="noStrike" cap="none">
              <a:solidFill>
                <a:srgbClr val="000000"/>
              </a:solidFill>
              <a:latin typeface="Arial"/>
              <a:ea typeface="Arial"/>
              <a:cs typeface="Arial"/>
              <a:sym typeface="Arial"/>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For orders over the micro-purchase threshold</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6"/>
          <p:cNvSpPr txBox="1">
            <a:spLocks noGrp="1"/>
          </p:cNvSpPr>
          <p:nvPr>
            <p:ph type="title"/>
          </p:nvPr>
        </p:nvSpPr>
        <p:spPr/>
        <p:txBody>
          <a:bodyPr>
            <a:normAutofit fontScale="90000"/>
          </a:bodyPr>
          <a:lstStyle/>
          <a:p>
            <a:pPr lvl="0"/>
            <a:r>
              <a:rPr lang="en-US"/>
              <a:t>eBuy Login</a:t>
            </a:r>
            <a:br>
              <a:rPr lang="en-US"/>
            </a:br>
            <a:endParaRPr lang="en-US"/>
          </a:p>
        </p:txBody>
      </p:sp>
      <p:sp>
        <p:nvSpPr>
          <p:cNvPr id="290" name="Google Shape;290;p46"/>
          <p:cNvSpPr/>
          <p:nvPr/>
        </p:nvSpPr>
        <p:spPr>
          <a:xfrm>
            <a:off x="762000" y="1060002"/>
            <a:ext cx="7772400" cy="48254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Select “Buyer” at the top right</a:t>
            </a:r>
            <a:endParaRPr/>
          </a:p>
        </p:txBody>
      </p:sp>
      <p:pic>
        <p:nvPicPr>
          <p:cNvPr id="291" name="Google Shape;291;p46" descr="Screen shot of GSA eBuy Login Page, highlighting the &quot;Buyer&quot; button. "/>
          <p:cNvPicPr preferRelativeResize="0"/>
          <p:nvPr/>
        </p:nvPicPr>
        <p:blipFill rotWithShape="1">
          <a:blip r:embed="rId3">
            <a:alphaModFix/>
          </a:blip>
          <a:srcRect/>
          <a:stretch/>
        </p:blipFill>
        <p:spPr>
          <a:xfrm>
            <a:off x="4638" y="1399722"/>
            <a:ext cx="9144000" cy="3212035"/>
          </a:xfrm>
          <a:prstGeom prst="rect">
            <a:avLst/>
          </a:prstGeom>
          <a:noFill/>
          <a:ln>
            <a:noFill/>
          </a:ln>
        </p:spPr>
      </p:pic>
      <p:sp>
        <p:nvSpPr>
          <p:cNvPr id="292" name="Google Shape;292;p46" descr="Screen shot of GSA eBuy buyer button"/>
          <p:cNvSpPr/>
          <p:nvPr/>
        </p:nvSpPr>
        <p:spPr>
          <a:xfrm>
            <a:off x="7239000" y="1352550"/>
            <a:ext cx="609600" cy="533400"/>
          </a:xfrm>
          <a:prstGeom prst="ellipse">
            <a:avLst/>
          </a:prstGeom>
          <a:noFill/>
          <a:ln w="9525" cap="flat" cmpd="sng">
            <a:solidFill>
              <a:srgbClr val="ED1C2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7"/>
          <p:cNvSpPr txBox="1">
            <a:spLocks noGrp="1"/>
          </p:cNvSpPr>
          <p:nvPr>
            <p:ph type="title"/>
          </p:nvPr>
        </p:nvSpPr>
        <p:spPr/>
        <p:txBody>
          <a:bodyPr/>
          <a:lstStyle/>
          <a:p>
            <a:pPr lvl="0"/>
            <a:r>
              <a:rPr lang="en-US"/>
              <a:t>eBuy Login</a:t>
            </a:r>
          </a:p>
        </p:txBody>
      </p:sp>
      <p:sp>
        <p:nvSpPr>
          <p:cNvPr id="299" name="Google Shape;299;p47"/>
          <p:cNvSpPr/>
          <p:nvPr/>
        </p:nvSpPr>
        <p:spPr>
          <a:xfrm>
            <a:off x="762000" y="619187"/>
            <a:ext cx="7772400" cy="90313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dirty="0">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r>
              <a:rPr lang="en-US" sz="2000" b="0" i="0" u="none" strike="noStrike" cap="none" dirty="0">
                <a:solidFill>
                  <a:srgbClr val="000000"/>
                </a:solidFill>
                <a:latin typeface="Arial"/>
                <a:ea typeface="Arial"/>
                <a:cs typeface="Arial"/>
                <a:sym typeface="Arial"/>
              </a:rPr>
              <a:t>Enter your GSA Advantage!® ID and Password to log in.</a:t>
            </a:r>
            <a:endParaRPr dirty="0"/>
          </a:p>
        </p:txBody>
      </p:sp>
      <p:pic>
        <p:nvPicPr>
          <p:cNvPr id="300" name="Google Shape;300;p47" descr="Screen shot of GSA eBuy login page"/>
          <p:cNvPicPr preferRelativeResize="0"/>
          <p:nvPr/>
        </p:nvPicPr>
        <p:blipFill rotWithShape="1">
          <a:blip r:embed="rId3">
            <a:alphaModFix/>
          </a:blip>
          <a:srcRect/>
          <a:stretch/>
        </p:blipFill>
        <p:spPr>
          <a:xfrm>
            <a:off x="527437" y="1447137"/>
            <a:ext cx="7467600" cy="295341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8"/>
          <p:cNvSpPr txBox="1">
            <a:spLocks noGrp="1"/>
          </p:cNvSpPr>
          <p:nvPr>
            <p:ph type="title"/>
          </p:nvPr>
        </p:nvSpPr>
        <p:spPr/>
        <p:txBody>
          <a:bodyPr>
            <a:normAutofit fontScale="90000"/>
          </a:bodyPr>
          <a:lstStyle/>
          <a:p>
            <a:pPr lvl="0"/>
            <a:r>
              <a:rPr lang="en-US"/>
              <a:t>eBuy Search</a:t>
            </a:r>
            <a:br>
              <a:rPr lang="en-US"/>
            </a:br>
            <a:endParaRPr lang="en-US"/>
          </a:p>
        </p:txBody>
      </p:sp>
      <p:sp>
        <p:nvSpPr>
          <p:cNvPr id="307" name="Google Shape;307;p48"/>
          <p:cNvSpPr/>
          <p:nvPr/>
        </p:nvSpPr>
        <p:spPr>
          <a:xfrm>
            <a:off x="762000" y="351345"/>
            <a:ext cx="7772400" cy="857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r>
              <a:rPr lang="en-US" sz="2000" b="0" i="0" u="none" strike="noStrike" cap="none">
                <a:solidFill>
                  <a:srgbClr val="000000"/>
                </a:solidFill>
                <a:latin typeface="Arial"/>
                <a:ea typeface="Arial"/>
                <a:cs typeface="Arial"/>
                <a:sym typeface="Arial"/>
              </a:rPr>
              <a:t>Click “Prepare an RFQ now”</a:t>
            </a:r>
            <a:endParaRPr/>
          </a:p>
        </p:txBody>
      </p:sp>
      <p:pic>
        <p:nvPicPr>
          <p:cNvPr id="308" name="Google Shape;308;p48" descr="GSA eBuy and its &quot;Prepare an RFQ now&quot; button"/>
          <p:cNvPicPr preferRelativeResize="0"/>
          <p:nvPr/>
        </p:nvPicPr>
        <p:blipFill rotWithShape="1">
          <a:blip r:embed="rId3">
            <a:alphaModFix/>
          </a:blip>
          <a:srcRect/>
          <a:stretch/>
        </p:blipFill>
        <p:spPr>
          <a:xfrm>
            <a:off x="635900" y="1176789"/>
            <a:ext cx="7867650" cy="36869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9"/>
          <p:cNvSpPr txBox="1">
            <a:spLocks noGrp="1"/>
          </p:cNvSpPr>
          <p:nvPr>
            <p:ph type="title"/>
          </p:nvPr>
        </p:nvSpPr>
        <p:spPr/>
        <p:txBody>
          <a:bodyPr>
            <a:normAutofit fontScale="90000"/>
          </a:bodyPr>
          <a:lstStyle/>
          <a:p>
            <a:pPr lvl="0"/>
            <a:r>
              <a:rPr lang="en-US"/>
              <a:t>eBuy Search </a:t>
            </a:r>
            <a:br>
              <a:rPr lang="en-US"/>
            </a:br>
            <a:endParaRPr lang="en-US"/>
          </a:p>
        </p:txBody>
      </p:sp>
      <p:sp>
        <p:nvSpPr>
          <p:cNvPr id="315" name="Google Shape;315;p49"/>
          <p:cNvSpPr/>
          <p:nvPr/>
        </p:nvSpPr>
        <p:spPr>
          <a:xfrm>
            <a:off x="762000" y="367252"/>
            <a:ext cx="7772400" cy="3086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   </a:t>
            </a:r>
            <a:endParaRPr/>
          </a:p>
          <a:p>
            <a:pPr marL="0" marR="0" lvl="0" indent="0" algn="l" rtl="0">
              <a:lnSpc>
                <a:spcPct val="100000"/>
              </a:lnSpc>
              <a:spcBef>
                <a:spcPts val="400"/>
              </a:spcBef>
              <a:spcAft>
                <a:spcPts val="0"/>
              </a:spcAft>
              <a:buNone/>
            </a:pPr>
            <a:r>
              <a:rPr lang="en-US" sz="2000" b="0" i="0" u="none" strike="noStrike" cap="none">
                <a:solidFill>
                  <a:srgbClr val="000000"/>
                </a:solidFill>
                <a:latin typeface="Arial"/>
                <a:ea typeface="Arial"/>
                <a:cs typeface="Arial"/>
                <a:sym typeface="Arial"/>
              </a:rPr>
              <a:t>Type “OS4” into the eBuy Search Bar </a:t>
            </a:r>
            <a:endParaRPr/>
          </a:p>
        </p:txBody>
      </p:sp>
      <p:pic>
        <p:nvPicPr>
          <p:cNvPr id="316" name="Google Shape;316;p49" descr="GSA eBuy search field"/>
          <p:cNvPicPr preferRelativeResize="0"/>
          <p:nvPr/>
        </p:nvPicPr>
        <p:blipFill rotWithShape="1">
          <a:blip r:embed="rId3">
            <a:alphaModFix/>
          </a:blip>
          <a:srcRect/>
          <a:stretch/>
        </p:blipFill>
        <p:spPr>
          <a:xfrm>
            <a:off x="638175" y="1187727"/>
            <a:ext cx="8020050" cy="3857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0"/>
          <p:cNvSpPr txBox="1">
            <a:spLocks noGrp="1"/>
          </p:cNvSpPr>
          <p:nvPr>
            <p:ph type="title"/>
          </p:nvPr>
        </p:nvSpPr>
        <p:spPr>
          <a:xfrm>
            <a:off x="533400" y="1962150"/>
            <a:ext cx="8229600" cy="85725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sz="4400" b="1">
                <a:solidFill>
                  <a:srgbClr val="000000"/>
                </a:solidFill>
              </a:rPr>
              <a:t>GSA Advantage!</a:t>
            </a:r>
            <a:r>
              <a:rPr lang="en-US" sz="4400" b="1" baseline="30000">
                <a:solidFill>
                  <a:srgbClr val="000000"/>
                </a:solidFill>
              </a:rPr>
              <a:t>®</a:t>
            </a:r>
            <a:endParaRPr sz="4400" b="1" baseline="30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1"/>
          <p:cNvSpPr txBox="1">
            <a:spLocks noGrp="1"/>
          </p:cNvSpPr>
          <p:nvPr>
            <p:ph type="title"/>
          </p:nvPr>
        </p:nvSpPr>
        <p:spPr/>
        <p:txBody>
          <a:bodyPr>
            <a:normAutofit fontScale="90000"/>
          </a:bodyPr>
          <a:lstStyle/>
          <a:p>
            <a:pPr lvl="0"/>
            <a:br>
              <a:rPr lang="en-US"/>
            </a:br>
            <a:r>
              <a:rPr lang="en-US"/>
              <a:t>Why order through GSA Advantage!®?</a:t>
            </a:r>
          </a:p>
        </p:txBody>
      </p:sp>
      <p:sp>
        <p:nvSpPr>
          <p:cNvPr id="329" name="Google Shape;329;p51"/>
          <p:cNvSpPr/>
          <p:nvPr/>
        </p:nvSpPr>
        <p:spPr>
          <a:xfrm>
            <a:off x="684213" y="1370410"/>
            <a:ext cx="7772400" cy="30861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Step-by-step ordering guide available</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Multiple ways to evaluate vendors, products, and pricing</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Filters to limit results to green items, small business vendors, toner, and AbilityOne products</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Quantity discount pricing</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Park Cart feature</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Varied shipping options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p:txBody>
          <a:bodyPr>
            <a:normAutofit fontScale="90000"/>
          </a:bodyPr>
          <a:lstStyle/>
          <a:p>
            <a:pPr lvl="0"/>
            <a:br>
              <a:rPr lang="en-US"/>
            </a:br>
            <a:r>
              <a:rPr lang="en-US"/>
              <a:t>FSSI OS4 Overview SIN 339940OS4 </a:t>
            </a:r>
            <a:br>
              <a:rPr lang="en-US"/>
            </a:br>
            <a:r>
              <a:rPr lang="en-US"/>
              <a:t>(On Consolidated MAS 99)</a:t>
            </a:r>
            <a:br>
              <a:rPr lang="en-US"/>
            </a:br>
            <a:endParaRPr lang="en-US"/>
          </a:p>
        </p:txBody>
      </p:sp>
      <p:sp>
        <p:nvSpPr>
          <p:cNvPr id="78" name="Google Shape;78;p16"/>
          <p:cNvSpPr/>
          <p:nvPr/>
        </p:nvSpPr>
        <p:spPr>
          <a:xfrm>
            <a:off x="684213" y="1603829"/>
            <a:ext cx="7772400" cy="321491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Offerors may offer their entire commercial catalog, or may offer a select, limited line of office products.</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This SIN also includes all commercially available services related to support office products.</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Optional services include, but are not limited to:</a:t>
            </a:r>
            <a:endParaRPr/>
          </a:p>
          <a:p>
            <a:pPr marL="800100" marR="0" lvl="1" indent="-34290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Desktop Delivery</a:t>
            </a:r>
            <a:endParaRPr/>
          </a:p>
          <a:p>
            <a:pPr marL="800100" marR="0" lvl="1" indent="-34290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Secure Desktop Delivery</a:t>
            </a:r>
            <a:endParaRPr/>
          </a:p>
          <a:p>
            <a:pPr marL="800100" marR="0" lvl="1" indent="-34290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On-Site Stores</a:t>
            </a:r>
            <a:endParaRPr/>
          </a:p>
          <a:p>
            <a:pPr marL="800100" marR="0" lvl="1" indent="-34290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Walk-in Stores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2"/>
          <p:cNvSpPr txBox="1">
            <a:spLocks noGrp="1"/>
          </p:cNvSpPr>
          <p:nvPr>
            <p:ph type="title"/>
          </p:nvPr>
        </p:nvSpPr>
        <p:spPr/>
        <p:txBody>
          <a:bodyPr/>
          <a:lstStyle/>
          <a:p>
            <a:pPr lvl="0"/>
            <a:r>
              <a:rPr lang="en-US"/>
              <a:t>Access GSA Advantage!® Online</a:t>
            </a:r>
          </a:p>
        </p:txBody>
      </p:sp>
      <p:sp>
        <p:nvSpPr>
          <p:cNvPr id="336" name="Google Shape;336;p52"/>
          <p:cNvSpPr/>
          <p:nvPr/>
        </p:nvSpPr>
        <p:spPr>
          <a:xfrm>
            <a:off x="684213" y="987014"/>
            <a:ext cx="7772400" cy="47231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sng" strike="noStrike" cap="none">
                <a:solidFill>
                  <a:schemeClr val="hlink"/>
                </a:solidFill>
                <a:latin typeface="Arial"/>
                <a:ea typeface="Arial"/>
                <a:cs typeface="Arial"/>
                <a:sym typeface="Arial"/>
                <a:hlinkClick r:id="rId3"/>
              </a:rPr>
              <a:t>https://www.gsaadvantage.gov</a:t>
            </a:r>
            <a:endParaRPr sz="2000" b="0" i="0" u="none" strike="noStrike" cap="none">
              <a:solidFill>
                <a:srgbClr val="000000"/>
              </a:solidFill>
              <a:latin typeface="Arial"/>
              <a:ea typeface="Arial"/>
              <a:cs typeface="Arial"/>
              <a:sym typeface="Arial"/>
            </a:endParaRPr>
          </a:p>
          <a:p>
            <a:pPr marL="0" marR="0" lvl="0" indent="0" algn="l" rtl="0">
              <a:lnSpc>
                <a:spcPct val="100000"/>
              </a:lnSpc>
              <a:spcBef>
                <a:spcPts val="400"/>
              </a:spcBef>
              <a:spcAft>
                <a:spcPts val="0"/>
              </a:spcAft>
              <a:buNone/>
            </a:pPr>
            <a:r>
              <a:rPr lang="en-US" sz="2000" b="0" i="0" u="none" strike="noStrike" cap="none">
                <a:solidFill>
                  <a:srgbClr val="000000"/>
                </a:solidFill>
                <a:latin typeface="Arial"/>
                <a:ea typeface="Arial"/>
                <a:cs typeface="Arial"/>
                <a:sym typeface="Arial"/>
              </a:rPr>
              <a:t>Select Login, or Register if you have not yet done so.</a:t>
            </a:r>
            <a:endParaRPr/>
          </a:p>
        </p:txBody>
      </p:sp>
      <p:pic>
        <p:nvPicPr>
          <p:cNvPr id="337" name="Google Shape;337;p52" descr="Screen shot of GSA Advantage website"/>
          <p:cNvPicPr preferRelativeResize="0"/>
          <p:nvPr/>
        </p:nvPicPr>
        <p:blipFill rotWithShape="1">
          <a:blip r:embed="rId4">
            <a:alphaModFix/>
          </a:blip>
          <a:srcRect/>
          <a:stretch/>
        </p:blipFill>
        <p:spPr>
          <a:xfrm>
            <a:off x="76200" y="1889921"/>
            <a:ext cx="8839199" cy="283315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3"/>
          <p:cNvSpPr txBox="1">
            <a:spLocks noGrp="1"/>
          </p:cNvSpPr>
          <p:nvPr>
            <p:ph type="title"/>
          </p:nvPr>
        </p:nvSpPr>
        <p:spPr/>
        <p:txBody>
          <a:bodyPr/>
          <a:lstStyle/>
          <a:p>
            <a:pPr lvl="0"/>
            <a:r>
              <a:rPr lang="en-US"/>
              <a:t>Log in to GSA Advantage!®</a:t>
            </a:r>
          </a:p>
        </p:txBody>
      </p:sp>
      <p:pic>
        <p:nvPicPr>
          <p:cNvPr id="344" name="Google Shape;344;p53" descr="Screen shot of GSA Advantage Login site. "/>
          <p:cNvPicPr preferRelativeResize="0"/>
          <p:nvPr/>
        </p:nvPicPr>
        <p:blipFill rotWithShape="1">
          <a:blip r:embed="rId3">
            <a:alphaModFix/>
          </a:blip>
          <a:srcRect/>
          <a:stretch/>
        </p:blipFill>
        <p:spPr>
          <a:xfrm>
            <a:off x="152400" y="1581150"/>
            <a:ext cx="8839200" cy="32004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4"/>
          <p:cNvSpPr txBox="1">
            <a:spLocks noGrp="1"/>
          </p:cNvSpPr>
          <p:nvPr>
            <p:ph type="title"/>
          </p:nvPr>
        </p:nvSpPr>
        <p:spPr/>
        <p:txBody>
          <a:bodyPr/>
          <a:lstStyle/>
          <a:p>
            <a:pPr lvl="0"/>
            <a:r>
              <a:rPr lang="en-US"/>
              <a:t>Access the FSSI Office Supply Items</a:t>
            </a:r>
          </a:p>
        </p:txBody>
      </p:sp>
      <p:sp>
        <p:nvSpPr>
          <p:cNvPr id="351" name="Google Shape;351;p54"/>
          <p:cNvSpPr/>
          <p:nvPr/>
        </p:nvSpPr>
        <p:spPr>
          <a:xfrm>
            <a:off x="457200" y="1005672"/>
            <a:ext cx="7772400" cy="51062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Hover your mouse over Products; click on “Office Supplies &amp; Equipment FSSI (BIC)”</a:t>
            </a:r>
            <a:endParaRPr dirty="0"/>
          </a:p>
          <a:p>
            <a:pPr marL="0" marR="0" lvl="0" indent="0" algn="l" rtl="0">
              <a:lnSpc>
                <a:spcPct val="100000"/>
              </a:lnSpc>
              <a:spcBef>
                <a:spcPts val="400"/>
              </a:spcBef>
              <a:spcAft>
                <a:spcPts val="0"/>
              </a:spcAft>
              <a:buNone/>
            </a:pPr>
            <a:endParaRPr sz="2000" b="1" i="0" u="none" strike="noStrike" cap="none" dirty="0">
              <a:solidFill>
                <a:srgbClr val="000000"/>
              </a:solidFill>
              <a:latin typeface="Arial"/>
              <a:ea typeface="Arial"/>
              <a:cs typeface="Arial"/>
              <a:sym typeface="Arial"/>
            </a:endParaRPr>
          </a:p>
        </p:txBody>
      </p:sp>
      <p:pic>
        <p:nvPicPr>
          <p:cNvPr id="352" name="Google Shape;352;p54" descr="Screen shot of GSA Browse Categories function highlighting the Federal Strategic Sourcing Initiative (FSSI) link "/>
          <p:cNvPicPr preferRelativeResize="0"/>
          <p:nvPr/>
        </p:nvPicPr>
        <p:blipFill rotWithShape="1">
          <a:blip r:embed="rId3">
            <a:alphaModFix/>
          </a:blip>
          <a:srcRect/>
          <a:stretch/>
        </p:blipFill>
        <p:spPr>
          <a:xfrm>
            <a:off x="164470" y="1504950"/>
            <a:ext cx="8827129" cy="3200400"/>
          </a:xfrm>
          <a:prstGeom prst="rect">
            <a:avLst/>
          </a:prstGeom>
          <a:noFill/>
          <a:ln>
            <a:noFill/>
          </a:ln>
        </p:spPr>
      </p:pic>
      <p:sp>
        <p:nvSpPr>
          <p:cNvPr id="353" name="Google Shape;353;p54" descr="Screen shot of GSA Advantage highlighting the FSSI link "/>
          <p:cNvSpPr/>
          <p:nvPr/>
        </p:nvSpPr>
        <p:spPr>
          <a:xfrm>
            <a:off x="152400" y="3943350"/>
            <a:ext cx="2286000" cy="3810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5"/>
          <p:cNvSpPr txBox="1">
            <a:spLocks noGrp="1"/>
          </p:cNvSpPr>
          <p:nvPr>
            <p:ph type="title"/>
          </p:nvPr>
        </p:nvSpPr>
        <p:spPr/>
        <p:txBody>
          <a:bodyPr/>
          <a:lstStyle/>
          <a:p>
            <a:pPr lvl="0"/>
            <a:r>
              <a:rPr lang="en-US"/>
              <a:t>FSSI Office Supplies (OS4)</a:t>
            </a:r>
          </a:p>
        </p:txBody>
      </p:sp>
      <p:sp>
        <p:nvSpPr>
          <p:cNvPr id="3" name="Content Placeholder 2">
            <a:extLst>
              <a:ext uri="{FF2B5EF4-FFF2-40B4-BE49-F238E27FC236}">
                <a16:creationId xmlns:a16="http://schemas.microsoft.com/office/drawing/2014/main" id="{C30F3D48-CBBA-44F1-78C7-DFCEB70E0C24}"/>
              </a:ext>
            </a:extLst>
          </p:cNvPr>
          <p:cNvSpPr>
            <a:spLocks noGrp="1"/>
          </p:cNvSpPr>
          <p:nvPr>
            <p:ph idx="1"/>
          </p:nvPr>
        </p:nvSpPr>
        <p:spPr/>
        <p:txBody>
          <a:bodyPr/>
          <a:lstStyle/>
          <a:p>
            <a:endParaRPr lang="en-US"/>
          </a:p>
        </p:txBody>
      </p:sp>
      <p:pic>
        <p:nvPicPr>
          <p:cNvPr id="360" name="Google Shape;360;p55">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 y="914395"/>
            <a:ext cx="9144000" cy="384213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6"/>
          <p:cNvSpPr/>
          <p:nvPr/>
        </p:nvSpPr>
        <p:spPr>
          <a:xfrm>
            <a:off x="96078" y="1342235"/>
            <a:ext cx="2057400" cy="1477328"/>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Arial"/>
                <a:ea typeface="Arial"/>
                <a:cs typeface="Arial"/>
                <a:sym typeface="Arial"/>
              </a:rPr>
              <a:t>Option 1: Search for your product by typing it into the FSSI search bar</a:t>
            </a:r>
            <a:endParaRPr sz="1800" b="0" i="1" u="none" strike="noStrike" cap="none">
              <a:solidFill>
                <a:srgbClr val="000000"/>
              </a:solidFill>
              <a:latin typeface="Arial"/>
              <a:ea typeface="Arial"/>
              <a:cs typeface="Arial"/>
              <a:sym typeface="Arial"/>
            </a:endParaRPr>
          </a:p>
        </p:txBody>
      </p:sp>
      <p:sp>
        <p:nvSpPr>
          <p:cNvPr id="367" name="Google Shape;367;p56"/>
          <p:cNvSpPr txBox="1">
            <a:spLocks noGrp="1"/>
          </p:cNvSpPr>
          <p:nvPr>
            <p:ph type="title"/>
          </p:nvPr>
        </p:nvSpPr>
        <p:spPr/>
        <p:txBody>
          <a:bodyPr>
            <a:normAutofit fontScale="90000"/>
          </a:bodyPr>
          <a:lstStyle/>
          <a:p>
            <a:pPr lvl="0"/>
            <a:r>
              <a:rPr lang="en-US"/>
              <a:t>Find your desired product within the FSSI store</a:t>
            </a:r>
            <a:br>
              <a:rPr lang="en-US"/>
            </a:br>
            <a:endParaRPr lang="en-US"/>
          </a:p>
        </p:txBody>
      </p:sp>
      <p:pic>
        <p:nvPicPr>
          <p:cNvPr id="368" name="Google Shape;368;p56" descr="Screen shot of GSA Advantage FSSI store highlighting the search function "/>
          <p:cNvPicPr preferRelativeResize="0"/>
          <p:nvPr/>
        </p:nvPicPr>
        <p:blipFill rotWithShape="1">
          <a:blip r:embed="rId3">
            <a:alphaModFix/>
          </a:blip>
          <a:srcRect/>
          <a:stretch/>
        </p:blipFill>
        <p:spPr>
          <a:xfrm>
            <a:off x="2133600" y="1669185"/>
            <a:ext cx="7010400" cy="3264766"/>
          </a:xfrm>
          <a:prstGeom prst="rect">
            <a:avLst/>
          </a:prstGeom>
          <a:noFill/>
          <a:ln>
            <a:noFill/>
          </a:ln>
        </p:spPr>
      </p:pic>
      <p:sp>
        <p:nvSpPr>
          <p:cNvPr id="369" name="Google Shape;369;p56" descr="Screen shot of GSA Advantage FSSI Store highlighting the search function "/>
          <p:cNvSpPr/>
          <p:nvPr/>
        </p:nvSpPr>
        <p:spPr>
          <a:xfrm>
            <a:off x="5181600" y="2190750"/>
            <a:ext cx="1447800" cy="5334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7"/>
          <p:cNvSpPr txBox="1">
            <a:spLocks noGrp="1"/>
          </p:cNvSpPr>
          <p:nvPr>
            <p:ph type="title"/>
          </p:nvPr>
        </p:nvSpPr>
        <p:spPr/>
        <p:txBody>
          <a:bodyPr anchor="t"/>
          <a:lstStyle/>
          <a:p>
            <a:pPr lvl="0"/>
            <a:r>
              <a:rPr lang="en-US" dirty="0"/>
              <a:t>Find your desired product within the FSSI store</a:t>
            </a:r>
          </a:p>
        </p:txBody>
      </p:sp>
      <p:sp>
        <p:nvSpPr>
          <p:cNvPr id="3" name="Content Placeholder 2">
            <a:extLst>
              <a:ext uri="{FF2B5EF4-FFF2-40B4-BE49-F238E27FC236}">
                <a16:creationId xmlns:a16="http://schemas.microsoft.com/office/drawing/2014/main" id="{C50644B7-AEF6-CF80-2B73-72B6BEA7007C}"/>
              </a:ext>
            </a:extLst>
          </p:cNvPr>
          <p:cNvSpPr>
            <a:spLocks noGrp="1"/>
          </p:cNvSpPr>
          <p:nvPr>
            <p:ph idx="1"/>
          </p:nvPr>
        </p:nvSpPr>
        <p:spPr/>
        <p:txBody>
          <a:bodyPr/>
          <a:lstStyle/>
          <a:p>
            <a:endParaRPr lang="en-US"/>
          </a:p>
        </p:txBody>
      </p:sp>
      <p:sp>
        <p:nvSpPr>
          <p:cNvPr id="376" name="Google Shape;376;p57"/>
          <p:cNvSpPr txBox="1"/>
          <p:nvPr/>
        </p:nvSpPr>
        <p:spPr>
          <a:xfrm>
            <a:off x="1" y="929142"/>
            <a:ext cx="2362200" cy="1524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5390"/>
              </a:buClr>
              <a:buSzPts val="2400"/>
              <a:buFont typeface="Arial"/>
              <a:buNone/>
            </a:pPr>
            <a:r>
              <a:rPr lang="en-US" sz="1800" b="0" i="0" u="none" strike="noStrike" cap="none">
                <a:solidFill>
                  <a:schemeClr val="dk1"/>
                </a:solidFill>
                <a:latin typeface="Arial"/>
                <a:ea typeface="Arial"/>
                <a:cs typeface="Arial"/>
                <a:sym typeface="Arial"/>
              </a:rPr>
              <a:t>Option 2: Search for your product by clicking </a:t>
            </a:r>
            <a:r>
              <a:rPr lang="en-US" sz="1800" b="1" i="0" u="none" strike="noStrike" cap="none">
                <a:solidFill>
                  <a:schemeClr val="dk1"/>
                </a:solidFill>
                <a:latin typeface="Arial"/>
                <a:ea typeface="Arial"/>
                <a:cs typeface="Arial"/>
                <a:sym typeface="Arial"/>
              </a:rPr>
              <a:t>Select this filter</a:t>
            </a:r>
            <a:r>
              <a:rPr lang="en-US" sz="1800" b="0" i="0" u="none" strike="noStrike" cap="none">
                <a:solidFill>
                  <a:schemeClr val="dk1"/>
                </a:solidFill>
                <a:latin typeface="Arial"/>
                <a:ea typeface="Arial"/>
                <a:cs typeface="Arial"/>
                <a:sym typeface="Arial"/>
              </a:rPr>
              <a:t> in at least one category.</a:t>
            </a:r>
            <a:endParaRPr sz="1800" b="0" i="1" u="none" strike="noStrike" cap="none">
              <a:solidFill>
                <a:schemeClr val="dk1"/>
              </a:solidFill>
              <a:latin typeface="Arial"/>
              <a:ea typeface="Arial"/>
              <a:cs typeface="Arial"/>
              <a:sym typeface="Arial"/>
            </a:endParaRPr>
          </a:p>
          <a:p>
            <a:pPr marL="0" marR="0" lvl="0" indent="0" algn="l" rtl="0">
              <a:lnSpc>
                <a:spcPct val="100000"/>
              </a:lnSpc>
              <a:spcBef>
                <a:spcPts val="360"/>
              </a:spcBef>
              <a:spcAft>
                <a:spcPts val="0"/>
              </a:spcAft>
              <a:buClr>
                <a:srgbClr val="005390"/>
              </a:buClr>
              <a:buSzPts val="2400"/>
              <a:buFont typeface="Arial"/>
              <a:buNone/>
            </a:pPr>
            <a:endParaRPr sz="1800" b="0" i="0" u="none" strike="noStrike" cap="none">
              <a:solidFill>
                <a:schemeClr val="dk1"/>
              </a:solidFill>
              <a:latin typeface="Arial"/>
              <a:ea typeface="Arial"/>
              <a:cs typeface="Arial"/>
              <a:sym typeface="Arial"/>
            </a:endParaRPr>
          </a:p>
          <a:p>
            <a:pPr marL="342900" marR="0" lvl="0" indent="-228600" algn="l" rtl="0">
              <a:lnSpc>
                <a:spcPct val="100000"/>
              </a:lnSpc>
              <a:spcBef>
                <a:spcPts val="36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377" name="Google Shape;377;p57" descr="Screen shot of GSA Advantage FSSI store page highlighting the select this filter function"/>
          <p:cNvPicPr preferRelativeResize="0"/>
          <p:nvPr/>
        </p:nvPicPr>
        <p:blipFill rotWithShape="1">
          <a:blip r:embed="rId3">
            <a:alphaModFix/>
          </a:blip>
          <a:srcRect/>
          <a:stretch/>
        </p:blipFill>
        <p:spPr>
          <a:xfrm>
            <a:off x="2362200" y="1359673"/>
            <a:ext cx="6858000" cy="3506526"/>
          </a:xfrm>
          <a:prstGeom prst="rect">
            <a:avLst/>
          </a:prstGeom>
          <a:noFill/>
          <a:ln>
            <a:noFill/>
          </a:ln>
        </p:spPr>
      </p:pic>
      <p:sp>
        <p:nvSpPr>
          <p:cNvPr id="378" name="Google Shape;378;p57" descr="Screen shot of GSA Advantage FSSI store page highlighting the select this filter function"/>
          <p:cNvSpPr/>
          <p:nvPr/>
        </p:nvSpPr>
        <p:spPr>
          <a:xfrm>
            <a:off x="4881327" y="2405634"/>
            <a:ext cx="228600" cy="484632"/>
          </a:xfrm>
          <a:prstGeom prst="rightArrow">
            <a:avLst>
              <a:gd name="adj1" fmla="val 50000"/>
              <a:gd name="adj2" fmla="val 50000"/>
            </a:avLst>
          </a:prstGeom>
          <a:solidFill>
            <a:srgbClr val="FF0000"/>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8"/>
          <p:cNvSpPr txBox="1">
            <a:spLocks noGrp="1"/>
          </p:cNvSpPr>
          <p:nvPr>
            <p:ph type="title"/>
          </p:nvPr>
        </p:nvSpPr>
        <p:spPr/>
        <p:txBody>
          <a:bodyPr anchor="t">
            <a:normAutofit fontScale="90000"/>
          </a:bodyPr>
          <a:lstStyle/>
          <a:p>
            <a:pPr lvl="0"/>
            <a:r>
              <a:rPr lang="en-US" dirty="0"/>
              <a:t>Browse the search results to find what you want</a:t>
            </a:r>
          </a:p>
        </p:txBody>
      </p:sp>
      <p:sp>
        <p:nvSpPr>
          <p:cNvPr id="385" name="Google Shape;385;p58"/>
          <p:cNvSpPr/>
          <p:nvPr/>
        </p:nvSpPr>
        <p:spPr>
          <a:xfrm>
            <a:off x="356092" y="910885"/>
            <a:ext cx="8661623" cy="79264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Review the Search Results by the most important criteria to you: </a:t>
            </a:r>
            <a:r>
              <a:rPr lang="en-US" sz="1400" b="1" i="0" u="none" strike="noStrike" cap="none" dirty="0">
                <a:solidFill>
                  <a:srgbClr val="000000"/>
                </a:solidFill>
                <a:latin typeface="Arial"/>
                <a:ea typeface="Arial"/>
                <a:cs typeface="Arial"/>
                <a:sym typeface="Arial"/>
              </a:rPr>
              <a:t>Most Relevant (default option), Product name, NSN/</a:t>
            </a:r>
            <a:r>
              <a:rPr lang="en-US" sz="1400" b="1" i="0" u="none" strike="noStrike" cap="none" dirty="0" err="1">
                <a:solidFill>
                  <a:srgbClr val="000000"/>
                </a:solidFill>
                <a:latin typeface="Arial"/>
                <a:ea typeface="Arial"/>
                <a:cs typeface="Arial"/>
                <a:sym typeface="Arial"/>
              </a:rPr>
              <a:t>mfr</a:t>
            </a:r>
            <a:r>
              <a:rPr lang="en-US" sz="1400" b="1" i="0" u="none" strike="noStrike" cap="none" dirty="0">
                <a:solidFill>
                  <a:srgbClr val="000000"/>
                </a:solidFill>
                <a:latin typeface="Arial"/>
                <a:ea typeface="Arial"/>
                <a:cs typeface="Arial"/>
                <a:sym typeface="Arial"/>
              </a:rPr>
              <a:t>, Part number, Manufacturer Name, Price – High to Low, or Price – Low to High</a:t>
            </a:r>
            <a:endParaRPr sz="1400" dirty="0"/>
          </a:p>
        </p:txBody>
      </p:sp>
      <p:pic>
        <p:nvPicPr>
          <p:cNvPr id="386" name="Google Shape;386;p58" descr="Screen shot of GSA Advantage FSSI store page search results page highlighting the sort function "/>
          <p:cNvPicPr preferRelativeResize="0"/>
          <p:nvPr/>
        </p:nvPicPr>
        <p:blipFill rotWithShape="1">
          <a:blip r:embed="rId3">
            <a:alphaModFix/>
          </a:blip>
          <a:srcRect/>
          <a:stretch/>
        </p:blipFill>
        <p:spPr>
          <a:xfrm>
            <a:off x="53009" y="1518193"/>
            <a:ext cx="8661622" cy="3562681"/>
          </a:xfrm>
          <a:prstGeom prst="rect">
            <a:avLst/>
          </a:prstGeom>
          <a:noFill/>
          <a:ln>
            <a:noFill/>
          </a:ln>
        </p:spPr>
      </p:pic>
      <p:sp>
        <p:nvSpPr>
          <p:cNvPr id="387" name="Google Shape;387;p58" descr="Screen shot of GSA Advantage FSSI store page search results page highlighting the sort function "/>
          <p:cNvSpPr/>
          <p:nvPr/>
        </p:nvSpPr>
        <p:spPr>
          <a:xfrm>
            <a:off x="5542060" y="3042193"/>
            <a:ext cx="2035535" cy="2058726"/>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9"/>
          <p:cNvSpPr txBox="1">
            <a:spLocks noGrp="1"/>
          </p:cNvSpPr>
          <p:nvPr>
            <p:ph type="title"/>
          </p:nvPr>
        </p:nvSpPr>
        <p:spPr/>
        <p:txBody>
          <a:bodyPr>
            <a:normAutofit fontScale="90000"/>
          </a:bodyPr>
          <a:lstStyle/>
          <a:p>
            <a:pPr lvl="0"/>
            <a:r>
              <a:rPr lang="en-US"/>
              <a:t>Browse the search results to find what you want</a:t>
            </a:r>
            <a:br>
              <a:rPr lang="en-US"/>
            </a:br>
            <a:endParaRPr lang="en-US"/>
          </a:p>
        </p:txBody>
      </p:sp>
      <p:sp>
        <p:nvSpPr>
          <p:cNvPr id="394" name="Google Shape;394;p59"/>
          <p:cNvSpPr/>
          <p:nvPr/>
        </p:nvSpPr>
        <p:spPr>
          <a:xfrm>
            <a:off x="457200" y="783035"/>
            <a:ext cx="7772400" cy="342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Click on the item name to select</a:t>
            </a:r>
            <a:endParaRPr/>
          </a:p>
        </p:txBody>
      </p:sp>
      <p:pic>
        <p:nvPicPr>
          <p:cNvPr id="395" name="Google Shape;395;p59" descr="Screen shot of GSA Advantage FSSI store page search results "/>
          <p:cNvPicPr preferRelativeResize="0"/>
          <p:nvPr/>
        </p:nvPicPr>
        <p:blipFill rotWithShape="1">
          <a:blip r:embed="rId3">
            <a:alphaModFix/>
          </a:blip>
          <a:srcRect/>
          <a:stretch/>
        </p:blipFill>
        <p:spPr>
          <a:xfrm>
            <a:off x="0" y="1504950"/>
            <a:ext cx="9144000" cy="3353297"/>
          </a:xfrm>
          <a:prstGeom prst="rect">
            <a:avLst/>
          </a:prstGeom>
          <a:noFill/>
          <a:ln>
            <a:noFill/>
          </a:ln>
        </p:spPr>
      </p:pic>
      <p:sp>
        <p:nvSpPr>
          <p:cNvPr id="396" name="Google Shape;396;p59" descr="Screen shot of GSA Advantage FSSI store page search results page highlighting an item number "/>
          <p:cNvSpPr/>
          <p:nvPr/>
        </p:nvSpPr>
        <p:spPr>
          <a:xfrm>
            <a:off x="3962400" y="2190750"/>
            <a:ext cx="990600" cy="6096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60"/>
          <p:cNvSpPr txBox="1">
            <a:spLocks noGrp="1"/>
          </p:cNvSpPr>
          <p:nvPr>
            <p:ph type="title"/>
          </p:nvPr>
        </p:nvSpPr>
        <p:spPr/>
        <p:txBody>
          <a:bodyPr/>
          <a:lstStyle/>
          <a:p>
            <a:pPr lvl="0"/>
            <a:r>
              <a:rPr lang="en-US"/>
              <a:t>Look for the BLUE “FSSI” Icon!!</a:t>
            </a:r>
          </a:p>
        </p:txBody>
      </p:sp>
      <p:pic>
        <p:nvPicPr>
          <p:cNvPr id="403" name="Google Shape;403;p60" descr="Screen shot of GSA Advantage FSSI store page search results page highlighting the Blue FSSI icon. "/>
          <p:cNvPicPr preferRelativeResize="0"/>
          <p:nvPr/>
        </p:nvPicPr>
        <p:blipFill rotWithShape="1">
          <a:blip r:embed="rId3">
            <a:alphaModFix/>
          </a:blip>
          <a:srcRect/>
          <a:stretch/>
        </p:blipFill>
        <p:spPr>
          <a:xfrm>
            <a:off x="166976" y="1518699"/>
            <a:ext cx="8611263" cy="3347500"/>
          </a:xfrm>
          <a:prstGeom prst="rect">
            <a:avLst/>
          </a:prstGeom>
          <a:noFill/>
          <a:ln>
            <a:noFill/>
          </a:ln>
        </p:spPr>
      </p:pic>
      <p:sp>
        <p:nvSpPr>
          <p:cNvPr id="404" name="Google Shape;404;p60" descr="Screen shot of GSA Advantage FSSI store page search results page highlighting the Blue FSSI icon. "/>
          <p:cNvSpPr/>
          <p:nvPr/>
        </p:nvSpPr>
        <p:spPr>
          <a:xfrm>
            <a:off x="1981200" y="2571750"/>
            <a:ext cx="762000" cy="257175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1"/>
          <p:cNvSpPr txBox="1">
            <a:spLocks noGrp="1"/>
          </p:cNvSpPr>
          <p:nvPr>
            <p:ph type="title"/>
          </p:nvPr>
        </p:nvSpPr>
        <p:spPr/>
        <p:txBody>
          <a:bodyPr anchor="t"/>
          <a:lstStyle/>
          <a:p>
            <a:pPr lvl="0"/>
            <a:r>
              <a:rPr lang="en-US" dirty="0"/>
              <a:t>Select the product you want to buy</a:t>
            </a:r>
          </a:p>
        </p:txBody>
      </p:sp>
      <p:sp>
        <p:nvSpPr>
          <p:cNvPr id="411" name="Google Shape;411;p61"/>
          <p:cNvSpPr/>
          <p:nvPr/>
        </p:nvSpPr>
        <p:spPr>
          <a:xfrm>
            <a:off x="286648" y="900982"/>
            <a:ext cx="7772400" cy="65747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Review the Features, Contractor, Socio-economic labels, and Minimum Order Requirements. Then, select a radio button.</a:t>
            </a:r>
            <a:endParaRPr/>
          </a:p>
        </p:txBody>
      </p:sp>
      <p:pic>
        <p:nvPicPr>
          <p:cNvPr id="412" name="Google Shape;412;p61" descr="Screen shot of GSA Advantage FSSI store page search results page highlighting the Select button. "/>
          <p:cNvPicPr preferRelativeResize="0"/>
          <p:nvPr/>
        </p:nvPicPr>
        <p:blipFill rotWithShape="1">
          <a:blip r:embed="rId3">
            <a:alphaModFix/>
          </a:blip>
          <a:srcRect/>
          <a:stretch/>
        </p:blipFill>
        <p:spPr>
          <a:xfrm>
            <a:off x="174929" y="1519521"/>
            <a:ext cx="8548315" cy="3581400"/>
          </a:xfrm>
          <a:prstGeom prst="rect">
            <a:avLst/>
          </a:prstGeom>
          <a:noFill/>
          <a:ln>
            <a:noFill/>
          </a:ln>
        </p:spPr>
      </p:pic>
      <p:sp>
        <p:nvSpPr>
          <p:cNvPr id="413" name="Google Shape;413;p61" descr="Screen shot of GSA Advantage FSSI store page search results page highlighting the Select button. "/>
          <p:cNvSpPr/>
          <p:nvPr/>
        </p:nvSpPr>
        <p:spPr>
          <a:xfrm>
            <a:off x="341245" y="2662521"/>
            <a:ext cx="990600" cy="24384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p:txBody>
          <a:bodyPr>
            <a:normAutofit fontScale="90000"/>
          </a:bodyPr>
          <a:lstStyle/>
          <a:p>
            <a:pPr lvl="0"/>
            <a:br>
              <a:rPr lang="en-US"/>
            </a:br>
            <a:r>
              <a:rPr lang="en-US"/>
              <a:t>FSSI OS4 Overview SIN 339940OVER</a:t>
            </a:r>
            <a:br>
              <a:rPr lang="en-US"/>
            </a:br>
            <a:r>
              <a:rPr lang="en-US"/>
              <a:t>(On consolidated MAS 99)</a:t>
            </a:r>
            <a:br>
              <a:rPr lang="en-US"/>
            </a:br>
            <a:endParaRPr lang="en-US"/>
          </a:p>
        </p:txBody>
      </p:sp>
      <p:sp>
        <p:nvSpPr>
          <p:cNvPr id="85" name="Google Shape;85;p17"/>
          <p:cNvSpPr/>
          <p:nvPr/>
        </p:nvSpPr>
        <p:spPr>
          <a:xfrm>
            <a:off x="684213" y="1669143"/>
            <a:ext cx="7772400" cy="314959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This SIN covers items for use only in overseas destinations</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This SIN also includes all commercially available services related to the support office products.</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Optional services include, but are not limited to:</a:t>
            </a:r>
            <a:endParaRPr/>
          </a:p>
          <a:p>
            <a:pPr marL="800100" marR="0" lvl="1" indent="-34290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Desktop Delivery</a:t>
            </a:r>
            <a:endParaRPr/>
          </a:p>
          <a:p>
            <a:pPr marL="800100" marR="0" lvl="1" indent="-34290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Secure Desktop Delivery</a:t>
            </a:r>
            <a:endParaRPr/>
          </a:p>
          <a:p>
            <a:pPr marL="800100" marR="0" lvl="1" indent="-34290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On-Site Stores</a:t>
            </a:r>
            <a:endParaRPr/>
          </a:p>
          <a:p>
            <a:pPr marL="800100" marR="0" lvl="1" indent="-342900" algn="l" rtl="0">
              <a:lnSpc>
                <a:spcPct val="100000"/>
              </a:lnSpc>
              <a:spcBef>
                <a:spcPts val="360"/>
              </a:spcBef>
              <a:spcAft>
                <a:spcPts val="0"/>
              </a:spcAft>
              <a:buClr>
                <a:srgbClr val="000000"/>
              </a:buClr>
              <a:buSzPts val="1800"/>
              <a:buFont typeface="Arial"/>
              <a:buChar char="•"/>
            </a:pPr>
            <a:r>
              <a:rPr lang="en-US" sz="1800" b="0" i="0" u="none" strike="noStrike" cap="none">
                <a:solidFill>
                  <a:srgbClr val="000000"/>
                </a:solidFill>
                <a:latin typeface="Arial"/>
                <a:ea typeface="Arial"/>
                <a:cs typeface="Arial"/>
                <a:sym typeface="Arial"/>
              </a:rPr>
              <a:t>Walk-in Stores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2"/>
          <p:cNvSpPr txBox="1">
            <a:spLocks noGrp="1"/>
          </p:cNvSpPr>
          <p:nvPr>
            <p:ph type="title"/>
          </p:nvPr>
        </p:nvSpPr>
        <p:spPr/>
        <p:txBody>
          <a:bodyPr anchor="t"/>
          <a:lstStyle/>
          <a:p>
            <a:pPr lvl="0"/>
            <a:r>
              <a:rPr lang="en-US" dirty="0"/>
              <a:t>Select the product you want to buy</a:t>
            </a:r>
          </a:p>
        </p:txBody>
      </p:sp>
      <p:sp>
        <p:nvSpPr>
          <p:cNvPr id="420" name="Google Shape;420;p62"/>
          <p:cNvSpPr/>
          <p:nvPr/>
        </p:nvSpPr>
        <p:spPr>
          <a:xfrm>
            <a:off x="475753" y="1012301"/>
            <a:ext cx="7772400" cy="419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Enter your desired quantity and select </a:t>
            </a:r>
            <a:r>
              <a:rPr lang="en-US" sz="1600" b="1" i="0" u="none" strike="noStrike" cap="none">
                <a:solidFill>
                  <a:srgbClr val="000000"/>
                </a:solidFill>
                <a:latin typeface="Arial"/>
                <a:ea typeface="Arial"/>
                <a:cs typeface="Arial"/>
                <a:sym typeface="Arial"/>
              </a:rPr>
              <a:t>Add to Cart</a:t>
            </a:r>
            <a:r>
              <a:rPr lang="en-US" sz="1600" b="0" i="0" u="none" strike="noStrike" cap="none">
                <a:solidFill>
                  <a:srgbClr val="000000"/>
                </a:solidFill>
                <a:latin typeface="Arial"/>
                <a:ea typeface="Arial"/>
                <a:cs typeface="Arial"/>
                <a:sym typeface="Arial"/>
              </a:rPr>
              <a:t>.</a:t>
            </a:r>
            <a:endParaRPr/>
          </a:p>
        </p:txBody>
      </p:sp>
      <p:pic>
        <p:nvPicPr>
          <p:cNvPr id="421" name="Google Shape;421;p62" descr="Screen shot of GSA Advantage FSSI store page search results page highlighting the add to cart button. "/>
          <p:cNvPicPr preferRelativeResize="0"/>
          <p:nvPr/>
        </p:nvPicPr>
        <p:blipFill rotWithShape="1">
          <a:blip r:embed="rId3">
            <a:alphaModFix/>
          </a:blip>
          <a:srcRect/>
          <a:stretch/>
        </p:blipFill>
        <p:spPr>
          <a:xfrm>
            <a:off x="206734" y="1470990"/>
            <a:ext cx="8595360" cy="3427013"/>
          </a:xfrm>
          <a:prstGeom prst="rect">
            <a:avLst/>
          </a:prstGeom>
          <a:noFill/>
          <a:ln>
            <a:noFill/>
          </a:ln>
        </p:spPr>
      </p:pic>
      <p:sp>
        <p:nvSpPr>
          <p:cNvPr id="422" name="Google Shape;422;p62" descr="Screen shot of GSA Advantage FSSI store page after a vendor and product has been chosen and highlighting the  add to cart button. "/>
          <p:cNvSpPr/>
          <p:nvPr/>
        </p:nvSpPr>
        <p:spPr>
          <a:xfrm>
            <a:off x="0" y="2343150"/>
            <a:ext cx="3352800" cy="11430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3"/>
          <p:cNvSpPr txBox="1">
            <a:spLocks noGrp="1"/>
          </p:cNvSpPr>
          <p:nvPr>
            <p:ph type="title"/>
          </p:nvPr>
        </p:nvSpPr>
        <p:spPr/>
        <p:txBody>
          <a:bodyPr/>
          <a:lstStyle/>
          <a:p>
            <a:pPr lvl="0"/>
            <a:r>
              <a:rPr lang="en-US" dirty="0"/>
              <a:t>Review your order</a:t>
            </a:r>
          </a:p>
        </p:txBody>
      </p:sp>
      <p:pic>
        <p:nvPicPr>
          <p:cNvPr id="430" name="Google Shape;430;p63">
            <a:extLst>
              <a:ext uri="{C183D7F6-B498-43B3-948B-1728B52AA6E4}">
                <adec:decorative xmlns:adec="http://schemas.microsoft.com/office/drawing/2017/decorative" val="1"/>
              </a:ext>
            </a:extLst>
          </p:cNvPr>
          <p:cNvPicPr preferRelativeResize="0">
            <a:picLocks noGrp="1"/>
          </p:cNvPicPr>
          <p:nvPr>
            <p:ph type="body" idx="1"/>
          </p:nvPr>
        </p:nvPicPr>
        <p:blipFill rotWithShape="1">
          <a:blip r:embed="rId3">
            <a:alphaModFix/>
          </a:blip>
          <a:srcRect/>
          <a:stretch/>
        </p:blipFill>
        <p:spPr>
          <a:xfrm>
            <a:off x="457200" y="1388735"/>
            <a:ext cx="8229600" cy="3016905"/>
          </a:xfrm>
        </p:spPr>
      </p:pic>
      <p:sp>
        <p:nvSpPr>
          <p:cNvPr id="429" name="Google Shape;429;p63"/>
          <p:cNvSpPr/>
          <p:nvPr/>
        </p:nvSpPr>
        <p:spPr>
          <a:xfrm>
            <a:off x="684213" y="1069286"/>
            <a:ext cx="7772400" cy="3411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Option 1: Select Checkout to finalize your order.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4"/>
          <p:cNvSpPr txBox="1">
            <a:spLocks noGrp="1"/>
          </p:cNvSpPr>
          <p:nvPr>
            <p:ph type="title"/>
          </p:nvPr>
        </p:nvSpPr>
        <p:spPr/>
        <p:txBody>
          <a:bodyPr anchor="t"/>
          <a:lstStyle/>
          <a:p>
            <a:pPr lvl="0"/>
            <a:r>
              <a:rPr lang="en-US" dirty="0"/>
              <a:t>Review your order </a:t>
            </a:r>
          </a:p>
        </p:txBody>
      </p:sp>
      <p:sp>
        <p:nvSpPr>
          <p:cNvPr id="437" name="Google Shape;437;p64"/>
          <p:cNvSpPr txBox="1"/>
          <p:nvPr/>
        </p:nvSpPr>
        <p:spPr>
          <a:xfrm>
            <a:off x="362471" y="967151"/>
            <a:ext cx="8698727" cy="8572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5390"/>
              </a:buClr>
              <a:buSzPts val="1600"/>
              <a:buFont typeface="Arial"/>
              <a:buNone/>
            </a:pPr>
            <a:r>
              <a:rPr lang="en-US" sz="1600" b="0" i="0" u="none" strike="noStrike" cap="none" dirty="0">
                <a:solidFill>
                  <a:schemeClr val="dk1"/>
                </a:solidFill>
                <a:latin typeface="Arial"/>
                <a:ea typeface="Arial"/>
                <a:cs typeface="Arial"/>
                <a:sym typeface="Arial"/>
              </a:rPr>
              <a:t>Option 2: Take advantage of FSSI’s economies-of-scale pricing system by selecting </a:t>
            </a:r>
            <a:r>
              <a:rPr lang="en-US" sz="1600" b="1" i="0" u="none" strike="noStrike" cap="none" dirty="0">
                <a:solidFill>
                  <a:schemeClr val="dk1"/>
                </a:solidFill>
                <a:latin typeface="Arial"/>
                <a:ea typeface="Arial"/>
                <a:cs typeface="Arial"/>
                <a:sym typeface="Arial"/>
              </a:rPr>
              <a:t>Park Cart</a:t>
            </a:r>
            <a:r>
              <a:rPr lang="en-US" sz="1600" b="0" i="0" u="none" strike="noStrike" cap="none" dirty="0">
                <a:solidFill>
                  <a:schemeClr val="dk1"/>
                </a:solidFill>
                <a:latin typeface="Arial"/>
                <a:ea typeface="Arial"/>
                <a:cs typeface="Arial"/>
                <a:sym typeface="Arial"/>
              </a:rPr>
              <a:t> to allow your colleagues to access your account and add items to your cart, or to return at a later date to consolidate your order.</a:t>
            </a:r>
            <a:endParaRPr sz="1600" b="0" i="1" u="none" strike="noStrike" cap="none" dirty="0">
              <a:solidFill>
                <a:schemeClr val="dk1"/>
              </a:solidFill>
              <a:latin typeface="Arial"/>
              <a:ea typeface="Arial"/>
              <a:cs typeface="Arial"/>
              <a:sym typeface="Arial"/>
            </a:endParaRPr>
          </a:p>
        </p:txBody>
      </p:sp>
      <p:pic>
        <p:nvPicPr>
          <p:cNvPr id="438" name="Google Shape;438;p64" descr="Screen shot of GSA Advantage FSSI store review your cart page highlighting the park cart button. "/>
          <p:cNvPicPr preferRelativeResize="0"/>
          <p:nvPr/>
        </p:nvPicPr>
        <p:blipFill rotWithShape="1">
          <a:blip r:embed="rId3">
            <a:alphaModFix/>
          </a:blip>
          <a:srcRect/>
          <a:stretch/>
        </p:blipFill>
        <p:spPr>
          <a:xfrm>
            <a:off x="262393" y="1859445"/>
            <a:ext cx="8436334" cy="3094217"/>
          </a:xfrm>
          <a:prstGeom prst="rect">
            <a:avLst/>
          </a:prstGeom>
          <a:noFill/>
          <a:ln>
            <a:noFill/>
          </a:ln>
        </p:spPr>
      </p:pic>
      <p:sp>
        <p:nvSpPr>
          <p:cNvPr id="439" name="Google Shape;439;p64" descr="Screen shot highlighting the park cart button. "/>
          <p:cNvSpPr/>
          <p:nvPr/>
        </p:nvSpPr>
        <p:spPr>
          <a:xfrm>
            <a:off x="3962400" y="2171601"/>
            <a:ext cx="838200" cy="484632"/>
          </a:xfrm>
          <a:prstGeom prst="leftArrow">
            <a:avLst>
              <a:gd name="adj1" fmla="val 50000"/>
              <a:gd name="adj2" fmla="val 50000"/>
            </a:avLst>
          </a:prstGeom>
          <a:solidFill>
            <a:srgbClr val="FF0000"/>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5"/>
          <p:cNvSpPr txBox="1">
            <a:spLocks noGrp="1"/>
          </p:cNvSpPr>
          <p:nvPr>
            <p:ph type="title"/>
          </p:nvPr>
        </p:nvSpPr>
        <p:spPr/>
        <p:txBody>
          <a:bodyPr/>
          <a:lstStyle/>
          <a:p>
            <a:pPr lvl="0"/>
            <a:r>
              <a:rPr lang="en-US" dirty="0"/>
              <a:t>Park Cart Feature</a:t>
            </a:r>
          </a:p>
        </p:txBody>
      </p:sp>
      <p:sp>
        <p:nvSpPr>
          <p:cNvPr id="445" name="Google Shape;445;p65"/>
          <p:cNvSpPr txBox="1">
            <a:spLocks noGrp="1"/>
          </p:cNvSpPr>
          <p:nvPr>
            <p:ph type="body" idx="1"/>
          </p:nvPr>
        </p:nvSpPr>
        <p:spPr/>
        <p:txBody>
          <a:bodyPr>
            <a:normAutofit/>
          </a:bodyPr>
          <a:lstStyle/>
          <a:p>
            <a:pPr lvl="0"/>
            <a:r>
              <a:rPr lang="en-US" sz="2400" b="1" dirty="0"/>
              <a:t>Proceed to Checkout </a:t>
            </a:r>
            <a:r>
              <a:rPr lang="en-US" sz="2400" dirty="0"/>
              <a:t>Take a moment to review all of the items you've placed in your Shopping Cart. If you decide that you don't want to purchase the items right away, click the "Park Cart" button. The item(s) will move from your current Shopping Cart to a Parked Cart. After you park a cart, you will also be given the option to forward the cart to another user. When you're ready to place an order for everything in your Shopping Cart, click the "Checkout" button. You will be taken to the "Checkout Review" page.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6"/>
          <p:cNvSpPr txBox="1">
            <a:spLocks noGrp="1"/>
          </p:cNvSpPr>
          <p:nvPr>
            <p:ph type="title"/>
          </p:nvPr>
        </p:nvSpPr>
        <p:spPr/>
        <p:txBody>
          <a:bodyPr/>
          <a:lstStyle/>
          <a:p>
            <a:pPr lvl="0"/>
            <a:r>
              <a:rPr lang="en-US"/>
              <a:t>Park Cart Feature</a:t>
            </a:r>
          </a:p>
        </p:txBody>
      </p:sp>
      <p:pic>
        <p:nvPicPr>
          <p:cNvPr id="451" name="Google Shape;451;p66" descr="Screen shot of GSA Advantage FSSI store Parked Carts page"/>
          <p:cNvPicPr preferRelativeResize="0"/>
          <p:nvPr/>
        </p:nvPicPr>
        <p:blipFill rotWithShape="1">
          <a:blip r:embed="rId3">
            <a:alphaModFix/>
          </a:blip>
          <a:srcRect/>
          <a:stretch/>
        </p:blipFill>
        <p:spPr>
          <a:xfrm>
            <a:off x="333955" y="1352550"/>
            <a:ext cx="8229600" cy="33945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7"/>
          <p:cNvSpPr txBox="1">
            <a:spLocks noGrp="1"/>
          </p:cNvSpPr>
          <p:nvPr>
            <p:ph type="title"/>
          </p:nvPr>
        </p:nvSpPr>
        <p:spPr/>
        <p:txBody>
          <a:bodyPr>
            <a:normAutofit fontScale="90000"/>
          </a:bodyPr>
          <a:lstStyle/>
          <a:p>
            <a:pPr lvl="0"/>
            <a:r>
              <a:rPr lang="en-US"/>
              <a:t>Pay for your order</a:t>
            </a:r>
            <a:br>
              <a:rPr lang="en-US"/>
            </a:br>
            <a:endParaRPr lang="en-US"/>
          </a:p>
        </p:txBody>
      </p:sp>
      <p:sp>
        <p:nvSpPr>
          <p:cNvPr id="458" name="Google Shape;458;p67"/>
          <p:cNvSpPr/>
          <p:nvPr/>
        </p:nvSpPr>
        <p:spPr>
          <a:xfrm>
            <a:off x="666016" y="1038805"/>
            <a:ext cx="7772400" cy="4162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Select your Shipping Time and Additional Shipping Options.</a:t>
            </a:r>
            <a:endParaRPr/>
          </a:p>
        </p:txBody>
      </p:sp>
      <p:pic>
        <p:nvPicPr>
          <p:cNvPr id="459" name="Google Shape;459;p67">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9784" y="1704396"/>
            <a:ext cx="9143999" cy="250493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8"/>
          <p:cNvSpPr txBox="1">
            <a:spLocks noGrp="1"/>
          </p:cNvSpPr>
          <p:nvPr>
            <p:ph type="title"/>
          </p:nvPr>
        </p:nvSpPr>
        <p:spPr/>
        <p:txBody>
          <a:bodyPr/>
          <a:lstStyle/>
          <a:p>
            <a:pPr lvl="0"/>
            <a:r>
              <a:rPr lang="en-US"/>
              <a:t>Pay for your order</a:t>
            </a:r>
          </a:p>
        </p:txBody>
      </p:sp>
      <p:sp>
        <p:nvSpPr>
          <p:cNvPr id="466" name="Google Shape;466;p68"/>
          <p:cNvSpPr/>
          <p:nvPr/>
        </p:nvSpPr>
        <p:spPr>
          <a:xfrm>
            <a:off x="352437" y="894445"/>
            <a:ext cx="845820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5390"/>
              </a:buClr>
              <a:buSzPts val="2400"/>
              <a:buFont typeface="Arial"/>
              <a:buNone/>
            </a:pPr>
            <a:r>
              <a:rPr lang="en-US" sz="1600" b="0" i="0" u="none" strike="noStrike" cap="none">
                <a:solidFill>
                  <a:srgbClr val="000000"/>
                </a:solidFill>
                <a:latin typeface="Arial"/>
                <a:ea typeface="Arial"/>
                <a:cs typeface="Arial"/>
                <a:sym typeface="Arial"/>
              </a:rPr>
              <a:t>Select </a:t>
            </a:r>
            <a:r>
              <a:rPr lang="en-US" sz="1600" b="1" i="0" u="none" strike="noStrike" cap="none">
                <a:solidFill>
                  <a:srgbClr val="000000"/>
                </a:solidFill>
                <a:latin typeface="Arial"/>
                <a:ea typeface="Arial"/>
                <a:cs typeface="Arial"/>
                <a:sym typeface="Arial"/>
              </a:rPr>
              <a:t>Continue</a:t>
            </a:r>
            <a:r>
              <a:rPr lang="en-US" sz="1600" b="0" i="0" u="none" strike="noStrike" cap="none">
                <a:solidFill>
                  <a:srgbClr val="000000"/>
                </a:solidFill>
                <a:latin typeface="Arial"/>
                <a:ea typeface="Arial"/>
                <a:cs typeface="Arial"/>
                <a:sym typeface="Arial"/>
              </a:rPr>
              <a:t> to enter your payment information.</a:t>
            </a:r>
            <a:endParaRPr sz="1600" b="0" i="1" u="none" strike="noStrike" cap="none">
              <a:solidFill>
                <a:srgbClr val="000000"/>
              </a:solidFill>
              <a:latin typeface="Arial"/>
              <a:ea typeface="Arial"/>
              <a:cs typeface="Arial"/>
              <a:sym typeface="Arial"/>
            </a:endParaRPr>
          </a:p>
        </p:txBody>
      </p:sp>
      <p:pic>
        <p:nvPicPr>
          <p:cNvPr id="467" name="Google Shape;467;p68">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89849" y="1559257"/>
            <a:ext cx="8947625" cy="243022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9"/>
          <p:cNvSpPr txBox="1">
            <a:spLocks noGrp="1"/>
          </p:cNvSpPr>
          <p:nvPr>
            <p:ph type="title"/>
          </p:nvPr>
        </p:nvSpPr>
        <p:spPr/>
        <p:txBody>
          <a:bodyPr anchor="t"/>
          <a:lstStyle/>
          <a:p>
            <a:pPr lvl="0"/>
            <a:r>
              <a:rPr lang="en-US" dirty="0"/>
              <a:t>Pay for your order  </a:t>
            </a:r>
          </a:p>
        </p:txBody>
      </p:sp>
      <p:sp>
        <p:nvSpPr>
          <p:cNvPr id="474" name="Google Shape;474;p69"/>
          <p:cNvSpPr/>
          <p:nvPr/>
        </p:nvSpPr>
        <p:spPr>
          <a:xfrm>
            <a:off x="716058" y="864806"/>
            <a:ext cx="7772400" cy="5187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Select your payment method, then enter your credit card information.</a:t>
            </a:r>
            <a:endParaRPr/>
          </a:p>
        </p:txBody>
      </p:sp>
      <p:pic>
        <p:nvPicPr>
          <p:cNvPr id="475" name="Google Shape;475;p69">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0" y="1227296"/>
            <a:ext cx="9144000" cy="337104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70"/>
          <p:cNvSpPr txBox="1">
            <a:spLocks noGrp="1"/>
          </p:cNvSpPr>
          <p:nvPr>
            <p:ph type="title"/>
          </p:nvPr>
        </p:nvSpPr>
        <p:spPr/>
        <p:txBody>
          <a:bodyPr/>
          <a:lstStyle/>
          <a:p>
            <a:pPr lvl="0"/>
            <a:r>
              <a:rPr lang="en-US" dirty="0"/>
              <a:t>Pay for your order </a:t>
            </a:r>
          </a:p>
        </p:txBody>
      </p:sp>
      <p:sp>
        <p:nvSpPr>
          <p:cNvPr id="482" name="Google Shape;482;p70"/>
          <p:cNvSpPr/>
          <p:nvPr/>
        </p:nvSpPr>
        <p:spPr>
          <a:xfrm>
            <a:off x="838200" y="704850"/>
            <a:ext cx="7772400" cy="2759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Select Submit-continue.</a:t>
            </a:r>
            <a:endParaRPr/>
          </a:p>
        </p:txBody>
      </p:sp>
      <p:pic>
        <p:nvPicPr>
          <p:cNvPr id="483" name="Google Shape;483;p70">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78450" y="1209533"/>
            <a:ext cx="8989350" cy="3230869"/>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1"/>
          <p:cNvSpPr txBox="1">
            <a:spLocks noGrp="1"/>
          </p:cNvSpPr>
          <p:nvPr>
            <p:ph type="title"/>
          </p:nvPr>
        </p:nvSpPr>
        <p:spPr/>
        <p:txBody>
          <a:bodyPr anchor="t"/>
          <a:lstStyle/>
          <a:p>
            <a:pPr lvl="0"/>
            <a:r>
              <a:rPr lang="en-US" dirty="0"/>
              <a:t>Confirm and process your order</a:t>
            </a:r>
          </a:p>
        </p:txBody>
      </p:sp>
      <p:sp>
        <p:nvSpPr>
          <p:cNvPr id="490" name="Google Shape;490;p71"/>
          <p:cNvSpPr/>
          <p:nvPr/>
        </p:nvSpPr>
        <p:spPr>
          <a:xfrm>
            <a:off x="666016" y="760458"/>
            <a:ext cx="7772400" cy="42887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Review your order and select Process Order</a:t>
            </a:r>
            <a:r>
              <a:rPr lang="en-US" sz="2000" b="0" i="0" u="none" strike="noStrike" cap="none">
                <a:solidFill>
                  <a:srgbClr val="000000"/>
                </a:solidFill>
                <a:latin typeface="Arial"/>
                <a:ea typeface="Arial"/>
                <a:cs typeface="Arial"/>
                <a:sym typeface="Arial"/>
              </a:rPr>
              <a:t>.</a:t>
            </a:r>
            <a:endParaRPr/>
          </a:p>
        </p:txBody>
      </p:sp>
      <p:pic>
        <p:nvPicPr>
          <p:cNvPr id="491" name="Google Shape;491;p71">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0" y="1123950"/>
            <a:ext cx="9144000" cy="31722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p:txBody>
          <a:bodyPr>
            <a:normAutofit fontScale="90000"/>
          </a:bodyPr>
          <a:lstStyle/>
          <a:p>
            <a:pPr lvl="0"/>
            <a:br>
              <a:rPr lang="en-US" dirty="0"/>
            </a:br>
            <a:r>
              <a:rPr lang="en-US" dirty="0"/>
              <a:t>OS4 Solution</a:t>
            </a:r>
            <a:br>
              <a:rPr lang="en-US" dirty="0"/>
            </a:br>
            <a:r>
              <a:rPr lang="en-US" sz="1800" dirty="0"/>
              <a:t>OS4, the Office Supplies solution, has awarded 63 contracts! </a:t>
            </a:r>
            <a:br>
              <a:rPr lang="en-US" sz="1800" dirty="0"/>
            </a:br>
            <a:r>
              <a:rPr lang="en-US" sz="1800" dirty="0"/>
              <a:t>(as of January 1st 2023)</a:t>
            </a:r>
            <a:br>
              <a:rPr lang="en-US" sz="1800" dirty="0"/>
            </a:br>
            <a:endParaRPr lang="en-US" sz="1800" dirty="0"/>
          </a:p>
        </p:txBody>
      </p:sp>
      <p:sp>
        <p:nvSpPr>
          <p:cNvPr id="92" name="Google Shape;92;p18"/>
          <p:cNvSpPr/>
          <p:nvPr/>
        </p:nvSpPr>
        <p:spPr>
          <a:xfrm>
            <a:off x="684213" y="1828800"/>
            <a:ext cx="7772400" cy="316411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This list is updated frequently. For the updated list of vendors on </a:t>
            </a:r>
            <a:r>
              <a:rPr lang="en-US" sz="1800" b="1" i="0" u="none" strike="noStrike" cap="none" dirty="0">
                <a:solidFill>
                  <a:srgbClr val="B11116"/>
                </a:solidFill>
                <a:latin typeface="Arial"/>
                <a:ea typeface="Arial"/>
                <a:cs typeface="Arial"/>
                <a:sym typeface="Arial"/>
              </a:rPr>
              <a:t>SIN 339940OS4 </a:t>
            </a:r>
            <a:r>
              <a:rPr lang="en-US" sz="1800" b="0" i="0" u="none" strike="noStrike" cap="none" dirty="0">
                <a:solidFill>
                  <a:srgbClr val="000000"/>
                </a:solidFill>
                <a:latin typeface="Arial"/>
                <a:ea typeface="Arial"/>
                <a:cs typeface="Arial"/>
                <a:sym typeface="Arial"/>
              </a:rPr>
              <a:t>and </a:t>
            </a:r>
            <a:r>
              <a:rPr lang="en-US" sz="1800" b="1" i="0" u="none" strike="noStrike" cap="none" dirty="0">
                <a:solidFill>
                  <a:srgbClr val="B11116"/>
                </a:solidFill>
                <a:latin typeface="Arial"/>
                <a:ea typeface="Arial"/>
                <a:cs typeface="Arial"/>
                <a:sym typeface="Arial"/>
              </a:rPr>
              <a:t>SIN 339940OVER</a:t>
            </a:r>
            <a:r>
              <a:rPr lang="en-US" sz="1800" b="0" i="0" u="none" strike="noStrike" cap="none" dirty="0">
                <a:solidFill>
                  <a:srgbClr val="000000"/>
                </a:solidFill>
                <a:latin typeface="Arial"/>
                <a:ea typeface="Arial"/>
                <a:cs typeface="Arial"/>
                <a:sym typeface="Arial"/>
              </a:rPr>
              <a:t>, please see: </a:t>
            </a:r>
            <a:endParaRPr dirty="0"/>
          </a:p>
          <a:p>
            <a:pPr marL="0" marR="0" lvl="0" indent="0" algn="l" rtl="0">
              <a:lnSpc>
                <a:spcPct val="100000"/>
              </a:lnSpc>
              <a:spcBef>
                <a:spcPts val="360"/>
              </a:spcBef>
              <a:spcAft>
                <a:spcPts val="0"/>
              </a:spcAft>
              <a:buNone/>
            </a:pPr>
            <a:r>
              <a:rPr lang="en-US" sz="1800" b="0" i="0" u="sng" strike="noStrike" cap="none" dirty="0">
                <a:solidFill>
                  <a:schemeClr val="hlink"/>
                </a:solidFill>
                <a:latin typeface="Arial"/>
                <a:ea typeface="Arial"/>
                <a:cs typeface="Arial"/>
                <a:sym typeface="Arial"/>
                <a:hlinkClick r:id="rId3"/>
              </a:rPr>
              <a:t>https://www.gsaelibrary.gsa.gov/ElibMain/sinDetails.do?scheduleNumber=MAS&amp;specialItemNumber=339940OS4&amp;executeQuery=YES</a:t>
            </a: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360"/>
              </a:spcBef>
              <a:spcAft>
                <a:spcPts val="0"/>
              </a:spcAft>
              <a:buNone/>
            </a:pPr>
            <a:r>
              <a:rPr lang="en-US" sz="1800" b="0" i="0" u="none" strike="noStrike" cap="none" dirty="0">
                <a:solidFill>
                  <a:srgbClr val="000000"/>
                </a:solidFill>
                <a:latin typeface="Arial"/>
                <a:ea typeface="Arial"/>
                <a:cs typeface="Arial"/>
                <a:sym typeface="Arial"/>
              </a:rPr>
              <a:t>Major features:</a:t>
            </a:r>
            <a:endParaRPr dirty="0"/>
          </a:p>
          <a:p>
            <a:pPr marL="800100" marR="0" lvl="1" indent="-342900"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Real time order status! – Find out where your order is in real time.</a:t>
            </a:r>
            <a:endParaRPr dirty="0"/>
          </a:p>
          <a:p>
            <a:pPr marL="800100" marR="0" lvl="1" indent="-342900"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Convenience fees – No longer be limited by minimum orders – vendors will ship orders below minimum order amount for a nominal shipping fee.</a:t>
            </a: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72"/>
          <p:cNvSpPr txBox="1">
            <a:spLocks noGrp="1"/>
          </p:cNvSpPr>
          <p:nvPr>
            <p:ph type="title"/>
          </p:nvPr>
        </p:nvSpPr>
        <p:spPr/>
        <p:txBody>
          <a:bodyPr/>
          <a:lstStyle/>
          <a:p>
            <a:pPr lvl="0"/>
            <a:r>
              <a:rPr lang="en-US"/>
              <a:t>Real Time Order Tracking</a:t>
            </a:r>
          </a:p>
        </p:txBody>
      </p:sp>
      <p:sp>
        <p:nvSpPr>
          <p:cNvPr id="498" name="Google Shape;498;p72"/>
          <p:cNvSpPr txBox="1"/>
          <p:nvPr/>
        </p:nvSpPr>
        <p:spPr>
          <a:xfrm>
            <a:off x="341874" y="742950"/>
            <a:ext cx="2133600" cy="20638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5390"/>
              </a:buClr>
              <a:buSzPts val="2400"/>
              <a:buFont typeface="Arial"/>
              <a:buNone/>
            </a:pPr>
            <a:r>
              <a:rPr lang="en-US" sz="1600" b="0" i="0" u="none" strike="noStrike" cap="none">
                <a:solidFill>
                  <a:schemeClr val="dk1"/>
                </a:solidFill>
                <a:latin typeface="Arial"/>
                <a:ea typeface="Arial"/>
                <a:cs typeface="Arial"/>
                <a:sym typeface="Arial"/>
              </a:rPr>
              <a:t>Once you have made an order, visit GSA Advantage homepage. Under </a:t>
            </a:r>
            <a:r>
              <a:rPr lang="en-US" sz="1600" b="1" i="0" u="none" strike="noStrike" cap="none">
                <a:solidFill>
                  <a:schemeClr val="dk1"/>
                </a:solidFill>
                <a:latin typeface="Arial"/>
                <a:ea typeface="Arial"/>
                <a:cs typeface="Arial"/>
                <a:sym typeface="Arial"/>
              </a:rPr>
              <a:t>My Account</a:t>
            </a:r>
            <a:r>
              <a:rPr lang="en-US" sz="1600" b="0" i="0" u="none" strike="noStrike" cap="none">
                <a:solidFill>
                  <a:schemeClr val="dk1"/>
                </a:solidFill>
                <a:latin typeface="Arial"/>
                <a:ea typeface="Arial"/>
                <a:cs typeface="Arial"/>
                <a:sym typeface="Arial"/>
              </a:rPr>
              <a:t>, select </a:t>
            </a:r>
            <a:r>
              <a:rPr lang="en-US" sz="1600" b="1" i="0" u="none" strike="noStrike" cap="none">
                <a:solidFill>
                  <a:schemeClr val="dk1"/>
                </a:solidFill>
                <a:latin typeface="Arial"/>
                <a:ea typeface="Arial"/>
                <a:cs typeface="Arial"/>
                <a:sym typeface="Arial"/>
              </a:rPr>
              <a:t>Order Status and History</a:t>
            </a:r>
            <a:r>
              <a:rPr lang="en-US" sz="1600" b="0" i="0" u="none" strike="noStrike" cap="none">
                <a:solidFill>
                  <a:schemeClr val="dk1"/>
                </a:solidFill>
                <a:latin typeface="Arial"/>
                <a:ea typeface="Arial"/>
                <a:cs typeface="Arial"/>
                <a:sym typeface="Arial"/>
              </a:rPr>
              <a:t>.</a:t>
            </a:r>
            <a:endParaRPr sz="2000" b="0" i="0" u="none" strike="noStrike" cap="none">
              <a:solidFill>
                <a:srgbClr val="005390"/>
              </a:solidFill>
              <a:latin typeface="Arial"/>
              <a:ea typeface="Arial"/>
              <a:cs typeface="Arial"/>
              <a:sym typeface="Arial"/>
            </a:endParaRPr>
          </a:p>
          <a:p>
            <a:pPr marL="342900" marR="0" lvl="0" indent="-215900" algn="l" rtl="0">
              <a:lnSpc>
                <a:spcPct val="100000"/>
              </a:lnSpc>
              <a:spcBef>
                <a:spcPts val="400"/>
              </a:spcBef>
              <a:spcAft>
                <a:spcPts val="0"/>
              </a:spcAft>
              <a:buClr>
                <a:srgbClr val="000000"/>
              </a:buClr>
              <a:buSzPts val="2000"/>
              <a:buFont typeface="Arial"/>
              <a:buNone/>
            </a:pPr>
            <a:endParaRPr sz="2000" b="0" i="0" u="none" strike="noStrike" cap="none">
              <a:solidFill>
                <a:schemeClr val="dk1"/>
              </a:solidFill>
              <a:latin typeface="Arial"/>
              <a:ea typeface="Arial"/>
              <a:cs typeface="Arial"/>
              <a:sym typeface="Arial"/>
            </a:endParaRPr>
          </a:p>
        </p:txBody>
      </p:sp>
      <p:pic>
        <p:nvPicPr>
          <p:cNvPr id="499" name="Google Shape;499;p72" descr="Screen shot of GSA Advantage my account page highlighting the order status and history. "/>
          <p:cNvPicPr preferRelativeResize="0"/>
          <p:nvPr/>
        </p:nvPicPr>
        <p:blipFill rotWithShape="1">
          <a:blip r:embed="rId3">
            <a:alphaModFix/>
          </a:blip>
          <a:srcRect/>
          <a:stretch/>
        </p:blipFill>
        <p:spPr>
          <a:xfrm>
            <a:off x="2286000" y="1343770"/>
            <a:ext cx="6705600" cy="3512700"/>
          </a:xfrm>
          <a:prstGeom prst="rect">
            <a:avLst/>
          </a:prstGeom>
          <a:noFill/>
          <a:ln>
            <a:noFill/>
          </a:ln>
        </p:spPr>
      </p:pic>
      <p:sp>
        <p:nvSpPr>
          <p:cNvPr id="500" name="Google Shape;500;p72" descr="Screen shot of GSA Advantage highlighting the order status and history function from the my account page. "/>
          <p:cNvSpPr/>
          <p:nvPr/>
        </p:nvSpPr>
        <p:spPr>
          <a:xfrm>
            <a:off x="2133600" y="2266950"/>
            <a:ext cx="1600200" cy="3048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73"/>
          <p:cNvSpPr txBox="1">
            <a:spLocks noGrp="1"/>
          </p:cNvSpPr>
          <p:nvPr>
            <p:ph type="title"/>
          </p:nvPr>
        </p:nvSpPr>
        <p:spPr/>
        <p:txBody>
          <a:bodyPr/>
          <a:lstStyle/>
          <a:p>
            <a:pPr lvl="0"/>
            <a:r>
              <a:rPr lang="en-US"/>
              <a:t>Real Time Order Tracking</a:t>
            </a:r>
          </a:p>
        </p:txBody>
      </p:sp>
      <p:pic>
        <p:nvPicPr>
          <p:cNvPr id="506" name="Google Shape;506;p73" descr="Screen shot of GSA Advantage real time order tracking page."/>
          <p:cNvPicPr preferRelativeResize="0"/>
          <p:nvPr/>
        </p:nvPicPr>
        <p:blipFill rotWithShape="1">
          <a:blip r:embed="rId3">
            <a:alphaModFix/>
          </a:blip>
          <a:srcRect/>
          <a:stretch/>
        </p:blipFill>
        <p:spPr>
          <a:xfrm>
            <a:off x="381000" y="1375576"/>
            <a:ext cx="8229600" cy="33945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74"/>
          <p:cNvSpPr txBox="1">
            <a:spLocks noGrp="1"/>
          </p:cNvSpPr>
          <p:nvPr>
            <p:ph type="title"/>
          </p:nvPr>
        </p:nvSpPr>
        <p:spPr/>
        <p:txBody>
          <a:bodyPr>
            <a:normAutofit fontScale="90000"/>
          </a:bodyPr>
          <a:lstStyle/>
          <a:p>
            <a:pPr lvl="0"/>
            <a:r>
              <a:rPr lang="en-US"/>
              <a:t>Real Time Order Tracking</a:t>
            </a:r>
            <a:br>
              <a:rPr lang="en-US"/>
            </a:br>
            <a:endParaRPr lang="en-US"/>
          </a:p>
        </p:txBody>
      </p:sp>
      <p:sp>
        <p:nvSpPr>
          <p:cNvPr id="513" name="Google Shape;513;p74"/>
          <p:cNvSpPr/>
          <p:nvPr/>
        </p:nvSpPr>
        <p:spPr>
          <a:xfrm>
            <a:off x="684213" y="859235"/>
            <a:ext cx="7772400" cy="35958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Choose “View All Orders” and click </a:t>
            </a:r>
            <a:r>
              <a:rPr lang="en-US" sz="1600" b="1" i="0" u="none" strike="noStrike" cap="none">
                <a:solidFill>
                  <a:srgbClr val="000000"/>
                </a:solidFill>
                <a:latin typeface="Arial"/>
                <a:ea typeface="Arial"/>
                <a:cs typeface="Arial"/>
                <a:sym typeface="Arial"/>
              </a:rPr>
              <a:t>Search Orders.</a:t>
            </a:r>
            <a:endParaRPr/>
          </a:p>
        </p:txBody>
      </p:sp>
      <p:pic>
        <p:nvPicPr>
          <p:cNvPr id="514" name="Google Shape;514;p74" descr="Picture of GSA Advantage Order history and search orders button highlighted"/>
          <p:cNvPicPr preferRelativeResize="0"/>
          <p:nvPr/>
        </p:nvPicPr>
        <p:blipFill rotWithShape="1">
          <a:blip r:embed="rId3">
            <a:alphaModFix/>
          </a:blip>
          <a:srcRect/>
          <a:stretch/>
        </p:blipFill>
        <p:spPr>
          <a:xfrm>
            <a:off x="420357" y="1473264"/>
            <a:ext cx="8382000" cy="3256272"/>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75"/>
          <p:cNvSpPr txBox="1">
            <a:spLocks noGrp="1"/>
          </p:cNvSpPr>
          <p:nvPr>
            <p:ph type="title"/>
          </p:nvPr>
        </p:nvSpPr>
        <p:spPr/>
        <p:txBody>
          <a:bodyPr/>
          <a:lstStyle/>
          <a:p>
            <a:pPr lvl="0"/>
            <a:r>
              <a:rPr lang="en-US"/>
              <a:t>Real Time Order Tracking </a:t>
            </a:r>
          </a:p>
        </p:txBody>
      </p:sp>
      <p:sp>
        <p:nvSpPr>
          <p:cNvPr id="521" name="Google Shape;521;p75"/>
          <p:cNvSpPr/>
          <p:nvPr/>
        </p:nvSpPr>
        <p:spPr>
          <a:xfrm>
            <a:off x="684213" y="992264"/>
            <a:ext cx="7772400" cy="48983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View Order history and select the order you would like to track.</a:t>
            </a:r>
            <a:endParaRPr/>
          </a:p>
        </p:txBody>
      </p:sp>
      <p:pic>
        <p:nvPicPr>
          <p:cNvPr id="522" name="Google Shape;522;p75">
            <a:extLst>
              <a:ext uri="{C183D7F6-B498-43B3-948B-1728B52AA6E4}">
                <adec:decorative xmlns:adec="http://schemas.microsoft.com/office/drawing/2017/decorative" val="1"/>
              </a:ext>
            </a:extLst>
          </p:cNvPr>
          <p:cNvPicPr preferRelativeResize="0"/>
          <p:nvPr/>
        </p:nvPicPr>
        <p:blipFill rotWithShape="1">
          <a:blip r:embed="rId3">
            <a:alphaModFix/>
          </a:blip>
          <a:srcRect/>
          <a:stretch/>
        </p:blipFill>
        <p:spPr>
          <a:xfrm>
            <a:off x="152400" y="1288942"/>
            <a:ext cx="8839200" cy="355765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76"/>
          <p:cNvSpPr txBox="1">
            <a:spLocks noGrp="1"/>
          </p:cNvSpPr>
          <p:nvPr>
            <p:ph type="title"/>
          </p:nvPr>
        </p:nvSpPr>
        <p:spPr/>
        <p:txBody>
          <a:bodyPr/>
          <a:lstStyle/>
          <a:p>
            <a:pPr lvl="0"/>
            <a:r>
              <a:rPr lang="en-US"/>
              <a:t>Real Time Order Tracking  </a:t>
            </a:r>
          </a:p>
        </p:txBody>
      </p:sp>
      <p:sp>
        <p:nvSpPr>
          <p:cNvPr id="529" name="Google Shape;529;p76"/>
          <p:cNvSpPr/>
          <p:nvPr/>
        </p:nvSpPr>
        <p:spPr>
          <a:xfrm>
            <a:off x="684213" y="951861"/>
            <a:ext cx="7772400" cy="36301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Order information is available in real time.</a:t>
            </a:r>
            <a:endParaRPr/>
          </a:p>
        </p:txBody>
      </p:sp>
      <p:pic>
        <p:nvPicPr>
          <p:cNvPr id="530" name="Google Shape;530;p76" descr="Picture of GSA Advantage Order History page, highlighting Purchase Order information and tracking number."/>
          <p:cNvPicPr preferRelativeResize="0"/>
          <p:nvPr/>
        </p:nvPicPr>
        <p:blipFill rotWithShape="1">
          <a:blip r:embed="rId3">
            <a:alphaModFix/>
          </a:blip>
          <a:srcRect/>
          <a:stretch/>
        </p:blipFill>
        <p:spPr>
          <a:xfrm>
            <a:off x="857511" y="1248355"/>
            <a:ext cx="7611612" cy="3760967"/>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77"/>
          <p:cNvSpPr txBox="1">
            <a:spLocks noGrp="1"/>
          </p:cNvSpPr>
          <p:nvPr>
            <p:ph type="title"/>
          </p:nvPr>
        </p:nvSpPr>
        <p:spPr/>
        <p:txBody>
          <a:bodyPr>
            <a:normAutofit fontScale="90000"/>
          </a:bodyPr>
          <a:lstStyle/>
          <a:p>
            <a:pPr lvl="0"/>
            <a:r>
              <a:rPr lang="en-US"/>
              <a:t>Make sure you are getting order updates</a:t>
            </a:r>
            <a:br>
              <a:rPr lang="en-US"/>
            </a:br>
            <a:endParaRPr lang="en-US"/>
          </a:p>
        </p:txBody>
      </p:sp>
      <p:sp>
        <p:nvSpPr>
          <p:cNvPr id="537" name="Google Shape;537;p77"/>
          <p:cNvSpPr txBox="1"/>
          <p:nvPr/>
        </p:nvSpPr>
        <p:spPr>
          <a:xfrm>
            <a:off x="634313" y="742950"/>
            <a:ext cx="2261287" cy="3512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chemeClr val="dk1"/>
                </a:solidFill>
                <a:latin typeface="Arial"/>
                <a:ea typeface="Arial"/>
                <a:cs typeface="Arial"/>
                <a:sym typeface="Arial"/>
              </a:rPr>
              <a:t>Visit the GSA Advantage homepage. Under </a:t>
            </a:r>
            <a:r>
              <a:rPr lang="en-US" sz="1600" b="1" i="0" u="none" strike="noStrike" cap="none">
                <a:solidFill>
                  <a:schemeClr val="dk1"/>
                </a:solidFill>
                <a:latin typeface="Arial"/>
                <a:ea typeface="Arial"/>
                <a:cs typeface="Arial"/>
                <a:sym typeface="Arial"/>
              </a:rPr>
              <a:t>My Account</a:t>
            </a:r>
            <a:r>
              <a:rPr lang="en-US" sz="1600" b="0" i="0" u="none" strike="noStrike" cap="none">
                <a:solidFill>
                  <a:schemeClr val="dk1"/>
                </a:solidFill>
                <a:latin typeface="Arial"/>
                <a:ea typeface="Arial"/>
                <a:cs typeface="Arial"/>
                <a:sym typeface="Arial"/>
              </a:rPr>
              <a:t>, select </a:t>
            </a:r>
            <a:r>
              <a:rPr lang="en-US" sz="1600" b="1" i="0" u="none" strike="noStrike" cap="none">
                <a:solidFill>
                  <a:schemeClr val="dk1"/>
                </a:solidFill>
                <a:latin typeface="Arial"/>
                <a:ea typeface="Arial"/>
                <a:cs typeface="Arial"/>
                <a:sym typeface="Arial"/>
              </a:rPr>
              <a:t>“My Account.”</a:t>
            </a:r>
            <a:endParaRPr sz="1600" b="0" i="1" u="none" strike="noStrike" cap="none">
              <a:solidFill>
                <a:schemeClr val="dk1"/>
              </a:solidFill>
              <a:latin typeface="Arial"/>
              <a:ea typeface="Arial"/>
              <a:cs typeface="Arial"/>
              <a:sym typeface="Arial"/>
            </a:endParaRPr>
          </a:p>
          <a:p>
            <a:pPr marL="0" marR="0" lvl="0" indent="0" algn="l" rtl="0">
              <a:lnSpc>
                <a:spcPct val="100000"/>
              </a:lnSpc>
              <a:spcBef>
                <a:spcPts val="32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pic>
        <p:nvPicPr>
          <p:cNvPr id="538" name="Google Shape;538;p77" descr="Picture of GSA Advantage highlighting a &quot;my account&quot; drop down tab"/>
          <p:cNvPicPr preferRelativeResize="0"/>
          <p:nvPr/>
        </p:nvPicPr>
        <p:blipFill rotWithShape="1">
          <a:blip r:embed="rId3">
            <a:alphaModFix/>
          </a:blip>
          <a:srcRect/>
          <a:stretch/>
        </p:blipFill>
        <p:spPr>
          <a:xfrm>
            <a:off x="2923583" y="1017762"/>
            <a:ext cx="5497773" cy="402336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78"/>
          <p:cNvSpPr txBox="1">
            <a:spLocks noGrp="1"/>
          </p:cNvSpPr>
          <p:nvPr>
            <p:ph type="title"/>
          </p:nvPr>
        </p:nvSpPr>
        <p:spPr/>
        <p:txBody>
          <a:bodyPr>
            <a:normAutofit fontScale="90000"/>
          </a:bodyPr>
          <a:lstStyle/>
          <a:p>
            <a:pPr lvl="0"/>
            <a:r>
              <a:rPr lang="en-US"/>
              <a:t>Make sure you are getting order updates </a:t>
            </a:r>
            <a:br>
              <a:rPr lang="en-US"/>
            </a:br>
            <a:endParaRPr lang="en-US"/>
          </a:p>
        </p:txBody>
      </p:sp>
      <p:sp>
        <p:nvSpPr>
          <p:cNvPr id="545" name="Google Shape;545;p78"/>
          <p:cNvSpPr/>
          <p:nvPr/>
        </p:nvSpPr>
        <p:spPr>
          <a:xfrm>
            <a:off x="990600" y="916222"/>
            <a:ext cx="7772400" cy="7369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600" b="0" i="0" u="none" strike="noStrike" cap="none">
                <a:solidFill>
                  <a:srgbClr val="000000"/>
                </a:solidFill>
                <a:latin typeface="Arial"/>
                <a:ea typeface="Arial"/>
                <a:cs typeface="Arial"/>
                <a:sym typeface="Arial"/>
              </a:rPr>
              <a:t>Under </a:t>
            </a:r>
            <a:r>
              <a:rPr lang="en-US" sz="1600" b="1" i="0" u="none" strike="noStrike" cap="none">
                <a:solidFill>
                  <a:srgbClr val="000000"/>
                </a:solidFill>
                <a:latin typeface="Arial"/>
                <a:ea typeface="Arial"/>
                <a:cs typeface="Arial"/>
                <a:sym typeface="Arial"/>
              </a:rPr>
              <a:t>Email Preferences,</a:t>
            </a:r>
            <a:endParaRPr/>
          </a:p>
          <a:p>
            <a:pPr marL="0" marR="0" lvl="0" indent="0" algn="l" rtl="0">
              <a:lnSpc>
                <a:spcPct val="100000"/>
              </a:lnSpc>
              <a:spcBef>
                <a:spcPts val="320"/>
              </a:spcBef>
              <a:spcAft>
                <a:spcPts val="0"/>
              </a:spcAft>
              <a:buNone/>
            </a:pPr>
            <a:r>
              <a:rPr lang="en-US" sz="1600" b="0" i="0" u="none" strike="noStrike" cap="none">
                <a:solidFill>
                  <a:srgbClr val="000000"/>
                </a:solidFill>
                <a:latin typeface="Arial"/>
                <a:ea typeface="Arial"/>
                <a:cs typeface="Arial"/>
                <a:sym typeface="Arial"/>
              </a:rPr>
              <a:t>Select </a:t>
            </a:r>
            <a:r>
              <a:rPr lang="en-US" sz="1600" b="1" i="0" u="none" strike="noStrike" cap="none">
                <a:solidFill>
                  <a:srgbClr val="000000"/>
                </a:solidFill>
                <a:latin typeface="Arial"/>
                <a:ea typeface="Arial"/>
                <a:cs typeface="Arial"/>
                <a:sym typeface="Arial"/>
              </a:rPr>
              <a:t>“Yes” </a:t>
            </a:r>
            <a:r>
              <a:rPr lang="en-US" sz="1600" b="0" i="0" u="none" strike="noStrike" cap="none">
                <a:solidFill>
                  <a:srgbClr val="000000"/>
                </a:solidFill>
                <a:latin typeface="Arial"/>
                <a:ea typeface="Arial"/>
                <a:cs typeface="Arial"/>
                <a:sym typeface="Arial"/>
              </a:rPr>
              <a:t>and </a:t>
            </a:r>
            <a:r>
              <a:rPr lang="en-US" sz="1600" b="1" i="0" u="none" strike="noStrike" cap="none">
                <a:solidFill>
                  <a:srgbClr val="000000"/>
                </a:solidFill>
                <a:latin typeface="Arial"/>
                <a:ea typeface="Arial"/>
                <a:cs typeface="Arial"/>
                <a:sym typeface="Arial"/>
              </a:rPr>
              <a:t>“Consolidated.”</a:t>
            </a:r>
            <a:endParaRPr/>
          </a:p>
        </p:txBody>
      </p:sp>
      <p:pic>
        <p:nvPicPr>
          <p:cNvPr id="546" name="Google Shape;546;p78" descr="Screen shot of GSA Advantage order tracking page highlighting email preference choices. "/>
          <p:cNvPicPr preferRelativeResize="0"/>
          <p:nvPr/>
        </p:nvPicPr>
        <p:blipFill rotWithShape="1">
          <a:blip r:embed="rId3">
            <a:alphaModFix/>
          </a:blip>
          <a:srcRect/>
          <a:stretch/>
        </p:blipFill>
        <p:spPr>
          <a:xfrm>
            <a:off x="152400" y="1885950"/>
            <a:ext cx="8550965" cy="2741551"/>
          </a:xfrm>
          <a:prstGeom prst="rect">
            <a:avLst/>
          </a:prstGeom>
          <a:noFill/>
          <a:ln>
            <a:noFill/>
          </a:ln>
        </p:spPr>
      </p:pic>
      <p:sp>
        <p:nvSpPr>
          <p:cNvPr id="547" name="Google Shape;547;p78" descr="Screen shot of GSA Advantage email preferences page arrows point to preference choices. "/>
          <p:cNvSpPr/>
          <p:nvPr/>
        </p:nvSpPr>
        <p:spPr>
          <a:xfrm>
            <a:off x="186350" y="2862834"/>
            <a:ext cx="978408" cy="484632"/>
          </a:xfrm>
          <a:prstGeom prst="rightArrow">
            <a:avLst>
              <a:gd name="adj1" fmla="val 50000"/>
              <a:gd name="adj2" fmla="val 50000"/>
            </a:avLst>
          </a:prstGeom>
          <a:solidFill>
            <a:srgbClr val="FF0000"/>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48" name="Google Shape;548;p78" descr="Screen shot of GSA Advantage email preferences page arrows point to preference choices. "/>
          <p:cNvSpPr/>
          <p:nvPr/>
        </p:nvSpPr>
        <p:spPr>
          <a:xfrm>
            <a:off x="222564" y="3276087"/>
            <a:ext cx="978408" cy="484632"/>
          </a:xfrm>
          <a:prstGeom prst="rightArrow">
            <a:avLst>
              <a:gd name="adj1" fmla="val 50000"/>
              <a:gd name="adj2" fmla="val 50000"/>
            </a:avLst>
          </a:prstGeom>
          <a:solidFill>
            <a:srgbClr val="FF0000"/>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9"/>
          <p:cNvSpPr txBox="1">
            <a:spLocks noGrp="1"/>
          </p:cNvSpPr>
          <p:nvPr>
            <p:ph type="title"/>
          </p:nvPr>
        </p:nvSpPr>
        <p:spPr/>
        <p:txBody>
          <a:bodyPr>
            <a:normAutofit fontScale="90000"/>
          </a:bodyPr>
          <a:lstStyle/>
          <a:p>
            <a:pPr lvl="0"/>
            <a:r>
              <a:rPr lang="en-US"/>
              <a:t>Other Purchasing Channels Available</a:t>
            </a:r>
            <a:br>
              <a:rPr lang="en-US"/>
            </a:br>
            <a:endParaRPr lang="en-US"/>
          </a:p>
        </p:txBody>
      </p:sp>
      <p:sp>
        <p:nvSpPr>
          <p:cNvPr id="555" name="Google Shape;555;p79"/>
          <p:cNvSpPr/>
          <p:nvPr/>
        </p:nvSpPr>
        <p:spPr>
          <a:xfrm>
            <a:off x="684212" y="1364342"/>
            <a:ext cx="8307387" cy="296000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Other Purchasing Channels Available</a:t>
            </a:r>
            <a:endParaRPr/>
          </a:p>
          <a:p>
            <a:pPr marL="342900" marR="0" lvl="0" indent="-342900" algn="l" rtl="0">
              <a:lnSpc>
                <a:spcPct val="100000"/>
              </a:lnSpc>
              <a:spcBef>
                <a:spcPts val="32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Agency virtual stores</a:t>
            </a:r>
            <a:endParaRPr/>
          </a:p>
          <a:p>
            <a:pPr marL="342900" marR="0" lvl="0" indent="-342900" algn="l" rtl="0">
              <a:lnSpc>
                <a:spcPct val="100000"/>
              </a:lnSpc>
              <a:spcBef>
                <a:spcPts val="32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Vendors’ websites</a:t>
            </a:r>
            <a:endParaRPr/>
          </a:p>
          <a:p>
            <a:pPr marL="342900" marR="0" lvl="0" indent="-342900" algn="l" rtl="0">
              <a:lnSpc>
                <a:spcPct val="100000"/>
              </a:lnSpc>
              <a:spcBef>
                <a:spcPts val="32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FedMall</a:t>
            </a:r>
            <a:endParaRPr sz="1600" b="0" i="0" u="none" strike="noStrike" cap="none">
              <a:solidFill>
                <a:srgbClr val="000000"/>
              </a:solidFill>
              <a:latin typeface="Arial"/>
              <a:ea typeface="Arial"/>
              <a:cs typeface="Arial"/>
              <a:sym typeface="Arial"/>
            </a:endParaRPr>
          </a:p>
          <a:p>
            <a:pPr marL="342900" marR="0" lvl="0" indent="-342900" algn="l" rtl="0">
              <a:lnSpc>
                <a:spcPct val="100000"/>
              </a:lnSpc>
              <a:spcBef>
                <a:spcPts val="32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Phone, fax, or directly with the vendor</a:t>
            </a:r>
            <a:endParaRPr/>
          </a:p>
          <a:p>
            <a:pPr marL="342900" marR="0" lvl="0" indent="-342900" algn="l" rtl="0">
              <a:lnSpc>
                <a:spcPct val="100000"/>
              </a:lnSpc>
              <a:spcBef>
                <a:spcPts val="320"/>
              </a:spcBef>
              <a:spcAft>
                <a:spcPts val="0"/>
              </a:spcAft>
              <a:buClr>
                <a:srgbClr val="000000"/>
              </a:buClr>
              <a:buSzPts val="1600"/>
              <a:buFont typeface="Arial"/>
              <a:buChar char="•"/>
            </a:pPr>
            <a:r>
              <a:rPr lang="en-US" sz="1600" b="0" i="0" u="none" strike="noStrike" cap="none">
                <a:solidFill>
                  <a:srgbClr val="000000"/>
                </a:solidFill>
                <a:latin typeface="Arial"/>
                <a:ea typeface="Arial"/>
                <a:cs typeface="Arial"/>
                <a:sym typeface="Arial"/>
              </a:rPr>
              <a:t>OS4 pricing for walk-in customers</a:t>
            </a:r>
            <a:endParaRPr/>
          </a:p>
          <a:p>
            <a:pPr marL="342900" marR="0" lvl="0" indent="-241300" algn="l" rtl="0">
              <a:lnSpc>
                <a:spcPct val="100000"/>
              </a:lnSpc>
              <a:spcBef>
                <a:spcPts val="320"/>
              </a:spcBef>
              <a:spcAft>
                <a:spcPts val="0"/>
              </a:spcAft>
              <a:buClr>
                <a:srgbClr val="000000"/>
              </a:buClr>
              <a:buSzPts val="1600"/>
              <a:buFont typeface="Arial"/>
              <a:buNone/>
            </a:pPr>
            <a:endParaRPr sz="1600" b="0" i="1" u="none" strike="noStrike" cap="none">
              <a:solidFill>
                <a:srgbClr val="000000"/>
              </a:solidFill>
              <a:latin typeface="Arial"/>
              <a:ea typeface="Arial"/>
              <a:cs typeface="Arial"/>
              <a:sym typeface="Arial"/>
            </a:endParaRPr>
          </a:p>
          <a:p>
            <a:pPr marL="0" marR="0" lvl="0" indent="0" algn="l" rtl="0">
              <a:lnSpc>
                <a:spcPct val="100000"/>
              </a:lnSpc>
              <a:spcBef>
                <a:spcPts val="480"/>
              </a:spcBef>
              <a:spcAft>
                <a:spcPts val="0"/>
              </a:spcAft>
              <a:buNone/>
            </a:pPr>
            <a:r>
              <a:rPr lang="en-US" sz="2400" b="1" i="1" u="none" strike="noStrike" cap="none">
                <a:solidFill>
                  <a:srgbClr val="000000"/>
                </a:solidFill>
                <a:latin typeface="Arial"/>
                <a:ea typeface="Arial"/>
                <a:cs typeface="Arial"/>
                <a:sym typeface="Arial"/>
              </a:rPr>
              <a:t>However, </a:t>
            </a:r>
            <a:r>
              <a:rPr lang="en-US" sz="2400" b="1" i="0" u="none" strike="noStrike" cap="none">
                <a:solidFill>
                  <a:srgbClr val="000000"/>
                </a:solidFill>
                <a:latin typeface="Arial"/>
                <a:ea typeface="Arial"/>
                <a:cs typeface="Arial"/>
                <a:sym typeface="Arial"/>
              </a:rPr>
              <a:t>GSA</a:t>
            </a:r>
            <a:r>
              <a:rPr lang="en-US" sz="2400" b="1" i="1" u="none" strike="noStrike" cap="none">
                <a:solidFill>
                  <a:srgbClr val="000000"/>
                </a:solidFill>
                <a:latin typeface="Arial"/>
                <a:ea typeface="Arial"/>
                <a:cs typeface="Arial"/>
                <a:sym typeface="Arial"/>
              </a:rPr>
              <a:t> </a:t>
            </a:r>
            <a:r>
              <a:rPr lang="en-US" sz="2400" b="1" i="0" u="none" strike="noStrike" cap="none">
                <a:solidFill>
                  <a:srgbClr val="000000"/>
                </a:solidFill>
                <a:latin typeface="Arial"/>
                <a:ea typeface="Arial"/>
                <a:cs typeface="Arial"/>
                <a:sym typeface="Arial"/>
              </a:rPr>
              <a:t>Advantage!® </a:t>
            </a:r>
            <a:r>
              <a:rPr lang="en-US" sz="2400" b="1" i="1" u="none" strike="noStrike" cap="none">
                <a:solidFill>
                  <a:srgbClr val="000000"/>
                </a:solidFill>
                <a:latin typeface="Arial"/>
                <a:ea typeface="Arial"/>
                <a:cs typeface="Arial"/>
                <a:sym typeface="Arial"/>
              </a:rPr>
              <a:t>Is the simplest to use and best for tracking agency spend!</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80"/>
          <p:cNvSpPr txBox="1">
            <a:spLocks noGrp="1"/>
          </p:cNvSpPr>
          <p:nvPr>
            <p:ph type="title"/>
          </p:nvPr>
        </p:nvSpPr>
        <p:spPr/>
        <p:txBody>
          <a:bodyPr/>
          <a:lstStyle/>
          <a:p>
            <a:pPr lvl="0"/>
            <a:r>
              <a:rPr lang="en-US"/>
              <a:t>Can I order directly from an OS4 Vendor?</a:t>
            </a:r>
          </a:p>
        </p:txBody>
      </p:sp>
      <p:sp>
        <p:nvSpPr>
          <p:cNvPr id="562" name="Google Shape;562;p80"/>
          <p:cNvSpPr/>
          <p:nvPr/>
        </p:nvSpPr>
        <p:spPr>
          <a:xfrm>
            <a:off x="684213" y="1763486"/>
            <a:ext cx="7772400" cy="2693024"/>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You are encouraged to order from FSSI vendors on GSA Advantage.</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You may order directly from the vendors. Please first ensure that an item is on the FSSI contract before ordering.</a:t>
            </a:r>
            <a:endParaRPr/>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If you order an FSSI item directly from the vendor with your purchase card, you will get the FSSI pricing.</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81"/>
          <p:cNvSpPr txBox="1">
            <a:spLocks noGrp="1"/>
          </p:cNvSpPr>
          <p:nvPr>
            <p:ph type="title"/>
          </p:nvPr>
        </p:nvSpPr>
        <p:spPr/>
        <p:txBody>
          <a:bodyPr/>
          <a:lstStyle/>
          <a:p>
            <a:pPr lvl="0"/>
            <a:r>
              <a:rPr lang="en-US"/>
              <a:t>Information Sources</a:t>
            </a:r>
          </a:p>
        </p:txBody>
      </p:sp>
      <p:sp>
        <p:nvSpPr>
          <p:cNvPr id="569" name="Google Shape;569;p81"/>
          <p:cNvSpPr/>
          <p:nvPr/>
        </p:nvSpPr>
        <p:spPr>
          <a:xfrm>
            <a:off x="684213" y="819150"/>
            <a:ext cx="7772400" cy="4191000"/>
          </a:xfrm>
          <a:prstGeom prst="rect">
            <a:avLst/>
          </a:prstGeom>
          <a:noFill/>
          <a:ln>
            <a:noFill/>
          </a:ln>
        </p:spPr>
        <p:txBody>
          <a:bodyPr spcFirstLastPara="1" wrap="square" lIns="91425" tIns="45700" rIns="91425" bIns="45700" anchor="t" anchorCtr="0">
            <a:noAutofit/>
          </a:bodyPr>
          <a:lstStyle/>
          <a:p>
            <a:pPr marL="0" marR="0" lvl="0" indent="127000" algn="l" rtl="0">
              <a:lnSpc>
                <a:spcPct val="100000"/>
              </a:lnSpc>
              <a:spcBef>
                <a:spcPts val="0"/>
              </a:spcBef>
              <a:spcAft>
                <a:spcPts val="0"/>
              </a:spcAft>
              <a:buClr>
                <a:srgbClr val="005087"/>
              </a:buClr>
              <a:buSzPts val="2000"/>
              <a:buFont typeface="Arial"/>
              <a:buNone/>
            </a:pPr>
            <a:endParaRPr sz="1600" b="1" i="0" u="sng" strike="noStrike" cap="none">
              <a:solidFill>
                <a:srgbClr val="005087"/>
              </a:solidFill>
              <a:latin typeface="Arial"/>
              <a:ea typeface="Arial"/>
              <a:cs typeface="Arial"/>
              <a:sym typeface="Arial"/>
            </a:endParaRPr>
          </a:p>
          <a:p>
            <a:pPr marL="0" marR="0" lvl="0" indent="127000" algn="l" rtl="0">
              <a:lnSpc>
                <a:spcPct val="100000"/>
              </a:lnSpc>
              <a:spcBef>
                <a:spcPts val="0"/>
              </a:spcBef>
              <a:spcAft>
                <a:spcPts val="0"/>
              </a:spcAft>
              <a:buClr>
                <a:srgbClr val="005087"/>
              </a:buClr>
              <a:buSzPts val="2000"/>
              <a:buFont typeface="Arial"/>
              <a:buNone/>
            </a:pPr>
            <a:endParaRPr sz="1600" b="1" i="0" u="sng" strike="noStrike" cap="none">
              <a:solidFill>
                <a:srgbClr val="005087"/>
              </a:solidFill>
              <a:latin typeface="Arial"/>
              <a:ea typeface="Arial"/>
              <a:cs typeface="Arial"/>
              <a:sym typeface="Arial"/>
            </a:endParaRPr>
          </a:p>
          <a:p>
            <a:pPr marL="0" marR="0" lvl="0" indent="0" algn="l" rtl="0">
              <a:lnSpc>
                <a:spcPct val="100000"/>
              </a:lnSpc>
              <a:spcBef>
                <a:spcPts val="0"/>
              </a:spcBef>
              <a:spcAft>
                <a:spcPts val="0"/>
              </a:spcAft>
              <a:buClr>
                <a:srgbClr val="005087"/>
              </a:buClr>
              <a:buSzPts val="2000"/>
              <a:buFont typeface="Arial"/>
              <a:buChar char="•"/>
            </a:pPr>
            <a:r>
              <a:rPr lang="en-US" sz="1600" b="1" i="0" u="sng" strike="noStrike" cap="none">
                <a:solidFill>
                  <a:srgbClr val="005087"/>
                </a:solidFill>
                <a:latin typeface="Arial"/>
                <a:ea typeface="Arial"/>
                <a:cs typeface="Arial"/>
                <a:sym typeface="Arial"/>
              </a:rPr>
              <a:t>https://www.gsa.gov/buying-selling/purchasing-programs/gsa-schedules</a:t>
            </a:r>
            <a:endParaRPr sz="1600" b="1" i="0" u="sng" strike="noStrike" cap="none">
              <a:solidFill>
                <a:srgbClr val="005087"/>
              </a:solidFill>
              <a:latin typeface="Arial"/>
              <a:ea typeface="Arial"/>
              <a:cs typeface="Arial"/>
              <a:sym typeface="Arial"/>
            </a:endParaRPr>
          </a:p>
          <a:p>
            <a:pPr marL="0" marR="0" lvl="0" indent="0" algn="l" rtl="0">
              <a:lnSpc>
                <a:spcPct val="100000"/>
              </a:lnSpc>
              <a:spcBef>
                <a:spcPts val="0"/>
              </a:spcBef>
              <a:spcAft>
                <a:spcPts val="0"/>
              </a:spcAft>
              <a:buNone/>
            </a:pPr>
            <a:r>
              <a:rPr lang="en-US" sz="1600" b="0" i="0" u="none" strike="noStrike" cap="none">
                <a:solidFill>
                  <a:srgbClr val="005087"/>
                </a:solidFill>
                <a:latin typeface="Arial"/>
                <a:ea typeface="Arial"/>
                <a:cs typeface="Arial"/>
                <a:sym typeface="Arial"/>
              </a:rPr>
              <a:t>Overview of GSA Schedules Program</a:t>
            </a:r>
            <a:endParaRPr/>
          </a:p>
          <a:p>
            <a:pPr marL="0" marR="0" lvl="0" indent="0" algn="l" rtl="0">
              <a:lnSpc>
                <a:spcPct val="100000"/>
              </a:lnSpc>
              <a:spcBef>
                <a:spcPts val="0"/>
              </a:spcBef>
              <a:spcAft>
                <a:spcPts val="0"/>
              </a:spcAft>
              <a:buNone/>
            </a:pPr>
            <a:endParaRPr sz="1600" b="0" i="0" u="none" strike="noStrike" cap="none">
              <a:solidFill>
                <a:srgbClr val="005087"/>
              </a:solidFill>
              <a:latin typeface="Arial"/>
              <a:ea typeface="Arial"/>
              <a:cs typeface="Arial"/>
              <a:sym typeface="Arial"/>
            </a:endParaRPr>
          </a:p>
          <a:p>
            <a:pPr marL="0" marR="0" lvl="1" indent="0" algn="l" rtl="0">
              <a:lnSpc>
                <a:spcPct val="100000"/>
              </a:lnSpc>
              <a:spcBef>
                <a:spcPts val="0"/>
              </a:spcBef>
              <a:spcAft>
                <a:spcPts val="0"/>
              </a:spcAft>
              <a:buClr>
                <a:srgbClr val="005087"/>
              </a:buClr>
              <a:buSzPts val="2000"/>
              <a:buFont typeface="Arial"/>
              <a:buChar char="•"/>
            </a:pPr>
            <a:r>
              <a:rPr lang="en-US" sz="1600" b="1" i="0" u="sng" strike="noStrike" cap="none">
                <a:solidFill>
                  <a:schemeClr val="hlink"/>
                </a:solidFill>
                <a:latin typeface="Arial"/>
                <a:ea typeface="Arial"/>
                <a:cs typeface="Arial"/>
                <a:sym typeface="Arial"/>
                <a:hlinkClick r:id="rId3"/>
              </a:rPr>
              <a:t>https://www.gsa.gov/buying-selling/purchasing-programs/gsa-schedules/gsa-schedule-offerings/mas-categories/office-management-category</a:t>
            </a:r>
            <a:endParaRPr sz="1600" b="0" i="0" u="none" strike="noStrike" cap="none">
              <a:solidFill>
                <a:srgbClr val="005087"/>
              </a:solidFill>
              <a:latin typeface="Arial"/>
              <a:ea typeface="Arial"/>
              <a:cs typeface="Arial"/>
              <a:sym typeface="Arial"/>
            </a:endParaRPr>
          </a:p>
          <a:p>
            <a:pPr marL="0" marR="0" lvl="1" indent="0" algn="l" rtl="0">
              <a:lnSpc>
                <a:spcPct val="100000"/>
              </a:lnSpc>
              <a:spcBef>
                <a:spcPts val="0"/>
              </a:spcBef>
              <a:spcAft>
                <a:spcPts val="0"/>
              </a:spcAft>
              <a:buNone/>
            </a:pPr>
            <a:r>
              <a:rPr lang="en-US" sz="1600" b="0" i="0" u="none" strike="noStrike" cap="none">
                <a:solidFill>
                  <a:srgbClr val="005087"/>
                </a:solidFill>
                <a:latin typeface="Arial"/>
                <a:ea typeface="Arial"/>
                <a:cs typeface="Arial"/>
                <a:sym typeface="Arial"/>
              </a:rPr>
              <a:t>Office Management Category under Schedules Program</a:t>
            </a:r>
            <a:endParaRPr/>
          </a:p>
          <a:p>
            <a:pPr marL="0" marR="0" lvl="1" indent="0" algn="l" rtl="0">
              <a:lnSpc>
                <a:spcPct val="100000"/>
              </a:lnSpc>
              <a:spcBef>
                <a:spcPts val="0"/>
              </a:spcBef>
              <a:spcAft>
                <a:spcPts val="0"/>
              </a:spcAft>
              <a:buNone/>
            </a:pPr>
            <a:endParaRPr sz="1600" b="0" i="0" u="none" strike="noStrike" cap="none">
              <a:solidFill>
                <a:srgbClr val="005087"/>
              </a:solidFill>
              <a:latin typeface="Arial"/>
              <a:ea typeface="Arial"/>
              <a:cs typeface="Arial"/>
              <a:sym typeface="Arial"/>
            </a:endParaRPr>
          </a:p>
          <a:p>
            <a:pPr marL="0" marR="0" lvl="0" indent="0" algn="l" rtl="0">
              <a:lnSpc>
                <a:spcPct val="100000"/>
              </a:lnSpc>
              <a:spcBef>
                <a:spcPts val="0"/>
              </a:spcBef>
              <a:spcAft>
                <a:spcPts val="0"/>
              </a:spcAft>
              <a:buClr>
                <a:srgbClr val="005087"/>
              </a:buClr>
              <a:buSzPts val="2000"/>
              <a:buFont typeface="Arial"/>
              <a:buChar char="•"/>
            </a:pPr>
            <a:r>
              <a:rPr lang="en-US" sz="1600" b="0" i="0" u="none" strike="noStrike" cap="none">
                <a:solidFill>
                  <a:srgbClr val="005087"/>
                </a:solidFill>
                <a:latin typeface="Arial"/>
                <a:ea typeface="Arial"/>
                <a:cs typeface="Arial"/>
                <a:sym typeface="Arial"/>
              </a:rPr>
              <a:t> </a:t>
            </a:r>
            <a:r>
              <a:rPr lang="en-US" sz="1600" b="1" i="0" u="sng" strike="noStrike" cap="none">
                <a:solidFill>
                  <a:schemeClr val="hlink"/>
                </a:solidFill>
                <a:latin typeface="Arial"/>
                <a:ea typeface="Arial"/>
                <a:cs typeface="Arial"/>
                <a:sym typeface="Arial"/>
                <a:hlinkClick r:id="rId4"/>
              </a:rPr>
              <a:t>http://www.gsa.gov/os4</a:t>
            </a:r>
            <a:endParaRPr sz="1600" b="1" i="0" u="none" strike="noStrike" cap="none">
              <a:solidFill>
                <a:srgbClr val="005087"/>
              </a:solidFill>
              <a:latin typeface="Arial"/>
              <a:ea typeface="Arial"/>
              <a:cs typeface="Arial"/>
              <a:sym typeface="Arial"/>
            </a:endParaRPr>
          </a:p>
          <a:p>
            <a:pPr marL="0" marR="0" lvl="1" indent="0" algn="l" rtl="0">
              <a:lnSpc>
                <a:spcPct val="100000"/>
              </a:lnSpc>
              <a:spcBef>
                <a:spcPts val="0"/>
              </a:spcBef>
              <a:spcAft>
                <a:spcPts val="0"/>
              </a:spcAft>
              <a:buNone/>
            </a:pPr>
            <a:r>
              <a:rPr lang="en-US" sz="1600" b="0" i="0" u="none" strike="noStrike" cap="none">
                <a:solidFill>
                  <a:srgbClr val="005087"/>
                </a:solidFill>
                <a:latin typeface="Arial"/>
                <a:ea typeface="Arial"/>
                <a:cs typeface="Arial"/>
                <a:sym typeface="Arial"/>
              </a:rPr>
              <a:t>Links to information on OS4 Program </a:t>
            </a:r>
            <a:endParaRPr/>
          </a:p>
          <a:p>
            <a:pPr marL="0" marR="0" lvl="1" indent="0" algn="l" rtl="0">
              <a:lnSpc>
                <a:spcPct val="100000"/>
              </a:lnSpc>
              <a:spcBef>
                <a:spcPts val="0"/>
              </a:spcBef>
              <a:spcAft>
                <a:spcPts val="0"/>
              </a:spcAft>
              <a:buNone/>
            </a:pPr>
            <a:endParaRPr sz="1600" b="0" i="0" u="none" strike="noStrike" cap="none">
              <a:solidFill>
                <a:srgbClr val="005087"/>
              </a:solidFill>
              <a:latin typeface="Arial"/>
              <a:ea typeface="Arial"/>
              <a:cs typeface="Arial"/>
              <a:sym typeface="Arial"/>
            </a:endParaRPr>
          </a:p>
          <a:p>
            <a:pPr marL="0" marR="0" lvl="1" indent="0" algn="l" rtl="0">
              <a:lnSpc>
                <a:spcPct val="100000"/>
              </a:lnSpc>
              <a:spcBef>
                <a:spcPts val="0"/>
              </a:spcBef>
              <a:spcAft>
                <a:spcPts val="0"/>
              </a:spcAft>
              <a:buClr>
                <a:srgbClr val="005087"/>
              </a:buClr>
              <a:buSzPts val="2000"/>
              <a:buFont typeface="Arial"/>
              <a:buChar char="•"/>
            </a:pPr>
            <a:r>
              <a:rPr lang="en-US" sz="1600" b="1" i="0" u="sng" strike="noStrike" cap="none">
                <a:solidFill>
                  <a:schemeClr val="hlink"/>
                </a:solidFill>
                <a:latin typeface="Arial"/>
                <a:ea typeface="Arial"/>
                <a:cs typeface="Arial"/>
                <a:sym typeface="Arial"/>
                <a:hlinkClick r:id="rId5"/>
              </a:rPr>
              <a:t>http://www.gsa.gov/csd</a:t>
            </a:r>
            <a:endParaRPr sz="1600" b="1" i="0" u="none" strike="noStrike" cap="none">
              <a:solidFill>
                <a:srgbClr val="005087"/>
              </a:solidFill>
              <a:latin typeface="Arial"/>
              <a:ea typeface="Arial"/>
              <a:cs typeface="Arial"/>
              <a:sym typeface="Arial"/>
            </a:endParaRPr>
          </a:p>
          <a:p>
            <a:pPr marL="0" marR="0" lvl="1" indent="0" algn="l" rtl="0">
              <a:lnSpc>
                <a:spcPct val="100000"/>
              </a:lnSpc>
              <a:spcBef>
                <a:spcPts val="0"/>
              </a:spcBef>
              <a:spcAft>
                <a:spcPts val="0"/>
              </a:spcAft>
              <a:buNone/>
            </a:pPr>
            <a:r>
              <a:rPr lang="en-US" sz="1600" b="0" i="0" u="none" strike="noStrike" cap="none">
                <a:solidFill>
                  <a:srgbClr val="005087"/>
                </a:solidFill>
                <a:latin typeface="Arial"/>
                <a:ea typeface="Arial"/>
                <a:cs typeface="Arial"/>
                <a:sym typeface="Arial"/>
              </a:rPr>
              <a:t>Find your local GSA Customer Service Director</a:t>
            </a:r>
            <a:endParaRPr/>
          </a:p>
          <a:p>
            <a:pPr marL="342900" marR="0" lvl="0" indent="-215900" algn="l" rtl="0">
              <a:lnSpc>
                <a:spcPct val="100000"/>
              </a:lnSpc>
              <a:spcBef>
                <a:spcPts val="400"/>
              </a:spcBef>
              <a:spcAft>
                <a:spcPts val="0"/>
              </a:spcAft>
              <a:buClr>
                <a:srgbClr val="000000"/>
              </a:buClr>
              <a:buSzPts val="2000"/>
              <a:buFont typeface="Arial"/>
              <a:buNone/>
            </a:pP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p:txBody>
          <a:bodyPr>
            <a:normAutofit fontScale="90000"/>
          </a:bodyPr>
          <a:lstStyle/>
          <a:p>
            <a:pPr lvl="0"/>
            <a:br>
              <a:rPr lang="en-US"/>
            </a:br>
            <a:r>
              <a:rPr lang="en-US"/>
              <a:t>OS4 Features</a:t>
            </a:r>
          </a:p>
        </p:txBody>
      </p:sp>
      <p:sp>
        <p:nvSpPr>
          <p:cNvPr id="99" name="Google Shape;99;p19"/>
          <p:cNvSpPr/>
          <p:nvPr/>
        </p:nvSpPr>
        <p:spPr>
          <a:xfrm>
            <a:off x="684213" y="1123950"/>
            <a:ext cx="7772400" cy="3086100"/>
          </a:xfrm>
          <a:prstGeom prst="rect">
            <a:avLst/>
          </a:prstGeom>
          <a:noFill/>
          <a:ln>
            <a:noFill/>
          </a:ln>
        </p:spPr>
        <p:txBody>
          <a:bodyPr spcFirstLastPara="1" wrap="square" lIns="91425" tIns="45700" rIns="91425" bIns="45700" anchor="t" anchorCtr="0">
            <a:noAutofit/>
          </a:bodyPr>
          <a:lstStyle/>
          <a:p>
            <a:pPr marL="342900" marR="0" lvl="0" indent="-25400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Improved pricing and savings</a:t>
            </a:r>
            <a:endParaRPr dirty="0"/>
          </a:p>
          <a:p>
            <a:pPr marL="342900" marR="0" lvl="0" indent="-342900"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Enhanced vendor requirements</a:t>
            </a:r>
            <a:endParaRPr dirty="0"/>
          </a:p>
          <a:p>
            <a:pPr marL="342900" marR="0" lvl="0" indent="-342900"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Capture data (data spending tracking capabilities)</a:t>
            </a:r>
            <a:endParaRPr dirty="0"/>
          </a:p>
          <a:p>
            <a:pPr marL="342900" marR="0" lvl="0" indent="-342900"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Vendor accountability</a:t>
            </a:r>
            <a:endParaRPr dirty="0"/>
          </a:p>
          <a:p>
            <a:pPr marL="342900" marR="0" lvl="0" indent="-342900"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Provide 4-day direct delivery (CONUS) and 7-day direct delivery (OCONUS)</a:t>
            </a:r>
            <a:endParaRPr dirty="0"/>
          </a:p>
          <a:p>
            <a:pPr marL="342900" marR="0" lvl="0" indent="-342900"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Enable achievement of socio-economic goals</a:t>
            </a:r>
            <a:endParaRPr dirty="0"/>
          </a:p>
          <a:p>
            <a:pPr marL="342900" marR="0" lvl="0" indent="-342900"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Support nation’s Small Businesses</a:t>
            </a:r>
            <a:endParaRPr dirty="0"/>
          </a:p>
          <a:p>
            <a:pPr marL="342900" marR="0" lvl="0" indent="-342900"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Drive compliance with mandates, acts, orders (e.g., TAA, </a:t>
            </a:r>
            <a:r>
              <a:rPr lang="en-US" sz="1600" b="0" i="0" u="none" strike="noStrike" cap="none" dirty="0" err="1">
                <a:solidFill>
                  <a:srgbClr val="000000"/>
                </a:solidFill>
                <a:latin typeface="Arial"/>
                <a:ea typeface="Arial"/>
                <a:cs typeface="Arial"/>
                <a:sym typeface="Arial"/>
              </a:rPr>
              <a:t>AbilityOne</a:t>
            </a:r>
            <a:r>
              <a:rPr lang="en-US" sz="1600" b="0" i="0" u="none" strike="noStrike" cap="none" dirty="0">
                <a:solidFill>
                  <a:srgbClr val="000000"/>
                </a:solidFill>
                <a:latin typeface="Arial"/>
                <a:ea typeface="Arial"/>
                <a:cs typeface="Arial"/>
                <a:sym typeface="Arial"/>
              </a:rPr>
              <a:t>/ETS)</a:t>
            </a:r>
            <a:endParaRPr dirty="0"/>
          </a:p>
          <a:p>
            <a:pPr marL="342900" marR="0" lvl="0" indent="-342900"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Conform with Agency business practices</a:t>
            </a:r>
            <a:endParaRPr dirty="0"/>
          </a:p>
          <a:p>
            <a:pPr marL="342900" marR="0" lvl="0" indent="-342900"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Easy to use</a:t>
            </a:r>
            <a:endParaRPr dirty="0"/>
          </a:p>
          <a:p>
            <a:pPr marL="342900" marR="0" lvl="0" indent="-342900"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Makes it easy to purchase green items</a:t>
            </a:r>
            <a:endParaRPr dirty="0"/>
          </a:p>
          <a:p>
            <a:pPr marL="342900" marR="0" lvl="0" indent="-342900" algn="l" rtl="0">
              <a:lnSpc>
                <a:spcPct val="100000"/>
              </a:lnSpc>
              <a:spcBef>
                <a:spcPts val="320"/>
              </a:spcBef>
              <a:spcAft>
                <a:spcPts val="0"/>
              </a:spcAft>
              <a:buClr>
                <a:srgbClr val="000000"/>
              </a:buClr>
              <a:buSzPts val="1600"/>
              <a:buFont typeface="Arial"/>
              <a:buChar char="•"/>
            </a:pPr>
            <a:r>
              <a:rPr lang="en-US" sz="1600" b="0" i="0" u="none" strike="noStrike" cap="none" dirty="0">
                <a:solidFill>
                  <a:srgbClr val="000000"/>
                </a:solidFill>
                <a:latin typeface="Arial"/>
                <a:ea typeface="Arial"/>
                <a:cs typeface="Arial"/>
                <a:sym typeface="Arial"/>
              </a:rPr>
              <a:t>Offers enhanced delivery options including next-day delivery, desktop delivery, and secure desktop delivery</a:t>
            </a: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82"/>
          <p:cNvSpPr txBox="1">
            <a:spLocks noGrp="1"/>
          </p:cNvSpPr>
          <p:nvPr>
            <p:ph type="title"/>
          </p:nvPr>
        </p:nvSpPr>
        <p:spPr>
          <a:xfrm>
            <a:off x="457200" y="307576"/>
            <a:ext cx="8229600" cy="1349773"/>
          </a:xfrm>
        </p:spPr>
        <p:txBody>
          <a:bodyPr/>
          <a:lstStyle/>
          <a:p>
            <a:pPr lvl="0" algn="ctr"/>
            <a:r>
              <a:rPr lang="en-US"/>
              <a:t>Thank You!</a:t>
            </a:r>
          </a:p>
        </p:txBody>
      </p:sp>
      <p:sp>
        <p:nvSpPr>
          <p:cNvPr id="576" name="Google Shape;576;p82"/>
          <p:cNvSpPr/>
          <p:nvPr/>
        </p:nvSpPr>
        <p:spPr>
          <a:xfrm>
            <a:off x="684213" y="1657350"/>
            <a:ext cx="7772400" cy="271586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From the GSA OS4 Program Team</a:t>
            </a:r>
            <a:endParaRPr/>
          </a:p>
          <a:p>
            <a:pPr marL="0" marR="0" lvl="0" indent="0" algn="ctr" rtl="0">
              <a:lnSpc>
                <a:spcPct val="100000"/>
              </a:lnSpc>
              <a:spcBef>
                <a:spcPts val="400"/>
              </a:spcBef>
              <a:spcAft>
                <a:spcPts val="0"/>
              </a:spcAft>
              <a:buNone/>
            </a:pP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400"/>
              </a:spcBef>
              <a:spcAft>
                <a:spcPts val="0"/>
              </a:spcAft>
              <a:buNone/>
            </a:pPr>
            <a:r>
              <a:rPr lang="en-US" sz="2000" b="0" i="0" u="none" strike="noStrike" cap="none">
                <a:solidFill>
                  <a:srgbClr val="000000"/>
                </a:solidFill>
                <a:latin typeface="Arial"/>
                <a:ea typeface="Arial"/>
                <a:cs typeface="Arial"/>
                <a:sym typeface="Arial"/>
              </a:rPr>
              <a:t>Feel free to contact us!</a:t>
            </a:r>
            <a:endParaRPr/>
          </a:p>
          <a:p>
            <a:pPr marL="0" marR="0" lvl="0" indent="0" algn="ctr" rtl="0">
              <a:lnSpc>
                <a:spcPct val="100000"/>
              </a:lnSpc>
              <a:spcBef>
                <a:spcPts val="400"/>
              </a:spcBef>
              <a:spcAft>
                <a:spcPts val="0"/>
              </a:spcAft>
              <a:buNone/>
            </a:pPr>
            <a:r>
              <a:rPr lang="en-US" sz="2000" b="1" i="0" u="sng" strike="noStrike" cap="none">
                <a:solidFill>
                  <a:schemeClr val="hlink"/>
                </a:solidFill>
                <a:latin typeface="Arial"/>
                <a:ea typeface="Arial"/>
                <a:cs typeface="Arial"/>
                <a:sym typeface="Arial"/>
                <a:hlinkClick r:id="rId3"/>
              </a:rPr>
              <a:t>FSSI.OfficeSupplies@GSA.GOV</a:t>
            </a:r>
            <a:endParaRPr sz="2000" b="1" i="0" u="none" strike="noStrike" cap="none">
              <a:solidFill>
                <a:srgbClr val="000000"/>
              </a:solidFill>
              <a:latin typeface="Arial"/>
              <a:ea typeface="Arial"/>
              <a:cs typeface="Arial"/>
              <a:sym typeface="Arial"/>
            </a:endParaRPr>
          </a:p>
          <a:p>
            <a:pPr marL="0" marR="0" lvl="0" indent="0" algn="ctr" rtl="0">
              <a:lnSpc>
                <a:spcPct val="100000"/>
              </a:lnSpc>
              <a:spcBef>
                <a:spcPts val="400"/>
              </a:spcBef>
              <a:spcAft>
                <a:spcPts val="0"/>
              </a:spcAft>
              <a:buNone/>
            </a:pPr>
            <a:endParaRPr sz="2000" b="0" i="0" u="none" strike="noStrike" cap="none">
              <a:solidFill>
                <a:srgbClr val="000000"/>
              </a:solidFill>
              <a:latin typeface="Arial"/>
              <a:ea typeface="Arial"/>
              <a:cs typeface="Arial"/>
              <a:sym typeface="Arial"/>
            </a:endParaRPr>
          </a:p>
          <a:p>
            <a:pPr marL="0" marR="0" lvl="0" indent="0" algn="ctr" rtl="0">
              <a:lnSpc>
                <a:spcPct val="100000"/>
              </a:lnSpc>
              <a:spcBef>
                <a:spcPts val="400"/>
              </a:spcBef>
              <a:spcAft>
                <a:spcPts val="0"/>
              </a:spcAft>
              <a:buNone/>
            </a:pPr>
            <a:r>
              <a:rPr lang="en-US" sz="2000" b="1" i="0" u="none" strike="noStrike" cap="none">
                <a:solidFill>
                  <a:srgbClr val="000000"/>
                </a:solidFill>
                <a:latin typeface="Arial"/>
                <a:ea typeface="Arial"/>
                <a:cs typeface="Arial"/>
                <a:sym typeface="Arial"/>
              </a:rPr>
              <a:t>Maria Viscione</a:t>
            </a:r>
            <a:endParaRPr sz="2000" b="1" i="0" u="none" strike="noStrike" cap="none">
              <a:solidFill>
                <a:srgbClr val="000000"/>
              </a:solidFill>
              <a:latin typeface="Arial"/>
              <a:ea typeface="Arial"/>
              <a:cs typeface="Arial"/>
              <a:sym typeface="Arial"/>
            </a:endParaRPr>
          </a:p>
          <a:p>
            <a:pPr marL="0" marR="0" lvl="0" indent="0" algn="ctr" rtl="0">
              <a:lnSpc>
                <a:spcPct val="100000"/>
              </a:lnSpc>
              <a:spcBef>
                <a:spcPts val="400"/>
              </a:spcBef>
              <a:spcAft>
                <a:spcPts val="0"/>
              </a:spcAft>
              <a:buNone/>
            </a:pPr>
            <a:r>
              <a:rPr lang="en-US" sz="2000" b="1" i="0" u="none" strike="noStrike" cap="none">
                <a:solidFill>
                  <a:srgbClr val="000000"/>
                </a:solidFill>
                <a:latin typeface="Arial"/>
                <a:ea typeface="Arial"/>
                <a:cs typeface="Arial"/>
                <a:sym typeface="Arial"/>
              </a:rPr>
              <a:t>maria.viscione@gsa.gov</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C9D9A8-E6A1-589F-BA8E-2270F7FE8AA9}"/>
              </a:ext>
            </a:extLst>
          </p:cNvPr>
          <p:cNvSpPr>
            <a:spLocks noGrp="1"/>
          </p:cNvSpPr>
          <p:nvPr>
            <p:ph type="title"/>
          </p:nvPr>
        </p:nvSpPr>
        <p:spPr>
          <a:xfrm>
            <a:off x="457200" y="-857250"/>
            <a:ext cx="8229600" cy="857250"/>
          </a:xfrm>
        </p:spPr>
        <p:txBody>
          <a:bodyPr vert="horz" lIns="91440" tIns="45720" rIns="91440" bIns="45720" rtlCol="0" anchor="b">
            <a:normAutofit/>
          </a:bodyPr>
          <a:lstStyle/>
          <a:p>
            <a:r>
              <a:rPr lang="en-US" dirty="0"/>
              <a:t>GSA Starmark logo</a:t>
            </a:r>
          </a:p>
        </p:txBody>
      </p:sp>
      <p:sp>
        <p:nvSpPr>
          <p:cNvPr id="3" name="Rectangle 2">
            <a:extLst>
              <a:ext uri="{C183D7F6-B498-43B3-948B-1728B52AA6E4}">
                <adec:decorative xmlns:adec="http://schemas.microsoft.com/office/drawing/2017/decorative" val="1"/>
              </a:ext>
            </a:extLst>
          </p:cNvPr>
          <p:cNvSpPr/>
          <p:nvPr/>
        </p:nvSpPr>
        <p:spPr bwMode="auto">
          <a:xfrm>
            <a:off x="0" y="782594"/>
            <a:ext cx="9144000" cy="4360905"/>
          </a:xfrm>
          <a:prstGeom prst="rect">
            <a:avLst/>
          </a:prstGeom>
          <a:solidFill>
            <a:schemeClr val="bg1"/>
          </a:solidFill>
          <a:ln w="9525" cap="flat" cmpd="sng" algn="ctr">
            <a:noFill/>
            <a:prstDash val="solid"/>
            <a:round/>
            <a:headEnd type="none" w="med" len="med"/>
            <a:tailEnd type="none" w="med" len="med"/>
          </a:ln>
          <a:effectLst/>
        </p:spPr>
        <p:txBody>
          <a:bodyPr vert="horz" wrap="square" lIns="91434" tIns="45717" rIns="91434" bIns="45717" numCol="1" rtlCol="0" anchor="t" anchorCtr="0" compatLnSpc="1">
            <a:prstTxWarp prst="textNoShape">
              <a:avLst/>
            </a:prstTxWarp>
          </a:bodyPr>
          <a:lstStyle/>
          <a:p>
            <a:pPr defTabSz="914342"/>
            <a:endParaRPr lang="en-US"/>
          </a:p>
        </p:txBody>
      </p:sp>
      <p:pic>
        <p:nvPicPr>
          <p:cNvPr id="2" name="Picture 1" descr="GSA Starmark logo">
            <a:extLst>
              <a:ext uri="{C183D7F6-B498-43B3-948B-1728B52AA6E4}">
                <adec:decorative xmlns:adec="http://schemas.microsoft.com/office/drawing/2017/decorative" val="0"/>
              </a:ext>
            </a:extLst>
          </p:cNvPr>
          <p:cNvPicPr>
            <a:picLocks noChangeAspect="1"/>
          </p:cNvPicPr>
          <p:nvPr/>
        </p:nvPicPr>
        <p:blipFill>
          <a:blip r:embed="rId2" cstate="print"/>
          <a:stretch>
            <a:fillRect/>
          </a:stretch>
        </p:blipFill>
        <p:spPr>
          <a:xfrm>
            <a:off x="3482640" y="1607344"/>
            <a:ext cx="2146258" cy="1928813"/>
          </a:xfrm>
          <a:prstGeom prst="rect">
            <a:avLst/>
          </a:prstGeom>
        </p:spPr>
      </p:pic>
    </p:spTree>
    <p:extLst>
      <p:ext uri="{BB962C8B-B14F-4D97-AF65-F5344CB8AC3E}">
        <p14:creationId xmlns:p14="http://schemas.microsoft.com/office/powerpoint/2010/main" val="1355361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p:txBody>
          <a:bodyPr>
            <a:normAutofit fontScale="90000"/>
          </a:bodyPr>
          <a:lstStyle/>
          <a:p>
            <a:pPr lvl="0"/>
            <a:br>
              <a:rPr lang="en-US"/>
            </a:br>
            <a:r>
              <a:rPr lang="en-US"/>
              <a:t>Value to the Customer</a:t>
            </a:r>
          </a:p>
        </p:txBody>
      </p:sp>
      <p:sp>
        <p:nvSpPr>
          <p:cNvPr id="106" name="Google Shape;106;p20"/>
          <p:cNvSpPr/>
          <p:nvPr/>
        </p:nvSpPr>
        <p:spPr>
          <a:xfrm>
            <a:off x="684213" y="1705428"/>
            <a:ext cx="7772400" cy="301897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Continue to provide Government Savings under OS4</a:t>
            </a:r>
            <a:endParaRPr dirty="0"/>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Enable Agency Socio-economic Goals</a:t>
            </a:r>
            <a:endParaRPr dirty="0"/>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Meet all Procurement Regulations</a:t>
            </a:r>
            <a:endParaRPr dirty="0"/>
          </a:p>
          <a:p>
            <a:pPr marL="342900" marR="0" lvl="0" indent="-342900" algn="l" rtl="0">
              <a:lnSpc>
                <a:spcPct val="100000"/>
              </a:lnSpc>
              <a:spcBef>
                <a:spcPts val="400"/>
              </a:spcBef>
              <a:spcAft>
                <a:spcPts val="0"/>
              </a:spcAft>
              <a:buClr>
                <a:srgbClr val="000000"/>
              </a:buClr>
              <a:buSzPts val="2000"/>
              <a:buFont typeface="Arial"/>
              <a:buChar char="•"/>
            </a:pPr>
            <a:r>
              <a:rPr lang="en-US" sz="2000" b="0" i="0" u="none" strike="noStrike" cap="none" dirty="0">
                <a:solidFill>
                  <a:srgbClr val="000000"/>
                </a:solidFill>
                <a:latin typeface="Arial"/>
                <a:ea typeface="Arial"/>
                <a:cs typeface="Arial"/>
                <a:sym typeface="Arial"/>
              </a:rPr>
              <a:t>Government Savings</a:t>
            </a:r>
            <a:endParaRPr dirty="0"/>
          </a:p>
          <a:p>
            <a:pPr marL="800100" marR="0" lvl="1" indent="-228600" algn="l" rtl="0">
              <a:lnSpc>
                <a:spcPct val="100000"/>
              </a:lnSpc>
              <a:spcBef>
                <a:spcPts val="36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p:txBody>
          <a:bodyPr>
            <a:normAutofit fontScale="90000"/>
          </a:bodyPr>
          <a:lstStyle/>
          <a:p>
            <a:pPr lvl="0"/>
            <a:br>
              <a:rPr lang="en-US"/>
            </a:br>
            <a:r>
              <a:rPr lang="en-US"/>
              <a:t>Value to the Customer</a:t>
            </a:r>
          </a:p>
        </p:txBody>
      </p:sp>
      <p:sp>
        <p:nvSpPr>
          <p:cNvPr id="112" name="Google Shape;112;p21"/>
          <p:cNvSpPr txBox="1">
            <a:spLocks noGrp="1"/>
          </p:cNvSpPr>
          <p:nvPr>
            <p:ph type="body" idx="1"/>
          </p:nvPr>
        </p:nvSpPr>
        <p:spPr>
          <a:xfrm>
            <a:off x="457200" y="1200151"/>
            <a:ext cx="8229600" cy="3635772"/>
          </a:xfrm>
        </p:spPr>
        <p:txBody>
          <a:bodyPr>
            <a:normAutofit fontScale="25000" lnSpcReduction="20000"/>
          </a:bodyPr>
          <a:lstStyle/>
          <a:p>
            <a:pPr marL="0" lvl="0" indent="0">
              <a:buNone/>
            </a:pPr>
            <a:r>
              <a:rPr lang="en-US" sz="7200" u="sng" dirty="0"/>
              <a:t>OS4 Figures since inception:</a:t>
            </a:r>
          </a:p>
          <a:p>
            <a:pPr lvl="0">
              <a:buFont typeface="Arial" panose="020B0604020202020204" pitchFamily="34" charset="0"/>
              <a:buChar char="•"/>
            </a:pPr>
            <a:r>
              <a:rPr lang="en-US" sz="6400" u="sng" dirty="0"/>
              <a:t>OS4 FY19:</a:t>
            </a:r>
          </a:p>
          <a:p>
            <a:pPr lvl="1">
              <a:buFont typeface="Arial" panose="020B0604020202020204" pitchFamily="34" charset="0"/>
              <a:buChar char="•"/>
            </a:pPr>
            <a:r>
              <a:rPr lang="en-US" sz="6400" dirty="0"/>
              <a:t>$23.6M sales</a:t>
            </a:r>
          </a:p>
          <a:p>
            <a:pPr lvl="1">
              <a:buFont typeface="Arial" panose="020B0604020202020204" pitchFamily="34" charset="0"/>
              <a:buChar char="•"/>
            </a:pPr>
            <a:r>
              <a:rPr lang="en-US" sz="6400" dirty="0"/>
              <a:t>$5.2M cost avoidance</a:t>
            </a:r>
          </a:p>
          <a:p>
            <a:pPr lvl="0">
              <a:buFont typeface="Arial" panose="020B0604020202020204" pitchFamily="34" charset="0"/>
              <a:buChar char="•"/>
            </a:pPr>
            <a:r>
              <a:rPr lang="en-US" sz="6400" u="sng" dirty="0"/>
              <a:t>OS4 FY20: </a:t>
            </a:r>
          </a:p>
          <a:p>
            <a:pPr lvl="1">
              <a:buFont typeface="Arial" panose="020B0604020202020204" pitchFamily="34" charset="0"/>
              <a:buChar char="•"/>
            </a:pPr>
            <a:r>
              <a:rPr lang="en-US" sz="6400" dirty="0"/>
              <a:t>$92.7M sales</a:t>
            </a:r>
          </a:p>
          <a:p>
            <a:pPr lvl="1">
              <a:buFont typeface="Arial" panose="020B0604020202020204" pitchFamily="34" charset="0"/>
              <a:buChar char="•"/>
            </a:pPr>
            <a:r>
              <a:rPr lang="en-US" sz="6400" dirty="0"/>
              <a:t>$26.3M cost avoidance</a:t>
            </a:r>
          </a:p>
          <a:p>
            <a:pPr lvl="0">
              <a:buFont typeface="Arial" panose="020B0604020202020204" pitchFamily="34" charset="0"/>
              <a:buChar char="•"/>
            </a:pPr>
            <a:r>
              <a:rPr lang="en-US" sz="6400" u="sng" dirty="0"/>
              <a:t>OS4 FY21:</a:t>
            </a:r>
          </a:p>
          <a:p>
            <a:pPr lvl="1">
              <a:buFont typeface="Arial" panose="020B0604020202020204" pitchFamily="34" charset="0"/>
              <a:buChar char="•"/>
            </a:pPr>
            <a:r>
              <a:rPr lang="en-US" sz="6400" dirty="0"/>
              <a:t>$155.2M sales</a:t>
            </a:r>
          </a:p>
          <a:p>
            <a:pPr lvl="1">
              <a:buFont typeface="Arial" panose="020B0604020202020204" pitchFamily="34" charset="0"/>
              <a:buChar char="•"/>
            </a:pPr>
            <a:r>
              <a:rPr lang="en-US" sz="6400" dirty="0"/>
              <a:t>$60.9M cost avoidance</a:t>
            </a:r>
          </a:p>
          <a:p>
            <a:pPr>
              <a:buFont typeface="Arial" panose="020B0604020202020204" pitchFamily="34" charset="0"/>
              <a:buChar char="•"/>
            </a:pPr>
            <a:r>
              <a:rPr lang="en-US" sz="6400" u="sng" dirty="0"/>
              <a:t>   OS4 FY22:</a:t>
            </a:r>
          </a:p>
          <a:p>
            <a:pPr lvl="1">
              <a:buFont typeface="Arial" panose="020B0604020202020204" pitchFamily="34" charset="0"/>
              <a:buChar char="•"/>
            </a:pPr>
            <a:r>
              <a:rPr lang="en-US" sz="6400" dirty="0"/>
              <a:t>$157.3M sales</a:t>
            </a:r>
          </a:p>
          <a:p>
            <a:pPr lvl="1">
              <a:buFont typeface="Arial" panose="020B0604020202020204" pitchFamily="34" charset="0"/>
              <a:buChar char="•"/>
            </a:pPr>
            <a:r>
              <a:rPr lang="en-US" sz="6400" dirty="0"/>
              <a:t>$96.2M cost avoidance</a:t>
            </a:r>
            <a:br>
              <a:rPr lang="en-US" dirty="0"/>
            </a:br>
            <a:endParaRPr lang="en-US" dirty="0"/>
          </a:p>
        </p:txBody>
      </p:sp>
    </p:spTree>
  </p:cSld>
  <p:clrMapOvr>
    <a:masterClrMapping/>
  </p:clrMapOvr>
</p:sld>
</file>

<file path=ppt/theme/theme1.xml><?xml version="1.0" encoding="utf-8"?>
<a:theme xmlns:a="http://schemas.openxmlformats.org/drawingml/2006/main" name="Office Theme">
  <a:themeElements>
    <a:clrScheme name="GSA SmartPay">
      <a:dk1>
        <a:srgbClr val="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SA_template_2023SmartPayForum_widescreen_10212022.pptx" id="{B90A217F-6EF3-4798-A3E3-511B55974F82}" vid="{C13F2B59-D5C4-4AEB-9E06-F2E7E9344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GSA_template_2023SmartPayForum_widescreen_10212022</Template>
  <TotalTime>751</TotalTime>
  <Words>2658</Words>
  <Application>Microsoft Office PowerPoint</Application>
  <PresentationFormat>On-screen Show (16:9)</PresentationFormat>
  <Paragraphs>343</Paragraphs>
  <Slides>71</Slides>
  <Notes>69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71</vt:i4>
      </vt:variant>
    </vt:vector>
  </HeadingPairs>
  <TitlesOfParts>
    <vt:vector size="75" baseType="lpstr">
      <vt:lpstr>Arial</vt:lpstr>
      <vt:lpstr>Arial Bold</vt:lpstr>
      <vt:lpstr>Calibri</vt:lpstr>
      <vt:lpstr>Office Theme</vt:lpstr>
      <vt:lpstr> OS4 Purchasing Channel Sourcing Office Supplies Has Never Been Easier! Maria Viscione R2 MAS Branch Chief Program Manager, OS4 FSSI, BIC</vt:lpstr>
      <vt:lpstr>Agenda</vt:lpstr>
      <vt:lpstr> FSSI OS4 Overview </vt:lpstr>
      <vt:lpstr> FSSI OS4 Overview SIN 339940OS4  (On Consolidated MAS 99) </vt:lpstr>
      <vt:lpstr> FSSI OS4 Overview SIN 339940OVER (On consolidated MAS 99) </vt:lpstr>
      <vt:lpstr> OS4 Solution OS4, the Office Supplies solution, has awarded 63 contracts!  (as of January 1st 2023) </vt:lpstr>
      <vt:lpstr> OS4 Features</vt:lpstr>
      <vt:lpstr> Value to the Customer</vt:lpstr>
      <vt:lpstr> Value to the Customer</vt:lpstr>
      <vt:lpstr> OS4 Discounts</vt:lpstr>
      <vt:lpstr>What if my order doesn’t meet the minimum purchasing requirement?</vt:lpstr>
      <vt:lpstr> Help Meeting Vendor Minimums Searching a Single Vendor’s Catalog on GSA eLibrary: </vt:lpstr>
      <vt:lpstr>Go to GSA eLibrary</vt:lpstr>
      <vt:lpstr>Within GSA eLibrary</vt:lpstr>
      <vt:lpstr>Select SIN Under Category</vt:lpstr>
      <vt:lpstr>Choose a vendor and click the GSA Advantage!® icon under “View Catalog” </vt:lpstr>
      <vt:lpstr>This brings you to that vendor’s catalog on GSA Advantage!® Now type the item you need under “Search within results.”</vt:lpstr>
      <vt:lpstr>Avoid vendors’ minimum order requirements with Convenience Fees</vt:lpstr>
      <vt:lpstr>Avoid vendors’ minimum order requirements with Convenience Fees *</vt:lpstr>
      <vt:lpstr>Ordering Procedure For Orders At Or Below the Micro Purchase Threshold ($10,000)</vt:lpstr>
      <vt:lpstr> What if the Office Supply I want to buy is not on OS4?</vt:lpstr>
      <vt:lpstr>Orders Exceeding Micro-Purchase Threshold but less than the SAT ($10,000 to under $250,000)</vt:lpstr>
      <vt:lpstr> Orders equal to or above the SAT ($250,000)</vt:lpstr>
      <vt:lpstr> I’m outside the Continental US, can I use FSSI OS4?</vt:lpstr>
      <vt:lpstr>GSA Global Supply™ – A Government to Government  Wholesale Supply Source</vt:lpstr>
      <vt:lpstr> Organization of the Products</vt:lpstr>
      <vt:lpstr> Vendor Partners for Office Supplies  (OS4 Requisition) </vt:lpstr>
      <vt:lpstr>Shop GSA Global Supply™ </vt:lpstr>
      <vt:lpstr>Shop GSA Global Supply™* </vt:lpstr>
      <vt:lpstr>Shop GSA Global Supply™</vt:lpstr>
      <vt:lpstr>GSA Global Supply™ – Ordering Methods</vt:lpstr>
      <vt:lpstr>Ordering Options</vt:lpstr>
      <vt:lpstr>GSA eBuy Overview</vt:lpstr>
      <vt:lpstr>eBuy Login </vt:lpstr>
      <vt:lpstr>eBuy Login</vt:lpstr>
      <vt:lpstr>eBuy Search </vt:lpstr>
      <vt:lpstr>eBuy Search  </vt:lpstr>
      <vt:lpstr>GSA Advantage!®</vt:lpstr>
      <vt:lpstr> Why order through GSA Advantage!®?</vt:lpstr>
      <vt:lpstr>Access GSA Advantage!® Online</vt:lpstr>
      <vt:lpstr>Log in to GSA Advantage!®</vt:lpstr>
      <vt:lpstr>Access the FSSI Office Supply Items</vt:lpstr>
      <vt:lpstr>FSSI Office Supplies (OS4)</vt:lpstr>
      <vt:lpstr>Find your desired product within the FSSI store </vt:lpstr>
      <vt:lpstr>Find your desired product within the FSSI store</vt:lpstr>
      <vt:lpstr>Browse the search results to find what you want</vt:lpstr>
      <vt:lpstr>Browse the search results to find what you want </vt:lpstr>
      <vt:lpstr>Look for the BLUE “FSSI” Icon!!</vt:lpstr>
      <vt:lpstr>Select the product you want to buy</vt:lpstr>
      <vt:lpstr>Select the product you want to buy</vt:lpstr>
      <vt:lpstr>Review your order</vt:lpstr>
      <vt:lpstr>Review your order </vt:lpstr>
      <vt:lpstr>Park Cart Feature</vt:lpstr>
      <vt:lpstr>Park Cart Feature</vt:lpstr>
      <vt:lpstr>Pay for your order </vt:lpstr>
      <vt:lpstr>Pay for your order</vt:lpstr>
      <vt:lpstr>Pay for your order  </vt:lpstr>
      <vt:lpstr>Pay for your order </vt:lpstr>
      <vt:lpstr>Confirm and process your order</vt:lpstr>
      <vt:lpstr>Real Time Order Tracking</vt:lpstr>
      <vt:lpstr>Real Time Order Tracking</vt:lpstr>
      <vt:lpstr>Real Time Order Tracking </vt:lpstr>
      <vt:lpstr>Real Time Order Tracking </vt:lpstr>
      <vt:lpstr>Real Time Order Tracking  </vt:lpstr>
      <vt:lpstr>Make sure you are getting order updates </vt:lpstr>
      <vt:lpstr>Make sure you are getting order updates  </vt:lpstr>
      <vt:lpstr>Other Purchasing Channels Available </vt:lpstr>
      <vt:lpstr>Can I order directly from an OS4 Vendor?</vt:lpstr>
      <vt:lpstr>Information Sources</vt:lpstr>
      <vt:lpstr>Thank You!</vt:lpstr>
      <vt:lpstr>GSA Starmark logo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MariaViscione</dc:creator>
  <cp:lastModifiedBy>ElizabethAOwens</cp:lastModifiedBy>
  <cp:revision>10</cp:revision>
  <dcterms:created xsi:type="dcterms:W3CDTF">2023-01-06T19:18:46Z</dcterms:created>
  <dcterms:modified xsi:type="dcterms:W3CDTF">2023-02-15T22:26:31Z</dcterms:modified>
</cp:coreProperties>
</file>