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153" d="100"/>
          <a:sy n="153" d="100"/>
        </p:scale>
        <p:origin x="150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F2067-A687-B342-BD06-FA386BB5BAD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17250-56D1-8849-9C4F-9B422695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86339f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" name="Google Shape;70;g11e86339f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27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86339f3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6" name="Google Shape;196;g11e86339f3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91378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e86339f3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g11e86339f3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718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893cc55cf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893cc55c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81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86339f3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86339f38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1e86339f38_0_3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14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e86339f3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0" name="Google Shape;230;g11e86339f3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55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86339f3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86339f38_0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</a:endParaRPr>
          </a:p>
        </p:txBody>
      </p:sp>
      <p:sp>
        <p:nvSpPr>
          <p:cNvPr id="119" name="Google Shape;119;g11e86339f38_0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202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e86339f38_0_1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1e86339f3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05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86339f38_0_1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1e86339f3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55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e86339f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g11e86339f3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40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86339f3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e86339f38_0_2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1e86339f38_0_2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57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a98171a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a98171a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23a98171a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2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b004c1b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b004c1bb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122b004c1bb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19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86339f38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86339f38_0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1e86339f38_0_3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87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86339f38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e86339f38_0_3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1e86339f38_0_3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55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86339f38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e86339f38_0_3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1e86339f38_0_3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31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86339f3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Google Shape;171;g11e86339f3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9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SA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57200"/>
            <a:ext cx="759524" cy="685800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419600" y="1031241"/>
            <a:ext cx="4038600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chemeClr val="bg2"/>
                </a:solidFill>
              </a:rPr>
              <a:t>U.S. General Services Administration</a:t>
            </a:r>
          </a:p>
        </p:txBody>
      </p:sp>
      <p:pic>
        <p:nvPicPr>
          <p:cNvPr id="9" name="Picture 8" descr="GSA SmartPay Virtual Training Forum&#10;June 13-15, 2023 with image of woman at the computer taking a training. "/>
          <p:cNvPicPr>
            <a:picLocks noChangeAspect="1"/>
          </p:cNvPicPr>
          <p:nvPr userDrawn="1"/>
        </p:nvPicPr>
        <p:blipFill>
          <a:blip r:embed="rId3"/>
          <a:srcRect l="2893" r="2893"/>
          <a:stretch/>
        </p:blipFill>
        <p:spPr>
          <a:xfrm>
            <a:off x="0" y="1595422"/>
            <a:ext cx="9144000" cy="3548077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DF2AF59-26E2-B501-9AFC-3854EDE6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83634"/>
            <a:ext cx="4177990" cy="8572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BB5-93FB-442A-85B3-81BD0E2118F4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2A42-EABE-4F24-8A5F-6CA2DC3448F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56D492-2D1D-56EF-570C-88395D3E32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6" y="0"/>
            <a:ext cx="914176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7C37-0EDC-42CD-8DAE-3F7B5DDE573A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9C30-7A4D-4967-A8D3-9F9B92D8AA63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BEDE-7327-4DF5-AE93-D0305EDA7CBA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8980-CCA0-4A19-AB2F-8DE26894009F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4768-A8C3-4EE4-B4B7-D96B08FFE2DB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939612-D290-F3C6-33E3-434810F80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GSA Starmark Logo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2260-B58F-4900-A403-E64CC950C85C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9BF6-0F94-46D8-AD5E-79D8E898CCC2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060-9698-44CF-B8C5-4340D34E6610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BE0A-3D18-4D14-8C51-17E665DB00B1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8A2A4-532E-8B48-BE15-FAD2C9B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safleet-consolidation@gsa.go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a.gov/electrifythefle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a.gov/ffmc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sa.gov/" TargetMode="External"/><Relationship Id="rId4" Type="http://schemas.openxmlformats.org/officeDocument/2006/relationships/hyperlink" Target="https://www.gsa.gov/gsa-fleet-trai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gsafleet@gsa.go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choice.fas.gsa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s.govdelivery.com/track?type=click&amp;enid=ZWFzPTEmbWFpbGluZ2lkPTIwMTcwMzMxLjcxNzcwMzkxJm1lc3NhZ2VpZD1NREItUFJELUJVTC0yMDE3MDMzMS43MTc3MDM5MSZkYXRhYmFzZWlkPTEwMDEmc2VyaWFsPTE3ODQ1NzcxJmVtYWlsaWQ9bGF1cmEuZmFybGV5QGdzYS5nb3YmdXNlcmlkPWxhdXJhLmZhcmxleUBnc2EuZ292JmZsPSZleHRyYT1NdWx0aXZhcmlhdGVJZD0mJiY=&amp;&amp;&amp;100&amp;&amp;&amp;https://vehiclestd.fas.g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a.gov/vehiclepurchas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A006-ECA2-1AFB-B7A4-464F46A1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4" y="3513671"/>
            <a:ext cx="4177990" cy="1103418"/>
          </a:xfrm>
        </p:spPr>
        <p:txBody>
          <a:bodyPr>
            <a:normAutofit fontScale="90000"/>
          </a:bodyPr>
          <a:lstStyle/>
          <a:p>
            <a:pPr algn="l">
              <a:lnSpc>
                <a:spcPct val="70000"/>
              </a:lnSpc>
              <a:spcBef>
                <a:spcPts val="600"/>
              </a:spcBef>
            </a:pPr>
            <a:r>
              <a:rPr lang="en-US" sz="3600" dirty="0">
                <a:solidFill>
                  <a:srgbClr val="005087"/>
                </a:solidFill>
              </a:rPr>
              <a:t>GSA Fleet Offerings</a:t>
            </a:r>
            <a:br>
              <a:rPr lang="en-US" sz="3600" dirty="0">
                <a:solidFill>
                  <a:srgbClr val="005087"/>
                </a:solidFill>
              </a:rPr>
            </a:br>
            <a:br>
              <a:rPr lang="en-US" sz="3600" dirty="0">
                <a:solidFill>
                  <a:srgbClr val="005087"/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Bold" pitchFamily="92" charset="0"/>
              </a:rPr>
              <a:t>Christina Perez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080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465331" y="247481"/>
            <a:ext cx="6987825" cy="689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ctr" anchorCtr="0">
            <a:normAutofit fontScale="90000"/>
          </a:bodyPr>
          <a:lstStyle/>
          <a:p>
            <a:pPr algn="l">
              <a:spcBef>
                <a:spcPts val="0"/>
              </a:spcBef>
              <a:buSzPts val="1900"/>
            </a:pPr>
            <a:r>
              <a:rPr lang="en-US" dirty="0"/>
              <a:t>How to Consolidate with GSA Leasing</a:t>
            </a:r>
            <a:endParaRPr dirty="0"/>
          </a:p>
        </p:txBody>
      </p:sp>
      <p:sp>
        <p:nvSpPr>
          <p:cNvPr id="187" name="Google Shape;187;p25"/>
          <p:cNvSpPr/>
          <p:nvPr/>
        </p:nvSpPr>
        <p:spPr>
          <a:xfrm>
            <a:off x="368888" y="1382363"/>
            <a:ext cx="2353500" cy="668925"/>
          </a:xfrm>
          <a:prstGeom prst="homePlate">
            <a:avLst>
              <a:gd name="adj" fmla="val 48319"/>
            </a:avLst>
          </a:prstGeom>
          <a:solidFill>
            <a:srgbClr val="00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7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Inventory Needs</a:t>
            </a:r>
            <a:endParaRPr sz="1575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58424" y="2125980"/>
            <a:ext cx="1892258" cy="235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25" dirty="0"/>
              <a:t>Agency provides inventory listing along with equipment needs; GSA creates rate quote for cost comparison analysis.</a:t>
            </a:r>
            <a:endParaRPr sz="1425" dirty="0"/>
          </a:p>
          <a:p>
            <a:endParaRPr sz="1425" dirty="0"/>
          </a:p>
        </p:txBody>
      </p:sp>
      <p:sp>
        <p:nvSpPr>
          <p:cNvPr id="188" name="Google Shape;188;p25"/>
          <p:cNvSpPr/>
          <p:nvPr/>
        </p:nvSpPr>
        <p:spPr>
          <a:xfrm>
            <a:off x="2308532" y="1382143"/>
            <a:ext cx="2536875" cy="668925"/>
          </a:xfrm>
          <a:prstGeom prst="chevron">
            <a:avLst>
              <a:gd name="adj" fmla="val 50000"/>
            </a:avLst>
          </a:prstGeom>
          <a:solidFill>
            <a:srgbClr val="0000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Finalize and Sign</a:t>
            </a:r>
            <a:endParaRPr sz="157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537225" y="2125980"/>
            <a:ext cx="1892258" cy="23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25" dirty="0"/>
              <a:t>Vehicle listing finalized and both sign a Memorandum of Agreement.</a:t>
            </a:r>
            <a:endParaRPr sz="1425" dirty="0"/>
          </a:p>
        </p:txBody>
      </p:sp>
      <p:sp>
        <p:nvSpPr>
          <p:cNvPr id="189" name="Google Shape;189;p25"/>
          <p:cNvSpPr/>
          <p:nvPr/>
        </p:nvSpPr>
        <p:spPr>
          <a:xfrm>
            <a:off x="4364550" y="1382138"/>
            <a:ext cx="2404125" cy="668925"/>
          </a:xfrm>
          <a:prstGeom prst="chevron">
            <a:avLst>
              <a:gd name="adj" fmla="val 50000"/>
            </a:avLst>
          </a:prstGeom>
          <a:solidFill>
            <a:srgbClr val="024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Transfer</a:t>
            </a:r>
            <a:endParaRPr sz="157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4492809" y="2125980"/>
            <a:ext cx="1892258" cy="23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25" dirty="0"/>
              <a:t>GSA &amp; Agency local points of contact work together to transfer vehicles into the leased fleet. </a:t>
            </a:r>
            <a:endParaRPr sz="1425" dirty="0"/>
          </a:p>
        </p:txBody>
      </p:sp>
      <p:sp>
        <p:nvSpPr>
          <p:cNvPr id="190" name="Google Shape;190;p25"/>
          <p:cNvSpPr/>
          <p:nvPr/>
        </p:nvSpPr>
        <p:spPr>
          <a:xfrm>
            <a:off x="6412568" y="1382143"/>
            <a:ext cx="2536875" cy="668925"/>
          </a:xfrm>
          <a:prstGeom prst="chevron">
            <a:avLst>
              <a:gd name="adj" fmla="val 50000"/>
            </a:avLst>
          </a:prstGeom>
          <a:solidFill>
            <a:srgbClr val="0D6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7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Replace</a:t>
            </a:r>
            <a:endParaRPr sz="157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681234" y="2125980"/>
            <a:ext cx="2120098" cy="235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25" dirty="0"/>
              <a:t>Converted vehicles are replaced based on agreed upon consolidated timeline. After complete turn-over, vehicles enter GSA Fleet’s normal replacement schedule.</a:t>
            </a:r>
            <a:endParaRPr sz="1425" dirty="0"/>
          </a:p>
        </p:txBody>
      </p:sp>
      <p:sp>
        <p:nvSpPr>
          <p:cNvPr id="191" name="Google Shape;191;p25"/>
          <p:cNvSpPr txBox="1"/>
          <p:nvPr/>
        </p:nvSpPr>
        <p:spPr>
          <a:xfrm>
            <a:off x="465343" y="4599875"/>
            <a:ext cx="5318100" cy="40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us to consolidate at </a:t>
            </a:r>
            <a:r>
              <a:rPr lang="en-US" sz="142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gsafleet-consolidation@gsa.gov</a:t>
            </a:r>
            <a:endParaRPr sz="14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6681234" y="4436410"/>
            <a:ext cx="1905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t" anchorCtr="0">
            <a:noAutofit/>
          </a:bodyPr>
          <a:lstStyle/>
          <a:p>
            <a:pPr algn="r"/>
            <a:fld id="{00000000-1234-1234-1234-123412341234}" type="slidenum">
              <a:rPr lang="en-US" sz="1200" b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pPr algn="r"/>
              <a:t>10</a:t>
            </a:fld>
            <a:endParaRPr sz="12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10</a:t>
            </a:fld>
            <a:endParaRPr sz="9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67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534635" y="295800"/>
            <a:ext cx="8005275" cy="689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ctr" anchorCtr="0">
            <a:normAutofit fontScale="90000"/>
          </a:bodyPr>
          <a:lstStyle/>
          <a:p>
            <a:pPr algn="l">
              <a:spcBef>
                <a:spcPts val="0"/>
              </a:spcBef>
              <a:buSzPts val="1900"/>
            </a:pPr>
            <a:r>
              <a:rPr lang="en-US" dirty="0"/>
              <a:t>Short-Term Rental (STR)</a:t>
            </a:r>
            <a:endParaRPr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95194" y="1205044"/>
            <a:ext cx="6389775" cy="3673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t" anchorCtr="0">
            <a:normAutofit fontScale="70000" lnSpcReduction="20000"/>
          </a:bodyPr>
          <a:lstStyle/>
          <a:p>
            <a:pPr marL="428625" indent="-285750">
              <a:spcBef>
                <a:spcPts val="0"/>
              </a:spcBef>
              <a:buSzPct val="100000"/>
              <a:buChar char="●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vehicle and equipment rentals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Ideal for seasonal work, special events and emergency requirements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Eliminates ownership and maintenance costs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Always have the proper vehicles/equipment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Streamlined procurement/ordering process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Expanded STR offerings allows customers to rent a variety of different equipment pieces for entire projects</a:t>
            </a: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Summer demand is high - submit requests early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0" name="Google Shape;200;p26" hidden="1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11</a:t>
            </a:fld>
            <a:endParaRPr sz="9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93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66194" y="248756"/>
            <a:ext cx="8659125" cy="689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ctr" anchorCtr="0">
            <a:normAutofit fontScale="90000"/>
          </a:bodyPr>
          <a:lstStyle/>
          <a:p>
            <a:pPr algn="l">
              <a:spcBef>
                <a:spcPts val="0"/>
              </a:spcBef>
              <a:buSzPts val="1900"/>
            </a:pPr>
            <a:r>
              <a:rPr lang="en-US" dirty="0"/>
              <a:t>Other Happenings at GSA Fleet</a:t>
            </a:r>
            <a:endParaRPr dirty="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21068" y="1363474"/>
            <a:ext cx="8502075" cy="3269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t" anchorCtr="0">
            <a:normAutofit/>
          </a:bodyPr>
          <a:lstStyle/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Telematics</a:t>
            </a: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endParaRPr sz="25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5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GSAFleet.gov</a:t>
            </a:r>
            <a:endParaRPr lang="en-US" sz="25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endParaRPr sz="25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SzPct val="100000"/>
              <a:buChar char="●"/>
            </a:pPr>
            <a:r>
              <a:rPr lang="en-US" sz="2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Fleet Electrification</a:t>
            </a:r>
            <a:endParaRPr sz="25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Google Shape;208;p27" hidden="1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12</a:t>
            </a:fld>
            <a:endParaRPr sz="9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49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342242" y="398438"/>
            <a:ext cx="2818557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SzPts val="1900"/>
            </a:pPr>
            <a:r>
              <a:rPr lang="en-US" dirty="0"/>
              <a:t>Telematics</a:t>
            </a:r>
            <a:endParaRPr dirty="0"/>
          </a:p>
        </p:txBody>
      </p:sp>
      <p:sp>
        <p:nvSpPr>
          <p:cNvPr id="217" name="Google Shape;217;p28"/>
          <p:cNvSpPr txBox="1"/>
          <p:nvPr/>
        </p:nvSpPr>
        <p:spPr>
          <a:xfrm>
            <a:off x="475711" y="1303363"/>
            <a:ext cx="7178447" cy="313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342900" indent="-309563">
              <a:spcBef>
                <a:spcPts val="750"/>
              </a:spcBef>
              <a:buSzPts val="290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Effective: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additional cost; optional enhanced subscription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09563">
              <a:spcBef>
                <a:spcPts val="750"/>
              </a:spcBef>
              <a:buSzPts val="290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Seamless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GSA facilitated installation &amp; no procurement activities required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09563">
              <a:spcBef>
                <a:spcPts val="750"/>
              </a:spcBef>
              <a:buSzPts val="290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Automated mileage reporting, EV energy consumption, and other maintenance data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09563">
              <a:spcBef>
                <a:spcPts val="750"/>
              </a:spcBef>
              <a:buSzPts val="290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Secure: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FedRAMP Cybersecurity Certification, No GPS 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5" name="Google Shape;215;p28" hidden="1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13</a:t>
            </a:fld>
            <a:endParaRPr sz="975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81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465342" y="258826"/>
            <a:ext cx="8422425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GSAFleet.gov</a:t>
            </a:r>
            <a:endParaRPr dirty="0"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00375" y="1391531"/>
            <a:ext cx="5381550" cy="278190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457200" indent="-338138">
              <a:spcBef>
                <a:spcPts val="750"/>
              </a:spcBef>
              <a:buSzPct val="100000"/>
              <a:buChar char="●"/>
            </a:pPr>
            <a:r>
              <a:rPr lang="en-US" sz="247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 System Modernization</a:t>
            </a:r>
            <a:endParaRPr sz="247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338138">
              <a:spcBef>
                <a:spcPts val="1350"/>
              </a:spcBef>
              <a:buSzPct val="100000"/>
              <a:buChar char="●"/>
            </a:pPr>
            <a:r>
              <a:rPr lang="en-US" sz="247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Increased Automation</a:t>
            </a:r>
            <a:endParaRPr sz="247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338138">
              <a:spcBef>
                <a:spcPts val="1350"/>
              </a:spcBef>
              <a:buSzPct val="100000"/>
              <a:buChar char="●"/>
            </a:pPr>
            <a:r>
              <a:rPr lang="en-US" sz="247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Expansion of Offerings</a:t>
            </a:r>
            <a:endParaRPr sz="247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338138">
              <a:spcBef>
                <a:spcPts val="1350"/>
              </a:spcBef>
              <a:buSzPct val="100000"/>
              <a:buChar char="●"/>
            </a:pPr>
            <a:r>
              <a:rPr lang="en-US" sz="247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Centralized Services</a:t>
            </a:r>
            <a:endParaRPr sz="247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75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5B26D-F682-D549-4834-D253F7A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405755" y="58481"/>
            <a:ext cx="4446225" cy="1102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ctr" anchorCtr="0">
            <a:normAutofit fontScale="90000"/>
          </a:bodyPr>
          <a:lstStyle/>
          <a:p>
            <a:pPr algn="l">
              <a:spcBef>
                <a:spcPts val="0"/>
              </a:spcBef>
              <a:buSzPts val="1900"/>
            </a:pPr>
            <a:r>
              <a:rPr lang="en-US"/>
              <a:t>Fleet Electrification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520050" y="1017057"/>
            <a:ext cx="7278075" cy="365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t" anchorCtr="0">
            <a:noAutofit/>
          </a:bodyPr>
          <a:lstStyle/>
          <a:p>
            <a:pPr indent="-357188">
              <a:spcBef>
                <a:spcPts val="750"/>
              </a:spcBef>
              <a:buSzPts val="2100"/>
              <a:buChar char="●"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Executive Order 14008 &amp; EO 14057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57188">
              <a:spcBef>
                <a:spcPts val="1350"/>
              </a:spcBef>
              <a:buSzPts val="2100"/>
              <a:buChar char="●"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zero-emission vehicle offerings 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57188">
              <a:spcBef>
                <a:spcPts val="1350"/>
              </a:spcBef>
              <a:buSzPts val="2100"/>
              <a:buChar char="●"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charging infrastructure BPA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57188">
              <a:spcBef>
                <a:spcPts val="1350"/>
              </a:spcBef>
              <a:buSzPts val="2100"/>
              <a:buChar char="●"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Partnering with GSA’s Public Building Service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57188">
              <a:spcBef>
                <a:spcPts val="1350"/>
              </a:spcBef>
              <a:buSzPts val="2100"/>
              <a:buChar char="●"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financing opportunities</a:t>
            </a:r>
            <a:endParaRPr sz="2025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57188">
              <a:spcBef>
                <a:spcPts val="1350"/>
              </a:spcBef>
              <a:buSzPts val="2100"/>
              <a:buChar char="●"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Fleet card acceptance at public charging 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57188">
              <a:spcBef>
                <a:spcPts val="1350"/>
              </a:spcBef>
              <a:buSzPts val="2100"/>
              <a:buChar char="●"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is available at:</a:t>
            </a:r>
          </a:p>
          <a:p>
            <a:pPr marL="671513" lvl="2" indent="0">
              <a:spcBef>
                <a:spcPts val="1350"/>
              </a:spcBef>
              <a:buSzPts val="2100"/>
              <a:buNone/>
            </a:pPr>
            <a:r>
              <a:rPr lang="en-US" sz="2025" dirty="0">
                <a:latin typeface="Roboto" panose="02000000000000000000" pitchFamily="2" charset="0"/>
                <a:hlinkClick r:id="rId3"/>
              </a:rPr>
              <a:t>https://www.gsa.gov/electrifythefleet</a:t>
            </a:r>
            <a:endParaRPr sz="202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4" name="Google Shape;234;p30" hidden="1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15</a:t>
            </a:fld>
            <a:endParaRPr sz="9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16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57525" y="273844"/>
            <a:ext cx="8643600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/>
              <a:t>Electric Vehicle Supply Equipment (EVSE) Blanket Purchase Agreement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93075" y="1186444"/>
            <a:ext cx="7849972" cy="3923325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indent="-253571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$228M Estimated Contract Value; 60 Month Timeline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53571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 offerors awarded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53571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 are small businesses and 7 are large  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53571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30+ EVSE brands and 1,165 line items 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53571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onboarding opportunities exist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53571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Cyber Security Requirements Addressed 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53571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FEDRAMP or NIST 171 + Supply Chain Risk Management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53571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Staggered availability due to rigorous security evaluation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53571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04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PBS contractors can buy from BPA </a:t>
            </a:r>
            <a:endParaRPr sz="204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42875" indent="0">
              <a:spcBef>
                <a:spcPts val="75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AF3F0-6E40-8DFA-3F79-3D6F9D4A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435430" y="305775"/>
            <a:ext cx="6037369" cy="80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SzPts val="1900"/>
            </a:pPr>
            <a:r>
              <a:rPr lang="en-US" dirty="0"/>
              <a:t>Training Opportunities</a:t>
            </a:r>
            <a:endParaRPr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1"/>
          </p:nvPr>
        </p:nvSpPr>
        <p:spPr>
          <a:xfrm>
            <a:off x="424106" y="1343400"/>
            <a:ext cx="8548425" cy="2896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76238">
              <a:spcBef>
                <a:spcPts val="375"/>
              </a:spcBef>
              <a:buClr>
                <a:schemeClr val="dk1"/>
              </a:buClr>
              <a:buSzPts val="3100"/>
            </a:pPr>
            <a:r>
              <a:rPr lang="en-US" sz="23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Federal Fleet Manager Certification Program (FFMCP) </a:t>
            </a:r>
            <a:r>
              <a:rPr lang="en-US" sz="2325" u="sng" dirty="0">
                <a:solidFill>
                  <a:schemeClr val="hlink"/>
                </a:solidFill>
                <a:hlinkClick r:id="rId3"/>
              </a:rPr>
              <a:t>www.gsa.gov/ffmcp</a:t>
            </a:r>
            <a:endParaRPr sz="2325" dirty="0"/>
          </a:p>
          <a:p>
            <a:pPr marL="600075" lvl="1" indent="0">
              <a:spcBef>
                <a:spcPts val="375"/>
              </a:spcBef>
              <a:buSzPts val="1900"/>
              <a:buNone/>
            </a:pPr>
            <a:endParaRPr sz="2325" dirty="0"/>
          </a:p>
          <a:p>
            <a:pPr marL="457200" indent="-376238">
              <a:spcBef>
                <a:spcPts val="375"/>
              </a:spcBef>
              <a:buClr>
                <a:schemeClr val="dk1"/>
              </a:buClr>
              <a:buSzPts val="3100"/>
            </a:pPr>
            <a:r>
              <a:rPr lang="en-US" sz="23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Desktop Workshops</a:t>
            </a:r>
          </a:p>
          <a:p>
            <a:pPr marL="423863" lvl="1" indent="0">
              <a:spcBef>
                <a:spcPts val="375"/>
              </a:spcBef>
              <a:buSzPts val="3100"/>
              <a:buNone/>
            </a:pPr>
            <a:r>
              <a:rPr lang="en-US" sz="2325" u="sng" dirty="0">
                <a:solidFill>
                  <a:schemeClr val="hlink"/>
                </a:solidFill>
                <a:hlinkClick r:id="rId4"/>
              </a:rPr>
              <a:t>https://www.gsa.gov/gsa-fleet-training</a:t>
            </a:r>
            <a:r>
              <a:rPr lang="en-US" sz="2325" dirty="0"/>
              <a:t> </a:t>
            </a:r>
            <a:endParaRPr sz="2325" dirty="0"/>
          </a:p>
          <a:p>
            <a:pPr marL="600075" lvl="1" indent="0">
              <a:spcBef>
                <a:spcPts val="375"/>
              </a:spcBef>
              <a:buSzPts val="1900"/>
              <a:buNone/>
            </a:pPr>
            <a:endParaRPr sz="2325" dirty="0"/>
          </a:p>
          <a:p>
            <a:pPr marL="457200" indent="-376238">
              <a:spcBef>
                <a:spcPts val="375"/>
              </a:spcBef>
              <a:buClr>
                <a:schemeClr val="dk1"/>
              </a:buClr>
              <a:buSzPts val="3100"/>
            </a:pPr>
            <a:r>
              <a:rPr lang="en-US" sz="23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Driver Safety Course (Leasing Customers Only)</a:t>
            </a:r>
          </a:p>
          <a:p>
            <a:pPr marL="423863" lvl="1" indent="0">
              <a:spcBef>
                <a:spcPts val="375"/>
              </a:spcBef>
              <a:buSzPts val="3100"/>
              <a:buNone/>
            </a:pPr>
            <a:r>
              <a:rPr lang="en-US" sz="2325" u="sng" dirty="0">
                <a:solidFill>
                  <a:schemeClr val="hlink"/>
                </a:solidFill>
                <a:hlinkClick r:id="rId5"/>
              </a:rPr>
              <a:t>https://gsa.gov</a:t>
            </a:r>
            <a:r>
              <a:rPr lang="en-US" sz="2325" u="sng" dirty="0">
                <a:solidFill>
                  <a:schemeClr val="hlink"/>
                </a:solidFill>
              </a:rPr>
              <a:t>/driversafety</a:t>
            </a:r>
            <a:r>
              <a:rPr lang="en-US" sz="2325" dirty="0"/>
              <a:t> </a:t>
            </a:r>
            <a:endParaRPr sz="2325" dirty="0"/>
          </a:p>
          <a:p>
            <a:pPr marL="457200" indent="-228600">
              <a:spcBef>
                <a:spcPts val="375"/>
              </a:spcBef>
              <a:buClr>
                <a:schemeClr val="dk1"/>
              </a:buClr>
              <a:buSzPts val="1900"/>
              <a:buNone/>
            </a:pPr>
            <a:endParaRPr sz="2325" dirty="0"/>
          </a:p>
          <a:p>
            <a:pPr marL="685800" lvl="1" indent="0">
              <a:spcBef>
                <a:spcPts val="375"/>
              </a:spcBef>
              <a:buSzPts val="1900"/>
              <a:buNone/>
            </a:pPr>
            <a:endParaRPr sz="2325" dirty="0"/>
          </a:p>
        </p:txBody>
      </p:sp>
      <p:sp>
        <p:nvSpPr>
          <p:cNvPr id="242" name="Google Shape;242;p31" hidden="1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17</a:t>
            </a:fld>
            <a:endParaRPr sz="9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36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428625" y="702691"/>
            <a:ext cx="8496225" cy="3874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SzPts val="1900"/>
            </a:pPr>
            <a:r>
              <a:rPr lang="en-US" sz="4800" dirty="0"/>
              <a:t>Questions?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Contact: </a:t>
            </a:r>
            <a:r>
              <a:rPr lang="en-US" sz="4800" u="sng" dirty="0">
                <a:solidFill>
                  <a:schemeClr val="hlink"/>
                </a:solidFill>
                <a:hlinkClick r:id="rId3"/>
              </a:rPr>
              <a:t>gsafleet@gsa.gov</a:t>
            </a:r>
            <a:r>
              <a:rPr lang="en-US" sz="4800" dirty="0"/>
              <a:t> </a:t>
            </a:r>
            <a:endParaRPr dirty="0"/>
          </a:p>
        </p:txBody>
      </p:sp>
      <p:sp>
        <p:nvSpPr>
          <p:cNvPr id="249" name="Google Shape;249;p32" hidden="1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18</a:t>
            </a:fld>
            <a:endParaRPr sz="97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62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F47E4-BB51-3176-672B-80C66A52B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 descr="GSA 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640" y="1607344"/>
            <a:ext cx="2146258" cy="19288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9F6D0-76BC-DD90-8ECF-C229FD234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GSA Starmark Logo</a:t>
            </a:r>
          </a:p>
        </p:txBody>
      </p:sp>
    </p:spTree>
    <p:extLst>
      <p:ext uri="{BB962C8B-B14F-4D97-AF65-F5344CB8AC3E}">
        <p14:creationId xmlns:p14="http://schemas.microsoft.com/office/powerpoint/2010/main" val="135536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116000" y="291994"/>
            <a:ext cx="6818399" cy="1102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SzPts val="1900"/>
            </a:pPr>
            <a:r>
              <a:rPr lang="en-US" dirty="0"/>
              <a:t>GSA Fleet Value Proposition</a:t>
            </a:r>
            <a:endParaRPr dirty="0"/>
          </a:p>
        </p:txBody>
      </p:sp>
      <p:pic>
        <p:nvPicPr>
          <p:cNvPr id="72" name="Google Shape;72;p15" descr="GSA Fleet's Value Proposition: the right vehicle, at the right price, with great customer service and the data required for you to effectively manage your fleet." title="GSA Fleet's Value Propos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325" y="1691194"/>
            <a:ext cx="7320357" cy="25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E0DD00-2CD6-9E87-E301-411C8D3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72500" y="87956"/>
            <a:ext cx="8316000" cy="1102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ctr" anchorCtr="0">
            <a:normAutofit/>
          </a:bodyPr>
          <a:lstStyle/>
          <a:p>
            <a:pPr algn="l">
              <a:spcBef>
                <a:spcPts val="0"/>
              </a:spcBef>
              <a:buSzPts val="1900"/>
            </a:pPr>
            <a:r>
              <a:rPr lang="en-US" dirty="0"/>
              <a:t>GSA Fleet  Offerings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556106" y="1210192"/>
            <a:ext cx="7258725" cy="2715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50" tIns="34275" rIns="68550" bIns="34275" rtlCol="0" anchor="t" anchorCtr="0">
            <a:noAutofit/>
          </a:bodyPr>
          <a:lstStyle/>
          <a:p>
            <a:pPr indent="-348734">
              <a:lnSpc>
                <a:spcPct val="180000"/>
              </a:lnSpc>
              <a:spcBef>
                <a:spcPts val="750"/>
              </a:spcBef>
              <a:buSzPct val="100000"/>
              <a:buChar char="●"/>
            </a:pPr>
            <a:r>
              <a:rPr lang="en-US" sz="294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Vehicle Purchasing </a:t>
            </a:r>
            <a:endParaRPr sz="294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48734">
              <a:lnSpc>
                <a:spcPct val="180000"/>
              </a:lnSpc>
              <a:spcBef>
                <a:spcPts val="0"/>
              </a:spcBef>
              <a:buSzPct val="100000"/>
              <a:buChar char="●"/>
            </a:pPr>
            <a:r>
              <a:rPr lang="en-US" sz="294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Vehicle Leasing </a:t>
            </a:r>
            <a:endParaRPr sz="294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48734">
              <a:lnSpc>
                <a:spcPct val="180000"/>
              </a:lnSpc>
              <a:spcBef>
                <a:spcPts val="0"/>
              </a:spcBef>
              <a:buSzPct val="100000"/>
              <a:buChar char="●"/>
            </a:pPr>
            <a:r>
              <a:rPr lang="en-US" sz="294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Vehicle &amp; Equipment Rentals</a:t>
            </a:r>
            <a:endParaRPr sz="294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750"/>
              </a:spcBef>
              <a:buSzPts val="1758"/>
              <a:buNone/>
            </a:pPr>
            <a:endParaRPr sz="2803" dirty="0">
              <a:solidFill>
                <a:schemeClr val="dk1"/>
              </a:solidFill>
            </a:endParaRPr>
          </a:p>
        </p:txBody>
      </p:sp>
      <p:sp>
        <p:nvSpPr>
          <p:cNvPr id="82" name="Google Shape;82;p16" hidden="1"/>
          <p:cNvSpPr txBox="1">
            <a:spLocks noGrp="1"/>
          </p:cNvSpPr>
          <p:nvPr>
            <p:ph type="sldNum" idx="12"/>
          </p:nvPr>
        </p:nvSpPr>
        <p:spPr>
          <a:xfrm>
            <a:off x="8961482" y="6356350"/>
            <a:ext cx="1458225" cy="365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sz="97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</a:pPr>
              <a:t>3</a:t>
            </a:fld>
            <a:endParaRPr sz="975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7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57517" y="273845"/>
            <a:ext cx="8422425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Vehicle Purchasing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57517" y="1220086"/>
            <a:ext cx="8422425" cy="3412575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t" anchorCtr="0">
            <a:normAutofit fontScale="85000" lnSpcReduction="20000"/>
          </a:bodyPr>
          <a:lstStyle/>
          <a:p>
            <a:pPr indent="-285750">
              <a:spcBef>
                <a:spcPts val="750"/>
              </a:spcBef>
              <a:buSzPts val="2400"/>
              <a:buChar char="●"/>
            </a:pPr>
            <a:r>
              <a:rPr lang="en-US" sz="2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Mandatory source for all non-tactical vehicles </a:t>
            </a:r>
            <a:endParaRPr sz="25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>
              <a:spcBef>
                <a:spcPts val="750"/>
              </a:spcBef>
              <a:buSzPct val="125000"/>
              <a:buChar char="○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 38,000 vehicles purchased in FY22, valued at $1.55B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>
              <a:spcBef>
                <a:spcPts val="750"/>
              </a:spcBef>
              <a:buSzPct val="125000"/>
              <a:buChar char="○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GSA Fleet Leasing is the biggest customer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indent="0">
              <a:spcBef>
                <a:spcPts val="750"/>
              </a:spcBef>
              <a:buNone/>
            </a:pP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>
              <a:spcBef>
                <a:spcPts val="750"/>
              </a:spcBef>
              <a:buSzPts val="2400"/>
              <a:buChar char="●"/>
            </a:pPr>
            <a:r>
              <a:rPr lang="en-US" sz="2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Leverage buying power of federal government and achieve outstanding discounts below dealer invoice</a:t>
            </a:r>
            <a:endParaRPr sz="25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indent="0">
              <a:spcBef>
                <a:spcPts val="750"/>
              </a:spcBef>
              <a:buNone/>
            </a:pP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14325">
              <a:spcBef>
                <a:spcPts val="750"/>
              </a:spcBef>
              <a:buSzPct val="115000"/>
              <a:buChar char="●"/>
            </a:pPr>
            <a:r>
              <a:rPr lang="en-US" sz="2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Automated Online Ordering Tool </a:t>
            </a:r>
            <a:endParaRPr sz="25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333375">
              <a:spcBef>
                <a:spcPts val="750"/>
              </a:spcBef>
              <a:spcAft>
                <a:spcPts val="750"/>
              </a:spcAft>
              <a:buSzPct val="125000"/>
              <a:buChar char="○"/>
            </a:pPr>
            <a:r>
              <a:rPr lang="en-US" sz="2550" u="sng" dirty="0">
                <a:solidFill>
                  <a:schemeClr val="hlink"/>
                </a:solidFill>
                <a:hlinkClick r:id="rId3"/>
              </a:rPr>
              <a:t>https://autochoice.fas.gsa.gov/</a:t>
            </a:r>
            <a:r>
              <a:rPr lang="en-US" sz="2550" dirty="0"/>
              <a:t>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FABB2-23B1-8869-6128-D19C8B35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57517" y="273845"/>
            <a:ext cx="8422425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Vehicle Purchasing Details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57525" y="1220081"/>
            <a:ext cx="8422425" cy="3677175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t" anchorCtr="0">
            <a:normAutofit fontScale="85000" lnSpcReduction="20000"/>
          </a:bodyPr>
          <a:lstStyle/>
          <a:p>
            <a:pPr indent="-291464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79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IDIQ contracts</a:t>
            </a:r>
            <a:endParaRPr sz="279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72414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46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Multi-year contracts based on product line (i.e., light-duty, ambulance, bus, etc.)</a:t>
            </a:r>
            <a:endParaRPr sz="246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72414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46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season</a:t>
            </a:r>
            <a:endParaRPr sz="246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72414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46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solicitation for emerging technology </a:t>
            </a:r>
            <a:endParaRPr sz="246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272414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46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Compliance with all regulations</a:t>
            </a:r>
            <a:endParaRPr sz="246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indent="0">
              <a:lnSpc>
                <a:spcPct val="90000"/>
              </a:lnSpc>
              <a:spcBef>
                <a:spcPts val="750"/>
              </a:spcBef>
              <a:buNone/>
            </a:pPr>
            <a:endParaRPr sz="2550" dirty="0"/>
          </a:p>
          <a:p>
            <a:pPr indent="-291464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279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Dedicated engineering team</a:t>
            </a:r>
            <a:endParaRPr sz="2793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lvl="1" indent="-303609">
              <a:lnSpc>
                <a:spcPct val="90000"/>
              </a:lnSpc>
              <a:spcBef>
                <a:spcPts val="750"/>
              </a:spcBef>
              <a:buSzPct val="100000"/>
              <a:buChar char="○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 Federal Vehicle Standards 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85800" indent="0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2250" u="sng" dirty="0">
                <a:solidFill>
                  <a:schemeClr val="hlink"/>
                </a:solidFill>
                <a:hlinkClick r:id="rId3"/>
              </a:rPr>
              <a:t>https://vehiclestd.fas.gsa.gov</a:t>
            </a:r>
            <a:endParaRPr sz="2250" dirty="0">
              <a:solidFill>
                <a:srgbClr val="0000FF"/>
              </a:solidFill>
            </a:endParaRPr>
          </a:p>
          <a:p>
            <a:pPr marL="685800" lvl="1" indent="-303609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SzPct val="100000"/>
              <a:buChar char="○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unique custom builds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5B19C-A089-9A59-4418-8FB9202E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57517" y="273845"/>
            <a:ext cx="8422425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/>
              <a:t>Vehicle Purchasing Guide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57525" y="1220081"/>
            <a:ext cx="8422425" cy="36715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indent="-314325">
              <a:spcBef>
                <a:spcPts val="750"/>
              </a:spcBef>
              <a:buSzPct val="100000"/>
              <a:buChar char="●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Who may purchase vehicles from us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14325">
              <a:spcBef>
                <a:spcPts val="750"/>
              </a:spcBef>
              <a:buSzPct val="100000"/>
              <a:buChar char="●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types of vehicles available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14325">
              <a:spcBef>
                <a:spcPts val="750"/>
              </a:spcBef>
              <a:buSzPct val="100000"/>
              <a:buChar char="●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Details about how to order and access our systems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14325">
              <a:spcBef>
                <a:spcPts val="750"/>
              </a:spcBef>
              <a:buSzPct val="100000"/>
              <a:buChar char="●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Instructions on ordering special vehicles and 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14325">
              <a:spcBef>
                <a:spcPts val="750"/>
              </a:spcBef>
              <a:buSzPct val="100000"/>
              <a:buChar char="●"/>
            </a:pPr>
            <a:r>
              <a:rPr lang="en-US" sz="22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the Federal Vehicle Standards are and how they work</a:t>
            </a:r>
            <a:endParaRPr sz="22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spcBef>
                <a:spcPts val="750"/>
              </a:spcBef>
              <a:buNone/>
            </a:pPr>
            <a:endParaRPr sz="1425" dirty="0"/>
          </a:p>
          <a:p>
            <a:pPr marL="142875" indent="0">
              <a:spcBef>
                <a:spcPts val="750"/>
              </a:spcBef>
              <a:buNone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Available on GSA’s website: </a:t>
            </a:r>
            <a:r>
              <a:rPr lang="en-US" sz="2025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www.gsa.gov/vehiclepurchasing</a:t>
            </a:r>
            <a:endParaRPr sz="2025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75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Contact:</a:t>
            </a:r>
            <a:r>
              <a:rPr lang="en-US" sz="2025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25" u="sng" dirty="0" err="1">
                <a:solidFill>
                  <a:schemeClr val="hlink"/>
                </a:solidFill>
              </a:rPr>
              <a:t>vehicle.buying@gsa.gov</a:t>
            </a:r>
            <a:endParaRPr sz="202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E7158-F825-14F8-20AE-047BE93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57517" y="273845"/>
            <a:ext cx="8422425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Leasing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57517" y="1279718"/>
            <a:ext cx="8422425" cy="3412575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t" anchorCtr="0">
            <a:normAutofit fontScale="62500" lnSpcReduction="20000"/>
          </a:bodyPr>
          <a:lstStyle/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 227K leased vehicles worldwide serving 80+ federal organizations</a:t>
            </a:r>
            <a:endParaRPr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Non-mandatory leasing shared service</a:t>
            </a:r>
            <a:endParaRPr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Service Offering</a:t>
            </a:r>
            <a:endParaRPr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Approximately half the non-postal Federal Fleet</a:t>
            </a:r>
            <a:endParaRPr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333375">
              <a:lnSpc>
                <a:spcPct val="90000"/>
              </a:lnSpc>
              <a:spcBef>
                <a:spcPts val="750"/>
              </a:spcBef>
              <a:buSzPct val="100000"/>
              <a:buChar char="●"/>
            </a:pPr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Leverage commercial marketplace</a:t>
            </a:r>
            <a:endParaRPr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835AC-9EC6-BE71-C20A-26EECAAA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57517" y="273845"/>
            <a:ext cx="8422425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Leasing Offering Features</a:t>
            </a:r>
            <a:endParaRPr dirty="0"/>
          </a:p>
        </p:txBody>
      </p:sp>
      <p:sp>
        <p:nvSpPr>
          <p:cNvPr id="155" name="Google Shape;155;p23"/>
          <p:cNvSpPr txBox="1"/>
          <p:nvPr/>
        </p:nvSpPr>
        <p:spPr>
          <a:xfrm rot="-2508490">
            <a:off x="376854" y="1882426"/>
            <a:ext cx="2023060" cy="54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950" dirty="0">
                <a:solidFill>
                  <a:srgbClr val="000000"/>
                </a:solidFill>
              </a:rPr>
              <a:t>Fleet Service Representative</a:t>
            </a:r>
            <a:endParaRPr sz="1950" dirty="0">
              <a:solidFill>
                <a:srgbClr val="000000"/>
              </a:solidFill>
            </a:endParaRPr>
          </a:p>
        </p:txBody>
      </p:sp>
      <p:pic>
        <p:nvPicPr>
          <p:cNvPr id="149" name="Google Shape;149;p23" descr="Decorative item&#10;A black outline of a human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15" y="3128789"/>
            <a:ext cx="916292" cy="102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 rot="-2508163">
            <a:off x="1506544" y="2075916"/>
            <a:ext cx="1708679" cy="54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950" dirty="0">
                <a:solidFill>
                  <a:srgbClr val="000000"/>
                </a:solidFill>
              </a:rPr>
              <a:t>Fleet Services Card</a:t>
            </a:r>
            <a:endParaRPr sz="1950" dirty="0">
              <a:solidFill>
                <a:srgbClr val="000000"/>
              </a:solidFill>
            </a:endParaRPr>
          </a:p>
        </p:txBody>
      </p:sp>
      <p:pic>
        <p:nvPicPr>
          <p:cNvPr id="150" name="Google Shape;150;p23" descr="Decorative item&#10;A black and white graphic of the back of a credit car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966" y="3254905"/>
            <a:ext cx="826253" cy="86171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 rot="-2455195">
            <a:off x="2812620" y="2197577"/>
            <a:ext cx="1641289" cy="51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950" dirty="0">
                <a:solidFill>
                  <a:srgbClr val="000000"/>
                </a:solidFill>
              </a:rPr>
              <a:t>Acquisition</a:t>
            </a:r>
            <a:endParaRPr sz="1950" dirty="0">
              <a:solidFill>
                <a:srgbClr val="000000"/>
              </a:solidFill>
            </a:endParaRPr>
          </a:p>
        </p:txBody>
      </p:sp>
      <p:pic>
        <p:nvPicPr>
          <p:cNvPr id="151" name="Google Shape;151;p23" descr="Decorative item&#10;A black door key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2468" y="3247608"/>
            <a:ext cx="826253" cy="8671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 rot="-2619850">
            <a:off x="3882742" y="1768529"/>
            <a:ext cx="2231652" cy="98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950" dirty="0">
                <a:solidFill>
                  <a:srgbClr val="000000"/>
                </a:solidFill>
              </a:rPr>
              <a:t>Maintenance &amp; Accident </a:t>
            </a:r>
            <a:r>
              <a:rPr lang="en-US" sz="1950" dirty="0" err="1">
                <a:solidFill>
                  <a:srgbClr val="000000"/>
                </a:solidFill>
              </a:rPr>
              <a:t>Mgmt</a:t>
            </a:r>
            <a:endParaRPr sz="1950" dirty="0">
              <a:solidFill>
                <a:srgbClr val="000000"/>
              </a:solidFill>
            </a:endParaRPr>
          </a:p>
        </p:txBody>
      </p:sp>
      <p:pic>
        <p:nvPicPr>
          <p:cNvPr id="148" name="Google Shape;148;p23" descr="Decorative item&#10;A black and white graphic of a wrench and screwdriver crossed over each other to make n X shape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0291" y="3186869"/>
            <a:ext cx="916292" cy="9678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 rot="-2508467">
            <a:off x="4963444" y="2276885"/>
            <a:ext cx="1388543" cy="35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950" dirty="0">
                <a:solidFill>
                  <a:srgbClr val="000000"/>
                </a:solidFill>
              </a:rPr>
              <a:t>Safety</a:t>
            </a:r>
            <a:endParaRPr sz="1950" dirty="0">
              <a:solidFill>
                <a:srgbClr val="000000"/>
              </a:solidFill>
            </a:endParaRPr>
          </a:p>
        </p:txBody>
      </p:sp>
      <p:pic>
        <p:nvPicPr>
          <p:cNvPr id="147" name="Google Shape;147;p23" descr="Decorative item&#10;A black and white graphic of a seat bel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4078" y="3197383"/>
            <a:ext cx="916292" cy="96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 rot="-2508223">
            <a:off x="5857868" y="2077589"/>
            <a:ext cx="1874717" cy="54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950" dirty="0" err="1">
                <a:solidFill>
                  <a:srgbClr val="000000"/>
                </a:solidFill>
              </a:rPr>
              <a:t>GSAFleet.gov</a:t>
            </a:r>
            <a:r>
              <a:rPr lang="en-US" sz="1950" dirty="0">
                <a:solidFill>
                  <a:srgbClr val="000000"/>
                </a:solidFill>
              </a:rPr>
              <a:t> &amp; Telematics</a:t>
            </a:r>
            <a:endParaRPr sz="1950" dirty="0">
              <a:solidFill>
                <a:srgbClr val="000000"/>
              </a:solidFill>
            </a:endParaRPr>
          </a:p>
        </p:txBody>
      </p:sp>
      <p:pic>
        <p:nvPicPr>
          <p:cNvPr id="146" name="Google Shape;146;p23" descr="Decorative item&#10;A black and white graphic of a desktop computer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8787" y="3315641"/>
            <a:ext cx="619906" cy="725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 rot="-2508028">
            <a:off x="7225707" y="2182502"/>
            <a:ext cx="1641916" cy="54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sz="1950" dirty="0">
                <a:solidFill>
                  <a:srgbClr val="000000"/>
                </a:solidFill>
              </a:rPr>
              <a:t>Remarketing</a:t>
            </a:r>
            <a:endParaRPr sz="1950" dirty="0">
              <a:solidFill>
                <a:srgbClr val="000000"/>
              </a:solidFill>
            </a:endParaRPr>
          </a:p>
        </p:txBody>
      </p:sp>
      <p:pic>
        <p:nvPicPr>
          <p:cNvPr id="152" name="Google Shape;152;p23" descr="Decorative item&#10;A black graphic of a gavel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29054" y="3156658"/>
            <a:ext cx="916299" cy="9672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14727-BA95-5D8D-FE9F-7577A87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57517" y="273845"/>
            <a:ext cx="8422425" cy="826650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Benefits to GSA Leasing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57517" y="1220086"/>
            <a:ext cx="8422425" cy="3412575"/>
          </a:xfrm>
          <a:prstGeom prst="rect">
            <a:avLst/>
          </a:prstGeom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428625" indent="-285750">
              <a:spcBef>
                <a:spcPts val="225"/>
              </a:spcBef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Streamlined Fleet Overhead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Industry Expertise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Guaranteed vehicle replacements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Predictable budgeting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Service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 Cost Provider through Shared Service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Flexibility in fleet configuration and size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28625" indent="-285750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Automated Information Systems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8" name="Google Shape;168;p24" descr="image of a hand holding car keys" title="Decorative Image"/>
          <p:cNvPicPr preferRelativeResize="0"/>
          <p:nvPr/>
        </p:nvPicPr>
        <p:blipFill rotWithShape="1">
          <a:blip r:embed="rId3">
            <a:alphaModFix/>
          </a:blip>
          <a:srcRect r="45115"/>
          <a:stretch/>
        </p:blipFill>
        <p:spPr>
          <a:xfrm>
            <a:off x="5484858" y="1314756"/>
            <a:ext cx="3414689" cy="19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5A536-F71D-44DA-7993-188E58A8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A2A4-532E-8B48-BE15-FAD2C9B6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A SmartPay">
      <a:dk1>
        <a:srgbClr val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566</TotalTime>
  <Words>686</Words>
  <Application>Microsoft Office PowerPoint</Application>
  <PresentationFormat>On-screen Show (16:9)</PresentationFormat>
  <Paragraphs>152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Bold</vt:lpstr>
      <vt:lpstr>Calibri</vt:lpstr>
      <vt:lpstr>Roboto</vt:lpstr>
      <vt:lpstr>Office Theme</vt:lpstr>
      <vt:lpstr>GSA Fleet Offerings  Christina Perez</vt:lpstr>
      <vt:lpstr>GSA Fleet Value Proposition</vt:lpstr>
      <vt:lpstr>GSA Fleet  Offerings</vt:lpstr>
      <vt:lpstr>Vehicle Purchasing</vt:lpstr>
      <vt:lpstr>Vehicle Purchasing Details</vt:lpstr>
      <vt:lpstr>Vehicle Purchasing Guide</vt:lpstr>
      <vt:lpstr>Leasing</vt:lpstr>
      <vt:lpstr>Leasing Offering Features</vt:lpstr>
      <vt:lpstr>Benefits to GSA Leasing</vt:lpstr>
      <vt:lpstr>How to Consolidate with GSA Leasing</vt:lpstr>
      <vt:lpstr>Short-Term Rental (STR)</vt:lpstr>
      <vt:lpstr>Other Happenings at GSA Fleet</vt:lpstr>
      <vt:lpstr>Telematics</vt:lpstr>
      <vt:lpstr>GSAFleet.gov</vt:lpstr>
      <vt:lpstr>Fleet Electrification</vt:lpstr>
      <vt:lpstr>Electric Vehicle Supply Equipment (EVSE) Blanket Purchase Agreement</vt:lpstr>
      <vt:lpstr>Training Opportunities</vt:lpstr>
      <vt:lpstr>Questions?  Contact: gsafleet@gsa.gov </vt:lpstr>
      <vt:lpstr>GSA Starmark Logo</vt:lpstr>
    </vt:vector>
  </TitlesOfParts>
  <Company>General Services Administration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GSA User</dc:creator>
  <cp:lastModifiedBy>Maria Christina Fagan Perez</cp:lastModifiedBy>
  <cp:revision>23</cp:revision>
  <dcterms:created xsi:type="dcterms:W3CDTF">2015-02-25T18:03:24Z</dcterms:created>
  <dcterms:modified xsi:type="dcterms:W3CDTF">2023-03-04T00:38:12Z</dcterms:modified>
</cp:coreProperties>
</file>