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7" r:id="rId7"/>
    <p:sldId id="261" r:id="rId8"/>
    <p:sldId id="263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er, Jonpaul  (JP) CIV DODHRA DTMO (USA)" initials="MJ(CDD(" lastIdx="12" clrIdx="0">
    <p:extLst>
      <p:ext uri="{19B8F6BF-5375-455C-9EA6-DF929625EA0E}">
        <p15:presenceInfo xmlns:p15="http://schemas.microsoft.com/office/powerpoint/2012/main" userId="S-1-5-21-412667653-668731278-4213794525-844083" providerId="AD"/>
      </p:ext>
    </p:extLst>
  </p:cmAuthor>
  <p:cmAuthor id="2" name="Miller, Jonpaul  (JP) CIV DODHRA DTMO (USA)" initials="MJ(CDD( [2]" lastIdx="3" clrIdx="1">
    <p:extLst>
      <p:ext uri="{19B8F6BF-5375-455C-9EA6-DF929625EA0E}">
        <p15:presenceInfo xmlns:p15="http://schemas.microsoft.com/office/powerpoint/2012/main" userId="S::jonpaul.miller.civ@mail.mil::8bacf2e9-435c-471b-9ccd-2b751643f1bb" providerId="AD"/>
      </p:ext>
    </p:extLst>
  </p:cmAuthor>
  <p:cmAuthor id="3" name="Lynn, Richard  B CIV DHRA DTMO" initials="LRBCDD" lastIdx="1" clrIdx="2">
    <p:extLst>
      <p:ext uri="{19B8F6BF-5375-455C-9EA6-DF929625EA0E}">
        <p15:presenceInfo xmlns:p15="http://schemas.microsoft.com/office/powerpoint/2012/main" userId="S-1-5-21-412667653-668731278-4213794525-1701868" providerId="AD"/>
      </p:ext>
    </p:extLst>
  </p:cmAuthor>
  <p:cmAuthor id="4" name="Wright, Nancy A CTR DODHRA DTMO (USA)" initials="WNACDD(" lastIdx="2" clrIdx="3">
    <p:extLst>
      <p:ext uri="{19B8F6BF-5375-455C-9EA6-DF929625EA0E}">
        <p15:presenceInfo xmlns:p15="http://schemas.microsoft.com/office/powerpoint/2012/main" userId="S::nancy.a.wright30.ctr@mail.mil::358ae22a-6478-401d-a864-df851831d1b5" providerId="AD"/>
      </p:ext>
    </p:extLst>
  </p:cmAuthor>
  <p:cmAuthor id="5" name="Woodruff, Daniel M CIV DODHRA DTMO (USA)" initials="WDMCDD(" lastIdx="3" clrIdx="4">
    <p:extLst>
      <p:ext uri="{19B8F6BF-5375-455C-9EA6-DF929625EA0E}">
        <p15:presenceInfo xmlns:p15="http://schemas.microsoft.com/office/powerpoint/2012/main" userId="S::daniel.m.woodruff2.civ@mail.mil::a9e94b00-788b-49fa-92f8-480c6013fc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5226" autoAdjust="0"/>
  </p:normalViewPr>
  <p:slideViewPr>
    <p:cSldViewPr snapToGrid="0" snapToObjects="1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F2067-A687-B342-BD06-FA386BB5BAD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17250-56D1-8849-9C4F-9B422695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2FF84-F2C5-42A6-AA43-81E6EE80BC28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4F4CB-C378-48BF-8045-9344E1A6D3BF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FF3DF-FC05-4204-90DA-5A45827B8824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FF3DF-FC05-4204-90DA-5A45827B8824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FF3DF-FC05-4204-90DA-5A45827B8824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5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FF3DF-FC05-4204-90DA-5A45827B8824}" type="slidenum">
              <a:rPr lang="en-US"/>
              <a:pPr/>
              <a:t>7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FF3DF-FC05-4204-90DA-5A45827B8824}" type="slidenum">
              <a:rPr lang="en-US"/>
              <a:pPr/>
              <a:t>8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Rez4inchGSAStarMark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57200"/>
            <a:ext cx="759524" cy="685800"/>
          </a:xfrm>
          <a:prstGeom prst="rect">
            <a:avLst/>
          </a:prstGeom>
        </p:spPr>
      </p:pic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419600" y="1031241"/>
            <a:ext cx="4038600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chemeClr val="bg2"/>
                </a:solidFill>
              </a:rPr>
              <a:t>U.S. General Services Administration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 l="2893" r="2893"/>
          <a:stretch/>
        </p:blipFill>
        <p:spPr>
          <a:xfrm>
            <a:off x="0" y="1595422"/>
            <a:ext cx="9144000" cy="35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3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56D492-2D1D-56EF-570C-88395D3E32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6" y="0"/>
            <a:ext cx="914176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400" y="205979"/>
            <a:ext cx="5792400" cy="857250"/>
          </a:xfrm>
        </p:spPr>
        <p:txBody>
          <a:bodyPr>
            <a:noAutofit/>
          </a:bodyPr>
          <a:lstStyle>
            <a:lvl1pPr algn="r">
              <a:defRPr sz="32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05005-693B-C630-6B63-F107FD6A6AF5}"/>
              </a:ext>
            </a:extLst>
          </p:cNvPr>
          <p:cNvSpPr txBox="1"/>
          <p:nvPr userDrawn="1"/>
        </p:nvSpPr>
        <p:spPr>
          <a:xfrm>
            <a:off x="8611200" y="4799021"/>
            <a:ext cx="446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A148A2A4-532E-8B48-BE15-FAD2C9B6FD7A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2664A21E-02BA-548E-AF35-8DEBC9AE16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4213" y="469198"/>
            <a:ext cx="1934308" cy="7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9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1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578F-EB6A-0D45-BF4C-590753804B8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81E31-80DA-730A-6533-B604ACB81A87}"/>
              </a:ext>
            </a:extLst>
          </p:cNvPr>
          <p:cNvSpPr txBox="1"/>
          <p:nvPr userDrawn="1"/>
        </p:nvSpPr>
        <p:spPr>
          <a:xfrm>
            <a:off x="8611200" y="4799021"/>
            <a:ext cx="446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A148A2A4-532E-8B48-BE15-FAD2C9B6FD7A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37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odhra.mc-alex.dtmo.list.government-travel-charge-card-team@mail.m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296985" y="3348111"/>
            <a:ext cx="3993661" cy="1536504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08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DoD Travel Card Program Update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 Bold" pitchFamily="92" charset="0"/>
                <a:ea typeface="+mn-ea"/>
                <a:cs typeface="+mn-cs"/>
              </a:rPr>
              <a:t>Alec Cloyd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 Bold" pitchFamily="92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Chief, Travel Operations Division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Defense Travel Management Office (DTMO)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0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7" y="513160"/>
            <a:ext cx="7769225" cy="685800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84213" y="137041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DTMO Travel Card Program Team</a:t>
            </a: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Program/Policy Updates Since 2022 Training Forum</a:t>
            </a: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Key Program Metrics for CY2022</a:t>
            </a: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Program Strategic Goals</a:t>
            </a: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References</a:t>
            </a: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Question/Answer Period</a:t>
            </a:r>
          </a:p>
        </p:txBody>
      </p:sp>
    </p:spTree>
    <p:extLst>
      <p:ext uri="{BB962C8B-B14F-4D97-AF65-F5344CB8AC3E}">
        <p14:creationId xmlns:p14="http://schemas.microsoft.com/office/powerpoint/2010/main" val="270007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7" y="513160"/>
            <a:ext cx="7769225" cy="685800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DTMO Travel Card Program Team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85799" y="1378092"/>
            <a:ext cx="8135007" cy="356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Alec Cloyd</a:t>
            </a:r>
            <a:r>
              <a:rPr lang="en-US" sz="2000" dirty="0">
                <a:solidFill>
                  <a:srgbClr val="000000"/>
                </a:solidFill>
              </a:rPr>
              <a:t>; Chief, Travel Operations Division</a:t>
            </a: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Ray Wall</a:t>
            </a:r>
            <a:r>
              <a:rPr lang="en-US" sz="2000" dirty="0">
                <a:solidFill>
                  <a:srgbClr val="000000"/>
                </a:solidFill>
              </a:rPr>
              <a:t>; Chief, Travel Resources Branch</a:t>
            </a: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JP Miller</a:t>
            </a:r>
            <a:r>
              <a:rPr lang="en-US" sz="2000" dirty="0">
                <a:solidFill>
                  <a:srgbClr val="000000"/>
                </a:solidFill>
              </a:rPr>
              <a:t>; Travel Card Team Lead</a:t>
            </a: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DeQuan Harrison</a:t>
            </a:r>
            <a:r>
              <a:rPr lang="en-US" sz="2000" dirty="0">
                <a:solidFill>
                  <a:srgbClr val="000000"/>
                </a:solidFill>
              </a:rPr>
              <a:t>; Army/USAF Liaison</a:t>
            </a: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Rick Lynn</a:t>
            </a:r>
            <a:r>
              <a:rPr lang="en-US" sz="2000" dirty="0">
                <a:solidFill>
                  <a:srgbClr val="000000"/>
                </a:solidFill>
              </a:rPr>
              <a:t>; Navy/USMC Liaison</a:t>
            </a: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Crystal Heath</a:t>
            </a:r>
            <a:r>
              <a:rPr lang="en-US" sz="2000" dirty="0">
                <a:solidFill>
                  <a:srgbClr val="000000"/>
                </a:solidFill>
              </a:rPr>
              <a:t>; Defense Agencies Liaison</a:t>
            </a: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28527" indent="-228586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Email the team: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dodhra.mc-alex.dtmo.list.government-travel-charge-card-team@mail.mil</a:t>
            </a:r>
            <a:endParaRPr lang="en-US" sz="2000" dirty="0">
              <a:solidFill>
                <a:srgbClr val="000000"/>
              </a:solidFill>
            </a:endParaRPr>
          </a:p>
          <a:p>
            <a:pPr marL="457141" lvl="1">
              <a:spcBef>
                <a:spcPct val="20000"/>
              </a:spcBef>
            </a:pPr>
            <a:r>
              <a:rPr lang="en-US" sz="1600" dirty="0">
                <a:solidFill>
                  <a:srgbClr val="000000"/>
                </a:solidFill>
              </a:rPr>
              <a:t>*However, please go through your higher-level APC or CPM first, if possible</a:t>
            </a:r>
          </a:p>
          <a:p>
            <a:pPr marL="457141" lvl="1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 marL="685727" lvl="1" indent="-228586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1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7" y="400616"/>
            <a:ext cx="7769225" cy="685800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Program/Policy Updates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 2022 Training Forum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84217" y="1125415"/>
            <a:ext cx="7498491" cy="32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marL="342900" lvl="1" indent="-342900">
              <a:buSzPct val="100000"/>
              <a:buFont typeface="Arial"/>
              <a:buChar char="•"/>
            </a:pPr>
            <a:r>
              <a:rPr lang="en-US" sz="2000" b="1" dirty="0"/>
              <a:t>Extended the time allotted for </a:t>
            </a:r>
            <a:r>
              <a:rPr lang="en-US" sz="2000" b="1" dirty="0" err="1"/>
              <a:t>CitiManger</a:t>
            </a:r>
            <a:r>
              <a:rPr lang="en-US" sz="2000" b="1" dirty="0"/>
              <a:t> (CM) One-Time Passcode (OTP) entry to 5 minutes (for email OTP delivery only)</a:t>
            </a:r>
            <a:endParaRPr lang="en-US" dirty="0"/>
          </a:p>
          <a:p>
            <a:pPr marL="742950" lvl="1" indent="-285750">
              <a:spcBef>
                <a:spcPts val="400"/>
              </a:spcBef>
              <a:buSzPct val="100000"/>
              <a:buFont typeface="Arial"/>
              <a:buChar char="–"/>
            </a:pPr>
            <a:r>
              <a:rPr lang="en-US" dirty="0"/>
              <a:t>Remains at 120 seconds for CM OTP voice/text delivery 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b="1" dirty="0"/>
              <a:t>Pilot program for the Virtual Travel Card being conducted by USAF</a:t>
            </a:r>
          </a:p>
          <a:p>
            <a:pPr marL="742950" lvl="1" indent="-285750">
              <a:spcBef>
                <a:spcPts val="400"/>
              </a:spcBef>
              <a:buSzPct val="100000"/>
              <a:buFont typeface="Arial"/>
              <a:buChar char="–"/>
            </a:pPr>
            <a:r>
              <a:rPr lang="en-US" dirty="0"/>
              <a:t>Will pass along lessons learned to the HL2 CPMs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878" indent="-342878">
              <a:spcBef>
                <a:spcPct val="20000"/>
              </a:spcBef>
              <a:buFontTx/>
              <a:buChar char="•"/>
            </a:pPr>
            <a:r>
              <a:rPr lang="en-US" sz="2000" b="1" dirty="0"/>
              <a:t>Implemented transfer transaction capability in CM for CPMs</a:t>
            </a: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b="1" dirty="0"/>
              <a:t>Working with Visa/Citi to test Merchant Blocking capabilities for SP3</a:t>
            </a:r>
          </a:p>
          <a:p>
            <a:pPr marL="742950" lvl="1" indent="-285750">
              <a:spcBef>
                <a:spcPts val="400"/>
              </a:spcBef>
              <a:buSzPct val="100000"/>
              <a:buFont typeface="Arial"/>
              <a:buChar char="–"/>
            </a:pPr>
            <a:r>
              <a:rPr lang="en-US" dirty="0"/>
              <a:t>Effort to block the GTCC from being used at a specific merchant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878" indent="-342878">
              <a:spcBef>
                <a:spcPct val="20000"/>
              </a:spcBef>
              <a:buFontTx/>
              <a:buChar char="•"/>
            </a:pPr>
            <a:r>
              <a:rPr lang="en-US" sz="2000" b="1" dirty="0"/>
              <a:t>Plan to implement mobile wallet/mobile payments capability in mid-year 2023</a:t>
            </a:r>
            <a:endParaRPr lang="en-US" dirty="0"/>
          </a:p>
          <a:p>
            <a:pPr lvl="1">
              <a:spcBef>
                <a:spcPts val="400"/>
              </a:spcBef>
              <a:buSzPct val="100000"/>
            </a:pPr>
            <a:endParaRPr lang="en-US" sz="2000" b="1" dirty="0">
              <a:solidFill>
                <a:srgbClr val="FF0000"/>
              </a:solidFill>
            </a:endParaRPr>
          </a:p>
          <a:p>
            <a:pPr marL="342878" indent="-342878">
              <a:spcBef>
                <a:spcPct val="20000"/>
              </a:spcBef>
              <a:buFontTx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1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7" y="513160"/>
            <a:ext cx="7769225" cy="685800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Program Metrics for CY2022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358911-B366-4154-878A-10CFB4B75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95653"/>
              </p:ext>
            </p:extLst>
          </p:nvPr>
        </p:nvGraphicFramePr>
        <p:xfrm>
          <a:off x="1555923" y="1179302"/>
          <a:ext cx="6025811" cy="1453960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901056">
                  <a:extLst>
                    <a:ext uri="{9D8B030D-6E8A-4147-A177-3AD203B41FA5}">
                      <a16:colId xmlns:a16="http://schemas.microsoft.com/office/drawing/2014/main" val="1132374450"/>
                    </a:ext>
                  </a:extLst>
                </a:gridCol>
                <a:gridCol w="1126320">
                  <a:extLst>
                    <a:ext uri="{9D8B030D-6E8A-4147-A177-3AD203B41FA5}">
                      <a16:colId xmlns:a16="http://schemas.microsoft.com/office/drawing/2014/main" val="1280244642"/>
                    </a:ext>
                  </a:extLst>
                </a:gridCol>
                <a:gridCol w="1196715">
                  <a:extLst>
                    <a:ext uri="{9D8B030D-6E8A-4147-A177-3AD203B41FA5}">
                      <a16:colId xmlns:a16="http://schemas.microsoft.com/office/drawing/2014/main" val="1627406197"/>
                    </a:ext>
                  </a:extLst>
                </a:gridCol>
                <a:gridCol w="422370">
                  <a:extLst>
                    <a:ext uri="{9D8B030D-6E8A-4147-A177-3AD203B41FA5}">
                      <a16:colId xmlns:a16="http://schemas.microsoft.com/office/drawing/2014/main" val="803603629"/>
                    </a:ext>
                  </a:extLst>
                </a:gridCol>
                <a:gridCol w="1224872">
                  <a:extLst>
                    <a:ext uri="{9D8B030D-6E8A-4147-A177-3AD203B41FA5}">
                      <a16:colId xmlns:a16="http://schemas.microsoft.com/office/drawing/2014/main" val="2509667173"/>
                    </a:ext>
                  </a:extLst>
                </a:gridCol>
                <a:gridCol w="1154478">
                  <a:extLst>
                    <a:ext uri="{9D8B030D-6E8A-4147-A177-3AD203B41FA5}">
                      <a16:colId xmlns:a16="http://schemas.microsoft.com/office/drawing/2014/main" val="2619399894"/>
                    </a:ext>
                  </a:extLst>
                </a:gridCol>
              </a:tblGrid>
              <a:tr h="20603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CY22 IBA Delinquencies Range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dirty="0">
                          <a:effectLst/>
                        </a:rPr>
                        <a:t>CY22 CBA Delinquencies Range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44365"/>
                  </a:ext>
                </a:extLst>
              </a:tr>
              <a:tr h="20798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High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Low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High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4701686"/>
                  </a:ext>
                </a:extLst>
              </a:tr>
              <a:tr h="2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Army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1.98% (Jan)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1.46% (May)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9.15% (Nov)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2.81% (Feb)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2015059"/>
                  </a:ext>
                </a:extLst>
              </a:tr>
              <a:tr h="2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USMC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1.82% (Jul)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0.62% (Jan)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44.37% (Jul)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2.95% (Feb)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5580535"/>
                  </a:ext>
                </a:extLst>
              </a:tr>
              <a:tr h="2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Navy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1.56% (Dec)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0.73% (Sep)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5.85% (Nov)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0.14% (May)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2662727"/>
                  </a:ext>
                </a:extLst>
              </a:tr>
              <a:tr h="2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USAF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1.02% (Jan)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0.59% (May)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5.62% (Jan)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0.85% (Oct)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2013921"/>
                  </a:ext>
                </a:extLst>
              </a:tr>
              <a:tr h="2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IAs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0.58% (Oct)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0.22% Mar)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47.75% (Jun)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1.45% (Mar)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8131291"/>
                  </a:ext>
                </a:extLst>
              </a:tr>
            </a:tbl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id="{B93C64EA-9ECD-4CEF-A2E6-B74B38AFB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99" y="2613603"/>
            <a:ext cx="8009510" cy="229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marL="342900" lvl="1" indent="-342900">
              <a:buSzPct val="100000"/>
              <a:buFont typeface="Arial"/>
              <a:buChar char="•"/>
            </a:pPr>
            <a:r>
              <a:rPr lang="en-US" sz="2000" b="1" dirty="0"/>
              <a:t>Overall, the program saw acceptable/low delinquency rates for IBA</a:t>
            </a:r>
          </a:p>
          <a:p>
            <a:pPr marL="742950" lvl="1" indent="-285750">
              <a:spcBef>
                <a:spcPts val="400"/>
              </a:spcBef>
              <a:buSzPct val="100000"/>
              <a:buFont typeface="Arial"/>
              <a:buChar char="–"/>
            </a:pPr>
            <a:r>
              <a:rPr lang="en-US" dirty="0"/>
              <a:t>However, we need to reduce longer term (90+ days past billing) delinquencies</a:t>
            </a:r>
          </a:p>
          <a:p>
            <a:pPr marL="742950" lvl="1" indent="-285750">
              <a:spcBef>
                <a:spcPts val="400"/>
              </a:spcBef>
              <a:buSzPct val="100000"/>
              <a:buFont typeface="Arial"/>
              <a:buChar char="–"/>
            </a:pPr>
            <a:r>
              <a:rPr lang="en-US" dirty="0"/>
              <a:t>This led to unacceptable/high levels of write-offs and credit losses, which also reduces your earned rebates; a $670K reduction in 4QFY22 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b="1" dirty="0"/>
              <a:t>CBA delinquency rates experienced more of a ‘roller coaster’, in many cases related to processing issues at DAI for the USMC and IAs</a:t>
            </a:r>
          </a:p>
        </p:txBody>
      </p:sp>
    </p:spTree>
    <p:extLst>
      <p:ext uri="{BB962C8B-B14F-4D97-AF65-F5344CB8AC3E}">
        <p14:creationId xmlns:p14="http://schemas.microsoft.com/office/powerpoint/2010/main" val="78011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7" y="667908"/>
            <a:ext cx="7769225" cy="685800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Program Metrics for CY2022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(continued)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283E80-5C1D-414F-ADEF-99E34DF3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408"/>
              </p:ext>
            </p:extLst>
          </p:nvPr>
        </p:nvGraphicFramePr>
        <p:xfrm>
          <a:off x="1555881" y="1209100"/>
          <a:ext cx="4703028" cy="1391920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1175757">
                  <a:extLst>
                    <a:ext uri="{9D8B030D-6E8A-4147-A177-3AD203B41FA5}">
                      <a16:colId xmlns:a16="http://schemas.microsoft.com/office/drawing/2014/main" val="3975046964"/>
                    </a:ext>
                  </a:extLst>
                </a:gridCol>
                <a:gridCol w="1175757">
                  <a:extLst>
                    <a:ext uri="{9D8B030D-6E8A-4147-A177-3AD203B41FA5}">
                      <a16:colId xmlns:a16="http://schemas.microsoft.com/office/drawing/2014/main" val="3510367743"/>
                    </a:ext>
                  </a:extLst>
                </a:gridCol>
                <a:gridCol w="1175757">
                  <a:extLst>
                    <a:ext uri="{9D8B030D-6E8A-4147-A177-3AD203B41FA5}">
                      <a16:colId xmlns:a16="http://schemas.microsoft.com/office/drawing/2014/main" val="3905917131"/>
                    </a:ext>
                  </a:extLst>
                </a:gridCol>
                <a:gridCol w="1175757">
                  <a:extLst>
                    <a:ext uri="{9D8B030D-6E8A-4147-A177-3AD203B41FA5}">
                      <a16:colId xmlns:a16="http://schemas.microsoft.com/office/drawing/2014/main" val="1319658215"/>
                    </a:ext>
                  </a:extLst>
                </a:gridCol>
              </a:tblGrid>
              <a:tr h="11861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Declined Transactions (IBA) - Q1FY23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24883"/>
                  </a:ext>
                </a:extLst>
              </a:tr>
              <a:tr h="118612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3289078"/>
                  </a:ext>
                </a:extLst>
              </a:tr>
              <a:tr h="118612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Oct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Nov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4872345"/>
                  </a:ext>
                </a:extLst>
              </a:tr>
              <a:tr h="118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Army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9.76%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9.84%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8.87%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0701000"/>
                  </a:ext>
                </a:extLst>
              </a:tr>
              <a:tr h="118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USMC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11.10%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10.70%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9.67%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0132864"/>
                  </a:ext>
                </a:extLst>
              </a:tr>
              <a:tr h="118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Navy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9.13%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8.73%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8.02%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0197697"/>
                  </a:ext>
                </a:extLst>
              </a:tr>
              <a:tr h="118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USAF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8.05%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8.10%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7.16%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9444985"/>
                  </a:ext>
                </a:extLst>
              </a:tr>
              <a:tr h="118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IAs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6.26%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6.40%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5.16%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4882853"/>
                  </a:ext>
                </a:extLst>
              </a:tr>
            </a:tbl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id="{B93C64EA-9ECD-4CEF-A2E6-B74B38AFB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99" y="2613603"/>
            <a:ext cx="8009510" cy="229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marL="342900" lvl="1" indent="-342900">
              <a:buSzPct val="100000"/>
              <a:buFont typeface="Arial"/>
              <a:buChar char="•"/>
            </a:pPr>
            <a:r>
              <a:rPr lang="en-US" sz="2000" b="1" dirty="0"/>
              <a:t>We also track the percentage of declined transactions and APCs should be running these reports nearly every day</a:t>
            </a:r>
          </a:p>
          <a:p>
            <a:pPr marL="742950" lvl="1" indent="-285750">
              <a:spcBef>
                <a:spcPts val="400"/>
              </a:spcBef>
              <a:buSzPct val="100000"/>
              <a:buFont typeface="Arial"/>
              <a:buChar char="–"/>
            </a:pPr>
            <a:r>
              <a:rPr lang="en-US" dirty="0"/>
              <a:t>A decline impacts your cardholders’ ability to use their card; however, some declines are “good”, e.g., cardholder not in a travel status, or cardholder trying to use their card at an unauthorized merchant 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r>
              <a:rPr lang="en-US" sz="2000" b="1" dirty="0"/>
              <a:t>We ended the year with a split-disbursement rate at or above 90% (percentage of payments to Citibank made via split-disbursement)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7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7" y="513160"/>
            <a:ext cx="7769225" cy="685800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Strategic Goals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84213" y="137041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marL="257175" lvl="0" indent="-257175" defTabSz="6858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</a:rPr>
              <a:t>Enhance </a:t>
            </a:r>
            <a:r>
              <a:rPr lang="en-US" sz="2000" b="1" dirty="0" err="1">
                <a:solidFill>
                  <a:prstClr val="black"/>
                </a:solidFill>
              </a:rPr>
              <a:t>CitiManager</a:t>
            </a:r>
            <a:r>
              <a:rPr lang="en-US" sz="2000" b="1" dirty="0">
                <a:solidFill>
                  <a:prstClr val="black"/>
                </a:solidFill>
              </a:rPr>
              <a:t>/EAS Performance</a:t>
            </a:r>
          </a:p>
          <a:p>
            <a:pPr marL="557213" lvl="1" indent="-214313" defTabSz="685800"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Improve the APC and Cardholder experience</a:t>
            </a:r>
          </a:p>
          <a:p>
            <a:pPr marL="557213" lvl="1" indent="-214313" defTabSz="685800"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Implement Roles-based Management capability</a:t>
            </a:r>
          </a:p>
          <a:p>
            <a:pPr marL="228600" indent="-342900" defTabSz="6858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</a:rPr>
              <a:t>Expand the use of other card products</a:t>
            </a:r>
            <a:endParaRPr lang="en-US" sz="2000" b="1" dirty="0">
              <a:solidFill>
                <a:srgbClr val="FF0000"/>
              </a:solidFill>
            </a:endParaRPr>
          </a:p>
          <a:p>
            <a:pPr marL="557213" lvl="1" indent="-214313" defTabSz="685800"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Virtual Accounts</a:t>
            </a:r>
          </a:p>
          <a:p>
            <a:pPr marL="557213" lvl="1" indent="-214313" defTabSz="685800"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Mobile Wallet / Mobile Payments</a:t>
            </a:r>
          </a:p>
          <a:p>
            <a:pPr marL="228600" indent="-342900" defTabSz="6858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</a:rPr>
              <a:t>Reduce Misuse through Automation</a:t>
            </a:r>
            <a:endParaRPr lang="en-US" sz="2000" b="1" dirty="0">
              <a:solidFill>
                <a:srgbClr val="FF0000"/>
              </a:solidFill>
            </a:endParaRPr>
          </a:p>
          <a:p>
            <a:pPr marL="557213" lvl="1" indent="-214313" defTabSz="685800"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Merchant-level blocking</a:t>
            </a:r>
          </a:p>
          <a:p>
            <a:pPr marL="557213" lvl="1" indent="-214313" defTabSz="685800"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Expand use of </a:t>
            </a:r>
            <a:r>
              <a:rPr lang="en-US" sz="2000" dirty="0" err="1">
                <a:solidFill>
                  <a:prstClr val="black"/>
                </a:solidFill>
              </a:rPr>
              <a:t>IntelliLink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lvl="0" indent="-342900">
              <a:buSzPct val="100000"/>
              <a:buFont typeface="Arial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878" indent="-342878" eaLnBrk="1" hangingPunct="1">
              <a:spcBef>
                <a:spcPct val="20000"/>
              </a:spcBef>
              <a:buFontTx/>
              <a:buChar char="•"/>
            </a:pP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2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7" y="513160"/>
            <a:ext cx="7769225" cy="685800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84213" y="1370410"/>
            <a:ext cx="8183890" cy="351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marL="257175" lvl="0" indent="-257175" defTabSz="685800">
              <a:buFont typeface="Arial" panose="020B0604020202020204" pitchFamily="34" charset="0"/>
              <a:buChar char="•"/>
            </a:pPr>
            <a:r>
              <a:rPr lang="en-US" sz="1950" b="1" dirty="0">
                <a:solidFill>
                  <a:prstClr val="black"/>
                </a:solidFill>
              </a:rPr>
              <a:t>DTMO website/Programs/GTCC </a:t>
            </a:r>
            <a:r>
              <a:rPr lang="en-US" sz="1950" dirty="0">
                <a:solidFill>
                  <a:schemeClr val="accent2"/>
                </a:solidFill>
              </a:rPr>
              <a:t>(www.travel.dod.mil)</a:t>
            </a:r>
          </a:p>
          <a:p>
            <a:pPr marL="557213" lvl="1" indent="-214313" defTabSz="685800">
              <a:buFont typeface="Arial" panose="020B0604020202020204" pitchFamily="34" charset="0"/>
              <a:buChar char="–"/>
            </a:pPr>
            <a:r>
              <a:rPr lang="en-US" sz="1950" dirty="0">
                <a:solidFill>
                  <a:prstClr val="black"/>
                </a:solidFill>
              </a:rPr>
              <a:t>GTCC Regulations</a:t>
            </a:r>
            <a:endParaRPr lang="en-US" sz="1950" b="1" dirty="0">
              <a:solidFill>
                <a:srgbClr val="FF0000"/>
              </a:solidFill>
            </a:endParaRPr>
          </a:p>
          <a:p>
            <a:pPr marL="557213" lvl="1" indent="-214313" defTabSz="685800">
              <a:buFont typeface="Arial" panose="020B0604020202020204" pitchFamily="34" charset="0"/>
              <a:buChar char="–"/>
            </a:pPr>
            <a:r>
              <a:rPr lang="en-US" sz="1950" dirty="0">
                <a:solidFill>
                  <a:prstClr val="black"/>
                </a:solidFill>
              </a:rPr>
              <a:t>Cardholder Reference GTCC Regulations</a:t>
            </a:r>
            <a:endParaRPr lang="en-US" sz="1950" b="1" dirty="0">
              <a:solidFill>
                <a:srgbClr val="FF0000"/>
              </a:solidFill>
            </a:endParaRPr>
          </a:p>
          <a:p>
            <a:pPr marL="557213" lvl="1" indent="-214313" defTabSz="685800">
              <a:buFont typeface="Arial" panose="020B0604020202020204" pitchFamily="34" charset="0"/>
              <a:buChar char="–"/>
            </a:pPr>
            <a:r>
              <a:rPr lang="en-US" sz="1950" dirty="0">
                <a:solidFill>
                  <a:prstClr val="black"/>
                </a:solidFill>
              </a:rPr>
              <a:t>APC Guide</a:t>
            </a:r>
            <a:endParaRPr lang="en-US" sz="1950" b="1" dirty="0">
              <a:solidFill>
                <a:srgbClr val="FF0000"/>
              </a:solidFill>
            </a:endParaRPr>
          </a:p>
          <a:p>
            <a:pPr marL="257175" indent="-257175" defTabSz="685800">
              <a:buFont typeface="Arial" panose="020B0604020202020204" pitchFamily="34" charset="0"/>
              <a:buChar char="•"/>
            </a:pPr>
            <a:r>
              <a:rPr lang="en-US" sz="1950" b="1" dirty="0">
                <a:solidFill>
                  <a:prstClr val="black"/>
                </a:solidFill>
              </a:rPr>
              <a:t>Training available in DTMO’s Travel Explorer (</a:t>
            </a:r>
            <a:r>
              <a:rPr lang="en-US" sz="1950" b="1" dirty="0" err="1">
                <a:solidFill>
                  <a:prstClr val="black"/>
                </a:solidFill>
              </a:rPr>
              <a:t>TraX</a:t>
            </a:r>
            <a:r>
              <a:rPr lang="en-US" sz="1950" b="1" dirty="0">
                <a:solidFill>
                  <a:prstClr val="black"/>
                </a:solidFill>
              </a:rPr>
              <a:t>) </a:t>
            </a:r>
            <a:r>
              <a:rPr lang="en-US" sz="1950" dirty="0">
                <a:solidFill>
                  <a:schemeClr val="accent2"/>
                </a:solidFill>
              </a:rPr>
              <a:t>(secure.defensetravel.dod.mil)</a:t>
            </a:r>
          </a:p>
          <a:p>
            <a:pPr marL="557213" lvl="1" indent="-214313" defTabSz="685800">
              <a:buFont typeface="Arial" panose="020B0604020202020204" pitchFamily="34" charset="0"/>
              <a:buChar char="–"/>
            </a:pPr>
            <a:r>
              <a:rPr lang="en-US" sz="1950" dirty="0">
                <a:solidFill>
                  <a:prstClr val="black"/>
                </a:solidFill>
              </a:rPr>
              <a:t>“Travel Card 101” (</a:t>
            </a:r>
            <a:r>
              <a:rPr lang="en-US" sz="1950" u="sng" dirty="0">
                <a:solidFill>
                  <a:prstClr val="black"/>
                </a:solidFill>
              </a:rPr>
              <a:t>mandatory</a:t>
            </a:r>
            <a:r>
              <a:rPr lang="en-US" sz="1950" dirty="0">
                <a:solidFill>
                  <a:prstClr val="black"/>
                </a:solidFill>
              </a:rPr>
              <a:t> for new cardholders)</a:t>
            </a:r>
          </a:p>
          <a:p>
            <a:pPr marL="557213" lvl="1" indent="-214313" defTabSz="685800">
              <a:buFont typeface="Arial" panose="020B0604020202020204" pitchFamily="34" charset="0"/>
              <a:buChar char="–"/>
            </a:pPr>
            <a:r>
              <a:rPr lang="en-US" sz="1950" dirty="0">
                <a:solidFill>
                  <a:prstClr val="black"/>
                </a:solidFill>
              </a:rPr>
              <a:t>“Managing Travel Card Misuse” (for commanders/supervisors)</a:t>
            </a:r>
            <a:r>
              <a:rPr lang="en-US" sz="1950" dirty="0">
                <a:solidFill>
                  <a:srgbClr val="FF0000"/>
                </a:solidFill>
              </a:rPr>
              <a:t> </a:t>
            </a:r>
          </a:p>
          <a:p>
            <a:pPr marL="557213" lvl="1" indent="-214313" defTabSz="685800">
              <a:buFont typeface="Arial" panose="020B0604020202020204" pitchFamily="34" charset="0"/>
              <a:buChar char="–"/>
            </a:pPr>
            <a:r>
              <a:rPr lang="en-US" sz="1950" dirty="0">
                <a:solidFill>
                  <a:prstClr val="black"/>
                </a:solidFill>
              </a:rPr>
              <a:t>APC Training</a:t>
            </a:r>
          </a:p>
          <a:p>
            <a:pPr marL="257175" lvl="0" indent="-257175" defTabSz="685800">
              <a:buFont typeface="Arial" panose="020B0604020202020204" pitchFamily="34" charset="0"/>
              <a:buChar char="•"/>
            </a:pPr>
            <a:r>
              <a:rPr lang="en-US" sz="1950" b="1" dirty="0">
                <a:solidFill>
                  <a:prstClr val="black"/>
                </a:solidFill>
              </a:rPr>
              <a:t>Citibank Learning Center </a:t>
            </a:r>
            <a:br>
              <a:rPr lang="en-US" sz="1950" b="1" dirty="0">
                <a:solidFill>
                  <a:prstClr val="black"/>
                </a:solidFill>
              </a:rPr>
            </a:br>
            <a:r>
              <a:rPr lang="en-US" sz="1950" dirty="0">
                <a:solidFill>
                  <a:schemeClr val="accent2"/>
                </a:solidFill>
              </a:rPr>
              <a:t>(www.citibank.com/tts/sa/training-series/dod)</a:t>
            </a:r>
          </a:p>
          <a:p>
            <a:pPr marL="557213" lvl="1" indent="-214313" defTabSz="685800">
              <a:buFont typeface="Arial" panose="020B0604020202020204" pitchFamily="34" charset="0"/>
              <a:buChar char="–"/>
            </a:pPr>
            <a:r>
              <a:rPr lang="en-US" sz="1950" dirty="0" err="1">
                <a:solidFill>
                  <a:prstClr val="black"/>
                </a:solidFill>
              </a:rPr>
              <a:t>CitiManager</a:t>
            </a:r>
            <a:r>
              <a:rPr lang="en-US" sz="1950" dirty="0">
                <a:solidFill>
                  <a:prstClr val="black"/>
                </a:solidFill>
              </a:rPr>
              <a:t> User Guides, training registration, etc.</a:t>
            </a:r>
          </a:p>
        </p:txBody>
      </p:sp>
    </p:spTree>
    <p:extLst>
      <p:ext uri="{BB962C8B-B14F-4D97-AF65-F5344CB8AC3E}">
        <p14:creationId xmlns:p14="http://schemas.microsoft.com/office/powerpoint/2010/main" val="413648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97931-199C-DB0E-0657-CB7C88E2095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GSA Starmark Logo</a:t>
            </a:r>
          </a:p>
        </p:txBody>
      </p:sp>
      <p:sp>
        <p:nvSpPr>
          <p:cNvPr id="3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7" rIns="91434" bIns="45717" numCol="1" rtlCol="0" anchor="t" anchorCtr="0" compatLnSpc="1">
            <a:prstTxWarp prst="textNoShape">
              <a:avLst/>
            </a:prstTxWarp>
          </a:bodyPr>
          <a:lstStyle/>
          <a:p>
            <a:pPr defTabSz="914342"/>
            <a:endParaRPr lang="en-US"/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3BE7210F-B07D-4150-94BF-A51FEFC7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411" y="1649477"/>
            <a:ext cx="2219178" cy="887671"/>
          </a:xfrm>
          <a:prstGeom prst="rect">
            <a:avLst/>
          </a:prstGeom>
        </p:spPr>
      </p:pic>
      <p:pic>
        <p:nvPicPr>
          <p:cNvPr id="2" name="Picture 1" descr="GSA StarMark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0374" y="2687862"/>
            <a:ext cx="1203251" cy="10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6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A SmartPay">
      <a:dk1>
        <a:srgbClr val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491</TotalTime>
  <Words>722</Words>
  <Application>Microsoft Office PowerPoint</Application>
  <PresentationFormat>On-screen Show (16:9)</PresentationFormat>
  <Paragraphs>124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Bold</vt:lpstr>
      <vt:lpstr>Calibri</vt:lpstr>
      <vt:lpstr>Office Theme</vt:lpstr>
      <vt:lpstr>DoD Travel Card Program Update Alec Cloyd Chief, Travel Operations Division Defense Travel Management Office (DTMO)</vt:lpstr>
      <vt:lpstr>Agenda</vt:lpstr>
      <vt:lpstr>DTMO Travel Card Program Team</vt:lpstr>
      <vt:lpstr>Program/Policy Updates  Since 2022 Training Forum</vt:lpstr>
      <vt:lpstr>Key Program Metrics for CY2022</vt:lpstr>
      <vt:lpstr>Key Program Metrics for CY2022 (continued)</vt:lpstr>
      <vt:lpstr>Program Strategic Goals</vt:lpstr>
      <vt:lpstr>References</vt:lpstr>
      <vt:lpstr>GSA Starmark Logo</vt:lpstr>
    </vt:vector>
  </TitlesOfParts>
  <Company>General Services Administration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GSA User</dc:creator>
  <cp:lastModifiedBy>ElizabethAOwens</cp:lastModifiedBy>
  <cp:revision>49</cp:revision>
  <dcterms:created xsi:type="dcterms:W3CDTF">2015-02-25T18:03:24Z</dcterms:created>
  <dcterms:modified xsi:type="dcterms:W3CDTF">2023-03-02T17:58:27Z</dcterms:modified>
</cp:coreProperties>
</file>