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5"/>
  </p:notesMasterIdLst>
  <p:sldIdLst>
    <p:sldId id="256" r:id="rId5"/>
    <p:sldId id="340" r:id="rId6"/>
    <p:sldId id="300" r:id="rId7"/>
    <p:sldId id="339"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35" r:id="rId42"/>
    <p:sldId id="336" r:id="rId43"/>
    <p:sldId id="337"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5A2A6E-AD2E-4370-BE32-BA2379CE321B}" v="3" dt="2023-01-11T18:24:20.045"/>
    <p1510:client id="{5056F56C-8FD3-4ECA-A307-1CA4A4C16E6B}" v="56" dt="2023-01-11T21:05:48.224"/>
    <p1510:client id="{99BAA8F7-B6A5-4807-9881-96986D8BF7DC}" v="95" dt="2023-01-11T20:54:04.7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94598" autoAdjust="0"/>
  </p:normalViewPr>
  <p:slideViewPr>
    <p:cSldViewPr snapToGrid="0">
      <p:cViewPr varScale="1">
        <p:scale>
          <a:sx n="103" d="100"/>
          <a:sy n="103" d="100"/>
        </p:scale>
        <p:origin x="802" y="86"/>
      </p:cViewPr>
      <p:guideLst>
        <p:guide orient="horz" pos="1620"/>
        <p:guide pos="2880"/>
      </p:guideLst>
    </p:cSldViewPr>
  </p:slideViewPr>
  <p:outlineViewPr>
    <p:cViewPr>
      <p:scale>
        <a:sx n="33" d="100"/>
        <a:sy n="33" d="100"/>
      </p:scale>
      <p:origin x="0" y="-6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sleyJohnson\Downloads\SmartPay%20Program%20Statistic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xMode val="edge"/>
          <c:yMode val="edge"/>
          <c:x val="0"/>
          <c:y val="0.1280323450134771"/>
          <c:w val="0.96908333333333341"/>
          <c:h val="0.67654986522911054"/>
        </c:manualLayout>
      </c:layout>
      <c:barChart>
        <c:barDir val="col"/>
        <c:grouping val="clustered"/>
        <c:varyColors val="0"/>
        <c:ser>
          <c:idx val="0"/>
          <c:order val="0"/>
          <c:tx>
            <c:strRef>
              <c:f>'Data Analysis'!$Z$36</c:f>
              <c:strCache>
                <c:ptCount val="1"/>
              </c:strCache>
            </c:strRef>
          </c:tx>
          <c:invertIfNegative val="0"/>
          <c:dPt>
            <c:idx val="0"/>
            <c:invertIfNegative val="0"/>
            <c:bubble3D val="0"/>
            <c:spPr>
              <a:solidFill>
                <a:srgbClr val="013C88"/>
              </a:solidFill>
            </c:spPr>
            <c:extLst>
              <c:ext xmlns:c16="http://schemas.microsoft.com/office/drawing/2014/chart" uri="{C3380CC4-5D6E-409C-BE32-E72D297353CC}">
                <c16:uniqueId val="{00000001-1846-4B06-9444-5149F73EDF38}"/>
              </c:ext>
            </c:extLst>
          </c:dPt>
          <c:dPt>
            <c:idx val="1"/>
            <c:invertIfNegative val="0"/>
            <c:bubble3D val="0"/>
            <c:explosion val="25"/>
            <c:spPr>
              <a:solidFill>
                <a:srgbClr val="990000"/>
              </a:solidFill>
            </c:spPr>
            <c:extLst>
              <c:ext xmlns:c16="http://schemas.microsoft.com/office/drawing/2014/chart" uri="{C3380CC4-5D6E-409C-BE32-E72D297353CC}">
                <c16:uniqueId val="{00000003-1846-4B06-9444-5149F73EDF38}"/>
              </c:ext>
            </c:extLst>
          </c:dPt>
          <c:dPt>
            <c:idx val="2"/>
            <c:invertIfNegative val="0"/>
            <c:bubble3D val="0"/>
            <c:explosion val="25"/>
            <c:spPr>
              <a:solidFill>
                <a:srgbClr val="38761D"/>
              </a:solidFill>
            </c:spPr>
            <c:extLst>
              <c:ext xmlns:c16="http://schemas.microsoft.com/office/drawing/2014/chart" uri="{C3380CC4-5D6E-409C-BE32-E72D297353CC}">
                <c16:uniqueId val="{00000005-1846-4B06-9444-5149F73EDF38}"/>
              </c:ext>
            </c:extLst>
          </c:dPt>
          <c:dLbls>
            <c:dLbl>
              <c:idx val="0"/>
              <c:layout>
                <c:manualLayout>
                  <c:x val="-3.7401115068324514E-3"/>
                  <c:y val="3.1569595546250946E-2"/>
                </c:manualLayout>
              </c:layout>
              <c:tx>
                <c:rich>
                  <a:bodyPr wrap="square" lIns="38100" tIns="19050" rIns="38100" bIns="19050" anchor="ctr">
                    <a:spAutoFit/>
                  </a:bodyPr>
                  <a:lstStyle/>
                  <a:p>
                    <a:pPr>
                      <a:defRPr>
                        <a:solidFill>
                          <a:schemeClr val="bg1"/>
                        </a:solidFill>
                      </a:defRPr>
                    </a:pPr>
                    <a:fld id="{3CD0012F-F772-4178-8779-589CFF81DF37}" type="VALUE">
                      <a:rPr lang="en-US" smtClean="0">
                        <a:solidFill>
                          <a:schemeClr val="tx1"/>
                        </a:solidFill>
                      </a:rPr>
                      <a:pPr>
                        <a:defRPr>
                          <a:solidFill>
                            <a:schemeClr val="bg1"/>
                          </a:solidFill>
                        </a:defRPr>
                      </a:pPr>
                      <a:t>[VALUE]</a:t>
                    </a:fld>
                    <a:endParaRPr lang="en-US"/>
                  </a:p>
                </c:rich>
              </c:tx>
              <c:numFmt formatCode="#,##0" sourceLinked="0"/>
              <c:spPr>
                <a:noFill/>
                <a:ln>
                  <a:noFill/>
                </a:ln>
                <a:effectLst/>
              </c:spPr>
              <c:showLegendKey val="0"/>
              <c:showVal val="1"/>
              <c:showCatName val="0"/>
              <c:showSerName val="0"/>
              <c:showPercent val="0"/>
              <c:showBubbleSize val="0"/>
              <c:extLst>
                <c:ext xmlns:c15="http://schemas.microsoft.com/office/drawing/2012/chart" uri="{CE6537A1-D6FC-4f65-9D91-7224C49458BB}">
                  <c15:layout>
                    <c:manualLayout>
                      <c:w val="0.22538799294475281"/>
                      <c:h val="0.16416189684050495"/>
                    </c:manualLayout>
                  </c15:layout>
                  <c15:dlblFieldTable/>
                  <c15:showDataLabelsRange val="0"/>
                </c:ext>
                <c:ext xmlns:c16="http://schemas.microsoft.com/office/drawing/2014/chart" uri="{C3380CC4-5D6E-409C-BE32-E72D297353CC}">
                  <c16:uniqueId val="{00000001-1846-4B06-9444-5149F73EDF38}"/>
                </c:ext>
              </c:extLst>
            </c:dLbl>
            <c:dLbl>
              <c:idx val="1"/>
              <c:layout>
                <c:manualLayout>
                  <c:x val="-1.9655943315347695E-2"/>
                  <c:y val="1.4415621928489646E-2"/>
                </c:manualLayout>
              </c:layout>
              <c:numFmt formatCode="#,##0" sourceLinked="0"/>
              <c:spPr>
                <a:noFill/>
                <a:ln>
                  <a:noFill/>
                </a:ln>
                <a:effectLst/>
              </c:spPr>
              <c:txPr>
                <a:bodyPr wrap="square" lIns="38100" tIns="19050" rIns="38100" bIns="19050" anchor="ctr">
                  <a:spAutoFit/>
                </a:bodyPr>
                <a:lstStyle/>
                <a:p>
                  <a:pPr>
                    <a:defRPr>
                      <a:solidFill>
                        <a:schemeClr val="tx1"/>
                      </a:solidFill>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846-4B06-9444-5149F73EDF38}"/>
                </c:ext>
              </c:extLst>
            </c:dLbl>
            <c:dLbl>
              <c:idx val="2"/>
              <c:layout>
                <c:manualLayout>
                  <c:x val="-4.0184220996870294E-2"/>
                  <c:y val="2.0520237105063118E-2"/>
                </c:manualLayout>
              </c:layout>
              <c:numFmt formatCode="#,##0" sourceLinked="0"/>
              <c:spPr>
                <a:noFill/>
                <a:ln>
                  <a:noFill/>
                </a:ln>
                <a:effectLst/>
              </c:spPr>
              <c:txPr>
                <a:bodyPr wrap="square" lIns="38100" tIns="19050" rIns="38100" bIns="19050" anchor="ctr">
                  <a:spAutoFit/>
                </a:bodyPr>
                <a:lstStyle/>
                <a:p>
                  <a:pPr>
                    <a:defRPr>
                      <a:solidFill>
                        <a:schemeClr val="tx1"/>
                      </a:solidFill>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846-4B06-9444-5149F73EDF38}"/>
                </c:ext>
              </c:extLst>
            </c:dLbl>
            <c:spPr>
              <a:noFill/>
              <a:ln>
                <a:noFill/>
              </a:ln>
              <a:effectLst/>
            </c:spPr>
            <c:txPr>
              <a:bodyPr wrap="square" lIns="38100" tIns="19050" rIns="38100" bIns="19050" anchor="ctr">
                <a:spAutoFit/>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'Data Analysis'!$A$34:$A$36</c:f>
              <c:strCache>
                <c:ptCount val="3"/>
                <c:pt idx="0">
                  <c:v>Travel</c:v>
                </c:pt>
                <c:pt idx="1">
                  <c:v>Purchase</c:v>
                </c:pt>
                <c:pt idx="2">
                  <c:v>Fleet</c:v>
                </c:pt>
              </c:strCache>
            </c:strRef>
          </c:cat>
          <c:val>
            <c:numRef>
              <c:f>'Data Analysis'!$Z$37:$Z$39</c:f>
              <c:numCache>
                <c:formatCode>General</c:formatCode>
                <c:ptCount val="3"/>
                <c:pt idx="0">
                  <c:v>4699114</c:v>
                </c:pt>
                <c:pt idx="1">
                  <c:v>1083246</c:v>
                </c:pt>
                <c:pt idx="2" formatCode="#,##0">
                  <c:v>780044</c:v>
                </c:pt>
              </c:numCache>
            </c:numRef>
          </c:val>
          <c:extLst>
            <c:ext xmlns:c16="http://schemas.microsoft.com/office/drawing/2014/chart" uri="{C3380CC4-5D6E-409C-BE32-E72D297353CC}">
              <c16:uniqueId val="{00000006-1846-4B06-9444-5149F73EDF38}"/>
            </c:ext>
          </c:extLst>
        </c:ser>
        <c:dLbls>
          <c:showLegendKey val="0"/>
          <c:showVal val="0"/>
          <c:showCatName val="0"/>
          <c:showSerName val="0"/>
          <c:showPercent val="0"/>
          <c:showBubbleSize val="0"/>
        </c:dLbls>
        <c:gapWidth val="100"/>
        <c:axId val="711852240"/>
        <c:axId val="711856816"/>
      </c:barChart>
      <c:catAx>
        <c:axId val="711852240"/>
        <c:scaling>
          <c:orientation val="minMax"/>
        </c:scaling>
        <c:delete val="0"/>
        <c:axPos val="b"/>
        <c:numFmt formatCode="General" sourceLinked="1"/>
        <c:majorTickMark val="out"/>
        <c:minorTickMark val="none"/>
        <c:tickLblPos val="nextTo"/>
        <c:crossAx val="711856816"/>
        <c:crosses val="autoZero"/>
        <c:auto val="1"/>
        <c:lblAlgn val="ctr"/>
        <c:lblOffset val="100"/>
        <c:noMultiLvlLbl val="0"/>
      </c:catAx>
      <c:valAx>
        <c:axId val="711856816"/>
        <c:scaling>
          <c:orientation val="minMax"/>
        </c:scaling>
        <c:delete val="0"/>
        <c:axPos val="l"/>
        <c:majorGridlines/>
        <c:numFmt formatCode="General" sourceLinked="1"/>
        <c:majorTickMark val="out"/>
        <c:minorTickMark val="none"/>
        <c:tickLblPos val="nextTo"/>
        <c:crossAx val="711852240"/>
        <c:crosses val="autoZero"/>
        <c:crossBetween val="between"/>
      </c:valAx>
    </c:plotArea>
    <c:legend>
      <c:legendPos val="b"/>
      <c:overlay val="0"/>
      <c:txPr>
        <a:bodyPr/>
        <a:lstStyle/>
        <a:p>
          <a:pPr lvl="0">
            <a:defRPr sz="1200" b="0">
              <a:solidFill>
                <a:srgbClr val="000000"/>
              </a:solidFill>
              <a:latin typeface="Roboto"/>
            </a:defRPr>
          </a:pPr>
          <a:endParaRPr lang="en-US"/>
        </a:p>
      </c:txPr>
    </c:legend>
    <c:plotVisOnly val="1"/>
    <c:dispBlanksAs val="zero"/>
    <c:showDLblsOverMax val="1"/>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F2067-A687-B342-BD06-FA386BB5BADC}" type="datetimeFigureOut">
              <a:rPr lang="en-US" smtClean="0"/>
              <a:t>1/30/2023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A17250-56D1-8849-9C4F-9B4226955734}" type="slidenum">
              <a:rPr lang="en-US" smtClean="0"/>
              <a:t>‹#›</a:t>
            </a:fld>
            <a:endParaRPr lang="en-US"/>
          </a:p>
        </p:txBody>
      </p:sp>
    </p:spTree>
    <p:extLst>
      <p:ext uri="{BB962C8B-B14F-4D97-AF65-F5344CB8AC3E}">
        <p14:creationId xmlns:p14="http://schemas.microsoft.com/office/powerpoint/2010/main" val="4261606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gsa.gov/ftr"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www.state.gov/m/a/dir/regs/fam/14fam/500/index.htm" TargetMode="External"/><Relationship Id="rId5" Type="http://schemas.openxmlformats.org/officeDocument/2006/relationships/hyperlink" Target="http://www.state.gov/documents/organization/85509.pdf" TargetMode="External"/><Relationship Id="rId4" Type="http://schemas.openxmlformats.org/officeDocument/2006/relationships/hyperlink" Target="http://www.defensetravel.dod.mil/site/travelreg.cfm"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gsa.gov/ftr"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www.state.gov/m/a/dir/regs/fam/14fam/500/index.htm" TargetMode="External"/><Relationship Id="rId5" Type="http://schemas.openxmlformats.org/officeDocument/2006/relationships/hyperlink" Target="http://www.state.gov/documents/organization/85509.pdf" TargetMode="External"/><Relationship Id="rId4" Type="http://schemas.openxmlformats.org/officeDocument/2006/relationships/hyperlink" Target="http://www.defensetravel.dod.mil/site/travelreg.cfm"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r>
              <a:rPr lang="en-US" sz="1100"/>
              <a:t>Local travel is considered official travel when the individual is performing official duties in and around the area of the permanent duty station.</a:t>
            </a:r>
            <a:br>
              <a:rPr lang="en-US" sz="1100"/>
            </a:br>
            <a:br>
              <a:rPr lang="en-US" sz="1100"/>
            </a:br>
            <a:r>
              <a:rPr lang="en-US" sz="1100" u="sng">
                <a:solidFill>
                  <a:schemeClr val="hlink"/>
                </a:solidFill>
                <a:hlinkClick r:id="rId3"/>
              </a:rPr>
              <a:t>Federal Travel Regulation (FTR)</a:t>
            </a:r>
            <a:r>
              <a:rPr lang="en-US" sz="1100"/>
              <a:t> - for civilian employees (41 CFR., Chapters 301-304).</a:t>
            </a:r>
            <a:endParaRPr/>
          </a:p>
          <a:p>
            <a:pPr marL="471145" indent="-327184">
              <a:lnSpc>
                <a:spcPct val="125000"/>
              </a:lnSpc>
              <a:spcBef>
                <a:spcPts val="1134"/>
              </a:spcBef>
              <a:buNone/>
            </a:pPr>
            <a:r>
              <a:rPr lang="en-US" sz="1100" u="sng">
                <a:solidFill>
                  <a:schemeClr val="hlink"/>
                </a:solidFill>
                <a:hlinkClick r:id="rId4"/>
              </a:rPr>
              <a:t>Joint Travel Regulations (JTR)</a:t>
            </a:r>
            <a:r>
              <a:rPr lang="en-US" sz="1100"/>
              <a:t> - for DoD civilian employees</a:t>
            </a:r>
            <a:endParaRPr/>
          </a:p>
          <a:p>
            <a:pPr marL="471145" indent="-327184">
              <a:lnSpc>
                <a:spcPct val="125000"/>
              </a:lnSpc>
              <a:spcBef>
                <a:spcPts val="2267"/>
              </a:spcBef>
              <a:buNone/>
            </a:pPr>
            <a:r>
              <a:rPr lang="en-US" sz="1100" u="sng">
                <a:solidFill>
                  <a:schemeClr val="hlink"/>
                </a:solidFill>
                <a:hlinkClick r:id="rId5"/>
              </a:rPr>
              <a:t>Foreign Affairs Manual, Volume 4, Chapter 460 </a:t>
            </a:r>
            <a:r>
              <a:rPr lang="en-US" sz="1100"/>
              <a:t>(4 FAM 460) and </a:t>
            </a:r>
            <a:r>
              <a:rPr lang="en-US" sz="1100" u="sng">
                <a:solidFill>
                  <a:schemeClr val="hlink"/>
                </a:solidFill>
                <a:hlinkClick r:id="rId6"/>
              </a:rPr>
              <a:t>Foreign Affairs Manual, Volume 14, Chapter 500</a:t>
            </a:r>
            <a:r>
              <a:rPr lang="en-US" sz="1100"/>
              <a:t> (14 FAM 500) for members of the Foreign Service, U.S. Department of State</a:t>
            </a:r>
            <a:endParaRPr/>
          </a:p>
          <a:p>
            <a:pPr marL="471145" indent="-327184">
              <a:spcBef>
                <a:spcPts val="1134"/>
              </a:spcBef>
              <a:buNone/>
            </a:pPr>
            <a:endParaRPr/>
          </a:p>
        </p:txBody>
      </p:sp>
      <p:sp>
        <p:nvSpPr>
          <p:cNvPr id="99" name="Google Shape;99;p5: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extLst>
      <p:ext uri="{BB962C8B-B14F-4D97-AF65-F5344CB8AC3E}">
        <p14:creationId xmlns:p14="http://schemas.microsoft.com/office/powerpoint/2010/main" val="719848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0: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r>
              <a:rPr lang="en-US"/>
              <a:t>PL 105-264 has been in place since GSA SmartPay</a:t>
            </a:r>
            <a:r>
              <a:rPr lang="en-US" sz="1200">
                <a:solidFill>
                  <a:srgbClr val="F7941E"/>
                </a:solidFill>
              </a:rPr>
              <a:t>®</a:t>
            </a:r>
            <a:r>
              <a:rPr lang="en-US"/>
              <a:t> 1.  The law mandates use of a government charge card when paying for travel or travel related expenses.  There are exceptions to the law which can be found in the Federal Travel Regulations.  Many agencies have policies in place that require use of the travel card when individuals travel 3 or more times a year while other agencies mandate that employees traveling once or more a year need a travel card.  Use of the travel card does have agencies to earn refunds, so it’s use should be encouraged for anyone traveling in accordance with your agency’s policies.  </a:t>
            </a:r>
            <a:endParaRPr/>
          </a:p>
        </p:txBody>
      </p:sp>
      <p:sp>
        <p:nvSpPr>
          <p:cNvPr id="129" name="Google Shape;129;p10: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1: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r>
              <a:rPr lang="en-US"/>
              <a:t>PL 105-264 has been in place since GSA SmartPay</a:t>
            </a:r>
            <a:r>
              <a:rPr lang="en-US" sz="1200">
                <a:solidFill>
                  <a:srgbClr val="F7941E"/>
                </a:solidFill>
              </a:rPr>
              <a:t>®</a:t>
            </a:r>
            <a:r>
              <a:rPr lang="en-US"/>
              <a:t> 1.  The law mandates use of a government charge card when paying for travel or travel related expenses.  There are exceptions to the law which can be found in the Federal Travel Regulations.  Many agencies have policies in place that require use of the travel card when individuals travel 3 or more times a year while other agencies mandate that employees traveling once or more a year need a travel card.  Use of the travel card does have agencies to earn refunds, so it’s use should be encouraged for anyone traveling in accordance with your agency’s policies.  </a:t>
            </a:r>
            <a:endParaRPr/>
          </a:p>
        </p:txBody>
      </p:sp>
      <p:sp>
        <p:nvSpPr>
          <p:cNvPr id="135" name="Google Shape;135;p11: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2: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141" name="Google Shape;141;p1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3: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146" name="Google Shape;146;p13: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4: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r>
              <a:rPr lang="en-US" sz="1100"/>
              <a:t>http://www.defensetravel.dod.mil/site/govtravelcard.cfm</a:t>
            </a:r>
            <a:endParaRPr/>
          </a:p>
          <a:p>
            <a:pPr marL="471145" indent="-327184">
              <a:spcBef>
                <a:spcPts val="0"/>
              </a:spcBef>
              <a:buNone/>
            </a:pPr>
            <a:r>
              <a:rPr lang="en-US" sz="1100"/>
              <a:t>Required minimum = 660</a:t>
            </a:r>
            <a:endParaRPr/>
          </a:p>
          <a:p>
            <a:pPr marL="471145" indent="-327184">
              <a:spcBef>
                <a:spcPts val="0"/>
              </a:spcBef>
              <a:buNone/>
            </a:pPr>
            <a:r>
              <a:rPr lang="en-US" sz="1100"/>
              <a:t>Below minimum = 500-659</a:t>
            </a:r>
            <a:endParaRPr/>
          </a:p>
          <a:p>
            <a:pPr marL="471145" indent="-327184">
              <a:spcBef>
                <a:spcPts val="0"/>
              </a:spcBef>
              <a:buNone/>
            </a:pPr>
            <a:endParaRPr sz="1100"/>
          </a:p>
          <a:p>
            <a:pPr marL="471145" indent="-327184">
              <a:lnSpc>
                <a:spcPct val="125000"/>
              </a:lnSpc>
              <a:spcBef>
                <a:spcPts val="1134"/>
              </a:spcBef>
              <a:buClr>
                <a:schemeClr val="dk1"/>
              </a:buClr>
              <a:buSzPts val="1100"/>
              <a:buNone/>
            </a:pPr>
            <a:r>
              <a:rPr lang="en-US" sz="1100"/>
              <a:t>Split disbursement provides for payments to be made by the agency on behalf of the cardholders. At the cardholder's direction and in accordance with agency policy, disbursement is split. The bank receives a direct payment by the agency of the cardholder specified/claimed amount. The rest of the payment is disbursed to a cardholder account or directly to the cardholder. Large ticket items such as common carrier, hotel and rental car charges are commonly paid directly to the bank on behalf of the cardholder while other disbursements are paid to the employee.</a:t>
            </a:r>
            <a:endParaRPr/>
          </a:p>
          <a:p>
            <a:pPr marL="471145" indent="-327184">
              <a:lnSpc>
                <a:spcPct val="125000"/>
              </a:lnSpc>
              <a:spcBef>
                <a:spcPts val="2267"/>
              </a:spcBef>
              <a:buClr>
                <a:schemeClr val="dk1"/>
              </a:buClr>
              <a:buSzPts val="1100"/>
              <a:buNone/>
            </a:pPr>
            <a:endParaRPr sz="1100"/>
          </a:p>
          <a:p>
            <a:pPr marL="471145" indent="-327184">
              <a:lnSpc>
                <a:spcPct val="125000"/>
              </a:lnSpc>
              <a:spcBef>
                <a:spcPts val="2267"/>
              </a:spcBef>
              <a:spcAft>
                <a:spcPts val="1134"/>
              </a:spcAft>
              <a:buClr>
                <a:schemeClr val="dk1"/>
              </a:buClr>
              <a:buSzPts val="1100"/>
              <a:buNone/>
            </a:pPr>
            <a:r>
              <a:rPr lang="en-US" sz="1100"/>
              <a:t>Split disbursement is an effective tool to reduce delinquency and improve refunds paid to the agency. It will require coordination with the bank to ensure proper payments are made by the Government and properly posted to a cardholder's account. A pilot to test the process is highly recommended before implementation.</a:t>
            </a:r>
            <a:endParaRPr/>
          </a:p>
        </p:txBody>
      </p:sp>
      <p:sp>
        <p:nvSpPr>
          <p:cNvPr id="152" name="Google Shape;152;p14: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5: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158" name="Google Shape;158;p15: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6: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r>
              <a:rPr lang="en-US"/>
              <a:t>Tax advantage of the CBA and accessibility of the IBA</a:t>
            </a:r>
            <a:endParaRPr/>
          </a:p>
        </p:txBody>
      </p:sp>
      <p:sp>
        <p:nvSpPr>
          <p:cNvPr id="164" name="Google Shape;164;p16: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7: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170" name="Google Shape;170;p17: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8: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176" name="Google Shape;176;p18: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9: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181" name="Google Shape;181;p19: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body" idx="1"/>
          </p:nvPr>
        </p:nvSpPr>
        <p:spPr>
          <a:xfrm>
            <a:off x="947319" y="4458564"/>
            <a:ext cx="5207837" cy="422609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60" name="Google Shape;60;p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0: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163592" indent="0">
              <a:lnSpc>
                <a:spcPct val="115000"/>
              </a:lnSpc>
              <a:spcBef>
                <a:spcPts val="1134"/>
              </a:spcBef>
              <a:spcAft>
                <a:spcPts val="1134"/>
              </a:spcAft>
              <a:buSzPts val="1100"/>
              <a:buNone/>
            </a:pPr>
            <a:endParaRPr sz="1100"/>
          </a:p>
        </p:txBody>
      </p:sp>
      <p:sp>
        <p:nvSpPr>
          <p:cNvPr id="187" name="Google Shape;187;p20: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1: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193" name="Google Shape;193;p21: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2: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199" name="Google Shape;199;p2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3: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205" name="Google Shape;205;p23: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4: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211" name="Google Shape;211;p24: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5: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217" name="Google Shape;217;p25: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6: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222" name="Google Shape;222;p26: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7: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228" name="Google Shape;228;p27: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8: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234" name="Google Shape;234;p28: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9: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240" name="Google Shape;240;p29: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1"/>
              </a:buClr>
              <a:buSzPts val="1200"/>
              <a:buFont typeface="Calibri"/>
              <a:buNone/>
            </a:pPr>
            <a:fld id="{00000000-1234-1234-1234-123412341234}" type="slidenum">
              <a:rPr lang="en-US"/>
              <a:t>4</a:t>
            </a:fld>
            <a:endParaRPr/>
          </a:p>
        </p:txBody>
      </p:sp>
      <p:sp>
        <p:nvSpPr>
          <p:cNvPr id="154" name="Google Shape;15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5" name="Google Shape;155;p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Clr>
                <a:schemeClr val="dk1"/>
              </a:buClr>
              <a:buSzPts val="1400"/>
              <a:buFont typeface="Calibri"/>
              <a:buNone/>
            </a:pPr>
            <a:r>
              <a:rPr lang="en-US" sz="1000">
                <a:latin typeface="Arial"/>
                <a:ea typeface="Arial"/>
                <a:cs typeface="Arial"/>
                <a:sym typeface="Arial"/>
              </a:rPr>
              <a:t>Fix Account numbers</a:t>
            </a:r>
            <a:endParaRPr sz="1000">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0: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246" name="Google Shape;246;p30: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1: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252" name="Google Shape;252;p31: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32: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r>
              <a:rPr lang="en-US" sz="1100"/>
              <a:t>Account Activity Report: This report consists of summary totals for the reporting period, the fiscal year-to-date, by card and agency/organization. This report is generally used at all levels to obtain and manipulate program data. See CP.3.3.1 Account Activity Report for the Purchase Card Program, CT.3.3.1.1 Account Activity Report for the Travel Card Program, and CF.3.3.1.1 Account Activity Report for the Fleet Card Program for specific data elements</a:t>
            </a:r>
            <a:br>
              <a:rPr lang="en-US" sz="1100"/>
            </a:br>
            <a:br>
              <a:rPr lang="en-US" sz="1100"/>
            </a:br>
            <a:r>
              <a:rPr lang="en-US" sz="1100"/>
              <a:t>Declined Authorizations Report:  The Declined Authorization Report will identify account holders who have attempted to use an account to buy an item: </a:t>
            </a:r>
            <a:br>
              <a:rPr lang="en-US" sz="1100"/>
            </a:br>
            <a:r>
              <a:rPr lang="en-US" sz="1100"/>
              <a:t>For which they are not authorized;</a:t>
            </a:r>
            <a:endParaRPr/>
          </a:p>
          <a:p>
            <a:pPr marL="471145" indent="-327184">
              <a:spcBef>
                <a:spcPts val="0"/>
              </a:spcBef>
              <a:buNone/>
            </a:pPr>
            <a:r>
              <a:rPr lang="en-US" sz="1100"/>
              <a:t>That exceeds their single-purchase limits;</a:t>
            </a:r>
            <a:endParaRPr/>
          </a:p>
          <a:p>
            <a:pPr marL="471145" indent="-327184">
              <a:spcBef>
                <a:spcPts val="0"/>
              </a:spcBef>
              <a:buNone/>
            </a:pPr>
            <a:r>
              <a:rPr lang="en-US" sz="1100"/>
              <a:t>That exceeds their monthly purchase limit; or</a:t>
            </a:r>
            <a:endParaRPr/>
          </a:p>
          <a:p>
            <a:pPr marL="471145" indent="-327184">
              <a:spcBef>
                <a:spcPts val="0"/>
              </a:spcBef>
              <a:buNone/>
            </a:pPr>
            <a:r>
              <a:rPr lang="en-US" sz="1100"/>
              <a:t>From a merchant that falls under a blocked Merchant Category Code (MCC)</a:t>
            </a:r>
            <a:endParaRPr/>
          </a:p>
          <a:p>
            <a:pPr marL="471145" indent="-327184">
              <a:spcBef>
                <a:spcPts val="0"/>
              </a:spcBef>
              <a:buNone/>
            </a:pPr>
            <a:br>
              <a:rPr lang="en-US"/>
            </a:br>
            <a:r>
              <a:rPr lang="en-US"/>
              <a:t>Pre-Suspension/Pre-Cancellation Report: This report lists accounts eligible for suspension or cancellation as defined in C.1.18.2 Account Suspension and Cancellation and identifies account name, account number, status, balance past due, number of days past due, and interest penalty for centrally billed accounts. This report is generally used by the A/OPC to flag cardholders and accounts for A/OPC action and delinquency control. NOTE: The Travel Card Program requires this information segregated by individually and centrally billed accounts</a:t>
            </a:r>
            <a:br>
              <a:rPr lang="en-US"/>
            </a:br>
            <a:br>
              <a:rPr lang="en-US"/>
            </a:br>
            <a:r>
              <a:rPr lang="en-US"/>
              <a:t>Transaction Dispute Report: This report lists all outstanding and resolved transaction disputes and includes all information necessary to identify, track, balance, and obtain status on the dispute from the original charge through resolution. This report must include all attributes of the original charge. This report is generally used by the Transaction Dispute Office to manage disputes. NOTE: The Travel Card Program requires this information segregated by individually and centrally billed accounts</a:t>
            </a:r>
            <a:br>
              <a:rPr lang="en-US"/>
            </a:br>
            <a:br>
              <a:rPr lang="en-US"/>
            </a:br>
            <a:r>
              <a:rPr lang="en-US"/>
              <a:t>Renewal Report: This report lists cards/accounts due to expire and identifies account name, account number, expiration date, and any other information required to determine renewal status. This report is generally used by the A/OPC to flag expiring cards</a:t>
            </a:r>
            <a:br>
              <a:rPr lang="en-US"/>
            </a:br>
            <a:br>
              <a:rPr lang="en-US"/>
            </a:br>
            <a:r>
              <a:rPr lang="en-US"/>
              <a:t>Ad Hoc Reporting: Provides the ability for the A/OPC community, at a minimum, to access all data elements of the AO, cardholder, and transaction records and create a report in html, Excel, and text (ASCII) formats as defined by the A/OPC. </a:t>
            </a:r>
            <a:endParaRPr/>
          </a:p>
        </p:txBody>
      </p:sp>
      <p:sp>
        <p:nvSpPr>
          <p:cNvPr id="262" name="Google Shape;262;p32: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3: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272" name="Google Shape;272;p33: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4: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278" name="Google Shape;278;p34: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5: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283" name="Google Shape;283;p35: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6: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289" name="Google Shape;289;p36: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7: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295" name="Google Shape;295;p37: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8:notes"/>
          <p:cNvSpPr txBox="1">
            <a:spLocks noGrp="1"/>
          </p:cNvSpPr>
          <p:nvPr>
            <p:ph type="sldNum" idx="12"/>
          </p:nvPr>
        </p:nvSpPr>
        <p:spPr>
          <a:xfrm>
            <a:off x="4024092" y="8918731"/>
            <a:ext cx="3078382" cy="469743"/>
          </a:xfrm>
          <a:prstGeom prst="rect">
            <a:avLst/>
          </a:prstGeom>
          <a:noFill/>
          <a:ln>
            <a:noFill/>
          </a:ln>
        </p:spPr>
        <p:txBody>
          <a:bodyPr spcFirstLastPara="1" wrap="square" lIns="94085" tIns="47042" rIns="94085" bIns="47042" anchor="b" anchorCtr="0">
            <a:noAutofit/>
          </a:bodyPr>
          <a:lstStyle/>
          <a:p>
            <a:pPr algn="r">
              <a:buSzPts val="300"/>
            </a:pPr>
            <a:fld id="{00000000-1234-1234-1234-123412341234}" type="slidenum">
              <a:rPr lang="en-US" sz="1200">
                <a:solidFill>
                  <a:schemeClr val="dk1"/>
                </a:solidFill>
                <a:latin typeface="Times New Roman"/>
                <a:ea typeface="Times New Roman"/>
                <a:cs typeface="Times New Roman"/>
                <a:sym typeface="Times New Roman"/>
              </a:rPr>
              <a:pPr algn="r">
                <a:buSzPts val="300"/>
              </a:pPr>
              <a:t>39</a:t>
            </a:fld>
            <a:endParaRPr sz="1200">
              <a:solidFill>
                <a:schemeClr val="dk1"/>
              </a:solidFill>
              <a:latin typeface="Times New Roman"/>
              <a:ea typeface="Times New Roman"/>
              <a:cs typeface="Times New Roman"/>
              <a:sym typeface="Times New Roman"/>
            </a:endParaRPr>
          </a:p>
        </p:txBody>
      </p:sp>
      <p:sp>
        <p:nvSpPr>
          <p:cNvPr id="300" name="Google Shape;300;p38: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1" name="Google Shape;301;p38:notes"/>
          <p:cNvSpPr txBox="1">
            <a:spLocks noGrp="1"/>
          </p:cNvSpPr>
          <p:nvPr>
            <p:ph type="body" idx="1"/>
          </p:nvPr>
        </p:nvSpPr>
        <p:spPr>
          <a:xfrm>
            <a:off x="947319" y="4458564"/>
            <a:ext cx="5207837" cy="4226096"/>
          </a:xfrm>
          <a:prstGeom prst="rect">
            <a:avLst/>
          </a:prstGeom>
          <a:noFill/>
          <a:ln>
            <a:noFill/>
          </a:ln>
        </p:spPr>
        <p:txBody>
          <a:bodyPr spcFirstLastPara="1" wrap="square" lIns="94085" tIns="47042" rIns="94085" bIns="47042" anchor="t" anchorCtr="0">
            <a:noAutofit/>
          </a:bodyPr>
          <a:lstStyle/>
          <a:p>
            <a:pPr marL="0" indent="0">
              <a:spcBef>
                <a:spcPts val="0"/>
              </a:spcBef>
              <a:buSzPts val="300"/>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9:notes"/>
          <p:cNvSpPr txBox="1">
            <a:spLocks noGrp="1"/>
          </p:cNvSpPr>
          <p:nvPr>
            <p:ph type="body" idx="1"/>
          </p:nvPr>
        </p:nvSpPr>
        <p:spPr>
          <a:xfrm>
            <a:off x="946997" y="4459526"/>
            <a:ext cx="5208481" cy="4224814"/>
          </a:xfrm>
          <a:prstGeom prst="rect">
            <a:avLst/>
          </a:prstGeom>
          <a:noFill/>
          <a:ln>
            <a:noFill/>
          </a:ln>
        </p:spPr>
        <p:txBody>
          <a:bodyPr spcFirstLastPara="1" wrap="square" lIns="94213" tIns="94213" rIns="94213" bIns="94213" anchor="t" anchorCtr="0">
            <a:noAutofit/>
          </a:bodyPr>
          <a:lstStyle/>
          <a:p>
            <a:pPr marL="471145" indent="-327184">
              <a:spcBef>
                <a:spcPts val="0"/>
              </a:spcBef>
              <a:buNone/>
            </a:pPr>
            <a:endParaRPr/>
          </a:p>
        </p:txBody>
      </p:sp>
      <p:sp>
        <p:nvSpPr>
          <p:cNvPr id="307" name="Google Shape;307;p39: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endParaRPr/>
          </a:p>
        </p:txBody>
      </p:sp>
      <p:sp>
        <p:nvSpPr>
          <p:cNvPr id="94" name="Google Shape;94;p4: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r>
              <a:rPr lang="en-US" sz="1100"/>
              <a:t>Local travel is considered official travel when the individual is performing official duties in and around the area of the permanent duty station.</a:t>
            </a:r>
            <a:br>
              <a:rPr lang="en-US" sz="1100"/>
            </a:br>
            <a:br>
              <a:rPr lang="en-US" sz="1100"/>
            </a:br>
            <a:r>
              <a:rPr lang="en-US" sz="1100" u="sng">
                <a:solidFill>
                  <a:schemeClr val="hlink"/>
                </a:solidFill>
                <a:hlinkClick r:id="rId3"/>
              </a:rPr>
              <a:t>Federal Travel Regulation (FTR)</a:t>
            </a:r>
            <a:r>
              <a:rPr lang="en-US" sz="1100"/>
              <a:t> - for civilian employees (41 CFR., Chapters 301-304).</a:t>
            </a:r>
            <a:endParaRPr/>
          </a:p>
          <a:p>
            <a:pPr marL="471145" indent="-327184">
              <a:lnSpc>
                <a:spcPct val="125000"/>
              </a:lnSpc>
              <a:spcBef>
                <a:spcPts val="1134"/>
              </a:spcBef>
              <a:buNone/>
            </a:pPr>
            <a:r>
              <a:rPr lang="en-US" sz="1100" u="sng">
                <a:solidFill>
                  <a:schemeClr val="hlink"/>
                </a:solidFill>
                <a:hlinkClick r:id="rId4"/>
              </a:rPr>
              <a:t>Joint Travel Regulations (JTR)</a:t>
            </a:r>
            <a:r>
              <a:rPr lang="en-US" sz="1100"/>
              <a:t> - for DoD civilian employees</a:t>
            </a:r>
            <a:endParaRPr/>
          </a:p>
          <a:p>
            <a:pPr marL="471145" indent="-327184">
              <a:lnSpc>
                <a:spcPct val="125000"/>
              </a:lnSpc>
              <a:spcBef>
                <a:spcPts val="2267"/>
              </a:spcBef>
              <a:buNone/>
            </a:pPr>
            <a:r>
              <a:rPr lang="en-US" sz="1100" u="sng">
                <a:solidFill>
                  <a:schemeClr val="hlink"/>
                </a:solidFill>
                <a:hlinkClick r:id="rId5"/>
              </a:rPr>
              <a:t>Foreign Affairs Manual, Volume 4, Chapter 460 </a:t>
            </a:r>
            <a:r>
              <a:rPr lang="en-US" sz="1100"/>
              <a:t>(4 FAM 460) and </a:t>
            </a:r>
            <a:r>
              <a:rPr lang="en-US" sz="1100" u="sng">
                <a:solidFill>
                  <a:schemeClr val="hlink"/>
                </a:solidFill>
                <a:hlinkClick r:id="rId6"/>
              </a:rPr>
              <a:t>Foreign Affairs Manual, Volume 14, Chapter 500</a:t>
            </a:r>
            <a:r>
              <a:rPr lang="en-US" sz="1100"/>
              <a:t> (14 FAM 500) for members of the Foreign Service, U.S. Department of State</a:t>
            </a:r>
            <a:endParaRPr/>
          </a:p>
          <a:p>
            <a:pPr marL="471145" indent="-327184">
              <a:spcBef>
                <a:spcPts val="1134"/>
              </a:spcBef>
              <a:buNone/>
            </a:pPr>
            <a:endParaRPr/>
          </a:p>
        </p:txBody>
      </p:sp>
      <p:sp>
        <p:nvSpPr>
          <p:cNvPr id="99" name="Google Shape;99;p5: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r>
              <a:rPr lang="en-US"/>
              <a:t>Updates to the Circular have been made through an inter-agency work group of AOPCs and GSA’ s CCCM. Some key updates for the travel card program that were included in the Circular update are:  a breakout of travel card specific internal controls and additional internal control suggestions through things like data mining/data analysis and business case analyses.  </a:t>
            </a:r>
            <a:endParaRPr/>
          </a:p>
          <a:p>
            <a:pPr marL="471145" indent="-327184">
              <a:spcBef>
                <a:spcPts val="0"/>
              </a:spcBef>
              <a:buNone/>
            </a:pPr>
            <a:endParaRPr/>
          </a:p>
          <a:p>
            <a:pPr marL="471145" indent="-327184">
              <a:spcBef>
                <a:spcPts val="0"/>
              </a:spcBef>
              <a:buNone/>
            </a:pPr>
            <a:r>
              <a:rPr lang="en-US"/>
              <a:t>In addition, the Chapter on training was also updated to provide more specific training information for cardholders, program managers and approvers.  Before, the training requirements were kind of lumped together and were confusing.  The update gave us an opportunity to treat each business line and its stakeholders separately so that training requirements are clearly outlined and applicable.  </a:t>
            </a:r>
          </a:p>
          <a:p>
            <a:pPr marL="471145" indent="-327184">
              <a:spcBef>
                <a:spcPts val="0"/>
              </a:spcBef>
              <a:buNone/>
            </a:pPr>
            <a:r>
              <a:rPr lang="en-US"/>
              <a:t>Chapter 3 – Charge card management plan - </a:t>
            </a:r>
            <a:r>
              <a:rPr lang="en-US" b="0" i="0">
                <a:solidFill>
                  <a:srgbClr val="222222"/>
                </a:solidFill>
                <a:effectLst/>
                <a:latin typeface="arial" panose="020B0604020202020204" pitchFamily="34" charset="0"/>
              </a:rPr>
              <a:t>each agency must develop, issue, and maintain written policies and procedures for the</a:t>
            </a:r>
            <a:br>
              <a:rPr lang="en-US"/>
            </a:br>
            <a:r>
              <a:rPr lang="en-US" b="0" i="0">
                <a:solidFill>
                  <a:srgbClr val="222222"/>
                </a:solidFill>
                <a:effectLst/>
                <a:latin typeface="arial" panose="020B0604020202020204" pitchFamily="34" charset="0"/>
              </a:rPr>
              <a:t>appropriate use of charge cards consistent with the requirements of this Guidance. The plan is no longer sent to OMB. Agencies maintain their plans and only provide them to OMB upon request. The plan is not required to be sent to GSA.</a:t>
            </a:r>
          </a:p>
          <a:p>
            <a:pPr marL="471145" indent="-327184">
              <a:spcBef>
                <a:spcPts val="0"/>
              </a:spcBef>
              <a:buNone/>
            </a:pPr>
            <a:r>
              <a:rPr lang="en-US" b="0" i="0">
                <a:solidFill>
                  <a:srgbClr val="222222"/>
                </a:solidFill>
                <a:effectLst/>
                <a:latin typeface="arial" panose="020B0604020202020204" pitchFamily="34" charset="0"/>
              </a:rPr>
              <a:t>The plan must be updated in accordance with the following schedule:</a:t>
            </a:r>
            <a:br>
              <a:rPr lang="en-US"/>
            </a:br>
            <a:r>
              <a:rPr lang="en-US" b="0" i="0">
                <a:solidFill>
                  <a:srgbClr val="222222"/>
                </a:solidFill>
                <a:effectLst/>
                <a:latin typeface="arial" panose="020B0604020202020204" pitchFamily="34" charset="0"/>
              </a:rPr>
              <a:t>• Within 12 months after agency/organization task order placement under a newly awarded</a:t>
            </a:r>
            <a:br>
              <a:rPr lang="en-US"/>
            </a:br>
            <a:r>
              <a:rPr lang="en-US" b="0" i="0">
                <a:solidFill>
                  <a:srgbClr val="222222"/>
                </a:solidFill>
                <a:effectLst/>
                <a:latin typeface="arial" panose="020B0604020202020204" pitchFamily="34" charset="0"/>
              </a:rPr>
              <a:t>GSA </a:t>
            </a:r>
            <a:r>
              <a:rPr lang="en-US" b="0" i="0" err="1">
                <a:solidFill>
                  <a:srgbClr val="222222"/>
                </a:solidFill>
                <a:effectLst/>
                <a:latin typeface="arial" panose="020B0604020202020204" pitchFamily="34" charset="0"/>
              </a:rPr>
              <a:t>SmartPay</a:t>
            </a:r>
            <a:r>
              <a:rPr lang="en-US" b="0" i="0">
                <a:solidFill>
                  <a:srgbClr val="222222"/>
                </a:solidFill>
                <a:effectLst/>
                <a:latin typeface="arial" panose="020B0604020202020204" pitchFamily="34" charset="0"/>
              </a:rPr>
              <a:t> master contract;</a:t>
            </a:r>
            <a:br>
              <a:rPr lang="en-US"/>
            </a:br>
            <a:r>
              <a:rPr lang="en-US" b="0" i="0">
                <a:solidFill>
                  <a:srgbClr val="222222"/>
                </a:solidFill>
                <a:effectLst/>
                <a:latin typeface="arial" panose="020B0604020202020204" pitchFamily="34" charset="0"/>
              </a:rPr>
              <a:t>• Tag and Pool entities within 12 months after joining an agency's task order;</a:t>
            </a:r>
            <a:br>
              <a:rPr lang="en-US"/>
            </a:br>
            <a:r>
              <a:rPr lang="en-US" b="0" i="0">
                <a:solidFill>
                  <a:srgbClr val="222222"/>
                </a:solidFill>
                <a:effectLst/>
                <a:latin typeface="arial" panose="020B0604020202020204" pitchFamily="34" charset="0"/>
              </a:rPr>
              <a:t>• Within 12 months after a new statute, EO, addressing charge card management becomes</a:t>
            </a:r>
            <a:br>
              <a:rPr lang="en-US"/>
            </a:br>
            <a:r>
              <a:rPr lang="en-US" b="0" i="0">
                <a:solidFill>
                  <a:srgbClr val="222222"/>
                </a:solidFill>
                <a:effectLst/>
                <a:latin typeface="arial" panose="020B0604020202020204" pitchFamily="34" charset="0"/>
              </a:rPr>
              <a:t>effective;</a:t>
            </a:r>
            <a:br>
              <a:rPr lang="en-US"/>
            </a:br>
            <a:r>
              <a:rPr lang="en-US" b="0" i="0">
                <a:solidFill>
                  <a:srgbClr val="222222"/>
                </a:solidFill>
                <a:effectLst/>
                <a:latin typeface="arial" panose="020B0604020202020204" pitchFamily="34" charset="0"/>
              </a:rPr>
              <a:t>• Otherwise, every 2 years from the date of the last update or more frequently, if needed, to</a:t>
            </a:r>
            <a:br>
              <a:rPr lang="en-US"/>
            </a:br>
            <a:r>
              <a:rPr lang="en-US" b="0" i="0">
                <a:solidFill>
                  <a:srgbClr val="222222"/>
                </a:solidFill>
                <a:effectLst/>
                <a:latin typeface="arial" panose="020B0604020202020204" pitchFamily="34" charset="0"/>
              </a:rPr>
              <a:t>address valid agency/organization IG findings or to otherwise remain current.</a:t>
            </a:r>
            <a:endParaRPr/>
          </a:p>
          <a:p>
            <a:pPr marL="471145" indent="-327184">
              <a:spcBef>
                <a:spcPts val="0"/>
              </a:spcBef>
              <a:buNone/>
            </a:pPr>
            <a:endParaRPr/>
          </a:p>
          <a:p>
            <a:pPr marL="471145" indent="-327184">
              <a:spcBef>
                <a:spcPts val="0"/>
              </a:spcBef>
              <a:buNone/>
            </a:pPr>
            <a:r>
              <a:rPr lang="en-US"/>
              <a:t>GSA will begin taking over the statistical reporting process for agencies by reporting the information directly to OMB on an annual basis.  This alleviates a burden from agencies on having to report this information to OMB quarterly (CFO Act agencies) and annually – all other agencies.  Agencies will still need to provide a narrative report to OMB annually, on or before January 31 each year.  </a:t>
            </a:r>
            <a:endParaRPr/>
          </a:p>
          <a:p>
            <a:pPr marL="471145" indent="-327184">
              <a:spcBef>
                <a:spcPts val="0"/>
              </a:spcBef>
              <a:buNone/>
            </a:pPr>
            <a:endParaRPr/>
          </a:p>
          <a:p>
            <a:pPr marL="471145" indent="-327184">
              <a:spcBef>
                <a:spcPts val="0"/>
              </a:spcBef>
              <a:buNone/>
            </a:pPr>
            <a:r>
              <a:rPr lang="en-US"/>
              <a:t>Many of the Circular updates were made to include elements of PL 112-194 (Charge Card Abuse Prevention Act) which affects the travel business line less so than the purchase business line.</a:t>
            </a:r>
            <a:endParaRPr/>
          </a:p>
        </p:txBody>
      </p:sp>
      <p:sp>
        <p:nvSpPr>
          <p:cNvPr id="105" name="Google Shape;105;p6: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lnSpc>
                <a:spcPct val="115000"/>
              </a:lnSpc>
              <a:spcBef>
                <a:spcPts val="0"/>
              </a:spcBef>
              <a:buNone/>
            </a:pPr>
            <a:r>
              <a:rPr lang="en-US">
                <a:solidFill>
                  <a:srgbClr val="005390"/>
                </a:solidFill>
                <a:latin typeface="Questrial"/>
                <a:ea typeface="Questrial"/>
                <a:cs typeface="Questrial"/>
                <a:sym typeface="Questrial"/>
              </a:rPr>
              <a:t>M-13-21 provides supplemental guidance for implementing PL 112-194.  With respect to the travel card program, the memo points out the following aspects of PL 112-194 for travel card program managers:</a:t>
            </a:r>
            <a:endParaRPr/>
          </a:p>
          <a:p>
            <a:pPr marL="471145" indent="-327184">
              <a:lnSpc>
                <a:spcPct val="115000"/>
              </a:lnSpc>
              <a:spcBef>
                <a:spcPts val="0"/>
              </a:spcBef>
              <a:buNone/>
            </a:pPr>
            <a:endParaRPr>
              <a:solidFill>
                <a:srgbClr val="005390"/>
              </a:solidFill>
              <a:latin typeface="Questrial"/>
              <a:ea typeface="Questrial"/>
              <a:cs typeface="Questrial"/>
              <a:sym typeface="Questrial"/>
            </a:endParaRPr>
          </a:p>
          <a:p>
            <a:pPr marL="471145" indent="-327184">
              <a:spcBef>
                <a:spcPts val="371"/>
              </a:spcBef>
            </a:pPr>
            <a:r>
              <a:rPr lang="en-US" sz="1200">
                <a:solidFill>
                  <a:schemeClr val="dk1"/>
                </a:solidFill>
              </a:rPr>
              <a:t>To prevent an individual from being reimbursed for a bill already paid by the Government, by ensuring that agency officials who approve or settle official travel verify that charges paid directly by the Government to the bank are not also reimbursed to an employee or an employee's individually-billed account. </a:t>
            </a:r>
            <a:endParaRPr/>
          </a:p>
          <a:p>
            <a:pPr marL="471145" indent="-235572">
              <a:spcBef>
                <a:spcPts val="371"/>
              </a:spcBef>
              <a:buNone/>
            </a:pPr>
            <a:endParaRPr sz="1200">
              <a:solidFill>
                <a:schemeClr val="dk1"/>
              </a:solidFill>
            </a:endParaRPr>
          </a:p>
          <a:p>
            <a:pPr marL="471145" indent="-327184">
              <a:spcBef>
                <a:spcPts val="371"/>
              </a:spcBef>
            </a:pPr>
            <a:r>
              <a:rPr lang="en-US" sz="1200">
                <a:solidFill>
                  <a:schemeClr val="dk1"/>
                </a:solidFill>
              </a:rPr>
              <a:t>To prevent the Government from spending money on unused tickets, by verifying the agency (travel management center or service or commercial travel office) submits requests to servicing common carriers for refunds of :fully or partially unused tickets, and tracks the status of these tickets to ensure resolution. </a:t>
            </a:r>
            <a:endParaRPr/>
          </a:p>
          <a:p>
            <a:pPr marL="471145" indent="-235572">
              <a:spcBef>
                <a:spcPts val="371"/>
              </a:spcBef>
              <a:buNone/>
            </a:pPr>
            <a:endParaRPr sz="1200">
              <a:solidFill>
                <a:schemeClr val="dk1"/>
              </a:solidFill>
            </a:endParaRPr>
          </a:p>
          <a:p>
            <a:pPr marL="471145" indent="-327184">
              <a:spcBef>
                <a:spcPts val="371"/>
              </a:spcBef>
            </a:pPr>
            <a:r>
              <a:rPr lang="en-US" sz="1200">
                <a:solidFill>
                  <a:schemeClr val="dk1"/>
                </a:solidFill>
              </a:rPr>
              <a:t>As mentioned in the previous slide, IGs will conduct periodic</a:t>
            </a:r>
            <a:r>
              <a:rPr lang="en-US" sz="1200" baseline="30000">
                <a:solidFill>
                  <a:schemeClr val="dk1"/>
                </a:solidFill>
              </a:rPr>
              <a:t>  </a:t>
            </a:r>
            <a:r>
              <a:rPr lang="en-US" sz="1200">
                <a:solidFill>
                  <a:schemeClr val="dk1"/>
                </a:solidFill>
              </a:rPr>
              <a:t>risk assessments of agency travel card programs to analyze the risks of illegal, improper, or erroneous purchases. All executive departments and agencies are required to implement the Charge Card Act's required internal controls for travel card accounts.</a:t>
            </a:r>
            <a:endParaRPr>
              <a:solidFill>
                <a:srgbClr val="005390"/>
              </a:solidFill>
              <a:latin typeface="Questrial"/>
              <a:ea typeface="Questrial"/>
              <a:cs typeface="Questrial"/>
              <a:sym typeface="Questrial"/>
            </a:endParaRPr>
          </a:p>
        </p:txBody>
      </p:sp>
      <p:sp>
        <p:nvSpPr>
          <p:cNvPr id="111" name="Google Shape;111;p7: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8: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Clr>
                <a:schemeClr val="dk1"/>
              </a:buClr>
              <a:buSzPts val="1283"/>
              <a:buNone/>
            </a:pPr>
            <a:r>
              <a:rPr lang="en-US"/>
              <a:t>The Charge Card Abuse Prevention Act was passed a few years ago.  The purpose of this law is to strengthen internal controls around the card program.  The law calls for risk assessments to be determined and performed by agency IGs.  It also included violations reporting for purchase card programs.  The violations reporting is not required for travel or fleet card programs at this time.  OMB in coordination with GSA’s Center for Charge Card Management developed M-31-21 to help agencies implement PL 112-194.</a:t>
            </a:r>
            <a:endParaRPr/>
          </a:p>
          <a:p>
            <a:pPr marL="471145" indent="-327184">
              <a:lnSpc>
                <a:spcPct val="115000"/>
              </a:lnSpc>
              <a:spcBef>
                <a:spcPts val="0"/>
              </a:spcBef>
              <a:buNone/>
            </a:pPr>
            <a:endParaRPr>
              <a:solidFill>
                <a:srgbClr val="005390"/>
              </a:solidFill>
              <a:latin typeface="Questrial"/>
              <a:ea typeface="Questrial"/>
              <a:cs typeface="Questrial"/>
              <a:sym typeface="Questrial"/>
            </a:endParaRPr>
          </a:p>
        </p:txBody>
      </p:sp>
      <p:sp>
        <p:nvSpPr>
          <p:cNvPr id="117" name="Google Shape;117;p8: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txBox="1">
            <a:spLocks noGrp="1"/>
          </p:cNvSpPr>
          <p:nvPr>
            <p:ph type="body" idx="1"/>
          </p:nvPr>
        </p:nvSpPr>
        <p:spPr>
          <a:xfrm>
            <a:off x="947319" y="4458563"/>
            <a:ext cx="5207860" cy="4226046"/>
          </a:xfrm>
          <a:prstGeom prst="rect">
            <a:avLst/>
          </a:prstGeom>
          <a:noFill/>
          <a:ln>
            <a:noFill/>
          </a:ln>
        </p:spPr>
        <p:txBody>
          <a:bodyPr spcFirstLastPara="1" wrap="square" lIns="92333" tIns="92333" rIns="92333" bIns="92333" anchor="t" anchorCtr="0">
            <a:noAutofit/>
          </a:bodyPr>
          <a:lstStyle/>
          <a:p>
            <a:pPr marL="471145" indent="-327184">
              <a:spcBef>
                <a:spcPts val="0"/>
              </a:spcBef>
              <a:buNone/>
            </a:pPr>
            <a:r>
              <a:rPr lang="en-US"/>
              <a:t>PL 105-264 has been in place since GSA </a:t>
            </a:r>
            <a:r>
              <a:rPr lang="en-US" err="1"/>
              <a:t>SmartPay</a:t>
            </a:r>
            <a:r>
              <a:rPr lang="en-US" sz="1200">
                <a:solidFill>
                  <a:srgbClr val="F7941E"/>
                </a:solidFill>
              </a:rPr>
              <a:t>®</a:t>
            </a:r>
            <a:r>
              <a:rPr lang="en-US"/>
              <a:t> 1.  The law mandates use of a government charge card when paying for travel or travel related expenses.  There are exceptions to the law which can be found in the Federal Travel Regulations.  Many agencies have policies in place that require use of the travel card when individuals travel 3 or more times a year while other agencies mandate that employees traveling once or more a year need a travel card.  </a:t>
            </a:r>
            <a:r>
              <a:rPr lang="en-US" b="0"/>
              <a:t>Use of the travel card does help agencies to earn refunds, so it’s use should be encouraged for anyone traveling in accordance with your agency’s </a:t>
            </a:r>
            <a:r>
              <a:rPr lang="en-US" b="1"/>
              <a:t>policies.  </a:t>
            </a:r>
            <a:endParaRPr b="1"/>
          </a:p>
        </p:txBody>
      </p:sp>
      <p:sp>
        <p:nvSpPr>
          <p:cNvPr id="123" name="Google Shape;123;p9:notes"/>
          <p:cNvSpPr>
            <a:spLocks noGrp="1" noRot="1" noChangeAspect="1"/>
          </p:cNvSpPr>
          <p:nvPr>
            <p:ph type="sldImg" idx="2"/>
          </p:nvPr>
        </p:nvSpPr>
        <p:spPr>
          <a:xfrm>
            <a:off x="422275" y="704850"/>
            <a:ext cx="6257925" cy="35194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GSA Logo"/>
          <p:cNvPicPr>
            <a:picLocks noChangeAspect="1"/>
          </p:cNvPicPr>
          <p:nvPr userDrawn="1"/>
        </p:nvPicPr>
        <p:blipFill>
          <a:blip r:embed="rId2" cstate="print"/>
          <a:stretch>
            <a:fillRect/>
          </a:stretch>
        </p:blipFill>
        <p:spPr>
          <a:xfrm>
            <a:off x="685800" y="457200"/>
            <a:ext cx="759524" cy="685800"/>
          </a:xfrm>
          <a:prstGeom prst="rect">
            <a:avLst/>
          </a:prstGeom>
        </p:spPr>
      </p:pic>
      <p:sp>
        <p:nvSpPr>
          <p:cNvPr id="8" name="Text Box 10"/>
          <p:cNvSpPr txBox="1">
            <a:spLocks noChangeArrowheads="1"/>
          </p:cNvSpPr>
          <p:nvPr userDrawn="1"/>
        </p:nvSpPr>
        <p:spPr bwMode="auto">
          <a:xfrm>
            <a:off x="4419600" y="1031241"/>
            <a:ext cx="4038600" cy="243840"/>
          </a:xfrm>
          <a:prstGeom prst="rect">
            <a:avLst/>
          </a:prstGeom>
          <a:noFill/>
          <a:ln w="9525">
            <a:noFill/>
            <a:miter lim="800000"/>
            <a:headEnd/>
            <a:tailEnd/>
          </a:ln>
        </p:spPr>
        <p:txBody>
          <a:bodyPr lIns="0" tIns="0" rIns="0" bIns="0" anchor="ctr"/>
          <a:lstStyle/>
          <a:p>
            <a:pPr algn="r">
              <a:spcBef>
                <a:spcPct val="50000"/>
              </a:spcBef>
            </a:pPr>
            <a:r>
              <a:rPr lang="en-US" sz="1200" b="1">
                <a:solidFill>
                  <a:schemeClr val="bg2"/>
                </a:solidFill>
              </a:rPr>
              <a:t>U.S. General Services Administration</a:t>
            </a:r>
          </a:p>
        </p:txBody>
      </p:sp>
      <p:pic>
        <p:nvPicPr>
          <p:cNvPr id="9" name="Picture 8" descr="GSA SmartPay Virtual Training Forum&#10;June 13-15, 2023 with image of woman at the computer taking a training. "/>
          <p:cNvPicPr>
            <a:picLocks noChangeAspect="1"/>
          </p:cNvPicPr>
          <p:nvPr userDrawn="1"/>
        </p:nvPicPr>
        <p:blipFill>
          <a:blip r:embed="rId3"/>
          <a:srcRect l="2893" r="2893"/>
          <a:stretch/>
        </p:blipFill>
        <p:spPr>
          <a:xfrm>
            <a:off x="0" y="1595422"/>
            <a:ext cx="9144000" cy="3548077"/>
          </a:xfrm>
          <a:prstGeom prst="rect">
            <a:avLst/>
          </a:prstGeom>
        </p:spPr>
      </p:pic>
      <p:sp>
        <p:nvSpPr>
          <p:cNvPr id="5" name="Title 2">
            <a:extLst>
              <a:ext uri="{FF2B5EF4-FFF2-40B4-BE49-F238E27FC236}">
                <a16:creationId xmlns:a16="http://schemas.microsoft.com/office/drawing/2014/main" id="{ADF2AF59-26E2-B501-9AFC-3854EDE695A6}"/>
              </a:ext>
            </a:extLst>
          </p:cNvPr>
          <p:cNvSpPr>
            <a:spLocks noGrp="1"/>
          </p:cNvSpPr>
          <p:nvPr>
            <p:ph type="title"/>
          </p:nvPr>
        </p:nvSpPr>
        <p:spPr>
          <a:xfrm>
            <a:off x="304800" y="3683634"/>
            <a:ext cx="4177990" cy="857250"/>
          </a:xfrm>
        </p:spPr>
        <p:txBody>
          <a:bodyPr/>
          <a:lstStyle/>
          <a:p>
            <a:endParaRPr lang="en-US"/>
          </a:p>
        </p:txBody>
      </p:sp>
    </p:spTree>
    <p:extLst>
      <p:ext uri="{BB962C8B-B14F-4D97-AF65-F5344CB8AC3E}">
        <p14:creationId xmlns:p14="http://schemas.microsoft.com/office/powerpoint/2010/main" val="162102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1891217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lvl1pPr>
              <a:defRPr>
                <a:solidFill>
                  <a:schemeClr val="accent4">
                    <a:lumMod val="75000"/>
                  </a:schemeClr>
                </a:solidFill>
              </a:defRPr>
            </a:lvl1pPr>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3411530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22"/>
        <p:cNvGrpSpPr/>
        <p:nvPr/>
      </p:nvGrpSpPr>
      <p:grpSpPr>
        <a:xfrm>
          <a:off x="0" y="0"/>
          <a:ext cx="0" cy="0"/>
          <a:chOff x="0" y="0"/>
          <a:chExt cx="0" cy="0"/>
        </a:xfrm>
      </p:grpSpPr>
    </p:spTree>
    <p:extLst>
      <p:ext uri="{BB962C8B-B14F-4D97-AF65-F5344CB8AC3E}">
        <p14:creationId xmlns:p14="http://schemas.microsoft.com/office/powerpoint/2010/main" val="3537192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7"/>
        <p:cNvGrpSpPr/>
        <p:nvPr/>
      </p:nvGrpSpPr>
      <p:grpSpPr>
        <a:xfrm>
          <a:off x="0" y="0"/>
          <a:ext cx="0" cy="0"/>
          <a:chOff x="0" y="0"/>
          <a:chExt cx="0" cy="0"/>
        </a:xfrm>
      </p:grpSpPr>
    </p:spTree>
    <p:extLst>
      <p:ext uri="{BB962C8B-B14F-4D97-AF65-F5344CB8AC3E}">
        <p14:creationId xmlns:p14="http://schemas.microsoft.com/office/powerpoint/2010/main" val="156051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156D492-2D1D-56EF-570C-88395D3E32FB}"/>
              </a:ext>
            </a:extLst>
          </p:cNvPr>
          <p:cNvPicPr>
            <a:picLocks noChangeAspect="1"/>
          </p:cNvPicPr>
          <p:nvPr userDrawn="1"/>
        </p:nvPicPr>
        <p:blipFill>
          <a:blip r:embed="rId2"/>
          <a:stretch>
            <a:fillRect/>
          </a:stretch>
        </p:blipFill>
        <p:spPr>
          <a:xfrm>
            <a:off x="1116" y="0"/>
            <a:ext cx="9141768" cy="5143500"/>
          </a:xfrm>
          <a:prstGeom prst="rect">
            <a:avLst/>
          </a:prstGeom>
        </p:spPr>
      </p:pic>
      <p:sp>
        <p:nvSpPr>
          <p:cNvPr id="2" name="Title 1"/>
          <p:cNvSpPr>
            <a:spLocks noGrp="1"/>
          </p:cNvSpPr>
          <p:nvPr>
            <p:ph type="title"/>
          </p:nvPr>
        </p:nvSpPr>
        <p:spPr/>
        <p:txBody>
          <a:bodyPr/>
          <a:lstStyle>
            <a:lvl1pPr algn="ctr">
              <a:defRPr>
                <a:solidFill>
                  <a:schemeClr val="accent4">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307719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solidFill>
                  <a:schemeClr val="accent4">
                    <a:lumMod val="75000"/>
                  </a:schemeClr>
                </a:solidFill>
              </a:defRPr>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FD578F-EB6A-0D45-BF4C-590753804B8C}"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1735601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FD578F-EB6A-0D45-BF4C-590753804B8C}"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86099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solidFill>
                  <a:schemeClr val="accent4">
                    <a:lumMod val="75000"/>
                  </a:schemeClr>
                </a:solidFill>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FD578F-EB6A-0D45-BF4C-590753804B8C}" type="datetimeFigureOut">
              <a:rPr lang="en-US" smtClean="0"/>
              <a:t>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822381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55FD578F-EB6A-0D45-BF4C-590753804B8C}" type="datetimeFigureOut">
              <a:rPr lang="en-US" smtClean="0"/>
              <a:t>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3296012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939612-D290-F3C6-33E3-434810F8048B}"/>
              </a:ext>
            </a:extLst>
          </p:cNvPr>
          <p:cNvSpPr>
            <a:spLocks noGrp="1"/>
          </p:cNvSpPr>
          <p:nvPr>
            <p:ph type="title" hasCustomPrompt="1"/>
          </p:nvPr>
        </p:nvSpPr>
        <p:spPr/>
        <p:txBody>
          <a:bodyPr/>
          <a:lstStyle>
            <a:lvl1pPr>
              <a:defRPr>
                <a:solidFill>
                  <a:schemeClr val="bg1"/>
                </a:solidFill>
              </a:defRPr>
            </a:lvl1pPr>
          </a:lstStyle>
          <a:p>
            <a:r>
              <a:rPr lang="en-US"/>
              <a:t>GSA Starmark Logo</a:t>
            </a:r>
          </a:p>
        </p:txBody>
      </p:sp>
      <p:sp>
        <p:nvSpPr>
          <p:cNvPr id="2" name="Date Placeholder 1"/>
          <p:cNvSpPr>
            <a:spLocks noGrp="1"/>
          </p:cNvSpPr>
          <p:nvPr>
            <p:ph type="dt" sz="half" idx="10"/>
          </p:nvPr>
        </p:nvSpPr>
        <p:spPr/>
        <p:txBody>
          <a:bodyPr/>
          <a:lstStyle/>
          <a:p>
            <a:fld id="{55FD578F-EB6A-0D45-BF4C-590753804B8C}" type="datetimeFigureOut">
              <a:rPr lang="en-US" smtClean="0"/>
              <a:t>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38290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solidFill>
                  <a:schemeClr val="accent4">
                    <a:lumMod val="75000"/>
                  </a:schemeClr>
                </a:solidFill>
              </a:defRPr>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D578F-EB6A-0D45-BF4C-590753804B8C}"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716382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solidFill>
                  <a:schemeClr val="accent4">
                    <a:lumMod val="75000"/>
                  </a:schemeClr>
                </a:solidFill>
              </a:defRPr>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D578F-EB6A-0D45-BF4C-590753804B8C}"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321653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5FD578F-EB6A-0D45-BF4C-590753804B8C}" type="datetimeFigureOut">
              <a:rPr lang="en-US" smtClean="0"/>
              <a:t>1/30/2023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148A2A4-532E-8B48-BE15-FAD2C9B6FD7A}" type="slidenum">
              <a:rPr lang="en-US" smtClean="0"/>
              <a:t>‹#›</a:t>
            </a:fld>
            <a:endParaRPr lang="en-US"/>
          </a:p>
        </p:txBody>
      </p:sp>
    </p:spTree>
    <p:extLst>
      <p:ext uri="{BB962C8B-B14F-4D97-AF65-F5344CB8AC3E}">
        <p14:creationId xmlns:p14="http://schemas.microsoft.com/office/powerpoint/2010/main" val="2662370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sa.gov/graphics/fas/public_law_105-264_fam9831a_R2GXCI_0Z5RDZ-i34K-pR_R2GXCI_0Z5RDZ-i34K-pR.pd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www.gsa.gov/portal/content/102886#FTRArchives"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ongress.gov/115/plaws/publ34/PLAW-115publ34.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martpay.gsa.gov/about-gsa-smartpay/tax-information/state-response-letter"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whitehouse.gov/sites/default/files/omb/assets/agencyinformation_circulars_pdf/a123_appendix_b.pdf"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training.smartpay.gsa.gov/"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martpay.gsa.gov/sites/default/files/downloads/SmartPay2_MasterContract_R25-a9Y_0Z5RDZ-i34K-pR-2.pdf"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hyperlink" Target="http://www.smartpay.gsa.gov/" TargetMode="External"/><Relationship Id="rId7" Type="http://schemas.openxmlformats.org/officeDocument/2006/relationships/hyperlink" Target="https://www.linkedin.com/company/gsasmartpaynew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www.facebook.com/GSASmartPayNews" TargetMode="External"/><Relationship Id="rId5" Type="http://schemas.openxmlformats.org/officeDocument/2006/relationships/hyperlink" Target="https://twitter.com/GSASmartPayNews" TargetMode="External"/><Relationship Id="rId4" Type="http://schemas.openxmlformats.org/officeDocument/2006/relationships/hyperlink" Target="mailto:gsa_smartpay@gsa.gov"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www.citibank.com/tts/card_solutions/commercial_cards/public_solution/us_federal.htm"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www.usbank.com/cgi_w/cfm/inst_govt/products_and_services/index.cfm"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www.gsa.gov/portal/content/102886"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hitehouse.gov/wp-content/uploads/2019/08/Issuance-of-Revised-Appendix-B-to-OMB-Circular-A-123.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whitehouse.gov/sites/whitehouse.gov/files/omb/memoranda/2013/m-13-21.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po.gov/fdsys/pkg/PLAW-112publ194/pdf/PLAW-112publ194.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A006-ECA2-1AFB-B7A4-464F46A1B1A6}"/>
              </a:ext>
            </a:extLst>
          </p:cNvPr>
          <p:cNvSpPr>
            <a:spLocks noGrp="1"/>
          </p:cNvSpPr>
          <p:nvPr>
            <p:ph type="title"/>
          </p:nvPr>
        </p:nvSpPr>
        <p:spPr>
          <a:xfrm>
            <a:off x="-55876" y="3513671"/>
            <a:ext cx="4970776" cy="1103418"/>
          </a:xfrm>
        </p:spPr>
        <p:txBody>
          <a:bodyPr>
            <a:normAutofit fontScale="90000"/>
          </a:bodyPr>
          <a:lstStyle/>
          <a:p>
            <a:pPr algn="l">
              <a:lnSpc>
                <a:spcPct val="70000"/>
              </a:lnSpc>
              <a:spcBef>
                <a:spcPts val="600"/>
              </a:spcBef>
            </a:pPr>
            <a:r>
              <a:rPr lang="en-US" sz="3600" dirty="0">
                <a:solidFill>
                  <a:srgbClr val="005087"/>
                </a:solidFill>
              </a:rPr>
              <a:t>Travel Management Essentials</a:t>
            </a:r>
            <a:br>
              <a:rPr lang="en-US" sz="3600" dirty="0">
                <a:solidFill>
                  <a:srgbClr val="005087"/>
                </a:solidFill>
              </a:rPr>
            </a:br>
            <a:r>
              <a:rPr lang="en-US" sz="3600" dirty="0">
                <a:solidFill>
                  <a:srgbClr val="005087"/>
                </a:solidFill>
              </a:rPr>
              <a:t>GSA </a:t>
            </a:r>
            <a:r>
              <a:rPr lang="en-US" sz="3600" dirty="0" err="1">
                <a:solidFill>
                  <a:srgbClr val="005087"/>
                </a:solidFill>
              </a:rPr>
              <a:t>SmartPay</a:t>
            </a:r>
            <a:r>
              <a:rPr lang="en-US" sz="3600" dirty="0">
                <a:solidFill>
                  <a:srgbClr val="005087"/>
                </a:solidFill>
              </a:rPr>
              <a:t>®</a:t>
            </a:r>
            <a:br>
              <a:rPr lang="en-US" sz="3600" dirty="0">
                <a:solidFill>
                  <a:srgbClr val="005087"/>
                </a:solidFill>
              </a:rPr>
            </a:br>
            <a:br>
              <a:rPr lang="en-US" sz="3600" dirty="0">
                <a:solidFill>
                  <a:srgbClr val="005087"/>
                </a:solidFill>
              </a:rPr>
            </a:br>
            <a:r>
              <a:rPr lang="en-US" sz="2400" b="1" dirty="0">
                <a:solidFill>
                  <a:schemeClr val="tx2">
                    <a:lumMod val="50000"/>
                  </a:schemeClr>
                </a:solidFill>
              </a:rPr>
              <a:t>Erin VanDagna</a:t>
            </a:r>
            <a:endParaRPr lang="en-US" sz="3600" b="1" dirty="0"/>
          </a:p>
        </p:txBody>
      </p:sp>
      <p:pic>
        <p:nvPicPr>
          <p:cNvPr id="3" name="Picture 2" descr="Celebrating 25 Years Supporting Your Mission&#10;">
            <a:extLst>
              <a:ext uri="{FF2B5EF4-FFF2-40B4-BE49-F238E27FC236}">
                <a16:creationId xmlns:a16="http://schemas.microsoft.com/office/drawing/2014/main" id="{B44FA306-7518-65A5-8043-69293E1B1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5279" y="84580"/>
            <a:ext cx="1534417" cy="934323"/>
          </a:xfrm>
          <a:prstGeom prst="rect">
            <a:avLst/>
          </a:prstGeom>
        </p:spPr>
      </p:pic>
    </p:spTree>
    <p:extLst>
      <p:ext uri="{BB962C8B-B14F-4D97-AF65-F5344CB8AC3E}">
        <p14:creationId xmlns:p14="http://schemas.microsoft.com/office/powerpoint/2010/main" val="4010807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algn="r">
              <a:spcBef>
                <a:spcPts val="0"/>
              </a:spcBef>
              <a:buClr>
                <a:schemeClr val="dk1"/>
              </a:buClr>
              <a:buSzPts val="800"/>
            </a:pPr>
            <a:r>
              <a:rPr lang="en-US" sz="3200">
                <a:solidFill>
                  <a:schemeClr val="accent3">
                    <a:lumMod val="75000"/>
                  </a:schemeClr>
                </a:solidFill>
              </a:rPr>
              <a:t>Laws and Governing Policies </a:t>
            </a:r>
          </a:p>
        </p:txBody>
      </p:sp>
      <p:sp>
        <p:nvSpPr>
          <p:cNvPr id="126" name="Google Shape;126;p22"/>
          <p:cNvSpPr txBox="1">
            <a:spLocks noGrp="1"/>
          </p:cNvSpPr>
          <p:nvPr>
            <p:ph type="body" idx="1"/>
          </p:nvPr>
        </p:nvSpPr>
        <p:spPr>
          <a:xfrm>
            <a:off x="373359" y="805296"/>
            <a:ext cx="8036719" cy="3394406"/>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Clr>
                <a:schemeClr val="dk1"/>
              </a:buClr>
              <a:buSzPts val="880"/>
              <a:buNone/>
            </a:pPr>
            <a:r>
              <a:rPr lang="en-US" sz="2000" u="sng">
                <a:solidFill>
                  <a:schemeClr val="hlink"/>
                </a:solidFill>
                <a:ea typeface="Arial"/>
                <a:cs typeface="Arial"/>
                <a:sym typeface="Arial"/>
                <a:hlinkClick r:id="rId3"/>
              </a:rPr>
              <a:t>Travel and Transportation Reform Act of 1998 (P.L. 105-264) </a:t>
            </a:r>
            <a:endParaRPr/>
          </a:p>
          <a:p>
            <a:pPr marL="321441" lvl="0" indent="-272332" algn="l" rtl="0">
              <a:lnSpc>
                <a:spcPct val="100000"/>
              </a:lnSpc>
              <a:spcBef>
                <a:spcPts val="400"/>
              </a:spcBef>
              <a:spcAft>
                <a:spcPts val="0"/>
              </a:spcAft>
              <a:buSzPts val="2000"/>
              <a:buFont typeface="Questrial"/>
              <a:buChar char="•"/>
            </a:pPr>
            <a:r>
              <a:rPr lang="en-US" sz="2000">
                <a:solidFill>
                  <a:srgbClr val="000000"/>
                </a:solidFill>
                <a:ea typeface="Arial"/>
                <a:cs typeface="Arial"/>
                <a:sym typeface="Arial"/>
              </a:rPr>
              <a:t>Mandates that employees use the government travel card for all payments of expenses related to official government travel</a:t>
            </a:r>
            <a:endParaRPr/>
          </a:p>
          <a:p>
            <a:pPr marL="321441" lvl="0" indent="-272332" algn="l" rtl="0">
              <a:lnSpc>
                <a:spcPct val="100000"/>
              </a:lnSpc>
              <a:spcBef>
                <a:spcPts val="400"/>
              </a:spcBef>
              <a:spcAft>
                <a:spcPts val="0"/>
              </a:spcAft>
              <a:buSzPts val="2000"/>
              <a:buFont typeface="Questrial"/>
              <a:buChar char="•"/>
            </a:pPr>
            <a:r>
              <a:rPr lang="en-US" sz="2000">
                <a:solidFill>
                  <a:srgbClr val="000000"/>
                </a:solidFill>
                <a:ea typeface="Arial"/>
                <a:cs typeface="Arial"/>
                <a:sym typeface="Arial"/>
              </a:rPr>
              <a:t>Some exemptions from mandatory use of the travel card may be granted in accordance with the </a:t>
            </a:r>
            <a:r>
              <a:rPr lang="en-US" sz="2000" u="sng">
                <a:solidFill>
                  <a:schemeClr val="hlink"/>
                </a:solidFill>
                <a:ea typeface="Arial"/>
                <a:cs typeface="Arial"/>
                <a:sym typeface="Arial"/>
                <a:hlinkClick r:id="rId4"/>
              </a:rPr>
              <a:t>Federal Travel Regulation (FTR), 41 Code of Federal Regulations (CFR) §§ 300 – 304</a:t>
            </a:r>
            <a:endParaRPr sz="2000">
              <a:solidFill>
                <a:srgbClr val="000000"/>
              </a:solidFill>
              <a:ea typeface="Arial"/>
              <a:cs typeface="Arial"/>
              <a:sym typeface="Arial"/>
            </a:endParaRPr>
          </a:p>
          <a:p>
            <a:pPr marL="321441" lvl="0" indent="-272332" algn="l" rtl="0">
              <a:lnSpc>
                <a:spcPct val="100000"/>
              </a:lnSpc>
              <a:spcBef>
                <a:spcPts val="400"/>
              </a:spcBef>
              <a:spcAft>
                <a:spcPts val="0"/>
              </a:spcAft>
              <a:buSzPts val="2000"/>
              <a:buFont typeface="Questrial"/>
              <a:buChar char="•"/>
            </a:pPr>
            <a:r>
              <a:rPr lang="en-US" sz="2000">
                <a:solidFill>
                  <a:srgbClr val="000000"/>
                </a:solidFill>
                <a:ea typeface="Arial"/>
                <a:cs typeface="Arial"/>
                <a:sym typeface="Arial"/>
              </a:rPr>
              <a:t>Effective date October 19, 1998</a:t>
            </a:r>
            <a:endParaRPr sz="2000">
              <a:solidFill>
                <a:srgbClr val="000000"/>
              </a:solidFill>
              <a:ea typeface="Arial"/>
              <a:cs typeface="Arial"/>
              <a:sym typeface="Arial"/>
            </a:endParaRPr>
          </a:p>
        </p:txBody>
      </p:sp>
    </p:spTree>
    <p:extLst>
      <p:ext uri="{BB962C8B-B14F-4D97-AF65-F5344CB8AC3E}">
        <p14:creationId xmlns:p14="http://schemas.microsoft.com/office/powerpoint/2010/main" val="871429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marL="0" lvl="0" indent="0" algn="r" rtl="0">
              <a:lnSpc>
                <a:spcPct val="100000"/>
              </a:lnSpc>
              <a:spcBef>
                <a:spcPts val="0"/>
              </a:spcBef>
              <a:spcAft>
                <a:spcPts val="0"/>
              </a:spcAft>
              <a:buClr>
                <a:schemeClr val="dk1"/>
              </a:buClr>
              <a:buSzPts val="800"/>
              <a:buNone/>
            </a:pPr>
            <a:r>
              <a:rPr lang="en-US" sz="3200">
                <a:solidFill>
                  <a:schemeClr val="accent3">
                    <a:lumMod val="75000"/>
                  </a:schemeClr>
                </a:solidFill>
              </a:rPr>
              <a:t>Laws and Governing Policies </a:t>
            </a:r>
          </a:p>
        </p:txBody>
      </p:sp>
      <p:sp>
        <p:nvSpPr>
          <p:cNvPr id="132" name="Google Shape;132;p23"/>
          <p:cNvSpPr txBox="1">
            <a:spLocks noGrp="1"/>
          </p:cNvSpPr>
          <p:nvPr>
            <p:ph type="body" idx="1"/>
          </p:nvPr>
        </p:nvSpPr>
        <p:spPr>
          <a:xfrm>
            <a:off x="359503" y="441113"/>
            <a:ext cx="8036719" cy="3394406"/>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Clr>
                <a:schemeClr val="dk1"/>
              </a:buClr>
              <a:buSzPts val="880"/>
              <a:buNone/>
            </a:pPr>
            <a:r>
              <a:rPr lang="en-US" sz="2000"/>
              <a:t>FY18 NDAA Title XVIII </a:t>
            </a:r>
            <a:endParaRPr lang="en-US" sz="2400"/>
          </a:p>
          <a:p>
            <a:pPr marL="0" lvl="0" indent="0" algn="l" rtl="0">
              <a:lnSpc>
                <a:spcPct val="100000"/>
              </a:lnSpc>
              <a:spcBef>
                <a:spcPts val="400"/>
              </a:spcBef>
              <a:spcAft>
                <a:spcPts val="0"/>
              </a:spcAft>
              <a:buClr>
                <a:schemeClr val="dk1"/>
              </a:buClr>
              <a:buSzPts val="880"/>
              <a:buNone/>
            </a:pPr>
            <a:r>
              <a:rPr lang="en-US" sz="1600">
                <a:solidFill>
                  <a:srgbClr val="000000"/>
                </a:solidFill>
              </a:rPr>
              <a:t>FY18 National Defense Authorization Act (NDAA) Sec. 1806. Reporting Requirements:</a:t>
            </a:r>
            <a:endParaRPr sz="1600"/>
          </a:p>
          <a:p>
            <a:pPr marL="0" lvl="1" indent="0" algn="l" rtl="0">
              <a:lnSpc>
                <a:spcPct val="100000"/>
              </a:lnSpc>
              <a:spcBef>
                <a:spcPts val="822"/>
              </a:spcBef>
              <a:spcAft>
                <a:spcPts val="0"/>
              </a:spcAft>
              <a:buSzPts val="1400"/>
              <a:buNone/>
            </a:pPr>
            <a:r>
              <a:rPr lang="en-US" sz="2000" i="1"/>
              <a:t>“The head of each Federal Agency…shall submit a report to the Director of the Office of Management and Budget on that agency’s activities to implement this title.”</a:t>
            </a:r>
          </a:p>
          <a:p>
            <a:pPr marL="0" lvl="1" indent="0" algn="l" rtl="0">
              <a:lnSpc>
                <a:spcPct val="100000"/>
              </a:lnSpc>
              <a:spcBef>
                <a:spcPts val="822"/>
              </a:spcBef>
              <a:spcAft>
                <a:spcPts val="0"/>
              </a:spcAft>
              <a:buSzPts val="1400"/>
              <a:buNone/>
            </a:pPr>
            <a:r>
              <a:rPr lang="en-US" sz="1600">
                <a:solidFill>
                  <a:srgbClr val="000000"/>
                </a:solidFill>
              </a:rPr>
              <a:t>CCCM provided a reporting template for agency use due to OMB on December 12, 2018. The report template addresses an agency’s implementation actions described in FY18 NDAA Title XVIII in the following areas:</a:t>
            </a:r>
            <a:endParaRPr sz="1600"/>
          </a:p>
          <a:p>
            <a:pPr marL="522368" lvl="2" indent="-241093" algn="l" rtl="0">
              <a:lnSpc>
                <a:spcPct val="100000"/>
              </a:lnSpc>
              <a:spcBef>
                <a:spcPts val="492"/>
              </a:spcBef>
              <a:spcAft>
                <a:spcPts val="0"/>
              </a:spcAft>
              <a:buSzPts val="1400"/>
              <a:buFont typeface="Arial"/>
              <a:buChar char="•"/>
            </a:pPr>
            <a:r>
              <a:rPr lang="en-US" sz="1800"/>
              <a:t>How the agency is expanding the use of data analytics.</a:t>
            </a:r>
            <a:endParaRPr sz="1800"/>
          </a:p>
          <a:p>
            <a:pPr marL="522368" lvl="2" indent="-241093" algn="l" rtl="0">
              <a:lnSpc>
                <a:spcPct val="100000"/>
              </a:lnSpc>
              <a:spcBef>
                <a:spcPts val="492"/>
              </a:spcBef>
              <a:spcAft>
                <a:spcPts val="0"/>
              </a:spcAft>
              <a:buSzPts val="1400"/>
              <a:buFont typeface="Arial"/>
              <a:buChar char="•"/>
            </a:pPr>
            <a:r>
              <a:rPr lang="en-US" sz="1800"/>
              <a:t>What the agency has done to improve information sharing.</a:t>
            </a:r>
            <a:endParaRPr sz="1800"/>
          </a:p>
          <a:p>
            <a:pPr marL="522368" lvl="2" indent="-241093" algn="l" rtl="0">
              <a:lnSpc>
                <a:spcPct val="100000"/>
              </a:lnSpc>
              <a:spcBef>
                <a:spcPts val="492"/>
              </a:spcBef>
              <a:spcAft>
                <a:spcPts val="422"/>
              </a:spcAft>
              <a:buSzPts val="1400"/>
              <a:buFont typeface="Arial"/>
              <a:buChar char="•"/>
            </a:pPr>
            <a:r>
              <a:rPr lang="en-US" sz="1800"/>
              <a:t>How improper payments have been addressed at the agency.</a:t>
            </a:r>
            <a:endParaRPr sz="1800"/>
          </a:p>
        </p:txBody>
      </p:sp>
    </p:spTree>
    <p:extLst>
      <p:ext uri="{BB962C8B-B14F-4D97-AF65-F5344CB8AC3E}">
        <p14:creationId xmlns:p14="http://schemas.microsoft.com/office/powerpoint/2010/main" val="3110544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algn="r">
              <a:spcBef>
                <a:spcPts val="0"/>
              </a:spcBef>
              <a:buClr>
                <a:schemeClr val="dk1"/>
              </a:buClr>
              <a:buSzPts val="800"/>
            </a:pPr>
            <a:r>
              <a:rPr lang="en-US" sz="3200">
                <a:solidFill>
                  <a:schemeClr val="accent3">
                    <a:lumMod val="75000"/>
                  </a:schemeClr>
                </a:solidFill>
              </a:rPr>
              <a:t>Laws and Governing Policies </a:t>
            </a:r>
          </a:p>
        </p:txBody>
      </p:sp>
      <p:sp>
        <p:nvSpPr>
          <p:cNvPr id="138" name="Google Shape;138;p24"/>
          <p:cNvSpPr txBox="1">
            <a:spLocks noGrp="1"/>
          </p:cNvSpPr>
          <p:nvPr>
            <p:ph type="body" idx="1"/>
          </p:nvPr>
        </p:nvSpPr>
        <p:spPr>
          <a:xfrm>
            <a:off x="387213" y="874547"/>
            <a:ext cx="8036719" cy="3394406"/>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Clr>
                <a:schemeClr val="dk1"/>
              </a:buClr>
              <a:buSzPts val="880"/>
              <a:buNone/>
            </a:pPr>
            <a:r>
              <a:rPr lang="en-US" sz="2000" u="sng">
                <a:solidFill>
                  <a:schemeClr val="hlink"/>
                </a:solidFill>
                <a:ea typeface="Arial"/>
                <a:cs typeface="Arial"/>
                <a:sym typeface="Arial"/>
                <a:hlinkClick r:id="rId3"/>
              </a:rPr>
              <a:t>P.L. 115-34 – Modernizing Government Travel Act – enacted May 16, 2017</a:t>
            </a:r>
            <a:endParaRPr sz="2000">
              <a:solidFill>
                <a:srgbClr val="000000"/>
              </a:solidFill>
              <a:ea typeface="Arial"/>
              <a:cs typeface="Arial"/>
              <a:sym typeface="Arial"/>
            </a:endParaRPr>
          </a:p>
          <a:p>
            <a:pPr marL="321441" lvl="0" indent="-145332" algn="l" rtl="0">
              <a:lnSpc>
                <a:spcPct val="100000"/>
              </a:lnSpc>
              <a:spcBef>
                <a:spcPts val="400"/>
              </a:spcBef>
              <a:spcAft>
                <a:spcPts val="0"/>
              </a:spcAft>
              <a:buSzPts val="2000"/>
              <a:buFont typeface="Questrial"/>
              <a:buNone/>
            </a:pPr>
            <a:endParaRPr sz="2000"/>
          </a:p>
          <a:p>
            <a:pPr marL="321441" lvl="0" indent="-272332" algn="l" rtl="0">
              <a:lnSpc>
                <a:spcPct val="100000"/>
              </a:lnSpc>
              <a:spcBef>
                <a:spcPts val="400"/>
              </a:spcBef>
              <a:spcAft>
                <a:spcPts val="0"/>
              </a:spcAft>
              <a:buSzPts val="2000"/>
              <a:buFont typeface="Questrial"/>
              <a:buChar char="•"/>
            </a:pPr>
            <a:r>
              <a:rPr lang="en-US" sz="2000"/>
              <a:t>Requires the head of each federal agency to report information on travel and transportation expenditures, relocation expenditures, and number of trips for official Government travel.</a:t>
            </a:r>
            <a:endParaRPr/>
          </a:p>
          <a:p>
            <a:pPr marL="321441" lvl="0" indent="-272332" algn="l" rtl="0">
              <a:lnSpc>
                <a:spcPct val="100000"/>
              </a:lnSpc>
              <a:spcBef>
                <a:spcPts val="400"/>
              </a:spcBef>
              <a:spcAft>
                <a:spcPts val="0"/>
              </a:spcAft>
              <a:buSzPts val="2000"/>
              <a:buFont typeface="Questrial"/>
              <a:buChar char="•"/>
            </a:pPr>
            <a:r>
              <a:rPr lang="en-US" sz="2000">
                <a:solidFill>
                  <a:srgbClr val="000000"/>
                </a:solidFill>
                <a:ea typeface="Arial"/>
                <a:cs typeface="Arial"/>
                <a:sym typeface="Arial"/>
              </a:rPr>
              <a:t>Effective date May 16, 2017</a:t>
            </a:r>
            <a:endParaRPr sz="2000">
              <a:solidFill>
                <a:srgbClr val="000000"/>
              </a:solidFill>
              <a:ea typeface="Arial"/>
              <a:cs typeface="Arial"/>
              <a:sym typeface="Arial"/>
            </a:endParaRPr>
          </a:p>
        </p:txBody>
      </p:sp>
    </p:spTree>
    <p:extLst>
      <p:ext uri="{BB962C8B-B14F-4D97-AF65-F5344CB8AC3E}">
        <p14:creationId xmlns:p14="http://schemas.microsoft.com/office/powerpoint/2010/main" val="2762402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1678781" y="1714500"/>
            <a:ext cx="5786438" cy="857250"/>
          </a:xfrm>
          <a:prstGeom prst="rect">
            <a:avLst/>
          </a:prstGeom>
          <a:noFill/>
          <a:ln>
            <a:noFill/>
          </a:ln>
        </p:spPr>
        <p:txBody>
          <a:bodyPr spcFirstLastPara="1" wrap="square" lIns="64275" tIns="32125" rIns="64275" bIns="32125" anchor="ctr" anchorCtr="0">
            <a:noAutofit/>
          </a:bodyPr>
          <a:lstStyle/>
          <a:p>
            <a:pPr marL="0" marR="0" lvl="0" indent="0" algn="ctr" rtl="0">
              <a:lnSpc>
                <a:spcPct val="100000"/>
              </a:lnSpc>
              <a:spcBef>
                <a:spcPts val="0"/>
              </a:spcBef>
              <a:spcAft>
                <a:spcPts val="0"/>
              </a:spcAft>
              <a:buNone/>
            </a:pPr>
            <a:r>
              <a:rPr lang="en-US" sz="3200" b="1" i="0" u="none" strike="noStrike" cap="none">
                <a:solidFill>
                  <a:schemeClr val="accent3">
                    <a:lumMod val="75000"/>
                  </a:schemeClr>
                </a:solidFill>
                <a:latin typeface="+mn-lt"/>
                <a:ea typeface="Arial"/>
                <a:cs typeface="Arial"/>
                <a:sym typeface="Arial"/>
              </a:rPr>
              <a:t>Types of GSA SmartPay® Travel Cards</a:t>
            </a:r>
            <a:endParaRPr lang="en-US">
              <a:solidFill>
                <a:schemeClr val="accent3">
                  <a:lumMod val="75000"/>
                </a:schemeClr>
              </a:solidFill>
              <a:latin typeface="+mn-lt"/>
            </a:endParaRPr>
          </a:p>
        </p:txBody>
      </p:sp>
    </p:spTree>
    <p:extLst>
      <p:ext uri="{BB962C8B-B14F-4D97-AF65-F5344CB8AC3E}">
        <p14:creationId xmlns:p14="http://schemas.microsoft.com/office/powerpoint/2010/main" val="2306537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marL="0" lvl="0" indent="0" algn="r">
              <a:lnSpc>
                <a:spcPct val="100000"/>
              </a:lnSpc>
              <a:spcBef>
                <a:spcPts val="0"/>
              </a:spcBef>
              <a:spcAft>
                <a:spcPts val="0"/>
              </a:spcAft>
              <a:buClr>
                <a:schemeClr val="dk1"/>
              </a:buClr>
              <a:buSzPts val="800"/>
            </a:pPr>
            <a:r>
              <a:rPr lang="en-US" sz="3200">
                <a:solidFill>
                  <a:schemeClr val="accent3">
                    <a:lumMod val="75000"/>
                  </a:schemeClr>
                </a:solidFill>
              </a:rPr>
              <a:t>Types of GSA SmartPay® Travel Cards </a:t>
            </a:r>
            <a:endParaRPr sz="3200">
              <a:solidFill>
                <a:schemeClr val="accent3">
                  <a:lumMod val="75000"/>
                </a:schemeClr>
              </a:solidFill>
            </a:endParaRPr>
          </a:p>
        </p:txBody>
      </p:sp>
      <p:sp>
        <p:nvSpPr>
          <p:cNvPr id="149" name="Google Shape;149;p26"/>
          <p:cNvSpPr txBox="1">
            <a:spLocks noGrp="1"/>
          </p:cNvSpPr>
          <p:nvPr>
            <p:ph type="body" idx="1"/>
          </p:nvPr>
        </p:nvSpPr>
        <p:spPr>
          <a:xfrm>
            <a:off x="380286" y="821293"/>
            <a:ext cx="8036719" cy="3394406"/>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SzPts val="880"/>
              <a:buNone/>
            </a:pPr>
            <a:r>
              <a:rPr lang="en-US" sz="2000" b="1">
                <a:solidFill>
                  <a:srgbClr val="000000"/>
                </a:solidFill>
                <a:ea typeface="Arial"/>
                <a:cs typeface="Arial"/>
                <a:sym typeface="Arial"/>
              </a:rPr>
              <a:t>Individually Billed Accounts (IBA) </a:t>
            </a:r>
            <a:endParaRPr lang="en-US" b="1"/>
          </a:p>
          <a:p>
            <a:pPr marL="321441" lvl="0" indent="-272332" algn="l" rtl="0">
              <a:lnSpc>
                <a:spcPct val="100000"/>
              </a:lnSpc>
              <a:spcBef>
                <a:spcPts val="400"/>
              </a:spcBef>
              <a:spcAft>
                <a:spcPts val="0"/>
              </a:spcAft>
              <a:buSzPts val="1700"/>
              <a:buFont typeface="Questrial"/>
              <a:buChar char="•"/>
            </a:pPr>
            <a:r>
              <a:rPr lang="en-US" sz="1700">
                <a:solidFill>
                  <a:srgbClr val="000000"/>
                </a:solidFill>
                <a:ea typeface="Arial"/>
                <a:cs typeface="Arial"/>
                <a:sym typeface="Arial"/>
              </a:rPr>
              <a:t>Established by the bank at the request of the program coordinator for an individual traveler</a:t>
            </a:r>
            <a:endParaRPr/>
          </a:p>
          <a:p>
            <a:pPr marL="321441" lvl="0" indent="-272332" algn="l" rtl="0">
              <a:lnSpc>
                <a:spcPct val="100000"/>
              </a:lnSpc>
              <a:spcBef>
                <a:spcPts val="400"/>
              </a:spcBef>
              <a:spcAft>
                <a:spcPts val="0"/>
              </a:spcAft>
              <a:buSzPts val="1700"/>
              <a:buFont typeface="Questrial"/>
              <a:buChar char="•"/>
            </a:pPr>
            <a:r>
              <a:rPr lang="en-US" sz="1700">
                <a:solidFill>
                  <a:srgbClr val="000000"/>
                </a:solidFill>
                <a:ea typeface="Arial"/>
                <a:cs typeface="Arial"/>
                <a:sym typeface="Arial"/>
              </a:rPr>
              <a:t>Bank sends the individual traveler a Cardholder Agreement with the travel card</a:t>
            </a:r>
            <a:endParaRPr/>
          </a:p>
          <a:p>
            <a:pPr marL="321441" lvl="0" indent="-272332" algn="l" rtl="0">
              <a:lnSpc>
                <a:spcPct val="100000"/>
              </a:lnSpc>
              <a:spcBef>
                <a:spcPts val="400"/>
              </a:spcBef>
              <a:spcAft>
                <a:spcPts val="0"/>
              </a:spcAft>
              <a:buSzPts val="1700"/>
              <a:buFont typeface="Questrial"/>
              <a:buChar char="•"/>
            </a:pPr>
            <a:r>
              <a:rPr lang="en-US" sz="1700">
                <a:solidFill>
                  <a:srgbClr val="000000"/>
                </a:solidFill>
                <a:ea typeface="Arial"/>
                <a:cs typeface="Arial"/>
                <a:sym typeface="Arial"/>
              </a:rPr>
              <a:t>Billing statement mailed directly to the cardholder</a:t>
            </a:r>
            <a:endParaRPr/>
          </a:p>
          <a:p>
            <a:pPr marL="321441" lvl="0" indent="-272332" algn="l" rtl="0">
              <a:lnSpc>
                <a:spcPct val="100000"/>
              </a:lnSpc>
              <a:spcBef>
                <a:spcPts val="400"/>
              </a:spcBef>
              <a:spcAft>
                <a:spcPts val="0"/>
              </a:spcAft>
              <a:buSzPts val="1700"/>
              <a:buFont typeface="Questrial"/>
              <a:buChar char="•"/>
            </a:pPr>
            <a:r>
              <a:rPr lang="en-US" sz="1700">
                <a:solidFill>
                  <a:srgbClr val="000000"/>
                </a:solidFill>
                <a:ea typeface="Arial"/>
                <a:cs typeface="Arial"/>
                <a:sym typeface="Arial"/>
              </a:rPr>
              <a:t>Cardholder responsible for making payment in full to the bank by the due date of each billing statement</a:t>
            </a:r>
            <a:endParaRPr/>
          </a:p>
          <a:p>
            <a:pPr marL="321441" lvl="0" indent="-272332" algn="l" rtl="0">
              <a:lnSpc>
                <a:spcPct val="100000"/>
              </a:lnSpc>
              <a:spcBef>
                <a:spcPts val="400"/>
              </a:spcBef>
              <a:spcAft>
                <a:spcPts val="0"/>
              </a:spcAft>
              <a:buSzPts val="1700"/>
              <a:buFont typeface="Questrial"/>
              <a:buChar char="•"/>
            </a:pPr>
            <a:r>
              <a:rPr lang="en-US" sz="1700">
                <a:solidFill>
                  <a:srgbClr val="000000"/>
                </a:solidFill>
                <a:ea typeface="Arial"/>
                <a:cs typeface="Arial"/>
                <a:sym typeface="Arial"/>
              </a:rPr>
              <a:t>Government reimburses IBA cardholders to pay for authorized expenses related to official Government travel</a:t>
            </a:r>
            <a:endParaRPr/>
          </a:p>
          <a:p>
            <a:pPr marL="321441" lvl="0" indent="-272332" algn="l" rtl="0">
              <a:lnSpc>
                <a:spcPct val="100000"/>
              </a:lnSpc>
              <a:spcBef>
                <a:spcPts val="400"/>
              </a:spcBef>
              <a:spcAft>
                <a:spcPts val="0"/>
              </a:spcAft>
              <a:buSzPts val="1700"/>
              <a:buFont typeface="Questrial"/>
              <a:buChar char="•"/>
            </a:pPr>
            <a:r>
              <a:rPr lang="en-US" sz="1700">
                <a:solidFill>
                  <a:srgbClr val="000000"/>
                </a:solidFill>
                <a:ea typeface="Arial"/>
                <a:cs typeface="Arial"/>
                <a:sym typeface="Arial"/>
              </a:rPr>
              <a:t>Liability for all charges rests with the individual cardholder</a:t>
            </a:r>
            <a:endParaRPr/>
          </a:p>
        </p:txBody>
      </p:sp>
    </p:spTree>
    <p:extLst>
      <p:ext uri="{BB962C8B-B14F-4D97-AF65-F5344CB8AC3E}">
        <p14:creationId xmlns:p14="http://schemas.microsoft.com/office/powerpoint/2010/main" val="4167185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algn="r">
              <a:spcBef>
                <a:spcPts val="0"/>
              </a:spcBef>
              <a:buClr>
                <a:schemeClr val="dk1"/>
              </a:buClr>
              <a:buSzPts val="800"/>
            </a:pPr>
            <a:r>
              <a:rPr lang="en-US" sz="3200">
                <a:solidFill>
                  <a:schemeClr val="accent3">
                    <a:lumMod val="75000"/>
                  </a:schemeClr>
                </a:solidFill>
              </a:rPr>
              <a:t>Types of GSA SmartPay® Travel Cards </a:t>
            </a:r>
          </a:p>
        </p:txBody>
      </p:sp>
      <p:sp>
        <p:nvSpPr>
          <p:cNvPr id="155" name="Google Shape;155;p27"/>
          <p:cNvSpPr txBox="1">
            <a:spLocks noGrp="1"/>
          </p:cNvSpPr>
          <p:nvPr>
            <p:ph type="body" idx="1"/>
          </p:nvPr>
        </p:nvSpPr>
        <p:spPr>
          <a:xfrm>
            <a:off x="387213" y="752020"/>
            <a:ext cx="8036719" cy="3394472"/>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SzPts val="880"/>
              <a:buNone/>
            </a:pPr>
            <a:r>
              <a:rPr lang="en-US" sz="2000">
                <a:solidFill>
                  <a:srgbClr val="000000"/>
                </a:solidFill>
                <a:ea typeface="Arial"/>
                <a:cs typeface="Arial"/>
                <a:sym typeface="Arial"/>
              </a:rPr>
              <a:t>Standard IBA Travel Cards</a:t>
            </a:r>
            <a:endParaRPr/>
          </a:p>
          <a:p>
            <a:pPr marL="321441" lvl="0" indent="-267866" algn="l" rtl="0">
              <a:lnSpc>
                <a:spcPct val="115000"/>
              </a:lnSpc>
              <a:spcBef>
                <a:spcPts val="400"/>
              </a:spcBef>
              <a:spcAft>
                <a:spcPts val="0"/>
              </a:spcAft>
              <a:buSzPts val="1300"/>
              <a:buFont typeface="Questrial"/>
              <a:buChar char="•"/>
            </a:pPr>
            <a:r>
              <a:rPr lang="en-US" sz="1300">
                <a:solidFill>
                  <a:srgbClr val="000000"/>
                </a:solidFill>
                <a:ea typeface="Arial"/>
                <a:cs typeface="Arial"/>
                <a:sym typeface="Arial"/>
              </a:rPr>
              <a:t>Minimum credit score required</a:t>
            </a:r>
            <a:endParaRPr/>
          </a:p>
          <a:p>
            <a:pPr marL="321441" lvl="0" indent="-267866" algn="l" rtl="0">
              <a:lnSpc>
                <a:spcPct val="115000"/>
              </a:lnSpc>
              <a:spcBef>
                <a:spcPts val="400"/>
              </a:spcBef>
              <a:spcAft>
                <a:spcPts val="0"/>
              </a:spcAft>
              <a:buSzPts val="1300"/>
              <a:buFont typeface="Questrial"/>
              <a:buChar char="•"/>
            </a:pPr>
            <a:r>
              <a:rPr lang="en-US" sz="1300">
                <a:solidFill>
                  <a:srgbClr val="000000"/>
                </a:solidFill>
                <a:ea typeface="Arial"/>
                <a:cs typeface="Arial"/>
                <a:sym typeface="Arial"/>
              </a:rPr>
              <a:t>Higher credit/cash advance limits</a:t>
            </a:r>
            <a:endParaRPr/>
          </a:p>
          <a:p>
            <a:pPr marL="321441" lvl="0" indent="-267866" algn="l" rtl="0">
              <a:lnSpc>
                <a:spcPct val="115000"/>
              </a:lnSpc>
              <a:spcBef>
                <a:spcPts val="400"/>
              </a:spcBef>
              <a:spcAft>
                <a:spcPts val="0"/>
              </a:spcAft>
              <a:buSzPts val="1300"/>
              <a:buFont typeface="Questrial"/>
              <a:buChar char="•"/>
            </a:pPr>
            <a:r>
              <a:rPr lang="en-US" sz="1300">
                <a:solidFill>
                  <a:srgbClr val="000000"/>
                </a:solidFill>
                <a:ea typeface="Arial"/>
                <a:cs typeface="Arial"/>
                <a:sym typeface="Arial"/>
              </a:rPr>
              <a:t>Split disbursement mandatory</a:t>
            </a:r>
            <a:endParaRPr/>
          </a:p>
          <a:p>
            <a:pPr marL="321441" lvl="0" indent="-267866" algn="l" rtl="0">
              <a:lnSpc>
                <a:spcPct val="115000"/>
              </a:lnSpc>
              <a:spcBef>
                <a:spcPts val="400"/>
              </a:spcBef>
              <a:spcAft>
                <a:spcPts val="0"/>
              </a:spcAft>
              <a:buSzPts val="1300"/>
              <a:buFont typeface="Questrial"/>
              <a:buChar char="•"/>
            </a:pPr>
            <a:r>
              <a:rPr lang="en-US" sz="1300">
                <a:solidFill>
                  <a:srgbClr val="000000"/>
                </a:solidFill>
                <a:ea typeface="Arial"/>
                <a:cs typeface="Arial"/>
                <a:sym typeface="Arial"/>
              </a:rPr>
              <a:t>Billing statement mailed to cardholder's address</a:t>
            </a:r>
            <a:endParaRPr/>
          </a:p>
          <a:p>
            <a:pPr marL="0" lvl="0" indent="0" algn="l" rtl="0">
              <a:lnSpc>
                <a:spcPct val="100000"/>
              </a:lnSpc>
              <a:spcBef>
                <a:spcPts val="400"/>
              </a:spcBef>
              <a:spcAft>
                <a:spcPts val="0"/>
              </a:spcAft>
              <a:buSzPts val="1400"/>
              <a:buNone/>
            </a:pPr>
            <a:r>
              <a:rPr lang="en-US" sz="2000">
                <a:solidFill>
                  <a:srgbClr val="000000"/>
                </a:solidFill>
                <a:ea typeface="Arial"/>
                <a:cs typeface="Arial"/>
                <a:sym typeface="Arial"/>
              </a:rPr>
              <a:t>Restricted IBA Travel Cards</a:t>
            </a:r>
            <a:endParaRPr/>
          </a:p>
          <a:p>
            <a:pPr marL="321441" lvl="0" indent="-267866" algn="l" rtl="0">
              <a:lnSpc>
                <a:spcPct val="115000"/>
              </a:lnSpc>
              <a:spcBef>
                <a:spcPts val="400"/>
              </a:spcBef>
              <a:spcAft>
                <a:spcPts val="0"/>
              </a:spcAft>
              <a:buSzPts val="1300"/>
              <a:buFont typeface="Questrial"/>
              <a:buChar char="•"/>
            </a:pPr>
            <a:r>
              <a:rPr lang="en-US" sz="1300">
                <a:solidFill>
                  <a:srgbClr val="000000"/>
                </a:solidFill>
                <a:ea typeface="Arial"/>
                <a:cs typeface="Arial"/>
                <a:sym typeface="Arial"/>
              </a:rPr>
              <a:t>Credit score below required minimum or credit check declined</a:t>
            </a:r>
            <a:endParaRPr/>
          </a:p>
          <a:p>
            <a:pPr marL="321441" lvl="0" indent="-267866" algn="l" rtl="0">
              <a:lnSpc>
                <a:spcPct val="115000"/>
              </a:lnSpc>
              <a:spcBef>
                <a:spcPts val="400"/>
              </a:spcBef>
              <a:spcAft>
                <a:spcPts val="0"/>
              </a:spcAft>
              <a:buSzPts val="1300"/>
              <a:buFont typeface="Questrial"/>
              <a:buChar char="•"/>
            </a:pPr>
            <a:r>
              <a:rPr lang="en-US" sz="1300">
                <a:solidFill>
                  <a:srgbClr val="000000"/>
                </a:solidFill>
                <a:ea typeface="Arial"/>
                <a:cs typeface="Arial"/>
                <a:sym typeface="Arial"/>
              </a:rPr>
              <a:t>Lower credit/cash advance limits</a:t>
            </a:r>
            <a:endParaRPr/>
          </a:p>
          <a:p>
            <a:pPr marL="321441" lvl="0" indent="-267866" algn="l" rtl="0">
              <a:lnSpc>
                <a:spcPct val="115000"/>
              </a:lnSpc>
              <a:spcBef>
                <a:spcPts val="400"/>
              </a:spcBef>
              <a:spcAft>
                <a:spcPts val="0"/>
              </a:spcAft>
              <a:buSzPts val="1300"/>
              <a:buFont typeface="Questrial"/>
              <a:buChar char="•"/>
            </a:pPr>
            <a:r>
              <a:rPr lang="en-US" sz="1300">
                <a:solidFill>
                  <a:srgbClr val="000000"/>
                </a:solidFill>
                <a:ea typeface="Arial"/>
                <a:cs typeface="Arial"/>
                <a:sym typeface="Arial"/>
              </a:rPr>
              <a:t>Split disbursement mandatory</a:t>
            </a:r>
            <a:endParaRPr/>
          </a:p>
          <a:p>
            <a:pPr marL="321441" lvl="0" indent="-267866" algn="l" rtl="0">
              <a:lnSpc>
                <a:spcPct val="115000"/>
              </a:lnSpc>
              <a:spcBef>
                <a:spcPts val="400"/>
              </a:spcBef>
              <a:spcAft>
                <a:spcPts val="0"/>
              </a:spcAft>
              <a:buSzPts val="1300"/>
              <a:buFont typeface="Questrial"/>
              <a:buChar char="•"/>
            </a:pPr>
            <a:r>
              <a:rPr lang="en-US" sz="1300">
                <a:solidFill>
                  <a:srgbClr val="000000"/>
                </a:solidFill>
                <a:ea typeface="Arial"/>
                <a:cs typeface="Arial"/>
                <a:sym typeface="Arial"/>
              </a:rPr>
              <a:t>Billing statements mailed to cardholder's address</a:t>
            </a:r>
            <a:endParaRPr/>
          </a:p>
          <a:p>
            <a:pPr marL="321441" lvl="0" indent="-267866" algn="l" rtl="0">
              <a:lnSpc>
                <a:spcPct val="115000"/>
              </a:lnSpc>
              <a:spcBef>
                <a:spcPts val="400"/>
              </a:spcBef>
              <a:spcAft>
                <a:spcPts val="0"/>
              </a:spcAft>
              <a:buSzPts val="1300"/>
              <a:buFont typeface="Questrial"/>
              <a:buChar char="•"/>
            </a:pPr>
            <a:r>
              <a:rPr lang="en-US" sz="1300">
                <a:solidFill>
                  <a:srgbClr val="000000"/>
                </a:solidFill>
                <a:ea typeface="Arial"/>
                <a:cs typeface="Arial"/>
                <a:sym typeface="Arial"/>
              </a:rPr>
              <a:t>A/OPC "Activation/Deactivation required"</a:t>
            </a:r>
            <a:endParaRPr/>
          </a:p>
          <a:p>
            <a:pPr marL="0" lvl="0" indent="0" algn="l" rtl="0">
              <a:lnSpc>
                <a:spcPct val="115000"/>
              </a:lnSpc>
              <a:spcBef>
                <a:spcPts val="400"/>
              </a:spcBef>
              <a:spcAft>
                <a:spcPts val="0"/>
              </a:spcAft>
              <a:buSzPts val="1400"/>
              <a:buNone/>
            </a:pPr>
            <a:endParaRPr sz="2000">
              <a:solidFill>
                <a:srgbClr val="000000"/>
              </a:solidFill>
              <a:latin typeface="Arial"/>
              <a:ea typeface="Arial"/>
              <a:cs typeface="Arial"/>
              <a:sym typeface="Arial"/>
            </a:endParaRPr>
          </a:p>
        </p:txBody>
      </p:sp>
    </p:spTree>
    <p:extLst>
      <p:ext uri="{BB962C8B-B14F-4D97-AF65-F5344CB8AC3E}">
        <p14:creationId xmlns:p14="http://schemas.microsoft.com/office/powerpoint/2010/main" val="1944158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8"/>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marL="0" lvl="0" indent="0" algn="r">
              <a:lnSpc>
                <a:spcPct val="100000"/>
              </a:lnSpc>
              <a:spcBef>
                <a:spcPts val="0"/>
              </a:spcBef>
              <a:spcAft>
                <a:spcPts val="0"/>
              </a:spcAft>
              <a:buClr>
                <a:schemeClr val="dk1"/>
              </a:buClr>
              <a:buSzPts val="800"/>
            </a:pPr>
            <a:r>
              <a:rPr lang="en-US" sz="3200">
                <a:solidFill>
                  <a:schemeClr val="accent3">
                    <a:lumMod val="75000"/>
                  </a:schemeClr>
                </a:solidFill>
              </a:rPr>
              <a:t>Types of GSA SmartPay® Travel Cards </a:t>
            </a:r>
            <a:endParaRPr sz="3200">
              <a:solidFill>
                <a:schemeClr val="accent3">
                  <a:lumMod val="75000"/>
                </a:schemeClr>
              </a:solidFill>
            </a:endParaRPr>
          </a:p>
        </p:txBody>
      </p:sp>
      <p:sp>
        <p:nvSpPr>
          <p:cNvPr id="161" name="Google Shape;161;p28"/>
          <p:cNvSpPr txBox="1">
            <a:spLocks noGrp="1"/>
          </p:cNvSpPr>
          <p:nvPr>
            <p:ph type="body" idx="1"/>
          </p:nvPr>
        </p:nvSpPr>
        <p:spPr>
          <a:xfrm>
            <a:off x="367146" y="763732"/>
            <a:ext cx="8229600" cy="3394500"/>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SzPts val="880"/>
              <a:buNone/>
            </a:pPr>
            <a:r>
              <a:rPr lang="en-US" sz="2000" b="1">
                <a:solidFill>
                  <a:srgbClr val="000000"/>
                </a:solidFill>
                <a:ea typeface="Arial"/>
                <a:cs typeface="Arial"/>
                <a:sym typeface="Arial"/>
              </a:rPr>
              <a:t>Centrally Billed Accounts (CBA) </a:t>
            </a:r>
            <a:endParaRPr lang="en-US" b="1"/>
          </a:p>
          <a:p>
            <a:pPr marL="321441" lvl="0" indent="-272332" algn="l" rtl="0">
              <a:lnSpc>
                <a:spcPct val="100000"/>
              </a:lnSpc>
              <a:spcBef>
                <a:spcPts val="400"/>
              </a:spcBef>
              <a:spcAft>
                <a:spcPts val="0"/>
              </a:spcAft>
              <a:buSzPts val="1700"/>
              <a:buFont typeface="Questrial"/>
              <a:buChar char="•"/>
            </a:pPr>
            <a:r>
              <a:rPr lang="en-US" sz="1700">
                <a:solidFill>
                  <a:srgbClr val="000000"/>
                </a:solidFill>
                <a:ea typeface="Arial"/>
                <a:cs typeface="Arial"/>
                <a:sym typeface="Arial"/>
              </a:rPr>
              <a:t>Established to pay for official Government travel expenses</a:t>
            </a:r>
            <a:endParaRPr/>
          </a:p>
          <a:p>
            <a:pPr marL="321441" lvl="0" indent="-272332" algn="l" rtl="0">
              <a:lnSpc>
                <a:spcPct val="100000"/>
              </a:lnSpc>
              <a:spcBef>
                <a:spcPts val="400"/>
              </a:spcBef>
              <a:spcAft>
                <a:spcPts val="0"/>
              </a:spcAft>
              <a:buSzPts val="1700"/>
              <a:buFont typeface="Questrial"/>
              <a:buChar char="•"/>
            </a:pPr>
            <a:r>
              <a:rPr lang="en-US" sz="1700">
                <a:solidFill>
                  <a:srgbClr val="000000"/>
                </a:solidFill>
                <a:ea typeface="Arial"/>
                <a:cs typeface="Arial"/>
                <a:sym typeface="Arial"/>
              </a:rPr>
              <a:t>Limit consistent with agency mission</a:t>
            </a:r>
            <a:endParaRPr/>
          </a:p>
          <a:p>
            <a:pPr marL="321441" lvl="0" indent="-272332" algn="l" rtl="0">
              <a:lnSpc>
                <a:spcPct val="100000"/>
              </a:lnSpc>
              <a:spcBef>
                <a:spcPts val="400"/>
              </a:spcBef>
              <a:spcAft>
                <a:spcPts val="0"/>
              </a:spcAft>
              <a:buSzPts val="1700"/>
              <a:buFont typeface="Questrial"/>
              <a:buChar char="•"/>
            </a:pPr>
            <a:r>
              <a:rPr lang="en-US" sz="1700">
                <a:solidFill>
                  <a:srgbClr val="000000"/>
                </a:solidFill>
                <a:ea typeface="Arial"/>
                <a:cs typeface="Arial"/>
                <a:sym typeface="Arial"/>
              </a:rPr>
              <a:t>Typically used for transportation carriers (i.e. airplane, train, bus, etc.)</a:t>
            </a:r>
            <a:endParaRPr/>
          </a:p>
          <a:p>
            <a:pPr marL="321441" lvl="0" indent="-272332" algn="l" rtl="0">
              <a:lnSpc>
                <a:spcPct val="100000"/>
              </a:lnSpc>
              <a:spcBef>
                <a:spcPts val="400"/>
              </a:spcBef>
              <a:spcAft>
                <a:spcPts val="0"/>
              </a:spcAft>
              <a:buSzPts val="1700"/>
              <a:buFont typeface="Questrial"/>
              <a:buChar char="•"/>
            </a:pPr>
            <a:r>
              <a:rPr lang="en-US" sz="1700">
                <a:solidFill>
                  <a:srgbClr val="000000"/>
                </a:solidFill>
                <a:ea typeface="Arial"/>
                <a:cs typeface="Arial"/>
                <a:sym typeface="Arial"/>
              </a:rPr>
              <a:t>Government directly pays the bank</a:t>
            </a:r>
            <a:endParaRPr/>
          </a:p>
          <a:p>
            <a:pPr marL="321441" lvl="0" indent="-272332" algn="l" rtl="0">
              <a:lnSpc>
                <a:spcPct val="100000"/>
              </a:lnSpc>
              <a:spcBef>
                <a:spcPts val="400"/>
              </a:spcBef>
              <a:spcAft>
                <a:spcPts val="0"/>
              </a:spcAft>
              <a:buSzPts val="1700"/>
              <a:buFont typeface="Questrial"/>
              <a:buChar char="•"/>
            </a:pPr>
            <a:r>
              <a:rPr lang="en-US" sz="1700">
                <a:solidFill>
                  <a:srgbClr val="000000"/>
                </a:solidFill>
                <a:ea typeface="Arial"/>
                <a:cs typeface="Arial"/>
                <a:sym typeface="Arial"/>
              </a:rPr>
              <a:t>Government accepts liability only for proper charges made by an authorized CBA cardholders</a:t>
            </a:r>
            <a:endParaRPr/>
          </a:p>
          <a:p>
            <a:pPr marL="321441" lvl="0" indent="-272332" algn="l" rtl="0">
              <a:lnSpc>
                <a:spcPct val="100000"/>
              </a:lnSpc>
              <a:spcBef>
                <a:spcPts val="400"/>
              </a:spcBef>
              <a:spcAft>
                <a:spcPts val="0"/>
              </a:spcAft>
              <a:buSzPts val="1700"/>
              <a:buFont typeface="Questrial"/>
              <a:buChar char="•"/>
            </a:pPr>
            <a:r>
              <a:rPr lang="en-US" sz="1700">
                <a:solidFill>
                  <a:srgbClr val="000000"/>
                </a:solidFill>
                <a:ea typeface="Arial"/>
                <a:cs typeface="Arial"/>
                <a:sym typeface="Arial"/>
              </a:rPr>
              <a:t>Agency is responsible for management and reconciliation</a:t>
            </a:r>
            <a:endParaRPr/>
          </a:p>
        </p:txBody>
      </p:sp>
    </p:spTree>
    <p:extLst>
      <p:ext uri="{BB962C8B-B14F-4D97-AF65-F5344CB8AC3E}">
        <p14:creationId xmlns:p14="http://schemas.microsoft.com/office/powerpoint/2010/main" val="664196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algn="r">
              <a:spcBef>
                <a:spcPts val="0"/>
              </a:spcBef>
              <a:buClr>
                <a:schemeClr val="dk1"/>
              </a:buClr>
              <a:buSzPts val="800"/>
            </a:pPr>
            <a:r>
              <a:rPr lang="en-US" sz="3200">
                <a:solidFill>
                  <a:schemeClr val="accent3">
                    <a:lumMod val="75000"/>
                  </a:schemeClr>
                </a:solidFill>
              </a:rPr>
              <a:t>Types of GSA SmartPay® Travel Cards </a:t>
            </a:r>
          </a:p>
        </p:txBody>
      </p:sp>
      <p:sp>
        <p:nvSpPr>
          <p:cNvPr id="167" name="Google Shape;167;p29"/>
          <p:cNvSpPr txBox="1">
            <a:spLocks noGrp="1"/>
          </p:cNvSpPr>
          <p:nvPr>
            <p:ph type="body" idx="1"/>
          </p:nvPr>
        </p:nvSpPr>
        <p:spPr>
          <a:xfrm>
            <a:off x="367146" y="791441"/>
            <a:ext cx="8229600" cy="3394500"/>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SzPts val="880"/>
              <a:buNone/>
            </a:pPr>
            <a:r>
              <a:rPr lang="en-US" sz="2000">
                <a:solidFill>
                  <a:srgbClr val="000000"/>
                </a:solidFill>
                <a:ea typeface="Arial"/>
                <a:cs typeface="Arial"/>
                <a:sym typeface="Arial"/>
              </a:rPr>
              <a:t>Tax Advantage Card </a:t>
            </a:r>
            <a:endParaRPr/>
          </a:p>
          <a:p>
            <a:pPr marL="0" lvl="0" indent="0" algn="l" rtl="0">
              <a:lnSpc>
                <a:spcPct val="100000"/>
              </a:lnSpc>
              <a:spcBef>
                <a:spcPts val="400"/>
              </a:spcBef>
              <a:spcAft>
                <a:spcPts val="0"/>
              </a:spcAft>
              <a:buSzPts val="748"/>
              <a:buNone/>
            </a:pPr>
            <a:r>
              <a:rPr lang="en-US" sz="1700">
                <a:solidFill>
                  <a:srgbClr val="000000"/>
                </a:solidFill>
                <a:ea typeface="Arial"/>
                <a:cs typeface="Arial"/>
                <a:sym typeface="Arial"/>
              </a:rPr>
              <a:t>New product offering that combines an Individually Billed Account (IBA) and Centrally Billed Account (CBA)</a:t>
            </a:r>
            <a:endParaRPr/>
          </a:p>
          <a:p>
            <a:pPr marL="321441" lvl="0" indent="-272332" algn="l" rtl="0">
              <a:lnSpc>
                <a:spcPct val="100000"/>
              </a:lnSpc>
              <a:spcBef>
                <a:spcPts val="400"/>
              </a:spcBef>
              <a:spcAft>
                <a:spcPts val="0"/>
              </a:spcAft>
              <a:buSzPts val="1700"/>
              <a:buFont typeface="Questrial"/>
              <a:buChar char="•"/>
            </a:pPr>
            <a:r>
              <a:rPr lang="en-US" sz="1700">
                <a:solidFill>
                  <a:srgbClr val="000000"/>
                </a:solidFill>
                <a:ea typeface="Arial"/>
                <a:cs typeface="Arial"/>
                <a:sym typeface="Arial"/>
              </a:rPr>
              <a:t>Provides a means to obtain tax exemption automatically at the point of sale for rental cars and lodging charges. </a:t>
            </a:r>
            <a:endParaRPr/>
          </a:p>
          <a:p>
            <a:pPr marL="321441" lvl="0" indent="-272332" algn="l" rtl="0">
              <a:lnSpc>
                <a:spcPct val="100000"/>
              </a:lnSpc>
              <a:spcBef>
                <a:spcPts val="400"/>
              </a:spcBef>
              <a:spcAft>
                <a:spcPts val="0"/>
              </a:spcAft>
              <a:buSzPts val="1700"/>
              <a:buFont typeface="Questrial"/>
              <a:buChar char="•"/>
            </a:pPr>
            <a:r>
              <a:rPr lang="en-US" sz="1700">
                <a:ea typeface="Arial"/>
                <a:cs typeface="Arial"/>
                <a:sym typeface="Arial"/>
              </a:rPr>
              <a:t>Charges for other travel-related purchases such as meals and incidentals are billed to the IBA portion of the account, will still incur tax, and the individual traveler will still be liable for payment to the bank for those charges.</a:t>
            </a:r>
            <a:endParaRPr/>
          </a:p>
          <a:p>
            <a:pPr marL="321441" lvl="0" indent="-272332" algn="l" rtl="0">
              <a:lnSpc>
                <a:spcPct val="100000"/>
              </a:lnSpc>
              <a:spcBef>
                <a:spcPts val="400"/>
              </a:spcBef>
              <a:spcAft>
                <a:spcPts val="0"/>
              </a:spcAft>
              <a:buSzPts val="1700"/>
              <a:buFont typeface="Questrial"/>
              <a:buChar char="•"/>
            </a:pPr>
            <a:r>
              <a:rPr lang="en-US" sz="1700">
                <a:solidFill>
                  <a:srgbClr val="000000"/>
                </a:solidFill>
                <a:ea typeface="Arial"/>
                <a:cs typeface="Arial"/>
                <a:sym typeface="Arial"/>
              </a:rPr>
              <a:t>Allows traveler to use one card that simplifies tax-exemption procedures by automatically diverting tax-exempt charges at the point of sale. </a:t>
            </a:r>
            <a:endParaRPr/>
          </a:p>
        </p:txBody>
      </p:sp>
    </p:spTree>
    <p:extLst>
      <p:ext uri="{BB962C8B-B14F-4D97-AF65-F5344CB8AC3E}">
        <p14:creationId xmlns:p14="http://schemas.microsoft.com/office/powerpoint/2010/main" val="2175082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marL="0" lvl="0" indent="0" algn="r">
              <a:lnSpc>
                <a:spcPct val="100000"/>
              </a:lnSpc>
              <a:spcBef>
                <a:spcPts val="0"/>
              </a:spcBef>
              <a:spcAft>
                <a:spcPts val="0"/>
              </a:spcAft>
              <a:buClr>
                <a:schemeClr val="dk1"/>
              </a:buClr>
              <a:buSzPts val="800"/>
            </a:pPr>
            <a:r>
              <a:rPr lang="en-US" sz="3200">
                <a:solidFill>
                  <a:schemeClr val="accent3">
                    <a:lumMod val="75000"/>
                  </a:schemeClr>
                </a:solidFill>
              </a:rPr>
              <a:t>Types of GSA SmartPay® Travel Cards </a:t>
            </a:r>
          </a:p>
        </p:txBody>
      </p:sp>
      <p:sp>
        <p:nvSpPr>
          <p:cNvPr id="173" name="Google Shape;173;p30"/>
          <p:cNvSpPr txBox="1">
            <a:spLocks noGrp="1"/>
          </p:cNvSpPr>
          <p:nvPr>
            <p:ph type="body" idx="1"/>
          </p:nvPr>
        </p:nvSpPr>
        <p:spPr>
          <a:xfrm>
            <a:off x="360218" y="812223"/>
            <a:ext cx="8229600" cy="3394500"/>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SzPts val="880"/>
              <a:buNone/>
            </a:pPr>
            <a:r>
              <a:rPr lang="en-US" sz="2000">
                <a:solidFill>
                  <a:srgbClr val="000000"/>
                </a:solidFill>
                <a:ea typeface="Arial"/>
                <a:cs typeface="Arial"/>
                <a:sym typeface="Arial"/>
              </a:rPr>
              <a:t>Virtual Cards</a:t>
            </a:r>
            <a:endParaRPr/>
          </a:p>
          <a:p>
            <a:pPr marL="0" lvl="0" indent="0" algn="l" rtl="0">
              <a:lnSpc>
                <a:spcPct val="100000"/>
              </a:lnSpc>
              <a:spcBef>
                <a:spcPts val="400"/>
              </a:spcBef>
              <a:spcAft>
                <a:spcPts val="0"/>
              </a:spcAft>
              <a:buSzPts val="748"/>
              <a:buNone/>
            </a:pPr>
            <a:r>
              <a:rPr lang="en-US" sz="1700">
                <a:solidFill>
                  <a:srgbClr val="000000"/>
                </a:solidFill>
                <a:ea typeface="Arial"/>
                <a:cs typeface="Arial"/>
                <a:sym typeface="Arial"/>
              </a:rPr>
              <a:t>New product offering that generates a unique account number for travel purchases made via an agency’s </a:t>
            </a:r>
            <a:r>
              <a:rPr lang="en-US" sz="1700" err="1">
                <a:solidFill>
                  <a:srgbClr val="000000"/>
                </a:solidFill>
                <a:ea typeface="Arial"/>
                <a:cs typeface="Arial"/>
                <a:sym typeface="Arial"/>
              </a:rPr>
              <a:t>eTravel</a:t>
            </a:r>
            <a:r>
              <a:rPr lang="en-US" sz="1700">
                <a:solidFill>
                  <a:srgbClr val="000000"/>
                </a:solidFill>
                <a:ea typeface="Arial"/>
                <a:cs typeface="Arial"/>
                <a:sym typeface="Arial"/>
              </a:rPr>
              <a:t> system.</a:t>
            </a:r>
            <a:endParaRPr/>
          </a:p>
          <a:p>
            <a:pPr marL="321441" lvl="0" indent="-272332" algn="l" rtl="0">
              <a:lnSpc>
                <a:spcPct val="100000"/>
              </a:lnSpc>
              <a:spcBef>
                <a:spcPts val="400"/>
              </a:spcBef>
              <a:spcAft>
                <a:spcPts val="0"/>
              </a:spcAft>
              <a:buSzPts val="1700"/>
              <a:buFont typeface="Questrial"/>
              <a:buChar char="•"/>
            </a:pPr>
            <a:r>
              <a:rPr lang="en-US" sz="1700"/>
              <a:t>Unique card for every purchase </a:t>
            </a:r>
            <a:endParaRPr/>
          </a:p>
          <a:p>
            <a:pPr marL="321441" lvl="0" indent="-272332" algn="l" rtl="0">
              <a:lnSpc>
                <a:spcPct val="100000"/>
              </a:lnSpc>
              <a:spcBef>
                <a:spcPts val="400"/>
              </a:spcBef>
              <a:spcAft>
                <a:spcPts val="0"/>
              </a:spcAft>
              <a:buSzPts val="1700"/>
              <a:buFont typeface="Questrial"/>
              <a:buChar char="•"/>
            </a:pPr>
            <a:r>
              <a:rPr lang="en-US" sz="1700"/>
              <a:t>Specific to employee and purpose </a:t>
            </a:r>
            <a:endParaRPr/>
          </a:p>
          <a:p>
            <a:pPr marL="321441" lvl="0" indent="-272332" algn="l" rtl="0">
              <a:lnSpc>
                <a:spcPct val="100000"/>
              </a:lnSpc>
              <a:spcBef>
                <a:spcPts val="400"/>
              </a:spcBef>
              <a:spcAft>
                <a:spcPts val="0"/>
              </a:spcAft>
              <a:buSzPts val="1700"/>
              <a:buFont typeface="Questrial"/>
              <a:buChar char="•"/>
            </a:pPr>
            <a:r>
              <a:rPr lang="en-US" sz="1700"/>
              <a:t>Spend amount, MCC and date restricted </a:t>
            </a:r>
            <a:endParaRPr/>
          </a:p>
          <a:p>
            <a:pPr marL="321441" lvl="0" indent="-272332" algn="l" rtl="0">
              <a:lnSpc>
                <a:spcPct val="100000"/>
              </a:lnSpc>
              <a:spcBef>
                <a:spcPts val="400"/>
              </a:spcBef>
              <a:spcAft>
                <a:spcPts val="0"/>
              </a:spcAft>
              <a:buSzPts val="1700"/>
              <a:buFont typeface="Questrial"/>
              <a:buChar char="•"/>
            </a:pPr>
            <a:r>
              <a:rPr lang="en-US" sz="1700"/>
              <a:t>Rich centralized data on total corporate spend </a:t>
            </a:r>
            <a:endParaRPr/>
          </a:p>
          <a:p>
            <a:pPr marL="321441" lvl="0" indent="-272332" algn="l" rtl="0">
              <a:lnSpc>
                <a:spcPct val="100000"/>
              </a:lnSpc>
              <a:spcBef>
                <a:spcPts val="400"/>
              </a:spcBef>
              <a:spcAft>
                <a:spcPts val="0"/>
              </a:spcAft>
              <a:buSzPts val="1700"/>
              <a:buFont typeface="Questrial"/>
              <a:buChar char="•"/>
            </a:pPr>
            <a:r>
              <a:rPr lang="en-US" sz="1700"/>
              <a:t>Automated reconciliation </a:t>
            </a:r>
            <a:r>
              <a:rPr lang="en-US" sz="1700">
                <a:solidFill>
                  <a:srgbClr val="000000"/>
                </a:solidFill>
                <a:ea typeface="Arial"/>
                <a:cs typeface="Arial"/>
                <a:sym typeface="Arial"/>
              </a:rPr>
              <a:t> </a:t>
            </a:r>
            <a:endParaRPr/>
          </a:p>
        </p:txBody>
      </p:sp>
    </p:spTree>
    <p:extLst>
      <p:ext uri="{BB962C8B-B14F-4D97-AF65-F5344CB8AC3E}">
        <p14:creationId xmlns:p14="http://schemas.microsoft.com/office/powerpoint/2010/main" val="1666003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1678781" y="1827295"/>
            <a:ext cx="5786438" cy="857250"/>
          </a:xfrm>
          <a:prstGeom prst="rect">
            <a:avLst/>
          </a:prstGeom>
          <a:noFill/>
          <a:ln>
            <a:noFill/>
          </a:ln>
        </p:spPr>
        <p:txBody>
          <a:bodyPr spcFirstLastPara="1" wrap="square" lIns="64275" tIns="32125" rIns="64275" bIns="32125" anchor="ctr" anchorCtr="0">
            <a:noAutofit/>
          </a:bodyPr>
          <a:lstStyle/>
          <a:p>
            <a:pPr>
              <a:spcBef>
                <a:spcPts val="0"/>
              </a:spcBef>
            </a:pPr>
            <a:r>
              <a:rPr lang="en-US" sz="3200" b="1">
                <a:solidFill>
                  <a:schemeClr val="accent3">
                    <a:lumMod val="75000"/>
                  </a:schemeClr>
                </a:solidFill>
                <a:latin typeface="+mn-lt"/>
                <a:cs typeface="Arial"/>
                <a:sym typeface="Arial"/>
              </a:rPr>
              <a:t>Roles and Responsibilities</a:t>
            </a:r>
            <a:endParaRPr lang="en-US" sz="3200" b="1">
              <a:solidFill>
                <a:schemeClr val="accent3">
                  <a:lumMod val="75000"/>
                </a:schemeClr>
              </a:solidFill>
              <a:latin typeface="+mn-lt"/>
              <a:cs typeface="Arial"/>
            </a:endParaRPr>
          </a:p>
        </p:txBody>
      </p:sp>
    </p:spTree>
    <p:extLst>
      <p:ext uri="{BB962C8B-B14F-4D97-AF65-F5344CB8AC3E}">
        <p14:creationId xmlns:p14="http://schemas.microsoft.com/office/powerpoint/2010/main" val="16323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86484" y="262378"/>
            <a:ext cx="7820747" cy="774968"/>
          </a:xfrm>
          <a:prstGeom prst="rect">
            <a:avLst/>
          </a:prstGeom>
          <a:noFill/>
          <a:ln>
            <a:noFill/>
          </a:ln>
        </p:spPr>
        <p:txBody>
          <a:bodyPr spcFirstLastPara="1" wrap="square" lIns="64275" tIns="64275" rIns="64275" bIns="64275" anchor="t" anchorCtr="0">
            <a:noAutofit/>
          </a:bodyPr>
          <a:lstStyle/>
          <a:p>
            <a:pPr marL="0" lvl="0" indent="0" algn="r">
              <a:lnSpc>
                <a:spcPct val="100000"/>
              </a:lnSpc>
              <a:spcBef>
                <a:spcPts val="0"/>
              </a:spcBef>
              <a:spcAft>
                <a:spcPts val="0"/>
              </a:spcAft>
              <a:buClr>
                <a:schemeClr val="dk1"/>
              </a:buClr>
              <a:buSzPts val="800"/>
            </a:pPr>
            <a:r>
              <a:rPr lang="en-US" sz="4000" dirty="0">
                <a:solidFill>
                  <a:schemeClr val="accent3">
                    <a:lumMod val="75000"/>
                  </a:schemeClr>
                </a:solidFill>
              </a:rPr>
              <a:t>GSA </a:t>
            </a:r>
            <a:r>
              <a:rPr lang="en-US" sz="4000" dirty="0" err="1">
                <a:solidFill>
                  <a:schemeClr val="accent3">
                    <a:lumMod val="75000"/>
                  </a:schemeClr>
                </a:solidFill>
              </a:rPr>
              <a:t>SmartPay</a:t>
            </a:r>
            <a:r>
              <a:rPr lang="en-US" sz="4000" dirty="0">
                <a:solidFill>
                  <a:schemeClr val="accent3">
                    <a:lumMod val="75000"/>
                  </a:schemeClr>
                </a:solidFill>
              </a:rPr>
              <a:t>® Training Agenda</a:t>
            </a:r>
            <a:endParaRPr sz="4000" dirty="0">
              <a:solidFill>
                <a:schemeClr val="accent3">
                  <a:lumMod val="75000"/>
                </a:schemeClr>
              </a:solidFill>
            </a:endParaRPr>
          </a:p>
        </p:txBody>
      </p:sp>
      <p:sp>
        <p:nvSpPr>
          <p:cNvPr id="102" name="Google Shape;102;p18"/>
          <p:cNvSpPr txBox="1">
            <a:spLocks noGrp="1"/>
          </p:cNvSpPr>
          <p:nvPr>
            <p:ph type="body" idx="1"/>
          </p:nvPr>
        </p:nvSpPr>
        <p:spPr>
          <a:xfrm>
            <a:off x="386484" y="1274117"/>
            <a:ext cx="5619749" cy="1998442"/>
          </a:xfrm>
          <a:prstGeom prst="rect">
            <a:avLst/>
          </a:prstGeom>
          <a:noFill/>
          <a:ln>
            <a:noFill/>
          </a:ln>
        </p:spPr>
        <p:txBody>
          <a:bodyPr spcFirstLastPara="1" wrap="square" lIns="64275" tIns="64275" rIns="64275" bIns="64275" anchor="t" anchorCtr="0">
            <a:noAutofit/>
          </a:bodyPr>
          <a:lstStyle/>
          <a:p>
            <a:pPr marL="571500" marR="0" lvl="0" indent="-342900" defTabSz="914400">
              <a:lnSpc>
                <a:spcPct val="90000"/>
              </a:lnSpc>
              <a:spcBef>
                <a:spcPct val="20000"/>
              </a:spcBef>
              <a:spcAft>
                <a:spcPts val="0"/>
              </a:spcAft>
              <a:buClr>
                <a:srgbClr val="000000"/>
              </a:buClr>
              <a:buSzPts val="2000"/>
              <a:buFont typeface="Wingdings" panose="05000000000000000000" pitchFamily="2" charset="2"/>
              <a:buChar char="Ø"/>
            </a:pPr>
            <a:r>
              <a:rPr lang="en-US" sz="1600" b="1" i="0" u="none" strike="noStrike" cap="none">
                <a:ea typeface="Arial"/>
                <a:cs typeface="Arial"/>
                <a:sym typeface="Arial"/>
              </a:rPr>
              <a:t>Introduction to the</a:t>
            </a:r>
            <a:br>
              <a:rPr lang="en-US" sz="1600" b="1" i="0" u="none" strike="noStrike" cap="none">
                <a:ea typeface="Arial"/>
                <a:cs typeface="Arial"/>
                <a:sym typeface="Arial"/>
              </a:rPr>
            </a:br>
            <a:r>
              <a:rPr lang="en-US" sz="1600" b="1" i="0" u="none" strike="noStrike" cap="none">
                <a:ea typeface="Arial"/>
                <a:cs typeface="Arial"/>
                <a:sym typeface="Arial"/>
              </a:rPr>
              <a:t>GSA SmartPay® Travel Card</a:t>
            </a:r>
          </a:p>
          <a:p>
            <a:pPr marL="571500" marR="0" lvl="0" indent="-342900" defTabSz="914400">
              <a:lnSpc>
                <a:spcPct val="90000"/>
              </a:lnSpc>
              <a:spcBef>
                <a:spcPct val="20000"/>
              </a:spcBef>
              <a:spcAft>
                <a:spcPts val="0"/>
              </a:spcAft>
              <a:buClr>
                <a:srgbClr val="000000"/>
              </a:buClr>
              <a:buSzPts val="2000"/>
              <a:buFont typeface="Wingdings" panose="05000000000000000000" pitchFamily="2" charset="2"/>
              <a:buChar char="Ø"/>
            </a:pPr>
            <a:r>
              <a:rPr lang="en-US" sz="1600" b="1" i="0" u="none" strike="noStrike" cap="none">
                <a:ea typeface="Arial"/>
                <a:cs typeface="Arial"/>
                <a:sym typeface="Arial"/>
              </a:rPr>
              <a:t>Travel Card Legislation and Policies</a:t>
            </a:r>
          </a:p>
          <a:p>
            <a:pPr marL="571500" marR="0" lvl="0" indent="-342900" defTabSz="914400">
              <a:lnSpc>
                <a:spcPct val="90000"/>
              </a:lnSpc>
              <a:spcBef>
                <a:spcPct val="20000"/>
              </a:spcBef>
              <a:spcAft>
                <a:spcPts val="0"/>
              </a:spcAft>
              <a:buClr>
                <a:srgbClr val="000000"/>
              </a:buClr>
              <a:buSzPts val="2000"/>
              <a:buFont typeface="Wingdings" panose="05000000000000000000" pitchFamily="2" charset="2"/>
              <a:buChar char="Ø"/>
            </a:pPr>
            <a:r>
              <a:rPr lang="en-US" sz="1600" b="1" i="0" u="none" strike="noStrike" cap="none">
                <a:ea typeface="Arial"/>
                <a:cs typeface="Arial"/>
                <a:sym typeface="Arial"/>
              </a:rPr>
              <a:t>Types of GSA SmartPay® Travel Cards</a:t>
            </a:r>
          </a:p>
          <a:p>
            <a:pPr marL="571500" marR="0" lvl="0" indent="-342900" defTabSz="914400">
              <a:lnSpc>
                <a:spcPct val="90000"/>
              </a:lnSpc>
              <a:spcBef>
                <a:spcPct val="20000"/>
              </a:spcBef>
              <a:spcAft>
                <a:spcPts val="0"/>
              </a:spcAft>
              <a:buClr>
                <a:srgbClr val="000000"/>
              </a:buClr>
              <a:buSzPts val="2000"/>
              <a:buFont typeface="Wingdings" panose="05000000000000000000" pitchFamily="2" charset="2"/>
              <a:buChar char="Ø"/>
            </a:pPr>
            <a:r>
              <a:rPr lang="en-US" sz="1600" b="1" i="0" u="none" strike="noStrike" cap="none">
                <a:ea typeface="Arial"/>
                <a:cs typeface="Arial"/>
                <a:sym typeface="Arial"/>
              </a:rPr>
              <a:t>Roles and Responsibilities</a:t>
            </a:r>
          </a:p>
          <a:p>
            <a:pPr marL="571500" marR="0" lvl="0" indent="-342900" defTabSz="914400">
              <a:lnSpc>
                <a:spcPct val="90000"/>
              </a:lnSpc>
              <a:spcBef>
                <a:spcPct val="20000"/>
              </a:spcBef>
              <a:spcAft>
                <a:spcPts val="0"/>
              </a:spcAft>
              <a:buClr>
                <a:srgbClr val="000000"/>
              </a:buClr>
              <a:buSzPts val="2000"/>
              <a:buFont typeface="Wingdings" panose="05000000000000000000" pitchFamily="2" charset="2"/>
              <a:buChar char="Ø"/>
            </a:pPr>
            <a:r>
              <a:rPr lang="en-US" sz="1600" b="1" i="0" u="none" strike="noStrike" cap="none">
                <a:ea typeface="Arial"/>
                <a:cs typeface="Arial"/>
                <a:sym typeface="Arial"/>
              </a:rPr>
              <a:t>Best Practices in Travel Card Management</a:t>
            </a:r>
            <a:endParaRPr lang="en-US" sz="1600" b="1">
              <a:ea typeface="Arial"/>
              <a:cs typeface="Arial"/>
              <a:sym typeface="Arial"/>
            </a:endParaRPr>
          </a:p>
          <a:p>
            <a:pPr marL="398452" lvl="0" indent="-115196" algn="l" rtl="0">
              <a:lnSpc>
                <a:spcPct val="100000"/>
              </a:lnSpc>
              <a:spcBef>
                <a:spcPts val="400"/>
              </a:spcBef>
              <a:spcAft>
                <a:spcPts val="0"/>
              </a:spcAft>
              <a:buSzPts val="2000"/>
              <a:buFont typeface="Noto Sans Symbols"/>
              <a:buNone/>
            </a:pPr>
            <a:endParaRPr sz="2000">
              <a:solidFill>
                <a:srgbClr val="000000"/>
              </a:solidFill>
              <a:latin typeface="Arial"/>
              <a:ea typeface="Arial"/>
              <a:cs typeface="Arial"/>
              <a:sym typeface="Arial"/>
            </a:endParaRPr>
          </a:p>
        </p:txBody>
      </p:sp>
      <p:pic>
        <p:nvPicPr>
          <p:cNvPr id="3" name="Graphic 2" descr="Checklist outline">
            <a:extLst>
              <a:ext uri="{FF2B5EF4-FFF2-40B4-BE49-F238E27FC236}">
                <a16:creationId xmlns:a16="http://schemas.microsoft.com/office/drawing/2014/main" id="{4B2D41A7-CE27-FBE5-F324-9F6EAC2961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13550" y="1267768"/>
            <a:ext cx="1570970" cy="1424632"/>
          </a:xfrm>
          <a:prstGeom prst="rect">
            <a:avLst/>
          </a:prstGeom>
        </p:spPr>
      </p:pic>
    </p:spTree>
    <p:extLst>
      <p:ext uri="{BB962C8B-B14F-4D97-AF65-F5344CB8AC3E}">
        <p14:creationId xmlns:p14="http://schemas.microsoft.com/office/powerpoint/2010/main" val="206906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algn="r">
              <a:spcBef>
                <a:spcPts val="0"/>
              </a:spcBef>
              <a:buClr>
                <a:schemeClr val="dk1"/>
              </a:buClr>
              <a:buSzPts val="800"/>
            </a:pPr>
            <a:r>
              <a:rPr lang="en-US" sz="3200">
                <a:solidFill>
                  <a:schemeClr val="accent3">
                    <a:lumMod val="75000"/>
                  </a:schemeClr>
                </a:solidFill>
              </a:rPr>
              <a:t>Agency Roles and Responsibilities</a:t>
            </a:r>
          </a:p>
        </p:txBody>
      </p:sp>
      <p:sp>
        <p:nvSpPr>
          <p:cNvPr id="184" name="Google Shape;184;p32"/>
          <p:cNvSpPr txBox="1">
            <a:spLocks noGrp="1"/>
          </p:cNvSpPr>
          <p:nvPr>
            <p:ph type="body" idx="1"/>
          </p:nvPr>
        </p:nvSpPr>
        <p:spPr>
          <a:xfrm>
            <a:off x="374073" y="874500"/>
            <a:ext cx="8229600" cy="3394500"/>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SzPts val="500"/>
              <a:buNone/>
            </a:pPr>
            <a:r>
              <a:rPr lang="en-US" sz="2000">
                <a:solidFill>
                  <a:srgbClr val="000000"/>
                </a:solidFill>
                <a:ea typeface="Arial"/>
                <a:cs typeface="Arial"/>
                <a:sym typeface="Arial"/>
              </a:rPr>
              <a:t>When establishing a GSA SmartPay® Travel Card Program, agencies:</a:t>
            </a:r>
            <a:endParaRPr/>
          </a:p>
          <a:p>
            <a:pPr marL="398452" lvl="0" indent="-242196" algn="l" rtl="0">
              <a:lnSpc>
                <a:spcPct val="100000"/>
              </a:lnSpc>
              <a:spcBef>
                <a:spcPts val="400"/>
              </a:spcBef>
              <a:spcAft>
                <a:spcPts val="0"/>
              </a:spcAft>
              <a:buSzPts val="2000"/>
              <a:buFont typeface="Noto Sans Symbols"/>
              <a:buChar char="•"/>
            </a:pPr>
            <a:r>
              <a:rPr lang="en-US" sz="2000">
                <a:solidFill>
                  <a:srgbClr val="000000"/>
                </a:solidFill>
                <a:ea typeface="Arial"/>
                <a:cs typeface="Arial"/>
                <a:sym typeface="Arial"/>
              </a:rPr>
              <a:t>Designate an Agency/Organization Program Coordinator (A/OPC)</a:t>
            </a:r>
            <a:endParaRPr/>
          </a:p>
          <a:p>
            <a:pPr marL="398452" lvl="0" indent="-242196" algn="l" rtl="0">
              <a:lnSpc>
                <a:spcPct val="100000"/>
              </a:lnSpc>
              <a:spcBef>
                <a:spcPts val="400"/>
              </a:spcBef>
              <a:spcAft>
                <a:spcPts val="0"/>
              </a:spcAft>
              <a:buSzPts val="2000"/>
              <a:buFont typeface="Questrial"/>
              <a:buChar char="•"/>
            </a:pPr>
            <a:r>
              <a:rPr lang="en-US" sz="2000">
                <a:solidFill>
                  <a:srgbClr val="000000"/>
                </a:solidFill>
                <a:ea typeface="Arial"/>
                <a:cs typeface="Arial"/>
                <a:sym typeface="Arial"/>
              </a:rPr>
              <a:t>Identify account holders</a:t>
            </a:r>
            <a:endParaRPr/>
          </a:p>
          <a:p>
            <a:pPr marL="398452" lvl="0" indent="-242196" algn="l" rtl="0">
              <a:lnSpc>
                <a:spcPct val="100000"/>
              </a:lnSpc>
              <a:spcBef>
                <a:spcPts val="400"/>
              </a:spcBef>
              <a:spcAft>
                <a:spcPts val="0"/>
              </a:spcAft>
              <a:buSzPts val="2000"/>
              <a:buFont typeface="Noto Sans Symbols"/>
              <a:buChar char="•"/>
            </a:pPr>
            <a:r>
              <a:rPr lang="en-US" sz="2000">
                <a:solidFill>
                  <a:srgbClr val="000000"/>
                </a:solidFill>
                <a:ea typeface="Arial"/>
                <a:cs typeface="Arial"/>
                <a:sym typeface="Arial"/>
              </a:rPr>
              <a:t>Designate a billing and disputes office</a:t>
            </a:r>
            <a:endParaRPr/>
          </a:p>
        </p:txBody>
      </p:sp>
    </p:spTree>
    <p:extLst>
      <p:ext uri="{BB962C8B-B14F-4D97-AF65-F5344CB8AC3E}">
        <p14:creationId xmlns:p14="http://schemas.microsoft.com/office/powerpoint/2010/main" val="1166435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3"/>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marL="0" lvl="0" indent="0" algn="r">
              <a:lnSpc>
                <a:spcPct val="100000"/>
              </a:lnSpc>
              <a:spcBef>
                <a:spcPts val="0"/>
              </a:spcBef>
              <a:spcAft>
                <a:spcPts val="0"/>
              </a:spcAft>
              <a:buClr>
                <a:schemeClr val="dk1"/>
              </a:buClr>
              <a:buSzPts val="800"/>
            </a:pPr>
            <a:r>
              <a:rPr lang="en-US" sz="3200">
                <a:solidFill>
                  <a:schemeClr val="accent3">
                    <a:lumMod val="75000"/>
                  </a:schemeClr>
                </a:solidFill>
              </a:rPr>
              <a:t>A/OPC Roles and Responsibilities</a:t>
            </a:r>
          </a:p>
        </p:txBody>
      </p:sp>
      <p:sp>
        <p:nvSpPr>
          <p:cNvPr id="190" name="Google Shape;190;p33"/>
          <p:cNvSpPr txBox="1">
            <a:spLocks noGrp="1"/>
          </p:cNvSpPr>
          <p:nvPr>
            <p:ph type="body" idx="1"/>
          </p:nvPr>
        </p:nvSpPr>
        <p:spPr>
          <a:xfrm>
            <a:off x="374072" y="579658"/>
            <a:ext cx="8229600" cy="3394472"/>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SzPts val="880"/>
              <a:buNone/>
            </a:pPr>
            <a:r>
              <a:rPr lang="en-US" sz="2000">
                <a:solidFill>
                  <a:srgbClr val="000000"/>
                </a:solidFill>
                <a:ea typeface="Arial"/>
                <a:cs typeface="Arial"/>
                <a:sym typeface="Arial"/>
              </a:rPr>
              <a:t>Agency/Organization Program Coordinators (A/OPC) are responsible for the overall management/oversight of the accounts.  They act as liaisons between agency management, GSA SmartPay® contractor banks, and cardholders.  Roles may differ, but responsibilities could include:</a:t>
            </a:r>
            <a:endParaRPr/>
          </a:p>
          <a:p>
            <a:pPr marL="398452" lvl="0" indent="-228804" algn="l" rtl="0">
              <a:lnSpc>
                <a:spcPct val="100000"/>
              </a:lnSpc>
              <a:spcBef>
                <a:spcPts val="400"/>
              </a:spcBef>
              <a:spcAft>
                <a:spcPts val="0"/>
              </a:spcAft>
              <a:buSzPts val="1700"/>
              <a:buFont typeface="Noto Sans Symbols"/>
              <a:buChar char="•"/>
            </a:pPr>
            <a:r>
              <a:rPr lang="en-US" sz="1700">
                <a:solidFill>
                  <a:srgbClr val="000000"/>
                </a:solidFill>
                <a:ea typeface="Arial"/>
                <a:cs typeface="Arial"/>
                <a:sym typeface="Arial"/>
              </a:rPr>
              <a:t>Managing the GSA SmartPay® Travel Card program and promoting the proper use of travel cards</a:t>
            </a:r>
            <a:endParaRPr/>
          </a:p>
          <a:p>
            <a:pPr marL="398452" lvl="0" indent="-228804" algn="l" rtl="0">
              <a:lnSpc>
                <a:spcPct val="100000"/>
              </a:lnSpc>
              <a:spcBef>
                <a:spcPts val="400"/>
              </a:spcBef>
              <a:spcAft>
                <a:spcPts val="0"/>
              </a:spcAft>
              <a:buSzPts val="1700"/>
              <a:buFont typeface="Noto Sans Symbols"/>
              <a:buChar char="•"/>
            </a:pPr>
            <a:r>
              <a:rPr lang="en-US" sz="1700">
                <a:solidFill>
                  <a:srgbClr val="000000"/>
                </a:solidFill>
                <a:ea typeface="Arial"/>
                <a:cs typeface="Arial"/>
                <a:sym typeface="Arial"/>
              </a:rPr>
              <a:t>Auditing travel card accounts and taking appropriate action in the instances of fraud, waste, or abuse</a:t>
            </a:r>
            <a:endParaRPr/>
          </a:p>
          <a:p>
            <a:pPr marL="398452" lvl="0" indent="-228804" algn="l" rtl="0">
              <a:lnSpc>
                <a:spcPct val="100000"/>
              </a:lnSpc>
              <a:spcBef>
                <a:spcPts val="400"/>
              </a:spcBef>
              <a:spcAft>
                <a:spcPts val="0"/>
              </a:spcAft>
              <a:buSzPts val="1700"/>
              <a:buFont typeface="Noto Sans Symbols"/>
              <a:buChar char="•"/>
            </a:pPr>
            <a:r>
              <a:rPr lang="en-US" sz="1700">
                <a:solidFill>
                  <a:srgbClr val="000000"/>
                </a:solidFill>
                <a:ea typeface="Arial"/>
                <a:cs typeface="Arial"/>
                <a:sym typeface="Arial"/>
              </a:rPr>
              <a:t>Resolving travel card issues, as required</a:t>
            </a:r>
            <a:endParaRPr/>
          </a:p>
          <a:p>
            <a:pPr marL="398452" lvl="0" indent="-228804" algn="l" rtl="0">
              <a:lnSpc>
                <a:spcPct val="100000"/>
              </a:lnSpc>
              <a:spcBef>
                <a:spcPts val="400"/>
              </a:spcBef>
              <a:spcAft>
                <a:spcPts val="0"/>
              </a:spcAft>
              <a:buSzPts val="1700"/>
              <a:buFont typeface="Noto Sans Symbols"/>
              <a:buChar char="•"/>
            </a:pPr>
            <a:r>
              <a:rPr lang="en-US" sz="1700">
                <a:solidFill>
                  <a:srgbClr val="000000"/>
                </a:solidFill>
                <a:ea typeface="Arial"/>
                <a:cs typeface="Arial"/>
                <a:sym typeface="Arial"/>
              </a:rPr>
              <a:t>Developing agency/organization-specific policies and procedures, as necessary</a:t>
            </a:r>
            <a:endParaRPr/>
          </a:p>
        </p:txBody>
      </p:sp>
    </p:spTree>
    <p:extLst>
      <p:ext uri="{BB962C8B-B14F-4D97-AF65-F5344CB8AC3E}">
        <p14:creationId xmlns:p14="http://schemas.microsoft.com/office/powerpoint/2010/main" val="1504779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algn="r">
              <a:spcBef>
                <a:spcPts val="0"/>
              </a:spcBef>
              <a:buClr>
                <a:schemeClr val="dk1"/>
              </a:buClr>
              <a:buSzPts val="800"/>
            </a:pPr>
            <a:r>
              <a:rPr lang="en-US" sz="3200">
                <a:solidFill>
                  <a:schemeClr val="accent3">
                    <a:lumMod val="75000"/>
                  </a:schemeClr>
                </a:solidFill>
              </a:rPr>
              <a:t>AO Roles and Responsibilities</a:t>
            </a:r>
          </a:p>
        </p:txBody>
      </p:sp>
      <p:sp>
        <p:nvSpPr>
          <p:cNvPr id="196" name="Google Shape;196;p34"/>
          <p:cNvSpPr txBox="1">
            <a:spLocks noGrp="1"/>
          </p:cNvSpPr>
          <p:nvPr>
            <p:ph type="body" idx="1"/>
          </p:nvPr>
        </p:nvSpPr>
        <p:spPr>
          <a:xfrm>
            <a:off x="367146" y="798369"/>
            <a:ext cx="8229600" cy="3394500"/>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SzPts val="880"/>
              <a:buNone/>
            </a:pPr>
            <a:r>
              <a:rPr lang="en-US" sz="2000">
                <a:solidFill>
                  <a:srgbClr val="000000"/>
                </a:solidFill>
                <a:ea typeface="Arial"/>
                <a:cs typeface="Arial"/>
                <a:sym typeface="Arial"/>
              </a:rPr>
              <a:t>Approving Officials (AO) are typically the account holder’s supervisor and assures proper use of the travel card.  They play key roles in preventing fraud, abuse, and misuse.  Roles may differ, but responsibilities could include:</a:t>
            </a:r>
            <a:endParaRPr/>
          </a:p>
          <a:p>
            <a:pPr marL="398452" lvl="0" indent="-242196" algn="l" rtl="0">
              <a:lnSpc>
                <a:spcPct val="100000"/>
              </a:lnSpc>
              <a:spcBef>
                <a:spcPts val="400"/>
              </a:spcBef>
              <a:spcAft>
                <a:spcPts val="0"/>
              </a:spcAft>
              <a:buSzPts val="2000"/>
              <a:buFont typeface="Noto Sans Symbols"/>
              <a:buChar char="•"/>
            </a:pPr>
            <a:r>
              <a:rPr lang="en-US" sz="2000">
                <a:solidFill>
                  <a:srgbClr val="000000"/>
                </a:solidFill>
                <a:ea typeface="Arial"/>
                <a:cs typeface="Arial"/>
                <a:sym typeface="Arial"/>
              </a:rPr>
              <a:t>Reviewing and approving all GSA SmartPay® travel vouchers</a:t>
            </a:r>
            <a:endParaRPr/>
          </a:p>
          <a:p>
            <a:pPr marL="398452" lvl="0" indent="-242196" algn="l" rtl="0">
              <a:lnSpc>
                <a:spcPct val="100000"/>
              </a:lnSpc>
              <a:spcBef>
                <a:spcPts val="400"/>
              </a:spcBef>
              <a:spcAft>
                <a:spcPts val="0"/>
              </a:spcAft>
              <a:buSzPts val="2000"/>
              <a:buFont typeface="Noto Sans Symbols"/>
              <a:buChar char="•"/>
            </a:pPr>
            <a:r>
              <a:rPr lang="en-US" sz="2000">
                <a:solidFill>
                  <a:srgbClr val="000000"/>
                </a:solidFill>
                <a:ea typeface="Arial"/>
                <a:cs typeface="Arial"/>
                <a:sym typeface="Arial"/>
              </a:rPr>
              <a:t>Verifying charges were within scope of government travel</a:t>
            </a:r>
            <a:endParaRPr/>
          </a:p>
          <a:p>
            <a:pPr marL="398452" lvl="0" indent="-242196" algn="l" rtl="0">
              <a:lnSpc>
                <a:spcPct val="100000"/>
              </a:lnSpc>
              <a:spcBef>
                <a:spcPts val="400"/>
              </a:spcBef>
              <a:spcAft>
                <a:spcPts val="0"/>
              </a:spcAft>
              <a:buSzPts val="2000"/>
              <a:buFont typeface="Noto Sans Symbols"/>
              <a:buChar char="•"/>
            </a:pPr>
            <a:r>
              <a:rPr lang="en-US" sz="2000">
                <a:solidFill>
                  <a:srgbClr val="000000"/>
                </a:solidFill>
                <a:ea typeface="Arial"/>
                <a:cs typeface="Arial"/>
                <a:sym typeface="Arial"/>
              </a:rPr>
              <a:t>Monitoring for and resolving all questionable charges</a:t>
            </a:r>
            <a:endParaRPr/>
          </a:p>
          <a:p>
            <a:pPr marL="398452" lvl="0" indent="-242196" algn="l" rtl="0">
              <a:lnSpc>
                <a:spcPct val="100000"/>
              </a:lnSpc>
              <a:spcBef>
                <a:spcPts val="400"/>
              </a:spcBef>
              <a:spcAft>
                <a:spcPts val="0"/>
              </a:spcAft>
              <a:buSzPts val="2000"/>
              <a:buFont typeface="Noto Sans Symbols"/>
              <a:buChar char="•"/>
            </a:pPr>
            <a:r>
              <a:rPr lang="en-US" sz="2000">
                <a:solidFill>
                  <a:srgbClr val="000000"/>
                </a:solidFill>
                <a:ea typeface="Arial"/>
                <a:cs typeface="Arial"/>
                <a:sym typeface="Arial"/>
              </a:rPr>
              <a:t>Verifying receipt of purchases and/or transactions</a:t>
            </a:r>
            <a:endParaRPr/>
          </a:p>
        </p:txBody>
      </p:sp>
    </p:spTree>
    <p:extLst>
      <p:ext uri="{BB962C8B-B14F-4D97-AF65-F5344CB8AC3E}">
        <p14:creationId xmlns:p14="http://schemas.microsoft.com/office/powerpoint/2010/main" val="695264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marL="0" lvl="0" indent="0" algn="r">
              <a:lnSpc>
                <a:spcPct val="100000"/>
              </a:lnSpc>
              <a:spcBef>
                <a:spcPts val="0"/>
              </a:spcBef>
              <a:spcAft>
                <a:spcPts val="0"/>
              </a:spcAft>
              <a:buClr>
                <a:schemeClr val="dk1"/>
              </a:buClr>
              <a:buSzPts val="800"/>
            </a:pPr>
            <a:r>
              <a:rPr lang="en-US" sz="3200">
                <a:solidFill>
                  <a:schemeClr val="accent3">
                    <a:lumMod val="75000"/>
                  </a:schemeClr>
                </a:solidFill>
              </a:rPr>
              <a:t>Cardholder Roles and Responsibilities</a:t>
            </a:r>
          </a:p>
        </p:txBody>
      </p:sp>
      <p:sp>
        <p:nvSpPr>
          <p:cNvPr id="202" name="Google Shape;202;p35"/>
          <p:cNvSpPr txBox="1">
            <a:spLocks noGrp="1"/>
          </p:cNvSpPr>
          <p:nvPr>
            <p:ph type="body" idx="1"/>
          </p:nvPr>
        </p:nvSpPr>
        <p:spPr>
          <a:xfrm>
            <a:off x="367145" y="812223"/>
            <a:ext cx="8229600" cy="3394500"/>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SzPts val="880"/>
              <a:buNone/>
            </a:pPr>
            <a:r>
              <a:rPr lang="en-US" sz="2000">
                <a:solidFill>
                  <a:srgbClr val="000000"/>
                </a:solidFill>
                <a:ea typeface="Arial"/>
                <a:cs typeface="Arial"/>
                <a:sym typeface="Arial"/>
              </a:rPr>
              <a:t>Cardholders must use the GSA SmartPay® travel card in accordance with agency policy and government regulations.  Cardholders should:</a:t>
            </a:r>
            <a:endParaRPr/>
          </a:p>
          <a:p>
            <a:pPr marL="410730" lvl="1" indent="-241080" algn="l" rtl="0">
              <a:lnSpc>
                <a:spcPct val="100000"/>
              </a:lnSpc>
              <a:spcBef>
                <a:spcPts val="400"/>
              </a:spcBef>
              <a:spcAft>
                <a:spcPts val="0"/>
              </a:spcAft>
              <a:buSzPts val="1700"/>
              <a:buFont typeface="Arial"/>
              <a:buChar char="•"/>
            </a:pPr>
            <a:r>
              <a:rPr lang="en-US" sz="1700">
                <a:solidFill>
                  <a:srgbClr val="000000"/>
                </a:solidFill>
                <a:ea typeface="Arial"/>
                <a:cs typeface="Arial"/>
                <a:sym typeface="Arial"/>
              </a:rPr>
              <a:t>Secure the travel card and immediately report a lost or stolen card</a:t>
            </a:r>
            <a:endParaRPr/>
          </a:p>
          <a:p>
            <a:pPr marL="410730" lvl="1" indent="-241080" algn="l" rtl="0">
              <a:lnSpc>
                <a:spcPct val="100000"/>
              </a:lnSpc>
              <a:spcBef>
                <a:spcPts val="400"/>
              </a:spcBef>
              <a:spcAft>
                <a:spcPts val="0"/>
              </a:spcAft>
              <a:buSzPts val="1700"/>
              <a:buFont typeface="Arial"/>
              <a:buChar char="•"/>
            </a:pPr>
            <a:r>
              <a:rPr lang="en-US" sz="1700">
                <a:solidFill>
                  <a:srgbClr val="000000"/>
                </a:solidFill>
                <a:ea typeface="Arial"/>
                <a:cs typeface="Arial"/>
                <a:sym typeface="Arial"/>
              </a:rPr>
              <a:t>Monitor and track expenses, as well as maintain receipts, in accordance with agency policy</a:t>
            </a:r>
            <a:endParaRPr/>
          </a:p>
          <a:p>
            <a:pPr marL="410730" lvl="1" indent="-241080" algn="l" rtl="0">
              <a:lnSpc>
                <a:spcPct val="100000"/>
              </a:lnSpc>
              <a:spcBef>
                <a:spcPts val="400"/>
              </a:spcBef>
              <a:spcAft>
                <a:spcPts val="0"/>
              </a:spcAft>
              <a:buSzPts val="1700"/>
              <a:buFont typeface="Arial"/>
              <a:buChar char="•"/>
            </a:pPr>
            <a:r>
              <a:rPr lang="en-US" sz="1700">
                <a:solidFill>
                  <a:srgbClr val="000000"/>
                </a:solidFill>
                <a:ea typeface="Arial"/>
                <a:cs typeface="Arial"/>
                <a:sym typeface="Arial"/>
              </a:rPr>
              <a:t>Use the card ethically - for official travel expenses only</a:t>
            </a:r>
            <a:endParaRPr/>
          </a:p>
          <a:p>
            <a:pPr marL="410730" lvl="1" indent="-241080" algn="l" rtl="0">
              <a:lnSpc>
                <a:spcPct val="100000"/>
              </a:lnSpc>
              <a:spcBef>
                <a:spcPts val="400"/>
              </a:spcBef>
              <a:spcAft>
                <a:spcPts val="0"/>
              </a:spcAft>
              <a:buSzPts val="1700"/>
              <a:buFont typeface="Arial"/>
              <a:buChar char="•"/>
            </a:pPr>
            <a:r>
              <a:rPr lang="en-US" sz="1700">
                <a:solidFill>
                  <a:srgbClr val="000000"/>
                </a:solidFill>
                <a:ea typeface="Arial"/>
                <a:cs typeface="Arial"/>
                <a:sym typeface="Arial"/>
              </a:rPr>
              <a:t>Ensure vouchers are submitted in a timely manner and submit full payment for each undisputed bill</a:t>
            </a:r>
            <a:endParaRPr/>
          </a:p>
          <a:p>
            <a:pPr marL="410730" lvl="1" indent="-241080" algn="l" rtl="0">
              <a:lnSpc>
                <a:spcPct val="100000"/>
              </a:lnSpc>
              <a:spcBef>
                <a:spcPts val="400"/>
              </a:spcBef>
              <a:spcAft>
                <a:spcPts val="0"/>
              </a:spcAft>
              <a:buSzPts val="1700"/>
              <a:buFont typeface="Arial"/>
              <a:buChar char="•"/>
            </a:pPr>
            <a:r>
              <a:rPr lang="en-US" sz="1700">
                <a:solidFill>
                  <a:srgbClr val="000000"/>
                </a:solidFill>
                <a:ea typeface="Arial"/>
                <a:cs typeface="Arial"/>
                <a:sym typeface="Arial"/>
              </a:rPr>
              <a:t>Keep up to date with program and agency-specific training requirements and communications from A/OPCs (and take appropriate action, as necessary)</a:t>
            </a:r>
            <a:endParaRPr/>
          </a:p>
        </p:txBody>
      </p:sp>
    </p:spTree>
    <p:extLst>
      <p:ext uri="{BB962C8B-B14F-4D97-AF65-F5344CB8AC3E}">
        <p14:creationId xmlns:p14="http://schemas.microsoft.com/office/powerpoint/2010/main" val="2591322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6"/>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algn="r">
              <a:spcBef>
                <a:spcPts val="0"/>
              </a:spcBef>
              <a:buClr>
                <a:schemeClr val="dk1"/>
              </a:buClr>
              <a:buSzPts val="800"/>
            </a:pPr>
            <a:r>
              <a:rPr lang="en-US" sz="3200">
                <a:solidFill>
                  <a:schemeClr val="accent3">
                    <a:lumMod val="75000"/>
                  </a:schemeClr>
                </a:solidFill>
              </a:rPr>
              <a:t>Cardholder Roles and Responsibilities </a:t>
            </a:r>
          </a:p>
        </p:txBody>
      </p:sp>
      <p:sp>
        <p:nvSpPr>
          <p:cNvPr id="208" name="Google Shape;208;p36"/>
          <p:cNvSpPr txBox="1">
            <a:spLocks noGrp="1"/>
          </p:cNvSpPr>
          <p:nvPr>
            <p:ph type="body" idx="1"/>
          </p:nvPr>
        </p:nvSpPr>
        <p:spPr>
          <a:xfrm>
            <a:off x="367146" y="736022"/>
            <a:ext cx="8229600" cy="3394500"/>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Clr>
                <a:srgbClr val="000000"/>
              </a:buClr>
              <a:buSzPts val="880"/>
              <a:buNone/>
            </a:pPr>
            <a:r>
              <a:rPr lang="en-US" sz="2000">
                <a:solidFill>
                  <a:srgbClr val="000000"/>
                </a:solidFill>
                <a:ea typeface="Arial"/>
                <a:cs typeface="Arial"/>
                <a:sym typeface="Arial"/>
              </a:rPr>
              <a:t>Cardholders must NEVER:</a:t>
            </a:r>
            <a:endParaRPr/>
          </a:p>
          <a:p>
            <a:pPr marL="398452" lvl="1" indent="-242196" algn="l" rtl="0">
              <a:lnSpc>
                <a:spcPct val="100000"/>
              </a:lnSpc>
              <a:spcBef>
                <a:spcPts val="400"/>
              </a:spcBef>
              <a:spcAft>
                <a:spcPts val="0"/>
              </a:spcAft>
              <a:buSzPts val="1800"/>
              <a:buFont typeface="Arial"/>
              <a:buChar char="•"/>
            </a:pPr>
            <a:r>
              <a:rPr lang="en-US" sz="1800">
                <a:solidFill>
                  <a:srgbClr val="000000"/>
                </a:solidFill>
                <a:ea typeface="Arial"/>
                <a:cs typeface="Arial"/>
                <a:sym typeface="Arial"/>
              </a:rPr>
              <a:t>Use the GSA SmartPay® Travel Card for personal use</a:t>
            </a:r>
            <a:endParaRPr/>
          </a:p>
          <a:p>
            <a:pPr marL="398452" lvl="1" indent="-242196" algn="l" rtl="0">
              <a:lnSpc>
                <a:spcPct val="100000"/>
              </a:lnSpc>
              <a:spcBef>
                <a:spcPts val="400"/>
              </a:spcBef>
              <a:spcAft>
                <a:spcPts val="0"/>
              </a:spcAft>
              <a:buSzPts val="1800"/>
              <a:buFont typeface="Arial"/>
              <a:buChar char="•"/>
            </a:pPr>
            <a:r>
              <a:rPr lang="en-US" sz="1800">
                <a:solidFill>
                  <a:srgbClr val="000000"/>
                </a:solidFill>
                <a:ea typeface="Arial"/>
                <a:cs typeface="Arial"/>
                <a:sym typeface="Arial"/>
              </a:rPr>
              <a:t>Obtain ATM advances that exceed expected out-of-pocket expenditures</a:t>
            </a:r>
            <a:endParaRPr/>
          </a:p>
          <a:p>
            <a:pPr marL="398452" lvl="1" indent="-242196" algn="l" rtl="0">
              <a:lnSpc>
                <a:spcPct val="100000"/>
              </a:lnSpc>
              <a:spcBef>
                <a:spcPts val="400"/>
              </a:spcBef>
              <a:spcAft>
                <a:spcPts val="0"/>
              </a:spcAft>
              <a:buSzPts val="1800"/>
              <a:buFont typeface="Arial"/>
              <a:buChar char="•"/>
            </a:pPr>
            <a:r>
              <a:rPr lang="en-US" sz="1800">
                <a:solidFill>
                  <a:srgbClr val="000000"/>
                </a:solidFill>
                <a:ea typeface="Arial"/>
                <a:cs typeface="Arial"/>
                <a:sym typeface="Arial"/>
              </a:rPr>
              <a:t>Allow monthly bill to become overdue; this could result in suspension or cancellation</a:t>
            </a:r>
            <a:endParaRPr/>
          </a:p>
          <a:p>
            <a:pPr marL="398452" lvl="1" indent="-242196" algn="l" rtl="0">
              <a:lnSpc>
                <a:spcPct val="100000"/>
              </a:lnSpc>
              <a:spcBef>
                <a:spcPts val="400"/>
              </a:spcBef>
              <a:spcAft>
                <a:spcPts val="0"/>
              </a:spcAft>
              <a:buSzPts val="1800"/>
              <a:buFont typeface="Arial"/>
              <a:buChar char="•"/>
            </a:pPr>
            <a:r>
              <a:rPr lang="en-US" sz="1800">
                <a:solidFill>
                  <a:srgbClr val="000000"/>
                </a:solidFill>
                <a:ea typeface="Arial"/>
                <a:cs typeface="Arial"/>
                <a:sym typeface="Arial"/>
              </a:rPr>
              <a:t>Wait for receipt of the monthly bill to file claims</a:t>
            </a:r>
            <a:endParaRPr/>
          </a:p>
          <a:p>
            <a:pPr marL="398452" lvl="1" indent="-242196" algn="l" rtl="0">
              <a:lnSpc>
                <a:spcPct val="100000"/>
              </a:lnSpc>
              <a:spcBef>
                <a:spcPts val="400"/>
              </a:spcBef>
              <a:spcAft>
                <a:spcPts val="0"/>
              </a:spcAft>
              <a:buSzPts val="1800"/>
              <a:buFont typeface="Arial"/>
              <a:buChar char="•"/>
            </a:pPr>
            <a:r>
              <a:rPr lang="en-US" sz="1800">
                <a:solidFill>
                  <a:srgbClr val="000000"/>
                </a:solidFill>
                <a:ea typeface="Arial"/>
                <a:cs typeface="Arial"/>
                <a:sym typeface="Arial"/>
              </a:rPr>
              <a:t>Pay for another employee’s travel card expenses</a:t>
            </a:r>
            <a:endParaRPr/>
          </a:p>
          <a:p>
            <a:pPr marL="398452" lvl="1" indent="-242196" algn="l" rtl="0">
              <a:lnSpc>
                <a:spcPct val="100000"/>
              </a:lnSpc>
              <a:spcBef>
                <a:spcPts val="400"/>
              </a:spcBef>
              <a:spcAft>
                <a:spcPts val="0"/>
              </a:spcAft>
              <a:buSzPts val="1800"/>
              <a:buFont typeface="Arial"/>
              <a:buChar char="•"/>
            </a:pPr>
            <a:r>
              <a:rPr lang="en-US" sz="1800">
                <a:solidFill>
                  <a:srgbClr val="000000"/>
                </a:solidFill>
                <a:ea typeface="Arial"/>
                <a:cs typeface="Arial"/>
                <a:sym typeface="Arial"/>
              </a:rPr>
              <a:t>Write Personal Identification Numbers (PIN) on the GSA SmartPay® charge card</a:t>
            </a:r>
            <a:endParaRPr/>
          </a:p>
        </p:txBody>
      </p:sp>
    </p:spTree>
    <p:extLst>
      <p:ext uri="{BB962C8B-B14F-4D97-AF65-F5344CB8AC3E}">
        <p14:creationId xmlns:p14="http://schemas.microsoft.com/office/powerpoint/2010/main" val="1934042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7"/>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marL="0" lvl="0" indent="0" algn="r">
              <a:lnSpc>
                <a:spcPct val="100000"/>
              </a:lnSpc>
              <a:spcBef>
                <a:spcPts val="0"/>
              </a:spcBef>
              <a:spcAft>
                <a:spcPts val="0"/>
              </a:spcAft>
              <a:buClr>
                <a:schemeClr val="dk1"/>
              </a:buClr>
              <a:buSzPts val="800"/>
            </a:pPr>
            <a:r>
              <a:rPr lang="en-US" sz="3200">
                <a:solidFill>
                  <a:schemeClr val="accent3">
                    <a:lumMod val="75000"/>
                  </a:schemeClr>
                </a:solidFill>
              </a:rPr>
              <a:t>Bank Roles and Responsibilities</a:t>
            </a:r>
          </a:p>
        </p:txBody>
      </p:sp>
      <p:sp>
        <p:nvSpPr>
          <p:cNvPr id="214" name="Google Shape;214;p37"/>
          <p:cNvSpPr txBox="1">
            <a:spLocks noGrp="1"/>
          </p:cNvSpPr>
          <p:nvPr>
            <p:ph type="body" idx="1"/>
          </p:nvPr>
        </p:nvSpPr>
        <p:spPr>
          <a:xfrm>
            <a:off x="380286" y="874547"/>
            <a:ext cx="8036719" cy="3394406"/>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SzPts val="880"/>
              <a:buNone/>
            </a:pPr>
            <a:r>
              <a:rPr lang="en-US" sz="2000">
                <a:solidFill>
                  <a:srgbClr val="000000"/>
                </a:solidFill>
                <a:ea typeface="Arial"/>
                <a:cs typeface="Arial"/>
                <a:sym typeface="Arial"/>
              </a:rPr>
              <a:t>The GSA SmartPay® Program contractor banks (Citibank, and U.S. Bank) have important responsibilities, which include:</a:t>
            </a:r>
            <a:endParaRPr/>
          </a:p>
          <a:p>
            <a:pPr marL="398452" lvl="0" indent="-237731" algn="l" rtl="0">
              <a:lnSpc>
                <a:spcPct val="100000"/>
              </a:lnSpc>
              <a:spcBef>
                <a:spcPts val="400"/>
              </a:spcBef>
              <a:spcAft>
                <a:spcPts val="0"/>
              </a:spcAft>
              <a:buSzPts val="1700"/>
              <a:buFont typeface="Questrial"/>
              <a:buChar char="•"/>
            </a:pPr>
            <a:r>
              <a:rPr lang="en-US" sz="1700">
                <a:solidFill>
                  <a:srgbClr val="000000"/>
                </a:solidFill>
                <a:ea typeface="Arial"/>
                <a:cs typeface="Arial"/>
                <a:sym typeface="Arial"/>
              </a:rPr>
              <a:t>Paying the merchants for credit card transactions</a:t>
            </a:r>
            <a:endParaRPr/>
          </a:p>
          <a:p>
            <a:pPr marL="398452" lvl="0" indent="-237731" algn="l" rtl="0">
              <a:lnSpc>
                <a:spcPct val="100000"/>
              </a:lnSpc>
              <a:spcBef>
                <a:spcPts val="400"/>
              </a:spcBef>
              <a:spcAft>
                <a:spcPts val="0"/>
              </a:spcAft>
              <a:buSzPts val="1700"/>
              <a:buFont typeface="Questrial"/>
              <a:buChar char="•"/>
            </a:pPr>
            <a:r>
              <a:rPr lang="en-US" sz="1700">
                <a:solidFill>
                  <a:srgbClr val="000000"/>
                </a:solidFill>
                <a:ea typeface="Arial"/>
                <a:cs typeface="Arial"/>
                <a:sym typeface="Arial"/>
              </a:rPr>
              <a:t>Establishing accounts and issuing charge cards</a:t>
            </a:r>
            <a:endParaRPr/>
          </a:p>
          <a:p>
            <a:pPr marL="398452" lvl="0" indent="-237731" algn="l" rtl="0">
              <a:lnSpc>
                <a:spcPct val="100000"/>
              </a:lnSpc>
              <a:spcBef>
                <a:spcPts val="400"/>
              </a:spcBef>
              <a:spcAft>
                <a:spcPts val="0"/>
              </a:spcAft>
              <a:buSzPts val="1700"/>
              <a:buFont typeface="Questrial"/>
              <a:buChar char="•"/>
            </a:pPr>
            <a:r>
              <a:rPr lang="en-US" sz="1700">
                <a:solidFill>
                  <a:srgbClr val="000000"/>
                </a:solidFill>
                <a:ea typeface="Arial"/>
                <a:cs typeface="Arial"/>
                <a:sym typeface="Arial"/>
              </a:rPr>
              <a:t>Preparing monthly statements for the cardholders</a:t>
            </a:r>
            <a:endParaRPr/>
          </a:p>
          <a:p>
            <a:pPr marL="398452" lvl="0" indent="-237731" algn="l" rtl="0">
              <a:lnSpc>
                <a:spcPct val="100000"/>
              </a:lnSpc>
              <a:spcBef>
                <a:spcPts val="400"/>
              </a:spcBef>
              <a:spcAft>
                <a:spcPts val="0"/>
              </a:spcAft>
              <a:buSzPts val="1700"/>
              <a:buFont typeface="Questrial"/>
              <a:buChar char="•"/>
            </a:pPr>
            <a:r>
              <a:rPr lang="en-US" sz="1700">
                <a:solidFill>
                  <a:srgbClr val="000000"/>
                </a:solidFill>
                <a:ea typeface="Arial"/>
                <a:cs typeface="Arial"/>
                <a:sym typeface="Arial"/>
              </a:rPr>
              <a:t>Providing A/OPC or AO with the ability to view current statements, payment history, and account information to make payments electronically</a:t>
            </a:r>
            <a:endParaRPr/>
          </a:p>
          <a:p>
            <a:pPr marL="398452" lvl="0" indent="-237731" algn="l" rtl="0">
              <a:lnSpc>
                <a:spcPct val="100000"/>
              </a:lnSpc>
              <a:spcBef>
                <a:spcPts val="400"/>
              </a:spcBef>
              <a:spcAft>
                <a:spcPts val="0"/>
              </a:spcAft>
              <a:buSzPts val="1700"/>
              <a:buFont typeface="Questrial"/>
              <a:buChar char="•"/>
            </a:pPr>
            <a:r>
              <a:rPr lang="en-US" sz="1700">
                <a:solidFill>
                  <a:srgbClr val="000000"/>
                </a:solidFill>
                <a:ea typeface="Arial"/>
                <a:cs typeface="Arial"/>
                <a:sym typeface="Arial"/>
              </a:rPr>
              <a:t>Issuing required reports to A/OPCs</a:t>
            </a:r>
            <a:endParaRPr/>
          </a:p>
          <a:p>
            <a:pPr marL="398452" lvl="0" indent="-237731" algn="l" rtl="0">
              <a:lnSpc>
                <a:spcPct val="100000"/>
              </a:lnSpc>
              <a:spcBef>
                <a:spcPts val="400"/>
              </a:spcBef>
              <a:spcAft>
                <a:spcPts val="0"/>
              </a:spcAft>
              <a:buSzPts val="1700"/>
              <a:buFont typeface="Questrial"/>
              <a:buChar char="•"/>
            </a:pPr>
            <a:r>
              <a:rPr lang="en-US" sz="1700">
                <a:solidFill>
                  <a:srgbClr val="000000"/>
                </a:solidFill>
                <a:ea typeface="Arial"/>
                <a:cs typeface="Arial"/>
                <a:sym typeface="Arial"/>
              </a:rPr>
              <a:t>Providing assistance with audits and investigations</a:t>
            </a:r>
            <a:endParaRPr/>
          </a:p>
        </p:txBody>
      </p:sp>
    </p:spTree>
    <p:extLst>
      <p:ext uri="{BB962C8B-B14F-4D97-AF65-F5344CB8AC3E}">
        <p14:creationId xmlns:p14="http://schemas.microsoft.com/office/powerpoint/2010/main" val="1976916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8"/>
          <p:cNvSpPr txBox="1">
            <a:spLocks noGrp="1"/>
          </p:cNvSpPr>
          <p:nvPr>
            <p:ph type="title"/>
          </p:nvPr>
        </p:nvSpPr>
        <p:spPr>
          <a:xfrm>
            <a:off x="1678781" y="1861135"/>
            <a:ext cx="5786438" cy="857250"/>
          </a:xfrm>
          <a:prstGeom prst="rect">
            <a:avLst/>
          </a:prstGeom>
          <a:noFill/>
          <a:ln>
            <a:noFill/>
          </a:ln>
        </p:spPr>
        <p:txBody>
          <a:bodyPr spcFirstLastPara="1" wrap="square" lIns="64275" tIns="32125" rIns="64275" bIns="32125" anchor="ctr" anchorCtr="0">
            <a:noAutofit/>
          </a:bodyPr>
          <a:lstStyle/>
          <a:p>
            <a:pPr marL="0" marR="0" lvl="0" indent="0">
              <a:lnSpc>
                <a:spcPct val="100000"/>
              </a:lnSpc>
              <a:spcBef>
                <a:spcPts val="0"/>
              </a:spcBef>
              <a:spcAft>
                <a:spcPts val="0"/>
              </a:spcAft>
            </a:pPr>
            <a:r>
              <a:rPr lang="en-US" sz="3200" b="1">
                <a:solidFill>
                  <a:schemeClr val="accent3">
                    <a:lumMod val="75000"/>
                  </a:schemeClr>
                </a:solidFill>
                <a:latin typeface="+mn-lt"/>
                <a:cs typeface="Arial"/>
                <a:sym typeface="Arial"/>
              </a:rPr>
              <a:t>Best Practices in Travel Card Management</a:t>
            </a:r>
            <a:endParaRPr lang="en-US" sz="3200" b="1">
              <a:solidFill>
                <a:schemeClr val="accent3">
                  <a:lumMod val="75000"/>
                </a:schemeClr>
              </a:solidFill>
              <a:latin typeface="+mn-lt"/>
              <a:cs typeface="Arial"/>
            </a:endParaRPr>
          </a:p>
        </p:txBody>
      </p:sp>
    </p:spTree>
    <p:extLst>
      <p:ext uri="{BB962C8B-B14F-4D97-AF65-F5344CB8AC3E}">
        <p14:creationId xmlns:p14="http://schemas.microsoft.com/office/powerpoint/2010/main" val="1880660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9"/>
          <p:cNvSpPr txBox="1">
            <a:spLocks noGrp="1"/>
          </p:cNvSpPr>
          <p:nvPr>
            <p:ph type="title"/>
          </p:nvPr>
        </p:nvSpPr>
        <p:spPr>
          <a:xfrm>
            <a:off x="1107281" y="-30808"/>
            <a:ext cx="8036719" cy="579658"/>
          </a:xfrm>
          <a:prstGeom prst="rect">
            <a:avLst/>
          </a:prstGeom>
          <a:noFill/>
          <a:ln>
            <a:noFill/>
          </a:ln>
        </p:spPr>
        <p:txBody>
          <a:bodyPr spcFirstLastPara="1" wrap="square" lIns="64275" tIns="64275" rIns="64275" bIns="64275" anchor="t" anchorCtr="0">
            <a:noAutofit/>
          </a:bodyPr>
          <a:lstStyle/>
          <a:p>
            <a:pPr algn="r">
              <a:spcBef>
                <a:spcPts val="0"/>
              </a:spcBef>
              <a:buClr>
                <a:schemeClr val="dk1"/>
              </a:buClr>
              <a:buSzPts val="800"/>
            </a:pPr>
            <a:r>
              <a:rPr lang="en-US" sz="3200">
                <a:solidFill>
                  <a:schemeClr val="accent3">
                    <a:lumMod val="75000"/>
                  </a:schemeClr>
                </a:solidFill>
              </a:rPr>
              <a:t>Communicate with Cardholders</a:t>
            </a:r>
          </a:p>
        </p:txBody>
      </p:sp>
      <p:sp>
        <p:nvSpPr>
          <p:cNvPr id="225" name="Google Shape;225;p39"/>
          <p:cNvSpPr txBox="1">
            <a:spLocks noGrp="1"/>
          </p:cNvSpPr>
          <p:nvPr>
            <p:ph type="body" idx="1"/>
          </p:nvPr>
        </p:nvSpPr>
        <p:spPr>
          <a:xfrm>
            <a:off x="367146" y="756804"/>
            <a:ext cx="8229600" cy="3394500"/>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SzPts val="500"/>
              <a:buNone/>
            </a:pPr>
            <a:r>
              <a:rPr lang="en-US" sz="2000">
                <a:solidFill>
                  <a:srgbClr val="000000"/>
                </a:solidFill>
                <a:ea typeface="Arial"/>
                <a:cs typeface="Arial"/>
                <a:sym typeface="Arial"/>
              </a:rPr>
              <a:t>Successful  GSA SmartPay® Travel Card Programs communicate travel policy, procedures, and updates with their cardholders.  For example, consider:</a:t>
            </a:r>
            <a:endParaRPr/>
          </a:p>
          <a:p>
            <a:pPr marL="398452" lvl="0" indent="-242196" algn="l" rtl="0">
              <a:lnSpc>
                <a:spcPct val="100000"/>
              </a:lnSpc>
              <a:spcBef>
                <a:spcPts val="400"/>
              </a:spcBef>
              <a:spcAft>
                <a:spcPts val="0"/>
              </a:spcAft>
              <a:buSzPts val="2000"/>
              <a:buFont typeface="Noto Sans Symbols"/>
              <a:buChar char="•"/>
            </a:pPr>
            <a:r>
              <a:rPr lang="en-US" sz="2000">
                <a:solidFill>
                  <a:srgbClr val="000000"/>
                </a:solidFill>
                <a:ea typeface="Arial"/>
                <a:cs typeface="Arial"/>
                <a:sym typeface="Arial"/>
              </a:rPr>
              <a:t>Publishing “Frequently Asked Questions” on the agency/organization’s internal website</a:t>
            </a:r>
            <a:endParaRPr/>
          </a:p>
          <a:p>
            <a:pPr marL="398452" lvl="0" indent="-242196" algn="l" rtl="0">
              <a:lnSpc>
                <a:spcPct val="100000"/>
              </a:lnSpc>
              <a:spcBef>
                <a:spcPts val="400"/>
              </a:spcBef>
              <a:spcAft>
                <a:spcPts val="0"/>
              </a:spcAft>
              <a:buSzPts val="2000"/>
              <a:buFont typeface="Noto Sans Symbols"/>
              <a:buChar char="•"/>
            </a:pPr>
            <a:r>
              <a:rPr lang="en-US" sz="2000">
                <a:solidFill>
                  <a:srgbClr val="000000"/>
                </a:solidFill>
                <a:ea typeface="Arial"/>
                <a:cs typeface="Arial"/>
                <a:sym typeface="Arial"/>
              </a:rPr>
              <a:t>Creating a monthly newsletter for updates on travel policies and procedures</a:t>
            </a:r>
            <a:endParaRPr/>
          </a:p>
        </p:txBody>
      </p:sp>
    </p:spTree>
    <p:extLst>
      <p:ext uri="{BB962C8B-B14F-4D97-AF65-F5344CB8AC3E}">
        <p14:creationId xmlns:p14="http://schemas.microsoft.com/office/powerpoint/2010/main" val="2323566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0"/>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marL="0" lvl="0" indent="0" algn="r">
              <a:lnSpc>
                <a:spcPct val="100000"/>
              </a:lnSpc>
              <a:spcBef>
                <a:spcPts val="0"/>
              </a:spcBef>
              <a:spcAft>
                <a:spcPts val="0"/>
              </a:spcAft>
              <a:buClr>
                <a:schemeClr val="dk1"/>
              </a:buClr>
              <a:buSzPts val="800"/>
            </a:pPr>
            <a:r>
              <a:rPr lang="en-US" sz="3200">
                <a:solidFill>
                  <a:schemeClr val="accent3">
                    <a:lumMod val="75000"/>
                  </a:schemeClr>
                </a:solidFill>
              </a:rPr>
              <a:t>Opportunities for Increased Savings</a:t>
            </a:r>
          </a:p>
        </p:txBody>
      </p:sp>
      <p:sp>
        <p:nvSpPr>
          <p:cNvPr id="231" name="Google Shape;231;p40"/>
          <p:cNvSpPr txBox="1">
            <a:spLocks noGrp="1"/>
          </p:cNvSpPr>
          <p:nvPr>
            <p:ph type="body" idx="1"/>
          </p:nvPr>
        </p:nvSpPr>
        <p:spPr>
          <a:xfrm>
            <a:off x="381000" y="874500"/>
            <a:ext cx="8229600" cy="3394500"/>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Clr>
                <a:srgbClr val="000000"/>
              </a:buClr>
              <a:buSzPts val="880"/>
              <a:buNone/>
            </a:pPr>
            <a:r>
              <a:rPr lang="en-US" sz="2000">
                <a:solidFill>
                  <a:srgbClr val="000000"/>
                </a:solidFill>
                <a:ea typeface="Arial"/>
                <a:cs typeface="Arial"/>
                <a:sym typeface="Arial"/>
              </a:rPr>
              <a:t>By using the GSA SmartPay® travel card, there are opportunities for increased savings to the Federal government.  Agencies should:  </a:t>
            </a:r>
            <a:endParaRPr/>
          </a:p>
          <a:p>
            <a:pPr marL="398452" lvl="1" indent="-242196" algn="l" rtl="0">
              <a:lnSpc>
                <a:spcPct val="100000"/>
              </a:lnSpc>
              <a:spcBef>
                <a:spcPts val="400"/>
              </a:spcBef>
              <a:spcAft>
                <a:spcPts val="0"/>
              </a:spcAft>
              <a:buSzPts val="2000"/>
              <a:buFont typeface="Arial"/>
              <a:buChar char="•"/>
            </a:pPr>
            <a:r>
              <a:rPr lang="en-US" sz="2000">
                <a:solidFill>
                  <a:srgbClr val="000000"/>
                </a:solidFill>
                <a:ea typeface="Arial"/>
                <a:cs typeface="Arial"/>
                <a:sym typeface="Arial"/>
              </a:rPr>
              <a:t>Emphasize that use of the GSA SmartPay® travel card for official Federal government travel expenses is required by the Federal Travel Regulations and benefits agencies from a refund perspective</a:t>
            </a:r>
            <a:endParaRPr/>
          </a:p>
          <a:p>
            <a:pPr marL="398452" lvl="1" indent="-242196" algn="l" rtl="0">
              <a:lnSpc>
                <a:spcPct val="100000"/>
              </a:lnSpc>
              <a:spcBef>
                <a:spcPts val="400"/>
              </a:spcBef>
              <a:spcAft>
                <a:spcPts val="0"/>
              </a:spcAft>
              <a:buSzPts val="2000"/>
              <a:buFont typeface="Arial"/>
              <a:buChar char="•"/>
            </a:pPr>
            <a:r>
              <a:rPr lang="en-US" sz="2000">
                <a:solidFill>
                  <a:srgbClr val="000000"/>
                </a:solidFill>
                <a:ea typeface="Arial"/>
                <a:cs typeface="Arial"/>
                <a:sym typeface="Arial"/>
              </a:rPr>
              <a:t>Leverage GSA SmartPay® contract bank processes to reduce improperly assessed state taxes on IBA travel cards</a:t>
            </a:r>
            <a:endParaRPr/>
          </a:p>
        </p:txBody>
      </p:sp>
    </p:spTree>
    <p:extLst>
      <p:ext uri="{BB962C8B-B14F-4D97-AF65-F5344CB8AC3E}">
        <p14:creationId xmlns:p14="http://schemas.microsoft.com/office/powerpoint/2010/main" val="3581069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1"/>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algn="r">
              <a:spcBef>
                <a:spcPts val="0"/>
              </a:spcBef>
              <a:buClr>
                <a:schemeClr val="dk1"/>
              </a:buClr>
              <a:buSzPts val="800"/>
            </a:pPr>
            <a:r>
              <a:rPr lang="en-US" sz="3200">
                <a:solidFill>
                  <a:schemeClr val="accent3">
                    <a:lumMod val="75000"/>
                  </a:schemeClr>
                </a:solidFill>
              </a:rPr>
              <a:t>Tax Exemption Savings</a:t>
            </a:r>
          </a:p>
        </p:txBody>
      </p:sp>
      <p:sp>
        <p:nvSpPr>
          <p:cNvPr id="237" name="Google Shape;237;p41"/>
          <p:cNvSpPr txBox="1">
            <a:spLocks noGrp="1"/>
          </p:cNvSpPr>
          <p:nvPr>
            <p:ph type="body" idx="1"/>
          </p:nvPr>
        </p:nvSpPr>
        <p:spPr>
          <a:xfrm>
            <a:off x="367145" y="874500"/>
            <a:ext cx="8229600" cy="3394500"/>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SzPts val="880"/>
              <a:buNone/>
            </a:pPr>
            <a:r>
              <a:rPr lang="en-US" sz="2000">
                <a:solidFill>
                  <a:srgbClr val="000000"/>
                </a:solidFill>
                <a:ea typeface="Arial"/>
                <a:cs typeface="Arial"/>
                <a:sym typeface="Arial"/>
              </a:rPr>
              <a:t>GSA’s Center for Charge Card Management (CCCM) maintains a list of tax-exempt states.  For a complete listing of states, requirements, and forms, visit the </a:t>
            </a:r>
            <a:r>
              <a:rPr lang="en-US" sz="2000" u="sng">
                <a:solidFill>
                  <a:schemeClr val="hlink"/>
                </a:solidFill>
                <a:ea typeface="Arial"/>
                <a:cs typeface="Arial"/>
                <a:sym typeface="Arial"/>
                <a:hlinkClick r:id="rId3"/>
              </a:rPr>
              <a:t>GSA SmartPay® website</a:t>
            </a:r>
            <a:r>
              <a:rPr lang="en-US" sz="2000">
                <a:solidFill>
                  <a:srgbClr val="000000"/>
                </a:solidFill>
                <a:ea typeface="Arial"/>
                <a:cs typeface="Arial"/>
                <a:sym typeface="Arial"/>
              </a:rPr>
              <a:t>.  Please note:</a:t>
            </a:r>
            <a:endParaRPr/>
          </a:p>
          <a:p>
            <a:pPr marL="321441" lvl="0" indent="-272332" algn="l" rtl="0">
              <a:lnSpc>
                <a:spcPct val="100000"/>
              </a:lnSpc>
              <a:spcBef>
                <a:spcPts val="400"/>
              </a:spcBef>
              <a:spcAft>
                <a:spcPts val="0"/>
              </a:spcAft>
              <a:buSzPts val="2000"/>
              <a:buFont typeface="Arial"/>
              <a:buChar char="•"/>
            </a:pPr>
            <a:r>
              <a:rPr lang="en-US" sz="2000">
                <a:solidFill>
                  <a:srgbClr val="000000"/>
                </a:solidFill>
                <a:ea typeface="Arial"/>
                <a:cs typeface="Arial"/>
                <a:sym typeface="Arial"/>
              </a:rPr>
              <a:t>In accordance with the Supremacy clause of the U.S. Constitution, CBA charge cards are always exempt from taxes in all 50 states and U.S. territories; however, some states require CBA tax exemption forms for CBA travel cards</a:t>
            </a:r>
            <a:endParaRPr/>
          </a:p>
          <a:p>
            <a:pPr marL="321441" lvl="0" indent="-272332" algn="l" rtl="0">
              <a:lnSpc>
                <a:spcPct val="100000"/>
              </a:lnSpc>
              <a:spcBef>
                <a:spcPts val="400"/>
              </a:spcBef>
              <a:spcAft>
                <a:spcPts val="0"/>
              </a:spcAft>
              <a:buSzPts val="2000"/>
              <a:buFont typeface="Arial"/>
              <a:buChar char="•"/>
            </a:pPr>
            <a:r>
              <a:rPr lang="en-US" sz="2000">
                <a:solidFill>
                  <a:srgbClr val="000000"/>
                </a:solidFill>
                <a:ea typeface="Arial"/>
                <a:cs typeface="Arial"/>
                <a:sym typeface="Arial"/>
              </a:rPr>
              <a:t>IBA charge cards are exempt from taxes in some states</a:t>
            </a:r>
            <a:endParaRPr/>
          </a:p>
        </p:txBody>
      </p:sp>
    </p:spTree>
    <p:extLst>
      <p:ext uri="{BB962C8B-B14F-4D97-AF65-F5344CB8AC3E}">
        <p14:creationId xmlns:p14="http://schemas.microsoft.com/office/powerpoint/2010/main" val="2854496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265854" y="1614607"/>
            <a:ext cx="6612291" cy="857250"/>
          </a:xfrm>
          <a:prstGeom prst="rect">
            <a:avLst/>
          </a:prstGeom>
          <a:noFill/>
          <a:ln>
            <a:noFill/>
          </a:ln>
        </p:spPr>
        <p:txBody>
          <a:bodyPr spcFirstLastPara="1" wrap="square" lIns="64275" tIns="32125" rIns="64275" bIns="32125" anchor="ctr" anchorCtr="0">
            <a:noAutofit/>
          </a:bodyPr>
          <a:lstStyle/>
          <a:p>
            <a:pPr marL="0" marR="0" lvl="0" indent="0">
              <a:lnSpc>
                <a:spcPct val="100000"/>
              </a:lnSpc>
              <a:spcBef>
                <a:spcPts val="0"/>
              </a:spcBef>
              <a:spcAft>
                <a:spcPts val="0"/>
              </a:spcAft>
            </a:pPr>
            <a:r>
              <a:rPr lang="en-US" sz="3200" b="1" dirty="0">
                <a:solidFill>
                  <a:schemeClr val="accent3">
                    <a:lumMod val="75000"/>
                  </a:schemeClr>
                </a:solidFill>
                <a:cs typeface="Arial"/>
                <a:sym typeface="Arial"/>
              </a:rPr>
              <a:t>Introduction to the</a:t>
            </a:r>
            <a:br>
              <a:rPr lang="en-US" sz="3200" b="1" dirty="0">
                <a:solidFill>
                  <a:schemeClr val="accent3">
                    <a:lumMod val="75000"/>
                  </a:schemeClr>
                </a:solidFill>
                <a:cs typeface="Arial"/>
                <a:sym typeface="Arial"/>
              </a:rPr>
            </a:br>
            <a:r>
              <a:rPr lang="en-US" sz="3200" b="1" dirty="0">
                <a:solidFill>
                  <a:schemeClr val="accent3">
                    <a:lumMod val="75000"/>
                  </a:schemeClr>
                </a:solidFill>
                <a:cs typeface="Arial"/>
                <a:sym typeface="Arial"/>
              </a:rPr>
              <a:t>GSA </a:t>
            </a:r>
            <a:r>
              <a:rPr lang="en-US" sz="3200" b="1" dirty="0" err="1">
                <a:solidFill>
                  <a:schemeClr val="accent3">
                    <a:lumMod val="75000"/>
                  </a:schemeClr>
                </a:solidFill>
                <a:cs typeface="Arial"/>
                <a:sym typeface="Arial"/>
              </a:rPr>
              <a:t>SmartPay</a:t>
            </a:r>
            <a:r>
              <a:rPr lang="en-US" sz="3200" b="1" dirty="0">
                <a:solidFill>
                  <a:schemeClr val="accent3">
                    <a:lumMod val="75000"/>
                  </a:schemeClr>
                </a:solidFill>
                <a:cs typeface="Arial"/>
                <a:sym typeface="Arial"/>
              </a:rPr>
              <a:t>® Travel Card</a:t>
            </a:r>
            <a:endParaRPr lang="en-US" sz="3200" b="1" dirty="0">
              <a:solidFill>
                <a:schemeClr val="accent3">
                  <a:lumMod val="75000"/>
                </a:schemeClr>
              </a:solidFill>
              <a:cs typeface="Arial"/>
            </a:endParaRPr>
          </a:p>
        </p:txBody>
      </p:sp>
    </p:spTree>
    <p:extLst>
      <p:ext uri="{BB962C8B-B14F-4D97-AF65-F5344CB8AC3E}">
        <p14:creationId xmlns:p14="http://schemas.microsoft.com/office/powerpoint/2010/main" val="2984187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2"/>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marL="0" lvl="0" indent="0" algn="r">
              <a:lnSpc>
                <a:spcPct val="100000"/>
              </a:lnSpc>
              <a:spcBef>
                <a:spcPts val="0"/>
              </a:spcBef>
              <a:spcAft>
                <a:spcPts val="0"/>
              </a:spcAft>
              <a:buClr>
                <a:schemeClr val="dk1"/>
              </a:buClr>
              <a:buSzPts val="800"/>
            </a:pPr>
            <a:r>
              <a:rPr lang="en-US" sz="3200">
                <a:solidFill>
                  <a:schemeClr val="accent3">
                    <a:lumMod val="75000"/>
                  </a:schemeClr>
                </a:solidFill>
              </a:rPr>
              <a:t>Mitigating Abuse and Misuse</a:t>
            </a:r>
          </a:p>
        </p:txBody>
      </p:sp>
      <p:sp>
        <p:nvSpPr>
          <p:cNvPr id="243" name="Google Shape;243;p42"/>
          <p:cNvSpPr txBox="1">
            <a:spLocks noGrp="1"/>
          </p:cNvSpPr>
          <p:nvPr>
            <p:ph type="body" idx="1"/>
          </p:nvPr>
        </p:nvSpPr>
        <p:spPr>
          <a:xfrm>
            <a:off x="367145" y="763732"/>
            <a:ext cx="8229600" cy="3394500"/>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SzPts val="880"/>
              <a:buNone/>
            </a:pPr>
            <a:r>
              <a:rPr lang="en-US" sz="2000">
                <a:solidFill>
                  <a:srgbClr val="000000"/>
                </a:solidFill>
                <a:ea typeface="Arial"/>
                <a:cs typeface="Arial"/>
                <a:sym typeface="Arial"/>
              </a:rPr>
              <a:t>Abuse and misuse impacts travel card performance and refund earning potential.  Mitigation strategies include:</a:t>
            </a:r>
            <a:endParaRPr/>
          </a:p>
          <a:p>
            <a:pPr marL="398452" lvl="0" indent="-242196" algn="l" rtl="0">
              <a:lnSpc>
                <a:spcPct val="100000"/>
              </a:lnSpc>
              <a:spcBef>
                <a:spcPts val="400"/>
              </a:spcBef>
              <a:spcAft>
                <a:spcPts val="0"/>
              </a:spcAft>
              <a:buSzPts val="1500"/>
              <a:buFont typeface="Questrial"/>
              <a:buChar char="•"/>
            </a:pPr>
            <a:r>
              <a:rPr lang="en-US" sz="1500">
                <a:solidFill>
                  <a:srgbClr val="000000"/>
                </a:solidFill>
                <a:ea typeface="Arial"/>
                <a:cs typeface="Arial"/>
                <a:sym typeface="Arial"/>
              </a:rPr>
              <a:t>Implementing proper training</a:t>
            </a:r>
            <a:endParaRPr/>
          </a:p>
          <a:p>
            <a:pPr marL="398452" lvl="0" indent="-242196" algn="l" rtl="0">
              <a:lnSpc>
                <a:spcPct val="100000"/>
              </a:lnSpc>
              <a:spcBef>
                <a:spcPts val="400"/>
              </a:spcBef>
              <a:spcAft>
                <a:spcPts val="0"/>
              </a:spcAft>
              <a:buSzPts val="1500"/>
              <a:buFont typeface="Noto Sans Symbols"/>
              <a:buChar char="•"/>
            </a:pPr>
            <a:r>
              <a:rPr lang="en-US" sz="1500">
                <a:solidFill>
                  <a:srgbClr val="000000"/>
                </a:solidFill>
                <a:ea typeface="Arial"/>
                <a:cs typeface="Arial"/>
                <a:sym typeface="Arial"/>
              </a:rPr>
              <a:t>Emphasizing standards of conduct/ethics and clearly state consequences for misuse </a:t>
            </a:r>
            <a:endParaRPr/>
          </a:p>
          <a:p>
            <a:pPr marL="398452" lvl="0" indent="-242196" algn="l" rtl="0">
              <a:lnSpc>
                <a:spcPct val="100000"/>
              </a:lnSpc>
              <a:spcBef>
                <a:spcPts val="400"/>
              </a:spcBef>
              <a:spcAft>
                <a:spcPts val="0"/>
              </a:spcAft>
              <a:buSzPts val="1500"/>
              <a:buFont typeface="Noto Sans Symbols"/>
              <a:buChar char="•"/>
            </a:pPr>
            <a:r>
              <a:rPr lang="en-US" sz="1500">
                <a:solidFill>
                  <a:srgbClr val="000000"/>
                </a:solidFill>
                <a:ea typeface="Arial"/>
                <a:cs typeface="Arial"/>
                <a:sym typeface="Arial"/>
              </a:rPr>
              <a:t>Monitoring authorization controls and setting reasonable credit and transaction limits</a:t>
            </a:r>
            <a:endParaRPr/>
          </a:p>
          <a:p>
            <a:pPr marL="398452" lvl="0" indent="-242196" algn="l" rtl="0">
              <a:lnSpc>
                <a:spcPct val="100000"/>
              </a:lnSpc>
              <a:spcBef>
                <a:spcPts val="400"/>
              </a:spcBef>
              <a:spcAft>
                <a:spcPts val="0"/>
              </a:spcAft>
              <a:buSzPts val="1500"/>
              <a:buFont typeface="Noto Sans Symbols"/>
              <a:buChar char="•"/>
            </a:pPr>
            <a:r>
              <a:rPr lang="en-US" sz="1500">
                <a:solidFill>
                  <a:srgbClr val="000000"/>
                </a:solidFill>
                <a:ea typeface="Arial"/>
                <a:cs typeface="Arial"/>
                <a:sym typeface="Arial"/>
              </a:rPr>
              <a:t>Reviewing card activity and restricting spend use through Merchant Category Code (MCC) blocks</a:t>
            </a:r>
            <a:endParaRPr/>
          </a:p>
          <a:p>
            <a:pPr marL="398452" lvl="0" indent="-242196" algn="l" rtl="0">
              <a:lnSpc>
                <a:spcPct val="100000"/>
              </a:lnSpc>
              <a:spcBef>
                <a:spcPts val="400"/>
              </a:spcBef>
              <a:spcAft>
                <a:spcPts val="0"/>
              </a:spcAft>
              <a:buSzPts val="1500"/>
              <a:buFont typeface="Questrial"/>
              <a:buChar char="•"/>
            </a:pPr>
            <a:r>
              <a:rPr lang="en-US" sz="1500">
                <a:solidFill>
                  <a:srgbClr val="000000"/>
                </a:solidFill>
                <a:ea typeface="Arial"/>
                <a:cs typeface="Arial"/>
                <a:sym typeface="Arial"/>
              </a:rPr>
              <a:t>Managing delinquency </a:t>
            </a:r>
            <a:endParaRPr/>
          </a:p>
          <a:p>
            <a:pPr marL="398452" lvl="0" indent="-242196" algn="l" rtl="0">
              <a:lnSpc>
                <a:spcPct val="100000"/>
              </a:lnSpc>
              <a:spcBef>
                <a:spcPts val="400"/>
              </a:spcBef>
              <a:spcAft>
                <a:spcPts val="0"/>
              </a:spcAft>
              <a:buSzPts val="1500"/>
              <a:buFont typeface="Noto Sans Symbols"/>
              <a:buChar char="•"/>
            </a:pPr>
            <a:r>
              <a:rPr lang="en-US" sz="1500">
                <a:solidFill>
                  <a:srgbClr val="000000"/>
                </a:solidFill>
                <a:ea typeface="Arial"/>
                <a:cs typeface="Arial"/>
                <a:sym typeface="Arial"/>
              </a:rPr>
              <a:t>Deactivating cards, as appropriate</a:t>
            </a:r>
            <a:endParaRPr/>
          </a:p>
        </p:txBody>
      </p:sp>
    </p:spTree>
    <p:extLst>
      <p:ext uri="{BB962C8B-B14F-4D97-AF65-F5344CB8AC3E}">
        <p14:creationId xmlns:p14="http://schemas.microsoft.com/office/powerpoint/2010/main" val="236862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3"/>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algn="r">
              <a:spcBef>
                <a:spcPts val="0"/>
              </a:spcBef>
              <a:buClr>
                <a:schemeClr val="dk1"/>
              </a:buClr>
              <a:buSzPts val="800"/>
            </a:pPr>
            <a:r>
              <a:rPr lang="en-US" sz="3200">
                <a:solidFill>
                  <a:schemeClr val="accent3">
                    <a:lumMod val="75000"/>
                  </a:schemeClr>
                </a:solidFill>
              </a:rPr>
              <a:t>Fulfilling Training Requirements</a:t>
            </a:r>
          </a:p>
        </p:txBody>
      </p:sp>
      <p:sp>
        <p:nvSpPr>
          <p:cNvPr id="249" name="Google Shape;249;p43"/>
          <p:cNvSpPr txBox="1">
            <a:spLocks noGrp="1"/>
          </p:cNvSpPr>
          <p:nvPr>
            <p:ph type="body" idx="1"/>
          </p:nvPr>
        </p:nvSpPr>
        <p:spPr>
          <a:xfrm>
            <a:off x="374073" y="784514"/>
            <a:ext cx="8229600" cy="3394500"/>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SzPts val="880"/>
              <a:buNone/>
            </a:pPr>
            <a:r>
              <a:rPr lang="en-US" sz="2000" u="sng">
                <a:solidFill>
                  <a:schemeClr val="hlink"/>
                </a:solidFill>
                <a:ea typeface="Arial"/>
                <a:cs typeface="Arial"/>
                <a:sym typeface="Arial"/>
                <a:hlinkClick r:id="rId3"/>
              </a:rPr>
              <a:t>OMB Circular A-123, Appendix B</a:t>
            </a:r>
            <a:r>
              <a:rPr lang="en-US" sz="2000">
                <a:solidFill>
                  <a:srgbClr val="000000"/>
                </a:solidFill>
                <a:ea typeface="Arial"/>
                <a:cs typeface="Arial"/>
                <a:sym typeface="Arial"/>
              </a:rPr>
              <a:t> discusses training requirements.  Cardholders must take mandatory training and A/OPCs should:</a:t>
            </a:r>
            <a:endParaRPr/>
          </a:p>
          <a:p>
            <a:pPr marL="398452" lvl="0" indent="-242196" algn="l" rtl="0">
              <a:lnSpc>
                <a:spcPct val="100000"/>
              </a:lnSpc>
              <a:spcBef>
                <a:spcPts val="400"/>
              </a:spcBef>
              <a:spcAft>
                <a:spcPts val="0"/>
              </a:spcAft>
              <a:buSzPts val="2000"/>
              <a:buFont typeface="Noto Sans Symbols"/>
              <a:buChar char="•"/>
            </a:pPr>
            <a:r>
              <a:rPr lang="en-US" sz="2000">
                <a:solidFill>
                  <a:srgbClr val="000000"/>
                </a:solidFill>
                <a:ea typeface="Arial"/>
                <a:cs typeface="Arial"/>
                <a:sym typeface="Arial"/>
              </a:rPr>
              <a:t>Ensure cardholders fulfill training requirements</a:t>
            </a:r>
            <a:endParaRPr/>
          </a:p>
          <a:p>
            <a:pPr marL="398452" lvl="0" indent="-242196" algn="l" rtl="0">
              <a:lnSpc>
                <a:spcPct val="100000"/>
              </a:lnSpc>
              <a:spcBef>
                <a:spcPts val="400"/>
              </a:spcBef>
              <a:spcAft>
                <a:spcPts val="0"/>
              </a:spcAft>
              <a:buSzPts val="2000"/>
              <a:buFont typeface="Noto Sans Symbols"/>
              <a:buChar char="•"/>
            </a:pPr>
            <a:r>
              <a:rPr lang="en-US" sz="2000">
                <a:solidFill>
                  <a:srgbClr val="000000"/>
                </a:solidFill>
                <a:ea typeface="Arial"/>
                <a:cs typeface="Arial"/>
                <a:sym typeface="Arial"/>
              </a:rPr>
              <a:t>Provide comprehensive in-person training/orientation for new cardholders, if possible</a:t>
            </a:r>
            <a:endParaRPr/>
          </a:p>
          <a:p>
            <a:pPr marL="398452" lvl="0" indent="-242196" algn="l" rtl="0">
              <a:lnSpc>
                <a:spcPct val="100000"/>
              </a:lnSpc>
              <a:spcBef>
                <a:spcPts val="400"/>
              </a:spcBef>
              <a:spcAft>
                <a:spcPts val="0"/>
              </a:spcAft>
              <a:buSzPts val="2000"/>
              <a:buFont typeface="Noto Sans Symbols"/>
              <a:buChar char="•"/>
            </a:pPr>
            <a:r>
              <a:rPr lang="en-US" sz="2000">
                <a:solidFill>
                  <a:srgbClr val="000000"/>
                </a:solidFill>
                <a:ea typeface="Arial"/>
                <a:cs typeface="Arial"/>
                <a:sym typeface="Arial"/>
              </a:rPr>
              <a:t>Engage in bank-sponsored training</a:t>
            </a:r>
            <a:endParaRPr/>
          </a:p>
          <a:p>
            <a:pPr marL="398452" lvl="0" indent="-242196" algn="l" rtl="0">
              <a:lnSpc>
                <a:spcPct val="100000"/>
              </a:lnSpc>
              <a:spcBef>
                <a:spcPts val="400"/>
              </a:spcBef>
              <a:spcAft>
                <a:spcPts val="0"/>
              </a:spcAft>
              <a:buSzPts val="2000"/>
              <a:buFont typeface="Noto Sans Symbols"/>
              <a:buChar char="•"/>
            </a:pPr>
            <a:r>
              <a:rPr lang="en-US" sz="2000">
                <a:solidFill>
                  <a:srgbClr val="000000"/>
                </a:solidFill>
                <a:ea typeface="Arial"/>
                <a:cs typeface="Arial"/>
                <a:sym typeface="Arial"/>
              </a:rPr>
              <a:t>Ensure training is easily accessible</a:t>
            </a:r>
            <a:endParaRPr/>
          </a:p>
          <a:p>
            <a:pPr marL="398452" lvl="0" indent="-242196" algn="l" rtl="0">
              <a:lnSpc>
                <a:spcPct val="100000"/>
              </a:lnSpc>
              <a:spcBef>
                <a:spcPts val="400"/>
              </a:spcBef>
              <a:spcAft>
                <a:spcPts val="0"/>
              </a:spcAft>
              <a:buSzPts val="2000"/>
              <a:buFont typeface="Noto Sans Symbols"/>
              <a:buChar char="•"/>
            </a:pPr>
            <a:r>
              <a:rPr lang="en-US" sz="2000">
                <a:solidFill>
                  <a:srgbClr val="000000"/>
                </a:solidFill>
                <a:ea typeface="Arial"/>
                <a:cs typeface="Arial"/>
                <a:sym typeface="Arial"/>
              </a:rPr>
              <a:t>Address standards of conduct/ethics and clearly state consequences for misuse</a:t>
            </a:r>
            <a:endParaRPr/>
          </a:p>
        </p:txBody>
      </p:sp>
    </p:spTree>
    <p:extLst>
      <p:ext uri="{BB962C8B-B14F-4D97-AF65-F5344CB8AC3E}">
        <p14:creationId xmlns:p14="http://schemas.microsoft.com/office/powerpoint/2010/main" val="1839269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4"/>
          <p:cNvSpPr txBox="1">
            <a:spLocks noGrp="1"/>
          </p:cNvSpPr>
          <p:nvPr>
            <p:ph type="title"/>
          </p:nvPr>
        </p:nvSpPr>
        <p:spPr>
          <a:xfrm>
            <a:off x="1107281" y="2853"/>
            <a:ext cx="8036719" cy="579658"/>
          </a:xfrm>
          <a:prstGeom prst="rect">
            <a:avLst/>
          </a:prstGeom>
          <a:noFill/>
          <a:ln>
            <a:noFill/>
          </a:ln>
        </p:spPr>
        <p:txBody>
          <a:bodyPr spcFirstLastPara="1" wrap="square" lIns="64275" tIns="64275" rIns="64275" bIns="64275" anchor="t" anchorCtr="0">
            <a:noAutofit/>
          </a:bodyPr>
          <a:lstStyle/>
          <a:p>
            <a:pPr marL="0" lvl="0" indent="0" algn="r">
              <a:lnSpc>
                <a:spcPct val="100000"/>
              </a:lnSpc>
              <a:spcBef>
                <a:spcPts val="0"/>
              </a:spcBef>
              <a:spcAft>
                <a:spcPts val="0"/>
              </a:spcAft>
              <a:buClr>
                <a:schemeClr val="dk1"/>
              </a:buClr>
              <a:buSzPts val="800"/>
            </a:pPr>
            <a:r>
              <a:rPr lang="en-US" sz="3200">
                <a:solidFill>
                  <a:schemeClr val="accent3">
                    <a:lumMod val="75000"/>
                  </a:schemeClr>
                </a:solidFill>
              </a:rPr>
              <a:t>GSA SmartPay® Online Training</a:t>
            </a:r>
          </a:p>
        </p:txBody>
      </p:sp>
      <p:sp>
        <p:nvSpPr>
          <p:cNvPr id="255" name="Google Shape;255;p44"/>
          <p:cNvSpPr txBox="1">
            <a:spLocks noGrp="1"/>
          </p:cNvSpPr>
          <p:nvPr>
            <p:ph type="body" idx="1"/>
          </p:nvPr>
        </p:nvSpPr>
        <p:spPr>
          <a:xfrm>
            <a:off x="367145" y="759952"/>
            <a:ext cx="8229600" cy="3085884"/>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SzPts val="880"/>
              <a:buNone/>
            </a:pPr>
            <a:r>
              <a:rPr lang="en-US" sz="2000">
                <a:solidFill>
                  <a:srgbClr val="000000"/>
                </a:solidFill>
                <a:ea typeface="Arial"/>
                <a:cs typeface="Arial"/>
                <a:sym typeface="Arial"/>
              </a:rPr>
              <a:t>GSA’s Center for Charge Card Management (CCCM)  offers free online travel card training for cardholders and A/OPCs.  Please note:</a:t>
            </a:r>
            <a:endParaRPr/>
          </a:p>
          <a:p>
            <a:pPr marL="398452" lvl="0" indent="-242196" algn="l" rtl="0">
              <a:lnSpc>
                <a:spcPct val="100000"/>
              </a:lnSpc>
              <a:spcBef>
                <a:spcPts val="400"/>
              </a:spcBef>
              <a:spcAft>
                <a:spcPts val="0"/>
              </a:spcAft>
              <a:buSzPts val="2000"/>
              <a:buFont typeface="Noto Sans Symbols"/>
              <a:buChar char="•"/>
            </a:pPr>
            <a:r>
              <a:rPr lang="en-US" sz="2000">
                <a:solidFill>
                  <a:srgbClr val="000000"/>
                </a:solidFill>
                <a:ea typeface="Arial"/>
                <a:cs typeface="Arial"/>
                <a:sym typeface="Arial"/>
              </a:rPr>
              <a:t>Cardholders are able to register, set up a profile, and manage their online training courses and certificates</a:t>
            </a:r>
            <a:endParaRPr/>
          </a:p>
          <a:p>
            <a:pPr marL="398452" lvl="0" indent="-242196" algn="l" rtl="0">
              <a:lnSpc>
                <a:spcPct val="100000"/>
              </a:lnSpc>
              <a:spcBef>
                <a:spcPts val="400"/>
              </a:spcBef>
              <a:spcAft>
                <a:spcPts val="0"/>
              </a:spcAft>
              <a:buSzPts val="2000"/>
              <a:buFont typeface="Noto Sans Symbols"/>
              <a:buChar char="•"/>
            </a:pPr>
            <a:r>
              <a:rPr lang="en-US" sz="2000">
                <a:solidFill>
                  <a:srgbClr val="000000"/>
                </a:solidFill>
                <a:ea typeface="Arial"/>
                <a:cs typeface="Arial"/>
                <a:sym typeface="Arial"/>
              </a:rPr>
              <a:t>Level 1 A/OPCs have access to run reports and search for cardholders within agencies</a:t>
            </a:r>
            <a:endParaRPr sz="2000">
              <a:solidFill>
                <a:srgbClr val="000000"/>
              </a:solidFill>
              <a:ea typeface="Arial"/>
              <a:cs typeface="Arial"/>
              <a:sym typeface="Arial"/>
            </a:endParaRPr>
          </a:p>
        </p:txBody>
      </p:sp>
      <p:pic>
        <p:nvPicPr>
          <p:cNvPr id="259" name="Google Shape;259;p44">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2087027" y="3264579"/>
            <a:ext cx="4969943" cy="1224904"/>
          </a:xfrm>
          <a:prstGeom prst="rect">
            <a:avLst/>
          </a:prstGeom>
          <a:noFill/>
          <a:ln>
            <a:noFill/>
          </a:ln>
        </p:spPr>
      </p:pic>
      <p:grpSp>
        <p:nvGrpSpPr>
          <p:cNvPr id="256" name="Google Shape;256;p44">
            <a:extLst>
              <a:ext uri="{C183D7F6-B498-43B3-948B-1728B52AA6E4}">
                <adec:decorative xmlns:adec="http://schemas.microsoft.com/office/drawing/2017/decorative" val="1"/>
              </a:ext>
            </a:extLst>
          </p:cNvPr>
          <p:cNvGrpSpPr/>
          <p:nvPr/>
        </p:nvGrpSpPr>
        <p:grpSpPr>
          <a:xfrm>
            <a:off x="2762656" y="4666924"/>
            <a:ext cx="3550596" cy="374182"/>
            <a:chOff x="2470350" y="5406850"/>
            <a:chExt cx="4203300" cy="843150"/>
          </a:xfrm>
        </p:grpSpPr>
        <p:sp>
          <p:nvSpPr>
            <p:cNvPr id="257" name="Google Shape;257;p44"/>
            <p:cNvSpPr/>
            <p:nvPr/>
          </p:nvSpPr>
          <p:spPr>
            <a:xfrm>
              <a:off x="2470350" y="5475700"/>
              <a:ext cx="4203300" cy="774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58" name="Google Shape;258;p44"/>
            <p:cNvSpPr txBox="1"/>
            <p:nvPr/>
          </p:nvSpPr>
          <p:spPr>
            <a:xfrm>
              <a:off x="2663180" y="5406850"/>
              <a:ext cx="3912301" cy="455999"/>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1300" b="1" i="0" u="sng" strike="noStrike" cap="none">
                  <a:solidFill>
                    <a:schemeClr val="hlink"/>
                  </a:solidFill>
                  <a:latin typeface="Arial"/>
                  <a:ea typeface="Arial"/>
                  <a:cs typeface="Arial"/>
                  <a:sym typeface="Arial"/>
                  <a:hlinkClick r:id="rId4"/>
                </a:rPr>
                <a:t>https://training.smartpay.gsa.</a:t>
              </a:r>
              <a:r>
                <a:rPr lang="en-US" sz="1300" b="1" i="0" u="sng" strike="noStrike" cap="none">
                  <a:solidFill>
                    <a:schemeClr val="hlink"/>
                  </a:solidFill>
                  <a:ea typeface="Arial"/>
                  <a:cs typeface="Arial"/>
                  <a:sym typeface="Arial"/>
                  <a:hlinkClick r:id="rId4"/>
                </a:rPr>
                <a:t>gov</a:t>
              </a:r>
              <a:endParaRPr/>
            </a:p>
          </p:txBody>
        </p:sp>
      </p:grpSp>
    </p:spTree>
    <p:extLst>
      <p:ext uri="{BB962C8B-B14F-4D97-AF65-F5344CB8AC3E}">
        <p14:creationId xmlns:p14="http://schemas.microsoft.com/office/powerpoint/2010/main" val="1412688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5"/>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algn="r">
              <a:spcBef>
                <a:spcPts val="0"/>
              </a:spcBef>
              <a:buClr>
                <a:schemeClr val="dk1"/>
              </a:buClr>
              <a:buSzPts val="800"/>
            </a:pPr>
            <a:r>
              <a:rPr lang="en-US" sz="3200">
                <a:solidFill>
                  <a:schemeClr val="accent3">
                    <a:lumMod val="75000"/>
                  </a:schemeClr>
                </a:solidFill>
              </a:rPr>
              <a:t>Available Reporting Resources</a:t>
            </a:r>
          </a:p>
        </p:txBody>
      </p:sp>
      <p:sp>
        <p:nvSpPr>
          <p:cNvPr id="265" name="Google Shape;265;p45"/>
          <p:cNvSpPr txBox="1">
            <a:spLocks noGrp="1"/>
          </p:cNvSpPr>
          <p:nvPr>
            <p:ph type="body" idx="1"/>
          </p:nvPr>
        </p:nvSpPr>
        <p:spPr>
          <a:xfrm>
            <a:off x="374073" y="874500"/>
            <a:ext cx="8229600" cy="3394500"/>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SzPts val="880"/>
              <a:buNone/>
            </a:pPr>
            <a:r>
              <a:rPr lang="en-US" sz="2000">
                <a:solidFill>
                  <a:srgbClr val="000000"/>
                </a:solidFill>
                <a:ea typeface="Arial"/>
                <a:cs typeface="Arial"/>
                <a:sym typeface="Arial"/>
              </a:rPr>
              <a:t>There are a number of reports available from GSA SmartPay® contractor banks to help A/OPCs review transactions, payments, disputes, and delinquencies.  It is suggested that A/OPCs:</a:t>
            </a:r>
            <a:endParaRPr/>
          </a:p>
          <a:p>
            <a:pPr marL="398452" lvl="0" indent="-242196" algn="l" rtl="0">
              <a:lnSpc>
                <a:spcPct val="100000"/>
              </a:lnSpc>
              <a:spcBef>
                <a:spcPts val="400"/>
              </a:spcBef>
              <a:spcAft>
                <a:spcPts val="0"/>
              </a:spcAft>
              <a:buSzPts val="2000"/>
              <a:buFont typeface="Noto Sans Symbols"/>
              <a:buChar char="•"/>
            </a:pPr>
            <a:r>
              <a:rPr lang="en-US" sz="2000">
                <a:solidFill>
                  <a:srgbClr val="000000"/>
                </a:solidFill>
                <a:ea typeface="Arial"/>
                <a:cs typeface="Arial"/>
                <a:sym typeface="Arial"/>
              </a:rPr>
              <a:t>Regularly monitor bank reports for fraud, abuse, and misuse</a:t>
            </a:r>
            <a:endParaRPr/>
          </a:p>
          <a:p>
            <a:pPr marL="398452" lvl="0" indent="-242196" algn="l" rtl="0">
              <a:lnSpc>
                <a:spcPct val="100000"/>
              </a:lnSpc>
              <a:spcBef>
                <a:spcPts val="400"/>
              </a:spcBef>
              <a:spcAft>
                <a:spcPts val="0"/>
              </a:spcAft>
              <a:buSzPts val="2000"/>
              <a:buFont typeface="Noto Sans Symbols"/>
              <a:buChar char="•"/>
            </a:pPr>
            <a:r>
              <a:rPr lang="en-US" sz="2000">
                <a:solidFill>
                  <a:srgbClr val="000000"/>
                </a:solidFill>
                <a:ea typeface="Arial"/>
                <a:cs typeface="Arial"/>
                <a:sym typeface="Arial"/>
              </a:rPr>
              <a:t>Use bank reports proactively, not reactively for payment</a:t>
            </a:r>
            <a:endParaRPr/>
          </a:p>
          <a:p>
            <a:pPr marL="398452" lvl="0" indent="-242196" algn="l" rtl="0">
              <a:lnSpc>
                <a:spcPct val="100000"/>
              </a:lnSpc>
              <a:spcBef>
                <a:spcPts val="400"/>
              </a:spcBef>
              <a:spcAft>
                <a:spcPts val="0"/>
              </a:spcAft>
              <a:buSzPts val="2000"/>
              <a:buFont typeface="Noto Sans Symbols"/>
              <a:buChar char="•"/>
            </a:pPr>
            <a:r>
              <a:rPr lang="en-US" sz="2000">
                <a:solidFill>
                  <a:srgbClr val="000000"/>
                </a:solidFill>
                <a:ea typeface="Arial"/>
                <a:cs typeface="Arial"/>
                <a:sym typeface="Arial"/>
              </a:rPr>
              <a:t>Understand available reports**</a:t>
            </a:r>
            <a:endParaRPr/>
          </a:p>
          <a:p>
            <a:pPr marL="398452" lvl="0" indent="-242196" algn="l" rtl="0">
              <a:lnSpc>
                <a:spcPct val="100000"/>
              </a:lnSpc>
              <a:spcBef>
                <a:spcPts val="400"/>
              </a:spcBef>
              <a:spcAft>
                <a:spcPts val="0"/>
              </a:spcAft>
              <a:buSzPts val="2000"/>
              <a:buFont typeface="Noto Sans Symbols"/>
              <a:buChar char="•"/>
            </a:pPr>
            <a:r>
              <a:rPr lang="en-US" sz="2000">
                <a:solidFill>
                  <a:srgbClr val="000000"/>
                </a:solidFill>
                <a:ea typeface="Arial"/>
                <a:cs typeface="Arial"/>
                <a:sym typeface="Arial"/>
              </a:rPr>
              <a:t>Request ad hoc reports</a:t>
            </a:r>
            <a:endParaRPr/>
          </a:p>
        </p:txBody>
      </p:sp>
      <p:grpSp>
        <p:nvGrpSpPr>
          <p:cNvPr id="266" name="Google Shape;266;p45">
            <a:extLst>
              <a:ext uri="{C183D7F6-B498-43B3-948B-1728B52AA6E4}">
                <adec:decorative xmlns:adec="http://schemas.microsoft.com/office/drawing/2017/decorative" val="1"/>
              </a:ext>
            </a:extLst>
          </p:cNvPr>
          <p:cNvGrpSpPr/>
          <p:nvPr/>
        </p:nvGrpSpPr>
        <p:grpSpPr>
          <a:xfrm>
            <a:off x="6178711" y="3000375"/>
            <a:ext cx="2732484" cy="1464311"/>
            <a:chOff x="5621700" y="4019350"/>
            <a:chExt cx="3334200" cy="2803800"/>
          </a:xfrm>
        </p:grpSpPr>
        <p:sp>
          <p:nvSpPr>
            <p:cNvPr id="267" name="Google Shape;267;p45"/>
            <p:cNvSpPr/>
            <p:nvPr/>
          </p:nvSpPr>
          <p:spPr>
            <a:xfrm>
              <a:off x="5621700" y="4019350"/>
              <a:ext cx="3334200" cy="28038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68" name="Google Shape;268;p45" descr="Reports include, but are not limited to:&#10;Account Activity Report &#10;Declined Authorizations Report &#10;Pre-Suspension Report&#10;Transaction Dispute Report &#10;Renewal Report &#10;" title="Available Reports"/>
            <p:cNvSpPr txBox="1"/>
            <p:nvPr/>
          </p:nvSpPr>
          <p:spPr>
            <a:xfrm>
              <a:off x="5732925" y="4106275"/>
              <a:ext cx="3181500" cy="166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1200" b="1" i="0" u="none" strike="noStrike" cap="none">
                  <a:solidFill>
                    <a:schemeClr val="dk1"/>
                  </a:solidFill>
                  <a:ea typeface="Arial"/>
                  <a:cs typeface="Arial"/>
                  <a:sym typeface="Arial"/>
                </a:rPr>
                <a:t>Available Reports</a:t>
              </a:r>
              <a:endParaRPr/>
            </a:p>
            <a:p>
              <a:pPr marL="0" marR="0" lvl="0" indent="0" algn="l" rtl="0">
                <a:lnSpc>
                  <a:spcPct val="100000"/>
                </a:lnSpc>
                <a:spcBef>
                  <a:spcPts val="0"/>
                </a:spcBef>
                <a:spcAft>
                  <a:spcPts val="0"/>
                </a:spcAft>
                <a:buNone/>
              </a:pPr>
              <a:r>
                <a:rPr lang="en-US" sz="1100" b="0" i="0" u="none" strike="noStrike" cap="none">
                  <a:solidFill>
                    <a:schemeClr val="dk1"/>
                  </a:solidFill>
                  <a:ea typeface="Arial"/>
                  <a:cs typeface="Arial"/>
                  <a:sym typeface="Arial"/>
                </a:rPr>
                <a:t>Reports include, but are not limited to:</a:t>
              </a:r>
              <a:endParaRPr/>
            </a:p>
            <a:p>
              <a:pPr marL="78128" marR="0" lvl="1" indent="-78128" algn="l" rtl="0">
                <a:lnSpc>
                  <a:spcPct val="100000"/>
                </a:lnSpc>
                <a:spcBef>
                  <a:spcPts val="141"/>
                </a:spcBef>
                <a:spcAft>
                  <a:spcPts val="0"/>
                </a:spcAft>
                <a:buClr>
                  <a:schemeClr val="dk1"/>
                </a:buClr>
                <a:buSzPts val="1100"/>
                <a:buFont typeface="Arial"/>
                <a:buChar char="•"/>
              </a:pPr>
              <a:r>
                <a:rPr lang="en-US" sz="1100" b="0" i="0" u="none" strike="noStrike" cap="none">
                  <a:solidFill>
                    <a:schemeClr val="dk1"/>
                  </a:solidFill>
                  <a:ea typeface="Arial"/>
                  <a:cs typeface="Arial"/>
                  <a:sym typeface="Arial"/>
                </a:rPr>
                <a:t>Account Activity Report </a:t>
              </a:r>
              <a:endParaRPr/>
            </a:p>
            <a:p>
              <a:pPr marL="78128" marR="0" lvl="1" indent="-78128" algn="l" rtl="0">
                <a:lnSpc>
                  <a:spcPct val="100000"/>
                </a:lnSpc>
                <a:spcBef>
                  <a:spcPts val="70"/>
                </a:spcBef>
                <a:spcAft>
                  <a:spcPts val="0"/>
                </a:spcAft>
                <a:buClr>
                  <a:schemeClr val="dk1"/>
                </a:buClr>
                <a:buSzPts val="1100"/>
                <a:buFont typeface="Arial"/>
                <a:buChar char="•"/>
              </a:pPr>
              <a:r>
                <a:rPr lang="en-US" sz="1100" b="0" i="0" u="none" strike="noStrike" cap="none">
                  <a:solidFill>
                    <a:schemeClr val="dk1"/>
                  </a:solidFill>
                  <a:ea typeface="Arial"/>
                  <a:cs typeface="Arial"/>
                  <a:sym typeface="Arial"/>
                </a:rPr>
                <a:t>Declined Authorizations Report </a:t>
              </a:r>
              <a:endParaRPr/>
            </a:p>
            <a:p>
              <a:pPr marL="78128" marR="0" lvl="1" indent="-78128" algn="l" rtl="0">
                <a:lnSpc>
                  <a:spcPct val="100000"/>
                </a:lnSpc>
                <a:spcBef>
                  <a:spcPts val="70"/>
                </a:spcBef>
                <a:spcAft>
                  <a:spcPts val="0"/>
                </a:spcAft>
                <a:buClr>
                  <a:schemeClr val="dk1"/>
                </a:buClr>
                <a:buSzPts val="1100"/>
                <a:buFont typeface="Arial"/>
                <a:buChar char="•"/>
              </a:pPr>
              <a:r>
                <a:rPr lang="en-US" sz="1100" b="0" i="0" u="none" strike="noStrike" cap="none">
                  <a:solidFill>
                    <a:schemeClr val="dk1"/>
                  </a:solidFill>
                  <a:ea typeface="Arial"/>
                  <a:cs typeface="Arial"/>
                  <a:sym typeface="Arial"/>
                </a:rPr>
                <a:t>Pre-Suspension Report</a:t>
              </a:r>
              <a:endParaRPr/>
            </a:p>
            <a:p>
              <a:pPr marL="78128" marR="0" lvl="1" indent="-78128" algn="l" rtl="0">
                <a:lnSpc>
                  <a:spcPct val="100000"/>
                </a:lnSpc>
                <a:spcBef>
                  <a:spcPts val="70"/>
                </a:spcBef>
                <a:spcAft>
                  <a:spcPts val="0"/>
                </a:spcAft>
                <a:buClr>
                  <a:schemeClr val="dk1"/>
                </a:buClr>
                <a:buSzPts val="1100"/>
                <a:buFont typeface="Arial"/>
                <a:buChar char="•"/>
              </a:pPr>
              <a:r>
                <a:rPr lang="en-US" sz="1100" b="0" i="0" u="none" strike="noStrike" cap="none">
                  <a:solidFill>
                    <a:schemeClr val="dk1"/>
                  </a:solidFill>
                  <a:ea typeface="Arial"/>
                  <a:cs typeface="Arial"/>
                  <a:sym typeface="Arial"/>
                </a:rPr>
                <a:t>Transaction Dispute Report </a:t>
              </a:r>
              <a:endParaRPr/>
            </a:p>
            <a:p>
              <a:pPr marL="78128" marR="0" lvl="1" indent="-78128" algn="l" rtl="0">
                <a:lnSpc>
                  <a:spcPct val="100000"/>
                </a:lnSpc>
                <a:spcBef>
                  <a:spcPts val="70"/>
                </a:spcBef>
                <a:spcAft>
                  <a:spcPts val="0"/>
                </a:spcAft>
                <a:buClr>
                  <a:schemeClr val="dk1"/>
                </a:buClr>
                <a:buSzPts val="1100"/>
                <a:buFont typeface="Arial"/>
                <a:buChar char="•"/>
              </a:pPr>
              <a:r>
                <a:rPr lang="en-US" sz="1100" b="0" i="0" u="none" strike="noStrike" cap="none">
                  <a:solidFill>
                    <a:schemeClr val="dk1"/>
                  </a:solidFill>
                  <a:ea typeface="Arial"/>
                  <a:cs typeface="Arial"/>
                  <a:sym typeface="Arial"/>
                </a:rPr>
                <a:t>Renewal Report </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269" name="Google Shape;269;p45"/>
          <p:cNvSpPr txBox="1"/>
          <p:nvPr/>
        </p:nvSpPr>
        <p:spPr>
          <a:xfrm flipH="1">
            <a:off x="1599047" y="4743669"/>
            <a:ext cx="5945906" cy="230766"/>
          </a:xfrm>
          <a:prstGeom prst="rect">
            <a:avLst/>
          </a:prstGeom>
          <a:noFill/>
          <a:ln>
            <a:noFill/>
          </a:ln>
        </p:spPr>
        <p:txBody>
          <a:bodyPr spcFirstLastPara="1" wrap="square" lIns="64275" tIns="32125" rIns="64275" bIns="32125" anchor="t" anchorCtr="0">
            <a:noAutofit/>
          </a:bodyPr>
          <a:lstStyle/>
          <a:p>
            <a:pPr marL="0" marR="0" lvl="0" indent="0" algn="ctr" rtl="0">
              <a:lnSpc>
                <a:spcPct val="100000"/>
              </a:lnSpc>
              <a:spcBef>
                <a:spcPts val="0"/>
              </a:spcBef>
              <a:spcAft>
                <a:spcPts val="0"/>
              </a:spcAft>
              <a:buNone/>
            </a:pPr>
            <a:r>
              <a:rPr lang="en-US" sz="1000" b="0" i="0" u="none" strike="noStrike" cap="none">
                <a:solidFill>
                  <a:schemeClr val="dk1"/>
                </a:solidFill>
                <a:ea typeface="Arial"/>
                <a:cs typeface="Arial"/>
                <a:sym typeface="Arial"/>
              </a:rPr>
              <a:t>** A full list of reports is available in section C.3.3.1 of the </a:t>
            </a:r>
            <a:r>
              <a:rPr lang="en-US" sz="1000" b="0" i="0" u="sng" strike="noStrike" cap="none">
                <a:solidFill>
                  <a:schemeClr val="hlink"/>
                </a:solidFill>
                <a:ea typeface="Arial"/>
                <a:cs typeface="Arial"/>
                <a:sym typeface="Arial"/>
                <a:hlinkClick r:id="rId3"/>
              </a:rPr>
              <a:t>GSA SmartPay2 Master Contract</a:t>
            </a:r>
            <a:endParaRPr/>
          </a:p>
        </p:txBody>
      </p:sp>
    </p:spTree>
    <p:extLst>
      <p:ext uri="{BB962C8B-B14F-4D97-AF65-F5344CB8AC3E}">
        <p14:creationId xmlns:p14="http://schemas.microsoft.com/office/powerpoint/2010/main" val="4247245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6"/>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marL="0" lvl="0" indent="0" algn="r">
              <a:lnSpc>
                <a:spcPct val="100000"/>
              </a:lnSpc>
              <a:spcBef>
                <a:spcPts val="0"/>
              </a:spcBef>
              <a:spcAft>
                <a:spcPts val="0"/>
              </a:spcAft>
              <a:buClr>
                <a:schemeClr val="dk1"/>
              </a:buClr>
              <a:buSzPts val="800"/>
            </a:pPr>
            <a:r>
              <a:rPr lang="en-US" sz="3200">
                <a:solidFill>
                  <a:schemeClr val="accent3">
                    <a:lumMod val="75000"/>
                  </a:schemeClr>
                </a:solidFill>
              </a:rPr>
              <a:t>Account Deactivation</a:t>
            </a:r>
          </a:p>
        </p:txBody>
      </p:sp>
      <p:sp>
        <p:nvSpPr>
          <p:cNvPr id="275" name="Google Shape;275;p46"/>
          <p:cNvSpPr txBox="1">
            <a:spLocks noGrp="1"/>
          </p:cNvSpPr>
          <p:nvPr>
            <p:ph type="body" idx="1"/>
          </p:nvPr>
        </p:nvSpPr>
        <p:spPr>
          <a:xfrm>
            <a:off x="367145" y="770659"/>
            <a:ext cx="8229600" cy="3394500"/>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SzPts val="880"/>
              <a:buNone/>
            </a:pPr>
            <a:r>
              <a:rPr lang="en-US" sz="2000">
                <a:solidFill>
                  <a:srgbClr val="000000"/>
                </a:solidFill>
                <a:ea typeface="Arial"/>
                <a:cs typeface="Arial"/>
                <a:sym typeface="Arial"/>
              </a:rPr>
              <a:t>To help streamline travel card programs and mitigate the risk of fraud, abuse, and misuse, please remember to deactivate accounts that are no longer in use.  Please note:</a:t>
            </a:r>
            <a:endParaRPr/>
          </a:p>
          <a:p>
            <a:pPr marL="398452" lvl="0" indent="-242196" algn="l" rtl="0">
              <a:lnSpc>
                <a:spcPct val="100000"/>
              </a:lnSpc>
              <a:spcBef>
                <a:spcPts val="400"/>
              </a:spcBef>
              <a:spcAft>
                <a:spcPts val="0"/>
              </a:spcAft>
              <a:buSzPts val="2000"/>
              <a:buFont typeface="Noto Sans Symbols"/>
              <a:buChar char="•"/>
            </a:pPr>
            <a:r>
              <a:rPr lang="en-US" sz="2000">
                <a:solidFill>
                  <a:srgbClr val="000000"/>
                </a:solidFill>
                <a:ea typeface="Arial"/>
                <a:cs typeface="Arial"/>
                <a:sym typeface="Arial"/>
              </a:rPr>
              <a:t>A/OPCs can quickly deactivate/reactivate cards electronically or by contacting the bank’s designated representative</a:t>
            </a:r>
            <a:endParaRPr/>
          </a:p>
          <a:p>
            <a:pPr marL="398452" lvl="0" indent="-242196" algn="l" rtl="0">
              <a:lnSpc>
                <a:spcPct val="100000"/>
              </a:lnSpc>
              <a:spcBef>
                <a:spcPts val="400"/>
              </a:spcBef>
              <a:spcAft>
                <a:spcPts val="0"/>
              </a:spcAft>
              <a:buSzPts val="2000"/>
              <a:buFont typeface="Noto Sans Symbols"/>
              <a:buChar char="•"/>
            </a:pPr>
            <a:r>
              <a:rPr lang="en-US" sz="2000">
                <a:solidFill>
                  <a:srgbClr val="000000"/>
                </a:solidFill>
                <a:ea typeface="Arial"/>
                <a:cs typeface="Arial"/>
                <a:sym typeface="Arial"/>
              </a:rPr>
              <a:t>A/OPCs should close charge card accounts for cardholders who leave the agency (will vary by agency policy and business line)</a:t>
            </a:r>
            <a:endParaRPr/>
          </a:p>
          <a:p>
            <a:pPr marL="398452" lvl="0" indent="-242196" algn="l" rtl="0">
              <a:lnSpc>
                <a:spcPct val="100000"/>
              </a:lnSpc>
              <a:spcBef>
                <a:spcPts val="400"/>
              </a:spcBef>
              <a:spcAft>
                <a:spcPts val="0"/>
              </a:spcAft>
              <a:buSzPts val="2000"/>
              <a:buFont typeface="Noto Sans Symbols"/>
              <a:buChar char="•"/>
            </a:pPr>
            <a:r>
              <a:rPr lang="en-US" sz="2000">
                <a:solidFill>
                  <a:srgbClr val="000000"/>
                </a:solidFill>
                <a:ea typeface="Arial"/>
                <a:cs typeface="Arial"/>
                <a:sym typeface="Arial"/>
              </a:rPr>
              <a:t>If a card is deactivated, authorizations are declined at the point of sale</a:t>
            </a:r>
            <a:endParaRPr/>
          </a:p>
        </p:txBody>
      </p:sp>
    </p:spTree>
    <p:extLst>
      <p:ext uri="{BB962C8B-B14F-4D97-AF65-F5344CB8AC3E}">
        <p14:creationId xmlns:p14="http://schemas.microsoft.com/office/powerpoint/2010/main" val="1547143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7"/>
          <p:cNvSpPr txBox="1">
            <a:spLocks noGrp="1"/>
          </p:cNvSpPr>
          <p:nvPr>
            <p:ph type="title"/>
          </p:nvPr>
        </p:nvSpPr>
        <p:spPr>
          <a:xfrm>
            <a:off x="1678781" y="1714500"/>
            <a:ext cx="5786438" cy="857250"/>
          </a:xfrm>
          <a:prstGeom prst="rect">
            <a:avLst/>
          </a:prstGeom>
          <a:noFill/>
          <a:ln>
            <a:noFill/>
          </a:ln>
        </p:spPr>
        <p:txBody>
          <a:bodyPr spcFirstLastPara="1" wrap="square" lIns="64275" tIns="32125" rIns="64275" bIns="32125" anchor="ctr" anchorCtr="0">
            <a:noAutofit/>
          </a:bodyPr>
          <a:lstStyle/>
          <a:p>
            <a:pPr>
              <a:spcBef>
                <a:spcPts val="0"/>
              </a:spcBef>
            </a:pPr>
            <a:r>
              <a:rPr lang="en-US" sz="3200" b="1">
                <a:solidFill>
                  <a:schemeClr val="accent3">
                    <a:lumMod val="75000"/>
                  </a:schemeClr>
                </a:solidFill>
                <a:latin typeface="+mn-lt"/>
                <a:cs typeface="Arial"/>
                <a:sym typeface="Arial"/>
              </a:rPr>
              <a:t>Contact Information</a:t>
            </a:r>
            <a:endParaRPr lang="en-US" sz="3200" b="1">
              <a:solidFill>
                <a:schemeClr val="accent3">
                  <a:lumMod val="75000"/>
                </a:schemeClr>
              </a:solidFill>
              <a:latin typeface="+mn-lt"/>
              <a:cs typeface="Arial"/>
            </a:endParaRPr>
          </a:p>
        </p:txBody>
      </p:sp>
    </p:spTree>
    <p:extLst>
      <p:ext uri="{BB962C8B-B14F-4D97-AF65-F5344CB8AC3E}">
        <p14:creationId xmlns:p14="http://schemas.microsoft.com/office/powerpoint/2010/main" val="1912988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8"/>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algn="r">
              <a:spcBef>
                <a:spcPts val="0"/>
              </a:spcBef>
              <a:buClr>
                <a:schemeClr val="dk1"/>
              </a:buClr>
              <a:buSzPts val="800"/>
            </a:pPr>
            <a:r>
              <a:rPr lang="en-US" sz="3200">
                <a:solidFill>
                  <a:schemeClr val="accent3">
                    <a:lumMod val="75000"/>
                  </a:schemeClr>
                </a:solidFill>
              </a:rPr>
              <a:t>GSA Contact Information</a:t>
            </a:r>
          </a:p>
        </p:txBody>
      </p:sp>
      <p:sp>
        <p:nvSpPr>
          <p:cNvPr id="286" name="Google Shape;286;p48"/>
          <p:cNvSpPr txBox="1">
            <a:spLocks noGrp="1"/>
          </p:cNvSpPr>
          <p:nvPr>
            <p:ph type="body" idx="1"/>
          </p:nvPr>
        </p:nvSpPr>
        <p:spPr>
          <a:xfrm>
            <a:off x="457200" y="1200150"/>
            <a:ext cx="8229600" cy="3394500"/>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SzPts val="917"/>
              <a:buNone/>
            </a:pPr>
            <a:r>
              <a:rPr lang="en-US" sz="2000">
                <a:solidFill>
                  <a:srgbClr val="000000"/>
                </a:solidFill>
              </a:rPr>
              <a:t>GSA SmartPay® Program</a:t>
            </a:r>
            <a:endParaRPr/>
          </a:p>
          <a:p>
            <a:pPr marL="398452" lvl="0" indent="-246661" algn="l" rtl="0">
              <a:lnSpc>
                <a:spcPct val="100000"/>
              </a:lnSpc>
              <a:spcBef>
                <a:spcPts val="400"/>
              </a:spcBef>
              <a:spcAft>
                <a:spcPts val="0"/>
              </a:spcAft>
              <a:buSzPts val="2000"/>
              <a:buFont typeface="Noto Sans Symbols"/>
              <a:buChar char="•"/>
            </a:pPr>
            <a:r>
              <a:rPr lang="en-US" sz="2000">
                <a:solidFill>
                  <a:srgbClr val="000000"/>
                </a:solidFill>
              </a:rPr>
              <a:t>Helpline:  (703) 605-2808</a:t>
            </a:r>
            <a:endParaRPr/>
          </a:p>
          <a:p>
            <a:pPr marL="398452" lvl="0" indent="-246661" algn="l" rtl="0">
              <a:lnSpc>
                <a:spcPct val="100000"/>
              </a:lnSpc>
              <a:spcBef>
                <a:spcPts val="400"/>
              </a:spcBef>
              <a:spcAft>
                <a:spcPts val="0"/>
              </a:spcAft>
              <a:buSzPts val="2000"/>
              <a:buFont typeface="Noto Sans Symbols"/>
              <a:buChar char="•"/>
            </a:pPr>
            <a:r>
              <a:rPr lang="en-US" sz="2000">
                <a:solidFill>
                  <a:srgbClr val="000000"/>
                </a:solidFill>
              </a:rPr>
              <a:t>Website:  </a:t>
            </a:r>
            <a:r>
              <a:rPr lang="en-US" sz="2000" u="sng">
                <a:solidFill>
                  <a:schemeClr val="hlink"/>
                </a:solidFill>
                <a:hlinkClick r:id="rId3"/>
              </a:rPr>
              <a:t>http://www.smartpay.gsa.gov</a:t>
            </a:r>
            <a:r>
              <a:rPr lang="en-US" sz="2000">
                <a:solidFill>
                  <a:srgbClr val="000000"/>
                </a:solidFill>
              </a:rPr>
              <a:t> </a:t>
            </a:r>
            <a:endParaRPr/>
          </a:p>
          <a:p>
            <a:pPr marL="398452" lvl="0" indent="-246661" algn="l" rtl="0">
              <a:lnSpc>
                <a:spcPct val="100000"/>
              </a:lnSpc>
              <a:spcBef>
                <a:spcPts val="400"/>
              </a:spcBef>
              <a:spcAft>
                <a:spcPts val="0"/>
              </a:spcAft>
              <a:buSzPts val="2000"/>
              <a:buFont typeface="Noto Sans Symbols"/>
              <a:buChar char="•"/>
            </a:pPr>
            <a:r>
              <a:rPr lang="en-US" sz="2000">
                <a:solidFill>
                  <a:srgbClr val="000000"/>
                </a:solidFill>
              </a:rPr>
              <a:t>Email:  </a:t>
            </a:r>
            <a:r>
              <a:rPr lang="en-US" sz="2000" u="sng">
                <a:solidFill>
                  <a:schemeClr val="hlink"/>
                </a:solidFill>
                <a:hlinkClick r:id="rId4"/>
              </a:rPr>
              <a:t>gsa_smartpay@gsa.gov</a:t>
            </a:r>
            <a:br>
              <a:rPr lang="en-US" sz="2000">
                <a:solidFill>
                  <a:srgbClr val="000000"/>
                </a:solidFill>
              </a:rPr>
            </a:br>
            <a:endParaRPr sz="2000">
              <a:solidFill>
                <a:srgbClr val="000000"/>
              </a:solidFill>
            </a:endParaRPr>
          </a:p>
          <a:p>
            <a:pPr marL="0" lvl="0" indent="0" algn="l" rtl="0">
              <a:lnSpc>
                <a:spcPct val="100000"/>
              </a:lnSpc>
              <a:spcBef>
                <a:spcPts val="400"/>
              </a:spcBef>
              <a:spcAft>
                <a:spcPts val="0"/>
              </a:spcAft>
              <a:buSzPts val="917"/>
              <a:buNone/>
            </a:pPr>
            <a:r>
              <a:rPr lang="en-US" sz="2000">
                <a:solidFill>
                  <a:srgbClr val="000000"/>
                </a:solidFill>
              </a:rPr>
              <a:t>GSA SmartPay®’s Social Media Pages:</a:t>
            </a:r>
            <a:endParaRPr/>
          </a:p>
          <a:p>
            <a:pPr marL="398452" lvl="0" indent="-246661" algn="l" rtl="0">
              <a:lnSpc>
                <a:spcPct val="100000"/>
              </a:lnSpc>
              <a:spcBef>
                <a:spcPts val="400"/>
              </a:spcBef>
              <a:spcAft>
                <a:spcPts val="0"/>
              </a:spcAft>
              <a:buSzPts val="2000"/>
              <a:buFont typeface="Noto Sans Symbols"/>
              <a:buChar char="•"/>
            </a:pPr>
            <a:r>
              <a:rPr lang="en-US" sz="2000" u="sng">
                <a:solidFill>
                  <a:schemeClr val="hlink"/>
                </a:solidFill>
                <a:hlinkClick r:id="rId5"/>
              </a:rPr>
              <a:t>Twitter</a:t>
            </a:r>
            <a:r>
              <a:rPr lang="en-US" sz="2000">
                <a:solidFill>
                  <a:srgbClr val="000000"/>
                </a:solidFill>
              </a:rPr>
              <a:t> </a:t>
            </a:r>
            <a:endParaRPr/>
          </a:p>
          <a:p>
            <a:pPr marL="398452" lvl="0" indent="-246661" algn="l" rtl="0">
              <a:lnSpc>
                <a:spcPct val="100000"/>
              </a:lnSpc>
              <a:spcBef>
                <a:spcPts val="400"/>
              </a:spcBef>
              <a:spcAft>
                <a:spcPts val="0"/>
              </a:spcAft>
              <a:buSzPts val="2000"/>
              <a:buFont typeface="Noto Sans Symbols"/>
              <a:buChar char="•"/>
            </a:pPr>
            <a:r>
              <a:rPr lang="en-US" sz="2000" u="sng">
                <a:solidFill>
                  <a:schemeClr val="hlink"/>
                </a:solidFill>
                <a:hlinkClick r:id="rId6"/>
              </a:rPr>
              <a:t>Facebook</a:t>
            </a:r>
            <a:endParaRPr/>
          </a:p>
          <a:p>
            <a:pPr marL="398452" lvl="0" indent="-246661" algn="l" rtl="0">
              <a:lnSpc>
                <a:spcPct val="100000"/>
              </a:lnSpc>
              <a:spcBef>
                <a:spcPts val="400"/>
              </a:spcBef>
              <a:spcAft>
                <a:spcPts val="0"/>
              </a:spcAft>
              <a:buSzPts val="2000"/>
              <a:buFont typeface="Noto Sans Symbols"/>
              <a:buChar char="•"/>
            </a:pPr>
            <a:r>
              <a:rPr lang="en-US" sz="2000" u="sng">
                <a:solidFill>
                  <a:schemeClr val="hlink"/>
                </a:solidFill>
                <a:hlinkClick r:id="rId7"/>
              </a:rPr>
              <a:t>LinkedIn</a:t>
            </a:r>
            <a:endParaRPr sz="2000">
              <a:solidFill>
                <a:srgbClr val="000000"/>
              </a:solidFill>
            </a:endParaRPr>
          </a:p>
        </p:txBody>
      </p:sp>
    </p:spTree>
    <p:extLst>
      <p:ext uri="{BB962C8B-B14F-4D97-AF65-F5344CB8AC3E}">
        <p14:creationId xmlns:p14="http://schemas.microsoft.com/office/powerpoint/2010/main" val="2043268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9"/>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marL="0" lvl="0" indent="0" algn="r">
              <a:lnSpc>
                <a:spcPct val="100000"/>
              </a:lnSpc>
              <a:spcBef>
                <a:spcPts val="0"/>
              </a:spcBef>
              <a:spcAft>
                <a:spcPts val="0"/>
              </a:spcAft>
              <a:buClr>
                <a:schemeClr val="dk1"/>
              </a:buClr>
              <a:buSzPts val="800"/>
            </a:pPr>
            <a:r>
              <a:rPr lang="en-US" sz="3200">
                <a:solidFill>
                  <a:schemeClr val="accent3">
                    <a:lumMod val="75000"/>
                  </a:schemeClr>
                </a:solidFill>
              </a:rPr>
              <a:t>Bank Contact Information</a:t>
            </a:r>
          </a:p>
        </p:txBody>
      </p:sp>
      <p:sp>
        <p:nvSpPr>
          <p:cNvPr id="292" name="Google Shape;292;p49"/>
          <p:cNvSpPr txBox="1">
            <a:spLocks noGrp="1"/>
          </p:cNvSpPr>
          <p:nvPr>
            <p:ph type="body" idx="1"/>
          </p:nvPr>
        </p:nvSpPr>
        <p:spPr>
          <a:xfrm>
            <a:off x="457200" y="1200150"/>
            <a:ext cx="8229600" cy="3394500"/>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SzPts val="917"/>
              <a:buNone/>
            </a:pPr>
            <a:r>
              <a:rPr lang="en-US" sz="2000">
                <a:solidFill>
                  <a:srgbClr val="000000"/>
                </a:solidFill>
                <a:ea typeface="Arial"/>
                <a:cs typeface="Arial"/>
                <a:sym typeface="Arial"/>
              </a:rPr>
              <a:t>Bank Contact Information:</a:t>
            </a:r>
            <a:endParaRPr/>
          </a:p>
          <a:p>
            <a:pPr marL="398452" lvl="0" indent="-246661" algn="l" rtl="0">
              <a:lnSpc>
                <a:spcPct val="100000"/>
              </a:lnSpc>
              <a:spcBef>
                <a:spcPts val="400"/>
              </a:spcBef>
              <a:spcAft>
                <a:spcPts val="0"/>
              </a:spcAft>
              <a:buSzPts val="2000"/>
              <a:buFont typeface="Noto Sans Symbols"/>
              <a:buChar char="•"/>
            </a:pPr>
            <a:r>
              <a:rPr lang="en-US" sz="2000" u="sng">
                <a:solidFill>
                  <a:schemeClr val="hlink"/>
                </a:solidFill>
                <a:ea typeface="Arial"/>
                <a:cs typeface="Arial"/>
                <a:sym typeface="Arial"/>
                <a:hlinkClick r:id="rId3"/>
              </a:rPr>
              <a:t>Citibank</a:t>
            </a:r>
            <a:endParaRPr/>
          </a:p>
          <a:p>
            <a:pPr marL="327021" lvl="0" indent="16741" algn="l" rtl="0">
              <a:lnSpc>
                <a:spcPct val="100000"/>
              </a:lnSpc>
              <a:spcBef>
                <a:spcPts val="400"/>
              </a:spcBef>
              <a:spcAft>
                <a:spcPts val="0"/>
              </a:spcAft>
              <a:buSzPts val="1000"/>
              <a:buNone/>
            </a:pPr>
            <a:r>
              <a:rPr lang="en-US" sz="2000">
                <a:solidFill>
                  <a:srgbClr val="000000"/>
                </a:solidFill>
                <a:ea typeface="Arial"/>
                <a:cs typeface="Arial"/>
                <a:sym typeface="Arial"/>
              </a:rPr>
              <a:t>Customer Service:  (800) 790-7206</a:t>
            </a:r>
            <a:endParaRPr/>
          </a:p>
          <a:p>
            <a:pPr marL="398452" lvl="0" indent="-246661" algn="l" rtl="0">
              <a:lnSpc>
                <a:spcPct val="100000"/>
              </a:lnSpc>
              <a:spcBef>
                <a:spcPts val="400"/>
              </a:spcBef>
              <a:spcAft>
                <a:spcPts val="0"/>
              </a:spcAft>
              <a:buSzPts val="2000"/>
              <a:buFont typeface="Noto Sans Symbols"/>
              <a:buChar char="•"/>
            </a:pPr>
            <a:r>
              <a:rPr lang="en-US" sz="2000" u="sng">
                <a:solidFill>
                  <a:schemeClr val="hlink"/>
                </a:solidFill>
                <a:ea typeface="Arial"/>
                <a:cs typeface="Arial"/>
                <a:sym typeface="Arial"/>
                <a:hlinkClick r:id="rId4"/>
              </a:rPr>
              <a:t>U.S. Bank</a:t>
            </a:r>
            <a:br>
              <a:rPr lang="en-US" sz="2000">
                <a:solidFill>
                  <a:srgbClr val="000000"/>
                </a:solidFill>
                <a:ea typeface="Arial"/>
                <a:cs typeface="Arial"/>
                <a:sym typeface="Arial"/>
              </a:rPr>
            </a:br>
            <a:r>
              <a:rPr lang="en-US" sz="2000">
                <a:solidFill>
                  <a:srgbClr val="000000"/>
                </a:solidFill>
                <a:ea typeface="Arial"/>
                <a:cs typeface="Arial"/>
                <a:sym typeface="Arial"/>
              </a:rPr>
              <a:t>Customer Service:  (888) 994-6722</a:t>
            </a:r>
            <a:endParaRPr/>
          </a:p>
        </p:txBody>
      </p:sp>
    </p:spTree>
    <p:extLst>
      <p:ext uri="{BB962C8B-B14F-4D97-AF65-F5344CB8AC3E}">
        <p14:creationId xmlns:p14="http://schemas.microsoft.com/office/powerpoint/2010/main" val="2065290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0"/>
          <p:cNvSpPr txBox="1">
            <a:spLocks noGrp="1"/>
          </p:cNvSpPr>
          <p:nvPr>
            <p:ph type="title"/>
          </p:nvPr>
        </p:nvSpPr>
        <p:spPr>
          <a:xfrm>
            <a:off x="1385511" y="1635543"/>
            <a:ext cx="5786438" cy="857250"/>
          </a:xfrm>
          <a:prstGeom prst="rect">
            <a:avLst/>
          </a:prstGeom>
          <a:noFill/>
          <a:ln>
            <a:noFill/>
          </a:ln>
        </p:spPr>
        <p:txBody>
          <a:bodyPr spcFirstLastPara="1" wrap="square" lIns="64275" tIns="32125" rIns="64275" bIns="32125" anchor="ctr" anchorCtr="0">
            <a:noAutofit/>
          </a:bodyPr>
          <a:lstStyle/>
          <a:p>
            <a:pPr marL="0" marR="0" lvl="0" indent="0">
              <a:lnSpc>
                <a:spcPct val="100000"/>
              </a:lnSpc>
              <a:spcBef>
                <a:spcPts val="0"/>
              </a:spcBef>
              <a:spcAft>
                <a:spcPts val="0"/>
              </a:spcAft>
            </a:pPr>
            <a:r>
              <a:rPr lang="en-US" sz="3200" b="1">
                <a:solidFill>
                  <a:schemeClr val="accent3">
                    <a:lumMod val="75000"/>
                  </a:schemeClr>
                </a:solidFill>
                <a:latin typeface="+mn-lt"/>
                <a:cs typeface="Arial"/>
                <a:sym typeface="Arial"/>
              </a:rPr>
              <a:t>Audience Questions</a:t>
            </a:r>
            <a:endParaRPr lang="en-US" sz="3200" b="1">
              <a:solidFill>
                <a:schemeClr val="accent3">
                  <a:lumMod val="75000"/>
                </a:schemeClr>
              </a:solidFill>
              <a:latin typeface="+mn-lt"/>
              <a:cs typeface="Arial"/>
            </a:endParaRPr>
          </a:p>
        </p:txBody>
      </p:sp>
    </p:spTree>
    <p:extLst>
      <p:ext uri="{BB962C8B-B14F-4D97-AF65-F5344CB8AC3E}">
        <p14:creationId xmlns:p14="http://schemas.microsoft.com/office/powerpoint/2010/main" val="2948764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1"/>
          <p:cNvSpPr txBox="1">
            <a:spLocks noGrp="1"/>
          </p:cNvSpPr>
          <p:nvPr>
            <p:ph type="title"/>
          </p:nvPr>
        </p:nvSpPr>
        <p:spPr>
          <a:xfrm>
            <a:off x="1080492" y="1423718"/>
            <a:ext cx="6983016" cy="1376631"/>
          </a:xfrm>
          <a:prstGeom prst="rect">
            <a:avLst/>
          </a:prstGeom>
          <a:noFill/>
          <a:ln>
            <a:noFill/>
          </a:ln>
        </p:spPr>
        <p:txBody>
          <a:bodyPr spcFirstLastPara="1" wrap="square" lIns="64275" tIns="32125" rIns="64275" bIns="32125" anchor="t" anchorCtr="0">
            <a:noAutofit/>
          </a:bodyPr>
          <a:lstStyle/>
          <a:p>
            <a:pPr>
              <a:spcBef>
                <a:spcPts val="0"/>
              </a:spcBef>
            </a:pPr>
            <a:r>
              <a:rPr lang="en-US" sz="3200" b="1">
                <a:solidFill>
                  <a:schemeClr val="accent3">
                    <a:lumMod val="75000"/>
                  </a:schemeClr>
                </a:solidFill>
                <a:latin typeface="+mn-lt"/>
                <a:cs typeface="Arial"/>
                <a:sym typeface="Arial"/>
              </a:rPr>
              <a:t>Thank you for your time and attention!</a:t>
            </a:r>
            <a:endParaRPr lang="en-US" sz="3200" b="1">
              <a:solidFill>
                <a:schemeClr val="accent3">
                  <a:lumMod val="75000"/>
                </a:schemeClr>
              </a:solidFill>
              <a:latin typeface="+mn-lt"/>
              <a:cs typeface="Arial"/>
            </a:endParaRPr>
          </a:p>
        </p:txBody>
      </p:sp>
      <p:sp>
        <p:nvSpPr>
          <p:cNvPr id="304" name="Google Shape;304;p51"/>
          <p:cNvSpPr txBox="1"/>
          <p:nvPr/>
        </p:nvSpPr>
        <p:spPr>
          <a:xfrm>
            <a:off x="2752875" y="2176964"/>
            <a:ext cx="3638250" cy="1071563"/>
          </a:xfrm>
          <a:prstGeom prst="rect">
            <a:avLst/>
          </a:prstGeom>
          <a:noFill/>
          <a:ln>
            <a:noFill/>
          </a:ln>
        </p:spPr>
        <p:txBody>
          <a:bodyPr spcFirstLastPara="1" wrap="square" lIns="64275" tIns="32125" rIns="64275" bIns="32125" anchor="t" anchorCtr="0">
            <a:noAutofit/>
          </a:bodyPr>
          <a:lstStyle/>
          <a:p>
            <a:pPr marL="0" marR="0" lvl="0" indent="0" algn="ctr" rtl="0">
              <a:lnSpc>
                <a:spcPct val="100000"/>
              </a:lnSpc>
              <a:spcBef>
                <a:spcPts val="0"/>
              </a:spcBef>
              <a:spcAft>
                <a:spcPts val="0"/>
              </a:spcAft>
              <a:buNone/>
            </a:pPr>
            <a:endParaRPr sz="14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4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4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endParaRPr sz="1400" b="1"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None/>
            </a:pPr>
            <a:r>
              <a:rPr lang="en-US" sz="1400" b="1" i="0" u="none" strike="noStrike" cap="none" dirty="0">
                <a:solidFill>
                  <a:srgbClr val="000000"/>
                </a:solidFill>
                <a:ea typeface="Arial"/>
                <a:cs typeface="Arial"/>
                <a:sym typeface="Arial"/>
              </a:rPr>
              <a:t>Contact Information</a:t>
            </a:r>
            <a:br>
              <a:rPr lang="en-US" sz="1400" b="0" i="0" u="none" strike="noStrike" cap="none" dirty="0">
                <a:solidFill>
                  <a:srgbClr val="000000"/>
                </a:solidFill>
                <a:ea typeface="Arial"/>
                <a:cs typeface="Arial"/>
                <a:sym typeface="Arial"/>
              </a:rPr>
            </a:br>
            <a:r>
              <a:rPr lang="en-US" sz="1400" b="0" i="0" u="none" strike="noStrike" cap="none" dirty="0">
                <a:solidFill>
                  <a:srgbClr val="000000"/>
                </a:solidFill>
                <a:ea typeface="Arial"/>
                <a:cs typeface="Arial"/>
                <a:sym typeface="Arial"/>
              </a:rPr>
              <a:t>Erin VanDagna</a:t>
            </a:r>
            <a:endParaRPr sz="1400" b="0" i="0" u="none" strike="noStrike" cap="none" dirty="0">
              <a:solidFill>
                <a:srgbClr val="000000"/>
              </a:solidFill>
              <a:ea typeface="Arial"/>
              <a:cs typeface="Arial"/>
              <a:sym typeface="Arial"/>
            </a:endParaRPr>
          </a:p>
          <a:p>
            <a:pPr marL="0" marR="0" lvl="0" indent="0" algn="ctr" rtl="0">
              <a:lnSpc>
                <a:spcPct val="100000"/>
              </a:lnSpc>
              <a:spcBef>
                <a:spcPts val="0"/>
              </a:spcBef>
              <a:spcAft>
                <a:spcPts val="0"/>
              </a:spcAft>
              <a:buNone/>
            </a:pPr>
            <a:r>
              <a:rPr lang="en-US" sz="1400" b="0" i="0" u="none" strike="noStrike" cap="none" dirty="0">
                <a:solidFill>
                  <a:srgbClr val="000000"/>
                </a:solidFill>
                <a:ea typeface="Arial"/>
                <a:cs typeface="Arial"/>
                <a:sym typeface="Arial"/>
              </a:rPr>
              <a:t>Erin.VanDagna@gsa.gov</a:t>
            </a:r>
            <a:endParaRPr sz="1400" b="0" i="0" u="sng" strike="noStrike" cap="none" dirty="0">
              <a:solidFill>
                <a:srgbClr val="003399"/>
              </a:solidFill>
              <a:ea typeface="Questrial"/>
              <a:cs typeface="Questrial"/>
              <a:sym typeface="Questrial"/>
            </a:endParaRPr>
          </a:p>
        </p:txBody>
      </p:sp>
    </p:spTree>
    <p:extLst>
      <p:ext uri="{BB962C8B-B14F-4D97-AF65-F5344CB8AC3E}">
        <p14:creationId xmlns:p14="http://schemas.microsoft.com/office/powerpoint/2010/main" val="1000360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2" name="Title 1">
            <a:extLst>
              <a:ext uri="{FF2B5EF4-FFF2-40B4-BE49-F238E27FC236}">
                <a16:creationId xmlns:a16="http://schemas.microsoft.com/office/drawing/2014/main" id="{138B5B8A-2A70-03A3-5B02-36182949CF00}"/>
              </a:ext>
            </a:extLst>
          </p:cNvPr>
          <p:cNvSpPr>
            <a:spLocks noGrp="1"/>
          </p:cNvSpPr>
          <p:nvPr>
            <p:ph type="title"/>
          </p:nvPr>
        </p:nvSpPr>
        <p:spPr>
          <a:xfrm>
            <a:off x="457200" y="90648"/>
            <a:ext cx="8686800" cy="358858"/>
          </a:xfrm>
        </p:spPr>
        <p:txBody>
          <a:bodyPr>
            <a:noAutofit/>
          </a:bodyPr>
          <a:lstStyle/>
          <a:p>
            <a:pPr algn="r"/>
            <a:r>
              <a:rPr lang="en-US" sz="3200" dirty="0">
                <a:solidFill>
                  <a:schemeClr val="accent3">
                    <a:lumMod val="75000"/>
                  </a:schemeClr>
                </a:solidFill>
              </a:rPr>
              <a:t>FY22 Program Statistics</a:t>
            </a:r>
            <a:endParaRPr lang="en-US" sz="3200" dirty="0"/>
          </a:p>
        </p:txBody>
      </p:sp>
      <p:sp>
        <p:nvSpPr>
          <p:cNvPr id="160" name="Google Shape;160;p5"/>
          <p:cNvSpPr txBox="1"/>
          <p:nvPr/>
        </p:nvSpPr>
        <p:spPr>
          <a:xfrm>
            <a:off x="571502" y="651803"/>
            <a:ext cx="4505100" cy="232500"/>
          </a:xfrm>
          <a:prstGeom prst="rect">
            <a:avLst/>
          </a:prstGeom>
          <a:gradFill>
            <a:gsLst>
              <a:gs pos="0">
                <a:srgbClr val="BFBFBF"/>
              </a:gs>
              <a:gs pos="50000">
                <a:srgbClr val="D8D8D8"/>
              </a:gs>
              <a:gs pos="100000">
                <a:srgbClr val="F2F2F2"/>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Trebuchet MS"/>
              <a:buNone/>
            </a:pPr>
            <a:r>
              <a:rPr lang="en-US" sz="2200" i="0" u="none" strike="noStrike" cap="none">
                <a:solidFill>
                  <a:srgbClr val="000000"/>
                </a:solidFill>
              </a:rPr>
              <a:t>Spend</a:t>
            </a:r>
            <a:endParaRPr sz="1800" i="0" u="none" strike="noStrike" cap="none">
              <a:solidFill>
                <a:schemeClr val="dk1"/>
              </a:solidFill>
            </a:endParaRPr>
          </a:p>
        </p:txBody>
      </p:sp>
      <p:pic>
        <p:nvPicPr>
          <p:cNvPr id="182" name="Google Shape;182;p5" descr="Chart of Spend October - September FY22"/>
          <p:cNvPicPr preferRelativeResize="0"/>
          <p:nvPr/>
        </p:nvPicPr>
        <p:blipFill rotWithShape="1">
          <a:blip r:embed="rId3">
            <a:alphaModFix/>
          </a:blip>
          <a:srcRect l="6252" b="12041"/>
          <a:stretch/>
        </p:blipFill>
        <p:spPr>
          <a:xfrm>
            <a:off x="452700" y="884300"/>
            <a:ext cx="4505100" cy="1799725"/>
          </a:xfrm>
          <a:prstGeom prst="rect">
            <a:avLst/>
          </a:prstGeom>
          <a:noFill/>
          <a:ln>
            <a:noFill/>
          </a:ln>
        </p:spPr>
      </p:pic>
      <p:grpSp>
        <p:nvGrpSpPr>
          <p:cNvPr id="161" name="Google Shape;161;p5" descr="Total Spend $32.8B, Total Transactions 78.5M, Total Refunds $426.5M, Total Accounts 6.6M"/>
          <p:cNvGrpSpPr/>
          <p:nvPr/>
        </p:nvGrpSpPr>
        <p:grpSpPr>
          <a:xfrm>
            <a:off x="5605975" y="859790"/>
            <a:ext cx="3378056" cy="1651317"/>
            <a:chOff x="5261391" y="2063393"/>
            <a:chExt cx="3944484" cy="2201169"/>
          </a:xfrm>
        </p:grpSpPr>
        <p:grpSp>
          <p:nvGrpSpPr>
            <p:cNvPr id="162" name="Google Shape;162;p5"/>
            <p:cNvGrpSpPr/>
            <p:nvPr/>
          </p:nvGrpSpPr>
          <p:grpSpPr>
            <a:xfrm>
              <a:off x="5261391" y="2063393"/>
              <a:ext cx="3944484" cy="2201169"/>
              <a:chOff x="5199248" y="2196558"/>
              <a:chExt cx="3944484" cy="2201169"/>
            </a:xfrm>
          </p:grpSpPr>
          <p:grpSp>
            <p:nvGrpSpPr>
              <p:cNvPr id="163" name="Google Shape;163;p5"/>
              <p:cNvGrpSpPr/>
              <p:nvPr/>
            </p:nvGrpSpPr>
            <p:grpSpPr>
              <a:xfrm>
                <a:off x="5281913" y="2196558"/>
                <a:ext cx="3861820" cy="1053885"/>
                <a:chOff x="5239650" y="1901042"/>
                <a:chExt cx="3861820" cy="1053885"/>
              </a:xfrm>
            </p:grpSpPr>
            <p:grpSp>
              <p:nvGrpSpPr>
                <p:cNvPr id="164" name="Google Shape;164;p5"/>
                <p:cNvGrpSpPr/>
                <p:nvPr/>
              </p:nvGrpSpPr>
              <p:grpSpPr>
                <a:xfrm>
                  <a:off x="5239650" y="1901042"/>
                  <a:ext cx="2009043" cy="1051875"/>
                  <a:chOff x="6799863" y="1290802"/>
                  <a:chExt cx="2159100" cy="1051875"/>
                </a:xfrm>
              </p:grpSpPr>
              <p:sp>
                <p:nvSpPr>
                  <p:cNvPr id="165" name="Google Shape;165;p5"/>
                  <p:cNvSpPr/>
                  <p:nvPr/>
                </p:nvSpPr>
                <p:spPr>
                  <a:xfrm>
                    <a:off x="6843594" y="1290802"/>
                    <a:ext cx="1747200" cy="784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rgbClr val="000000"/>
                        </a:solidFill>
                        <a:latin typeface="Century Gothic"/>
                        <a:ea typeface="Century Gothic"/>
                        <a:cs typeface="Century Gothic"/>
                        <a:sym typeface="Century Gothic"/>
                      </a:rPr>
                      <a:t>Total Spend:</a:t>
                    </a:r>
                    <a:endParaRPr sz="1800" b="0" i="0" u="none" strike="noStrike" cap="none" dirty="0">
                      <a:solidFill>
                        <a:schemeClr val="dk1"/>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Century Gothic"/>
                        <a:ea typeface="Century Gothic"/>
                        <a:cs typeface="Century Gothic"/>
                        <a:sym typeface="Century Gothic"/>
                      </a:rPr>
                      <a:t>$32.8B</a:t>
                    </a:r>
                    <a:endParaRPr sz="1800" b="0" i="0" u="none" strike="noStrike" cap="none" dirty="0">
                      <a:solidFill>
                        <a:schemeClr val="dk1"/>
                      </a:solidFill>
                      <a:latin typeface="Century Gothic"/>
                      <a:ea typeface="Century Gothic"/>
                      <a:cs typeface="Century Gothic"/>
                      <a:sym typeface="Century Gothic"/>
                    </a:endParaRPr>
                  </a:p>
                </p:txBody>
              </p:sp>
              <p:sp>
                <p:nvSpPr>
                  <p:cNvPr id="166" name="Google Shape;166;p5"/>
                  <p:cNvSpPr/>
                  <p:nvPr/>
                </p:nvSpPr>
                <p:spPr>
                  <a:xfrm>
                    <a:off x="6799863" y="2021377"/>
                    <a:ext cx="2159100" cy="321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entury Gothic"/>
                        <a:ea typeface="Century Gothic"/>
                        <a:cs typeface="Century Gothic"/>
                        <a:sym typeface="Century Gothic"/>
                      </a:rPr>
                      <a:t> 12.2% vs. FY21.</a:t>
                    </a:r>
                    <a:endParaRPr sz="1800" b="1" i="0" u="none" strike="noStrike" cap="none">
                      <a:solidFill>
                        <a:schemeClr val="dk1"/>
                      </a:solidFill>
                      <a:latin typeface="Century Gothic"/>
                      <a:ea typeface="Century Gothic"/>
                      <a:cs typeface="Century Gothic"/>
                      <a:sym typeface="Century Gothic"/>
                    </a:endParaRPr>
                  </a:p>
                </p:txBody>
              </p:sp>
            </p:grpSp>
            <p:grpSp>
              <p:nvGrpSpPr>
                <p:cNvPr id="167" name="Google Shape;167;p5"/>
                <p:cNvGrpSpPr/>
                <p:nvPr/>
              </p:nvGrpSpPr>
              <p:grpSpPr>
                <a:xfrm>
                  <a:off x="7000372" y="1901042"/>
                  <a:ext cx="2101097" cy="1053885"/>
                  <a:chOff x="6898291" y="1290802"/>
                  <a:chExt cx="1761631" cy="1053885"/>
                </a:xfrm>
              </p:grpSpPr>
              <p:sp>
                <p:nvSpPr>
                  <p:cNvPr id="168" name="Google Shape;168;p5"/>
                  <p:cNvSpPr/>
                  <p:nvPr/>
                </p:nvSpPr>
                <p:spPr>
                  <a:xfrm>
                    <a:off x="6898291" y="1290802"/>
                    <a:ext cx="1719000" cy="784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entury Gothic"/>
                        <a:ea typeface="Century Gothic"/>
                        <a:cs typeface="Century Gothic"/>
                        <a:sym typeface="Century Gothic"/>
                      </a:rPr>
                      <a:t>Total Transactions: </a:t>
                    </a:r>
                    <a:endParaRPr sz="1800" b="0" i="0" u="none" strike="noStrike" cap="none">
                      <a:solidFill>
                        <a:schemeClr val="dk1"/>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entury Gothic"/>
                        <a:ea typeface="Century Gothic"/>
                        <a:cs typeface="Century Gothic"/>
                        <a:sym typeface="Century Gothic"/>
                      </a:rPr>
                      <a:t>78.5M</a:t>
                    </a:r>
                    <a:endParaRPr sz="1800" b="0" i="0" u="none" strike="noStrike" cap="none">
                      <a:solidFill>
                        <a:schemeClr val="dk1"/>
                      </a:solidFill>
                      <a:latin typeface="Century Gothic"/>
                      <a:ea typeface="Century Gothic"/>
                      <a:cs typeface="Century Gothic"/>
                      <a:sym typeface="Century Gothic"/>
                    </a:endParaRPr>
                  </a:p>
                </p:txBody>
              </p:sp>
              <p:sp>
                <p:nvSpPr>
                  <p:cNvPr id="169" name="Google Shape;169;p5"/>
                  <p:cNvSpPr/>
                  <p:nvPr/>
                </p:nvSpPr>
                <p:spPr>
                  <a:xfrm>
                    <a:off x="7081622" y="2008387"/>
                    <a:ext cx="1578300" cy="336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entury Gothic"/>
                        <a:ea typeface="Century Gothic"/>
                        <a:cs typeface="Century Gothic"/>
                        <a:sym typeface="Century Gothic"/>
                      </a:rPr>
                      <a:t>12.9% vs. FY21.</a:t>
                    </a:r>
                    <a:endParaRPr sz="1800" b="1" i="0" u="none" strike="noStrike" cap="none">
                      <a:solidFill>
                        <a:schemeClr val="dk1"/>
                      </a:solidFill>
                      <a:latin typeface="Century Gothic"/>
                      <a:ea typeface="Century Gothic"/>
                      <a:cs typeface="Century Gothic"/>
                      <a:sym typeface="Century Gothic"/>
                    </a:endParaRPr>
                  </a:p>
                </p:txBody>
              </p:sp>
            </p:grpSp>
          </p:grpSp>
          <p:grpSp>
            <p:nvGrpSpPr>
              <p:cNvPr id="170" name="Google Shape;170;p5"/>
              <p:cNvGrpSpPr/>
              <p:nvPr/>
            </p:nvGrpSpPr>
            <p:grpSpPr>
              <a:xfrm>
                <a:off x="5199248" y="3343568"/>
                <a:ext cx="3893638" cy="1054159"/>
                <a:chOff x="5156985" y="1901042"/>
                <a:chExt cx="3893638" cy="1054159"/>
              </a:xfrm>
            </p:grpSpPr>
            <p:grpSp>
              <p:nvGrpSpPr>
                <p:cNvPr id="171" name="Google Shape;171;p5"/>
                <p:cNvGrpSpPr/>
                <p:nvPr/>
              </p:nvGrpSpPr>
              <p:grpSpPr>
                <a:xfrm>
                  <a:off x="5156985" y="1901042"/>
                  <a:ext cx="2028734" cy="1053177"/>
                  <a:chOff x="6711024" y="1290802"/>
                  <a:chExt cx="2180262" cy="1053177"/>
                </a:xfrm>
              </p:grpSpPr>
              <p:sp>
                <p:nvSpPr>
                  <p:cNvPr id="172" name="Google Shape;172;p5"/>
                  <p:cNvSpPr/>
                  <p:nvPr/>
                </p:nvSpPr>
                <p:spPr>
                  <a:xfrm>
                    <a:off x="6711024" y="1290802"/>
                    <a:ext cx="2040600" cy="784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entury Gothic"/>
                        <a:ea typeface="Century Gothic"/>
                        <a:cs typeface="Century Gothic"/>
                        <a:sym typeface="Century Gothic"/>
                      </a:rPr>
                      <a:t>Total Refunds:</a:t>
                    </a:r>
                    <a:endParaRPr sz="1800" b="0" i="0" u="none" strike="noStrike" cap="none">
                      <a:solidFill>
                        <a:schemeClr val="dk1"/>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entury Gothic"/>
                        <a:ea typeface="Century Gothic"/>
                        <a:cs typeface="Century Gothic"/>
                        <a:sym typeface="Century Gothic"/>
                      </a:rPr>
                      <a:t>$426.5M</a:t>
                    </a:r>
                    <a:endParaRPr sz="1800" b="0" i="0" u="none" strike="noStrike" cap="none">
                      <a:solidFill>
                        <a:schemeClr val="dk1"/>
                      </a:solidFill>
                      <a:latin typeface="Century Gothic"/>
                      <a:ea typeface="Century Gothic"/>
                      <a:cs typeface="Century Gothic"/>
                      <a:sym typeface="Century Gothic"/>
                    </a:endParaRPr>
                  </a:p>
                </p:txBody>
              </p:sp>
              <p:sp>
                <p:nvSpPr>
                  <p:cNvPr id="173" name="Google Shape;173;p5"/>
                  <p:cNvSpPr/>
                  <p:nvPr/>
                </p:nvSpPr>
                <p:spPr>
                  <a:xfrm>
                    <a:off x="6867486" y="2007679"/>
                    <a:ext cx="2023800" cy="336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entury Gothic"/>
                        <a:ea typeface="Century Gothic"/>
                        <a:cs typeface="Century Gothic"/>
                        <a:sym typeface="Century Gothic"/>
                      </a:rPr>
                      <a:t>9.4% vs. FY21.</a:t>
                    </a:r>
                    <a:endParaRPr sz="1800" b="1" i="0" u="none" strike="noStrike" cap="none">
                      <a:solidFill>
                        <a:schemeClr val="dk1"/>
                      </a:solidFill>
                      <a:latin typeface="Century Gothic"/>
                      <a:ea typeface="Century Gothic"/>
                      <a:cs typeface="Century Gothic"/>
                      <a:sym typeface="Century Gothic"/>
                    </a:endParaRPr>
                  </a:p>
                </p:txBody>
              </p:sp>
            </p:grpSp>
            <p:grpSp>
              <p:nvGrpSpPr>
                <p:cNvPr id="174" name="Google Shape;174;p5"/>
                <p:cNvGrpSpPr/>
                <p:nvPr/>
              </p:nvGrpSpPr>
              <p:grpSpPr>
                <a:xfrm>
                  <a:off x="7000372" y="1901042"/>
                  <a:ext cx="2050251" cy="1054159"/>
                  <a:chOff x="6898291" y="1290802"/>
                  <a:chExt cx="1719000" cy="1054159"/>
                </a:xfrm>
              </p:grpSpPr>
              <p:sp>
                <p:nvSpPr>
                  <p:cNvPr id="175" name="Google Shape;175;p5"/>
                  <p:cNvSpPr/>
                  <p:nvPr/>
                </p:nvSpPr>
                <p:spPr>
                  <a:xfrm>
                    <a:off x="6898291" y="1290802"/>
                    <a:ext cx="1719000" cy="784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entury Gothic"/>
                        <a:ea typeface="Century Gothic"/>
                        <a:cs typeface="Century Gothic"/>
                        <a:sym typeface="Century Gothic"/>
                      </a:rPr>
                      <a:t>Total Accounts: </a:t>
                    </a:r>
                    <a:endParaRPr sz="1800" b="0" i="0" u="none" strike="noStrike" cap="none">
                      <a:solidFill>
                        <a:schemeClr val="dk1"/>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entury Gothic"/>
                        <a:ea typeface="Century Gothic"/>
                        <a:cs typeface="Century Gothic"/>
                        <a:sym typeface="Century Gothic"/>
                      </a:rPr>
                      <a:t>6.</a:t>
                    </a:r>
                    <a:r>
                      <a:rPr lang="en-US" sz="2400" b="1">
                        <a:latin typeface="Century Gothic"/>
                        <a:ea typeface="Century Gothic"/>
                        <a:cs typeface="Century Gothic"/>
                        <a:sym typeface="Century Gothic"/>
                      </a:rPr>
                      <a:t>6</a:t>
                    </a:r>
                    <a:r>
                      <a:rPr lang="en-US" sz="2400" b="1" i="0" u="none" strike="noStrike" cap="none">
                        <a:solidFill>
                          <a:srgbClr val="000000"/>
                        </a:solidFill>
                        <a:latin typeface="Century Gothic"/>
                        <a:ea typeface="Century Gothic"/>
                        <a:cs typeface="Century Gothic"/>
                        <a:sym typeface="Century Gothic"/>
                      </a:rPr>
                      <a:t>M</a:t>
                    </a:r>
                    <a:endParaRPr sz="1800" b="0" i="0" u="none" strike="noStrike" cap="none">
                      <a:solidFill>
                        <a:schemeClr val="dk1"/>
                      </a:solidFill>
                      <a:latin typeface="Century Gothic"/>
                      <a:ea typeface="Century Gothic"/>
                      <a:cs typeface="Century Gothic"/>
                      <a:sym typeface="Century Gothic"/>
                    </a:endParaRPr>
                  </a:p>
                </p:txBody>
              </p:sp>
              <p:sp>
                <p:nvSpPr>
                  <p:cNvPr id="176" name="Google Shape;176;p5"/>
                  <p:cNvSpPr/>
                  <p:nvPr/>
                </p:nvSpPr>
                <p:spPr>
                  <a:xfrm>
                    <a:off x="7036895" y="2008661"/>
                    <a:ext cx="1578300" cy="336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entury Gothic"/>
                        <a:ea typeface="Century Gothic"/>
                        <a:cs typeface="Century Gothic"/>
                        <a:sym typeface="Century Gothic"/>
                      </a:rPr>
                      <a:t>5.46% vs. FY21.</a:t>
                    </a:r>
                    <a:endParaRPr sz="1800" b="1" i="0" u="none" strike="noStrike" cap="none">
                      <a:solidFill>
                        <a:schemeClr val="dk1"/>
                      </a:solidFill>
                      <a:latin typeface="Century Gothic"/>
                      <a:ea typeface="Century Gothic"/>
                      <a:cs typeface="Century Gothic"/>
                      <a:sym typeface="Century Gothic"/>
                    </a:endParaRPr>
                  </a:p>
                </p:txBody>
              </p:sp>
            </p:grpSp>
          </p:grpSp>
        </p:grpSp>
        <p:sp>
          <p:nvSpPr>
            <p:cNvPr id="177" name="Google Shape;177;p5"/>
            <p:cNvSpPr/>
            <p:nvPr/>
          </p:nvSpPr>
          <p:spPr>
            <a:xfrm>
              <a:off x="7425636" y="2879621"/>
              <a:ext cx="142500" cy="150000"/>
            </a:xfrm>
            <a:prstGeom prst="triangle">
              <a:avLst>
                <a:gd name="adj" fmla="val 50000"/>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178" name="Google Shape;178;p5">
            <a:extLst>
              <a:ext uri="{C183D7F6-B498-43B3-948B-1728B52AA6E4}">
                <adec:decorative xmlns:adec="http://schemas.microsoft.com/office/drawing/2017/decorative" val="1"/>
              </a:ext>
            </a:extLst>
          </p:cNvPr>
          <p:cNvSpPr/>
          <p:nvPr/>
        </p:nvSpPr>
        <p:spPr>
          <a:xfrm>
            <a:off x="5845869" y="1480820"/>
            <a:ext cx="122100" cy="92700"/>
          </a:xfrm>
          <a:prstGeom prst="triangle">
            <a:avLst>
              <a:gd name="adj" fmla="val 50000"/>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79" name="Google Shape;179;p5">
            <a:extLst>
              <a:ext uri="{C183D7F6-B498-43B3-948B-1728B52AA6E4}">
                <adec:decorative xmlns:adec="http://schemas.microsoft.com/office/drawing/2017/decorative" val="1"/>
              </a:ext>
            </a:extLst>
          </p:cNvPr>
          <p:cNvSpPr/>
          <p:nvPr/>
        </p:nvSpPr>
        <p:spPr>
          <a:xfrm>
            <a:off x="5845883" y="2374637"/>
            <a:ext cx="122100" cy="92700"/>
          </a:xfrm>
          <a:prstGeom prst="triangle">
            <a:avLst>
              <a:gd name="adj" fmla="val 50000"/>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80" name="Google Shape;180;p5">
            <a:extLst>
              <a:ext uri="{C183D7F6-B498-43B3-948B-1728B52AA6E4}">
                <adec:decorative xmlns:adec="http://schemas.microsoft.com/office/drawing/2017/decorative" val="1"/>
              </a:ext>
            </a:extLst>
          </p:cNvPr>
          <p:cNvSpPr/>
          <p:nvPr/>
        </p:nvSpPr>
        <p:spPr>
          <a:xfrm>
            <a:off x="7425240" y="2374625"/>
            <a:ext cx="122100" cy="92700"/>
          </a:xfrm>
          <a:prstGeom prst="triangle">
            <a:avLst>
              <a:gd name="adj" fmla="val 50000"/>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sp>
        <p:nvSpPr>
          <p:cNvPr id="158" name="Google Shape;158;p5"/>
          <p:cNvSpPr txBox="1"/>
          <p:nvPr/>
        </p:nvSpPr>
        <p:spPr>
          <a:xfrm>
            <a:off x="571500" y="2684023"/>
            <a:ext cx="4505100" cy="210900"/>
          </a:xfrm>
          <a:prstGeom prst="rect">
            <a:avLst/>
          </a:prstGeom>
          <a:gradFill>
            <a:gsLst>
              <a:gs pos="0">
                <a:srgbClr val="BFBFBF"/>
              </a:gs>
              <a:gs pos="50000">
                <a:srgbClr val="D8D8D8"/>
              </a:gs>
              <a:gs pos="100000">
                <a:srgbClr val="F2F2F2"/>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Trebuchet MS"/>
              <a:buNone/>
            </a:pPr>
            <a:r>
              <a:rPr lang="en-US" sz="2200" i="0" u="none" strike="noStrike" cap="none">
                <a:solidFill>
                  <a:srgbClr val="000000"/>
                </a:solidFill>
              </a:rPr>
              <a:t>Transactions</a:t>
            </a:r>
            <a:endParaRPr sz="1800" i="0" u="none" strike="noStrike" cap="none">
              <a:solidFill>
                <a:schemeClr val="dk1"/>
              </a:solidFill>
            </a:endParaRPr>
          </a:p>
        </p:txBody>
      </p:sp>
      <p:pic>
        <p:nvPicPr>
          <p:cNvPr id="181" name="Google Shape;181;p5" descr="Chart in Millions: &#10;Purchase 19,189,181 &#10;Travel 29,581,722&#10;Fleet 29,704,791 "/>
          <p:cNvPicPr preferRelativeResize="0"/>
          <p:nvPr/>
        </p:nvPicPr>
        <p:blipFill rotWithShape="1">
          <a:blip r:embed="rId4">
            <a:alphaModFix/>
          </a:blip>
          <a:srcRect/>
          <a:stretch/>
        </p:blipFill>
        <p:spPr>
          <a:xfrm>
            <a:off x="328325" y="2963424"/>
            <a:ext cx="4805399" cy="1878775"/>
          </a:xfrm>
          <a:prstGeom prst="rect">
            <a:avLst/>
          </a:prstGeom>
          <a:noFill/>
          <a:ln>
            <a:noFill/>
          </a:ln>
        </p:spPr>
      </p:pic>
      <p:sp>
        <p:nvSpPr>
          <p:cNvPr id="159" name="Google Shape;159;p5"/>
          <p:cNvSpPr txBox="1"/>
          <p:nvPr/>
        </p:nvSpPr>
        <p:spPr>
          <a:xfrm>
            <a:off x="5412652" y="2684780"/>
            <a:ext cx="3764700" cy="209400"/>
          </a:xfrm>
          <a:prstGeom prst="rect">
            <a:avLst/>
          </a:prstGeom>
          <a:gradFill>
            <a:gsLst>
              <a:gs pos="0">
                <a:srgbClr val="BFBFBF"/>
              </a:gs>
              <a:gs pos="50000">
                <a:srgbClr val="D8D8D8"/>
              </a:gs>
              <a:gs pos="100000">
                <a:srgbClr val="F2F2F2"/>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Trebuchet MS"/>
              <a:buNone/>
            </a:pPr>
            <a:r>
              <a:rPr lang="en-US" sz="2200" i="0" u="none" strike="noStrike" cap="none">
                <a:solidFill>
                  <a:srgbClr val="000000"/>
                </a:solidFill>
              </a:rPr>
              <a:t>Accounts</a:t>
            </a:r>
            <a:endParaRPr sz="1800" i="0" u="none" strike="noStrike" cap="none">
              <a:solidFill>
                <a:schemeClr val="dk1"/>
              </a:solidFill>
            </a:endParaRPr>
          </a:p>
        </p:txBody>
      </p:sp>
      <p:graphicFrame>
        <p:nvGraphicFramePr>
          <p:cNvPr id="3" name="Google Shape;80;p4" title="Chart">
            <a:extLst>
              <a:ext uri="{FF2B5EF4-FFF2-40B4-BE49-F238E27FC236}">
                <a16:creationId xmlns:a16="http://schemas.microsoft.com/office/drawing/2014/main" id="{2982E128-1E2D-03D9-010A-6649EC7F9057}"/>
              </a:ext>
            </a:extLst>
          </p:cNvPr>
          <p:cNvGraphicFramePr/>
          <p:nvPr/>
        </p:nvGraphicFramePr>
        <p:xfrm>
          <a:off x="5406183" y="2843296"/>
          <a:ext cx="3395487" cy="2011429"/>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2"/>
          <p:cNvSpPr txBox="1">
            <a:spLocks noGrp="1"/>
          </p:cNvSpPr>
          <p:nvPr>
            <p:ph type="title"/>
          </p:nvPr>
        </p:nvSpPr>
        <p:spPr>
          <a:xfrm>
            <a:off x="628650" y="96180"/>
            <a:ext cx="971550" cy="47625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1400" b="0" i="0" u="none" strike="noStrike" cap="none">
                <a:solidFill>
                  <a:schemeClr val="bg1"/>
                </a:solidFill>
                <a:latin typeface="Arial"/>
                <a:ea typeface="Arial"/>
                <a:cs typeface="Arial"/>
                <a:sym typeface="Arial"/>
              </a:rPr>
              <a:t>GSA Starmark</a:t>
            </a:r>
            <a:endParaRPr>
              <a:solidFill>
                <a:schemeClr val="bg1"/>
              </a:solidFill>
            </a:endParaRPr>
          </a:p>
        </p:txBody>
      </p:sp>
      <p:pic>
        <p:nvPicPr>
          <p:cNvPr id="311" name="Google Shape;311;p52" descr="GSA Starmark Logo"/>
          <p:cNvPicPr preferRelativeResize="0"/>
          <p:nvPr/>
        </p:nvPicPr>
        <p:blipFill rotWithShape="1">
          <a:blip r:embed="rId3">
            <a:alphaModFix/>
          </a:blip>
          <a:srcRect/>
          <a:stretch/>
        </p:blipFill>
        <p:spPr>
          <a:xfrm>
            <a:off x="3044952" y="1051560"/>
            <a:ext cx="3038301" cy="2743200"/>
          </a:xfrm>
          <a:prstGeom prst="rect">
            <a:avLst/>
          </a:prstGeom>
          <a:noFill/>
          <a:ln>
            <a:noFill/>
          </a:ln>
        </p:spPr>
      </p:pic>
    </p:spTree>
    <p:extLst>
      <p:ext uri="{BB962C8B-B14F-4D97-AF65-F5344CB8AC3E}">
        <p14:creationId xmlns:p14="http://schemas.microsoft.com/office/powerpoint/2010/main" val="1366340237"/>
      </p:ext>
    </p:extLst>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814508" y="1714500"/>
            <a:ext cx="7514984" cy="857250"/>
          </a:xfrm>
          <a:prstGeom prst="rect">
            <a:avLst/>
          </a:prstGeom>
          <a:noFill/>
          <a:ln>
            <a:noFill/>
          </a:ln>
        </p:spPr>
        <p:txBody>
          <a:bodyPr spcFirstLastPara="1" wrap="square" lIns="64275" tIns="32125" rIns="64275" bIns="32125" anchor="ctr" anchorCtr="0">
            <a:noAutofit/>
          </a:bodyPr>
          <a:lstStyle/>
          <a:p>
            <a:pPr>
              <a:spcBef>
                <a:spcPts val="0"/>
              </a:spcBef>
            </a:pPr>
            <a:r>
              <a:rPr lang="en-US" sz="3200" b="1" dirty="0">
                <a:solidFill>
                  <a:schemeClr val="accent3">
                    <a:lumMod val="75000"/>
                  </a:schemeClr>
                </a:solidFill>
                <a:latin typeface="Arial"/>
                <a:cs typeface="Arial"/>
                <a:sym typeface="Arial"/>
              </a:rPr>
              <a:t>Travel </a:t>
            </a:r>
            <a:r>
              <a:rPr lang="en-US" sz="3200" b="1" dirty="0">
                <a:solidFill>
                  <a:schemeClr val="accent3">
                    <a:lumMod val="75000"/>
                  </a:schemeClr>
                </a:solidFill>
                <a:cs typeface="Arial"/>
                <a:sym typeface="Arial"/>
              </a:rPr>
              <a:t>Card</a:t>
            </a:r>
            <a:r>
              <a:rPr lang="en-US" sz="3200" b="1" dirty="0">
                <a:solidFill>
                  <a:schemeClr val="accent3">
                    <a:lumMod val="75000"/>
                  </a:schemeClr>
                </a:solidFill>
                <a:latin typeface="Arial"/>
                <a:cs typeface="Arial"/>
                <a:sym typeface="Arial"/>
              </a:rPr>
              <a:t> Legislation and Policies</a:t>
            </a:r>
            <a:endParaRPr sz="3200" b="1" dirty="0">
              <a:solidFill>
                <a:schemeClr val="accent3">
                  <a:lumMod val="75000"/>
                </a:schemeClr>
              </a:solidFill>
              <a:latin typeface="Arial"/>
              <a:cs typeface="Arial"/>
            </a:endParaRPr>
          </a:p>
        </p:txBody>
      </p:sp>
    </p:spTree>
    <p:extLst>
      <p:ext uri="{BB962C8B-B14F-4D97-AF65-F5344CB8AC3E}">
        <p14:creationId xmlns:p14="http://schemas.microsoft.com/office/powerpoint/2010/main" val="846047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algn="r">
              <a:spcBef>
                <a:spcPts val="0"/>
              </a:spcBef>
              <a:buClr>
                <a:schemeClr val="dk1"/>
              </a:buClr>
              <a:buSzPts val="800"/>
            </a:pPr>
            <a:r>
              <a:rPr lang="en-US" sz="3200" dirty="0">
                <a:solidFill>
                  <a:schemeClr val="accent3">
                    <a:lumMod val="75000"/>
                  </a:schemeClr>
                </a:solidFill>
              </a:rPr>
              <a:t>Local Travel Policy</a:t>
            </a:r>
            <a:endParaRPr sz="3200" dirty="0">
              <a:solidFill>
                <a:schemeClr val="accent3">
                  <a:lumMod val="75000"/>
                </a:schemeClr>
              </a:solidFill>
            </a:endParaRPr>
          </a:p>
        </p:txBody>
      </p:sp>
      <p:sp>
        <p:nvSpPr>
          <p:cNvPr id="102" name="Google Shape;102;p18"/>
          <p:cNvSpPr txBox="1">
            <a:spLocks noGrp="1"/>
          </p:cNvSpPr>
          <p:nvPr>
            <p:ph type="body" idx="1"/>
          </p:nvPr>
        </p:nvSpPr>
        <p:spPr>
          <a:xfrm>
            <a:off x="360218" y="503458"/>
            <a:ext cx="8229600" cy="3394500"/>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Clr>
                <a:srgbClr val="000000"/>
              </a:buClr>
              <a:buSzPts val="880"/>
              <a:buNone/>
            </a:pPr>
            <a:r>
              <a:rPr lang="en-US" sz="1600">
                <a:solidFill>
                  <a:srgbClr val="000000"/>
                </a:solidFill>
                <a:ea typeface="Arial"/>
                <a:cs typeface="Arial"/>
                <a:sym typeface="Arial"/>
              </a:rPr>
              <a:t>Federal Travel Regulation (FTR):</a:t>
            </a:r>
            <a:endParaRPr sz="1600"/>
          </a:p>
          <a:p>
            <a:pPr marL="398452" lvl="0" indent="-242196" algn="l" rtl="0">
              <a:lnSpc>
                <a:spcPct val="100000"/>
              </a:lnSpc>
              <a:spcBef>
                <a:spcPts val="400"/>
              </a:spcBef>
              <a:spcAft>
                <a:spcPts val="0"/>
              </a:spcAft>
              <a:buSzPts val="1400"/>
              <a:buFont typeface="Noto Sans Symbols"/>
              <a:buChar char="•"/>
            </a:pPr>
            <a:r>
              <a:rPr lang="en-US" sz="1800">
                <a:solidFill>
                  <a:srgbClr val="000000"/>
                </a:solidFill>
                <a:ea typeface="Arial"/>
                <a:cs typeface="Arial"/>
                <a:sym typeface="Arial"/>
              </a:rPr>
              <a:t>Optional use of the card for local travel will be at the discretion of agencies</a:t>
            </a:r>
            <a:endParaRPr sz="1800"/>
          </a:p>
          <a:p>
            <a:pPr marL="719893" lvl="1" indent="-255589" algn="l" rtl="0">
              <a:lnSpc>
                <a:spcPct val="100000"/>
              </a:lnSpc>
              <a:spcBef>
                <a:spcPts val="400"/>
              </a:spcBef>
              <a:spcAft>
                <a:spcPts val="0"/>
              </a:spcAft>
              <a:buSzPts val="1400"/>
              <a:buFont typeface="Courier New"/>
              <a:buChar char="–"/>
            </a:pPr>
            <a:r>
              <a:rPr lang="en-US" sz="1600">
                <a:solidFill>
                  <a:srgbClr val="000000"/>
                </a:solidFill>
                <a:ea typeface="Arial"/>
                <a:cs typeface="Arial"/>
                <a:sym typeface="Arial"/>
              </a:rPr>
              <a:t>DoD Joint Travel Regulations already permits use of the travel card for local travel expenses</a:t>
            </a:r>
            <a:endParaRPr sz="1600"/>
          </a:p>
          <a:p>
            <a:pPr marL="719893" lvl="1" indent="-255589" algn="l" rtl="0">
              <a:lnSpc>
                <a:spcPct val="100000"/>
              </a:lnSpc>
              <a:spcBef>
                <a:spcPts val="400"/>
              </a:spcBef>
              <a:spcAft>
                <a:spcPts val="0"/>
              </a:spcAft>
              <a:buSzPts val="1400"/>
              <a:buFont typeface="Courier New"/>
              <a:buChar char="–"/>
            </a:pPr>
            <a:r>
              <a:rPr lang="en-US" sz="1600">
                <a:solidFill>
                  <a:srgbClr val="000000"/>
                </a:solidFill>
                <a:ea typeface="Arial"/>
                <a:cs typeface="Arial"/>
                <a:sym typeface="Arial"/>
              </a:rPr>
              <a:t>Examples of local travel include -- but are not limited to -- taxi fares, public transportation, and ferry tickets</a:t>
            </a:r>
            <a:endParaRPr sz="1600"/>
          </a:p>
          <a:p>
            <a:pPr marL="398452" lvl="0" indent="-242196" algn="l" rtl="0">
              <a:lnSpc>
                <a:spcPct val="100000"/>
              </a:lnSpc>
              <a:spcBef>
                <a:spcPts val="400"/>
              </a:spcBef>
              <a:spcAft>
                <a:spcPts val="0"/>
              </a:spcAft>
              <a:buSzPts val="1400"/>
              <a:buFont typeface="Noto Sans Symbols"/>
              <a:buChar char="•"/>
            </a:pPr>
            <a:r>
              <a:rPr lang="en-US" sz="1800">
                <a:solidFill>
                  <a:srgbClr val="000000"/>
                </a:solidFill>
                <a:ea typeface="Arial"/>
                <a:cs typeface="Arial"/>
                <a:sym typeface="Arial"/>
              </a:rPr>
              <a:t>Recommend that agencies develop and issue internal policies addressing oversight and internal controls for managing use of the travel card for local travel</a:t>
            </a:r>
            <a:endParaRPr sz="1800"/>
          </a:p>
          <a:p>
            <a:pPr marL="398452" lvl="0" indent="-242196" algn="l" rtl="0">
              <a:lnSpc>
                <a:spcPct val="100000"/>
              </a:lnSpc>
              <a:spcBef>
                <a:spcPts val="400"/>
              </a:spcBef>
              <a:spcAft>
                <a:spcPts val="0"/>
              </a:spcAft>
              <a:buSzPts val="1400"/>
              <a:buFont typeface="Noto Sans Symbols"/>
              <a:buChar char="•"/>
            </a:pPr>
            <a:r>
              <a:rPr lang="en-US" sz="1800">
                <a:ea typeface="Calibri"/>
                <a:cs typeface="Calibri"/>
                <a:sym typeface="Calibri"/>
              </a:rPr>
              <a:t>FTR Amendment 2016-01 included updates to ensure that the Government contractor-issued travel charge card is used as often as practicable. In addition, it strengthens card issuance and use policies and provides the agency head/designee with waiver authority.</a:t>
            </a:r>
            <a:endParaRPr sz="1800"/>
          </a:p>
          <a:p>
            <a:pPr marL="398452" lvl="0" indent="-242196" algn="l" rtl="0">
              <a:lnSpc>
                <a:spcPct val="100000"/>
              </a:lnSpc>
              <a:spcBef>
                <a:spcPts val="400"/>
              </a:spcBef>
              <a:spcAft>
                <a:spcPts val="0"/>
              </a:spcAft>
              <a:buSzPts val="1400"/>
              <a:buFont typeface="Noto Sans Symbols"/>
              <a:buChar char="•"/>
            </a:pPr>
            <a:r>
              <a:rPr lang="en-US" sz="1800">
                <a:ea typeface="Calibri"/>
                <a:cs typeface="Calibri"/>
                <a:sym typeface="Calibri"/>
              </a:rPr>
              <a:t>To visit the FTR and related files, go to:</a:t>
            </a:r>
            <a:br>
              <a:rPr lang="en-US" sz="1800"/>
            </a:br>
            <a:r>
              <a:rPr lang="en-US" sz="1800" b="1" u="sng">
                <a:solidFill>
                  <a:schemeClr val="hlink"/>
                </a:solidFill>
                <a:hlinkClick r:id="rId3"/>
              </a:rPr>
              <a:t>http://www.gsa.gov/portal/content/102886</a:t>
            </a:r>
            <a:r>
              <a:rPr lang="en-US" sz="1800"/>
              <a:t>.</a:t>
            </a:r>
            <a:endParaRPr sz="1800"/>
          </a:p>
          <a:p>
            <a:pPr marL="398452" lvl="0" indent="-115196" algn="l" rtl="0">
              <a:lnSpc>
                <a:spcPct val="100000"/>
              </a:lnSpc>
              <a:spcBef>
                <a:spcPts val="400"/>
              </a:spcBef>
              <a:spcAft>
                <a:spcPts val="0"/>
              </a:spcAft>
              <a:buSzPts val="2000"/>
              <a:buFont typeface="Noto Sans Symbols"/>
              <a:buNone/>
            </a:pPr>
            <a:endParaRPr sz="2000">
              <a:solidFill>
                <a:srgbClr val="000000"/>
              </a:solidFill>
              <a:latin typeface="Arial"/>
              <a:ea typeface="Arial"/>
              <a:cs typeface="Arial"/>
              <a:sym typeface="Arial"/>
            </a:endParaRPr>
          </a:p>
        </p:txBody>
      </p:sp>
    </p:spTree>
    <p:extLst>
      <p:ext uri="{BB962C8B-B14F-4D97-AF65-F5344CB8AC3E}">
        <p14:creationId xmlns:p14="http://schemas.microsoft.com/office/powerpoint/2010/main" val="351158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marL="0" lvl="0" indent="0" algn="r" rtl="0">
              <a:lnSpc>
                <a:spcPct val="100000"/>
              </a:lnSpc>
              <a:spcBef>
                <a:spcPts val="0"/>
              </a:spcBef>
              <a:spcAft>
                <a:spcPts val="0"/>
              </a:spcAft>
              <a:buClr>
                <a:schemeClr val="dk1"/>
              </a:buClr>
              <a:buSzPts val="800"/>
              <a:buNone/>
            </a:pPr>
            <a:r>
              <a:rPr lang="en-US" sz="3200" dirty="0">
                <a:solidFill>
                  <a:schemeClr val="accent3">
                    <a:lumMod val="75000"/>
                  </a:schemeClr>
                </a:solidFill>
              </a:rPr>
              <a:t>Laws and Governing Policies</a:t>
            </a:r>
            <a:endParaRPr lang="en-US" dirty="0">
              <a:solidFill>
                <a:schemeClr val="accent3">
                  <a:lumMod val="75000"/>
                </a:schemeClr>
              </a:solidFill>
            </a:endParaRPr>
          </a:p>
        </p:txBody>
      </p:sp>
      <p:sp>
        <p:nvSpPr>
          <p:cNvPr id="108" name="Google Shape;108;p19"/>
          <p:cNvSpPr txBox="1">
            <a:spLocks noGrp="1"/>
          </p:cNvSpPr>
          <p:nvPr>
            <p:ph type="body" idx="1"/>
          </p:nvPr>
        </p:nvSpPr>
        <p:spPr>
          <a:xfrm>
            <a:off x="367210" y="579658"/>
            <a:ext cx="8215616" cy="3724250"/>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Clr>
                <a:schemeClr val="dk1"/>
              </a:buClr>
              <a:buSzPts val="880"/>
              <a:buNone/>
            </a:pPr>
            <a:r>
              <a:rPr lang="en-US" sz="2000" u="sng">
                <a:solidFill>
                  <a:schemeClr val="hlink"/>
                </a:solidFill>
                <a:ea typeface="Arial"/>
                <a:cs typeface="Arial"/>
                <a:sym typeface="Arial"/>
                <a:hlinkClick r:id="rId3"/>
              </a:rPr>
              <a:t>OMB Circular A-123, Appendix B - </a:t>
            </a:r>
            <a:r>
              <a:rPr lang="en-US" sz="2000" u="sng">
                <a:solidFill>
                  <a:schemeClr val="hlink"/>
                </a:solidFill>
                <a:hlinkClick r:id="rId3"/>
              </a:rPr>
              <a:t>A Risk Management Framework for Government Charge Card Programs</a:t>
            </a:r>
            <a:r>
              <a:rPr lang="en-US" sz="2000" u="sng">
                <a:solidFill>
                  <a:schemeClr val="hlink"/>
                </a:solidFill>
                <a:ea typeface="Arial"/>
                <a:cs typeface="Arial"/>
                <a:sym typeface="Arial"/>
                <a:hlinkClick r:id="rId3"/>
              </a:rPr>
              <a:t> </a:t>
            </a:r>
            <a:endParaRPr sz="2000">
              <a:solidFill>
                <a:srgbClr val="000000"/>
              </a:solidFill>
              <a:ea typeface="Arial"/>
              <a:cs typeface="Arial"/>
              <a:sym typeface="Arial"/>
            </a:endParaRPr>
          </a:p>
          <a:p>
            <a:pPr marL="342441" lvl="0" indent="-342441" algn="l" rtl="0">
              <a:lnSpc>
                <a:spcPct val="100000"/>
              </a:lnSpc>
              <a:spcBef>
                <a:spcPts val="400"/>
              </a:spcBef>
              <a:spcAft>
                <a:spcPts val="0"/>
              </a:spcAft>
              <a:buSzPts val="1700"/>
              <a:buChar char="•"/>
            </a:pPr>
            <a:r>
              <a:rPr lang="en-US" sz="1700">
                <a:solidFill>
                  <a:srgbClr val="000000"/>
                </a:solidFill>
                <a:ea typeface="Arial"/>
                <a:cs typeface="Arial"/>
                <a:sym typeface="Arial"/>
              </a:rPr>
              <a:t>Updated – Chapter 2 Internal Controls</a:t>
            </a:r>
            <a:endParaRPr/>
          </a:p>
          <a:p>
            <a:pPr marL="623716" lvl="1" indent="-342441" algn="l" rtl="0">
              <a:lnSpc>
                <a:spcPct val="100000"/>
              </a:lnSpc>
              <a:spcBef>
                <a:spcPts val="400"/>
              </a:spcBef>
              <a:spcAft>
                <a:spcPts val="0"/>
              </a:spcAft>
              <a:buSzPts val="1700"/>
              <a:buChar char="–"/>
            </a:pPr>
            <a:r>
              <a:rPr lang="en-US" sz="1700">
                <a:solidFill>
                  <a:srgbClr val="000000"/>
                </a:solidFill>
                <a:ea typeface="Arial"/>
                <a:cs typeface="Arial"/>
                <a:sym typeface="Arial"/>
              </a:rPr>
              <a:t>Travel cards</a:t>
            </a:r>
            <a:endParaRPr/>
          </a:p>
          <a:p>
            <a:pPr marL="623716" lvl="1" indent="-342441" algn="l" rtl="0">
              <a:lnSpc>
                <a:spcPct val="100000"/>
              </a:lnSpc>
              <a:spcBef>
                <a:spcPts val="400"/>
              </a:spcBef>
              <a:spcAft>
                <a:spcPts val="0"/>
              </a:spcAft>
              <a:buSzPts val="1700"/>
              <a:buChar char="–"/>
            </a:pPr>
            <a:r>
              <a:rPr lang="en-US" sz="1700">
                <a:solidFill>
                  <a:srgbClr val="000000"/>
                </a:solidFill>
                <a:ea typeface="Arial"/>
                <a:cs typeface="Arial"/>
                <a:sym typeface="Arial"/>
              </a:rPr>
              <a:t>New tools available under GSA </a:t>
            </a:r>
            <a:r>
              <a:rPr lang="en-US" sz="1700" err="1">
                <a:solidFill>
                  <a:srgbClr val="000000"/>
                </a:solidFill>
                <a:ea typeface="Arial"/>
                <a:cs typeface="Arial"/>
                <a:sym typeface="Arial"/>
              </a:rPr>
              <a:t>SmartPay</a:t>
            </a:r>
            <a:r>
              <a:rPr lang="en-US" sz="1700">
                <a:solidFill>
                  <a:srgbClr val="000000"/>
                </a:solidFill>
                <a:ea typeface="Arial"/>
                <a:cs typeface="Arial"/>
                <a:sym typeface="Arial"/>
              </a:rPr>
              <a:t> 3</a:t>
            </a:r>
            <a:endParaRPr/>
          </a:p>
          <a:p>
            <a:pPr marL="342441" lvl="0" indent="-342441" algn="l" rtl="0">
              <a:lnSpc>
                <a:spcPct val="100000"/>
              </a:lnSpc>
              <a:spcBef>
                <a:spcPts val="400"/>
              </a:spcBef>
              <a:spcAft>
                <a:spcPts val="0"/>
              </a:spcAft>
              <a:buSzPts val="1700"/>
              <a:buChar char="•"/>
            </a:pPr>
            <a:r>
              <a:rPr lang="en-US" sz="1700">
                <a:solidFill>
                  <a:srgbClr val="000000"/>
                </a:solidFill>
                <a:ea typeface="Arial"/>
                <a:cs typeface="Arial"/>
                <a:sym typeface="Arial"/>
              </a:rPr>
              <a:t>Updated – Chapter 3 Charge Card Management Plan </a:t>
            </a:r>
            <a:endParaRPr/>
          </a:p>
          <a:p>
            <a:pPr marL="623716" lvl="1" indent="-342441" algn="l" rtl="0">
              <a:lnSpc>
                <a:spcPct val="100000"/>
              </a:lnSpc>
              <a:spcBef>
                <a:spcPts val="400"/>
              </a:spcBef>
              <a:spcAft>
                <a:spcPts val="0"/>
              </a:spcAft>
              <a:buSzPts val="1700"/>
              <a:buChar char="–"/>
            </a:pPr>
            <a:r>
              <a:rPr lang="en-US" sz="1700">
                <a:solidFill>
                  <a:srgbClr val="000000"/>
                </a:solidFill>
                <a:ea typeface="Arial"/>
                <a:cs typeface="Arial"/>
                <a:sym typeface="Arial"/>
              </a:rPr>
              <a:t>Every 2 years </a:t>
            </a:r>
            <a:endParaRPr/>
          </a:p>
          <a:p>
            <a:pPr marL="342441" lvl="0" indent="-342441" algn="l" rtl="0">
              <a:lnSpc>
                <a:spcPct val="100000"/>
              </a:lnSpc>
              <a:spcBef>
                <a:spcPts val="400"/>
              </a:spcBef>
              <a:spcAft>
                <a:spcPts val="0"/>
              </a:spcAft>
              <a:buSzPts val="1700"/>
              <a:buChar char="•"/>
            </a:pPr>
            <a:r>
              <a:rPr lang="en-US" sz="1700">
                <a:solidFill>
                  <a:srgbClr val="000000"/>
                </a:solidFill>
                <a:ea typeface="Arial"/>
                <a:cs typeface="Arial"/>
                <a:sym typeface="Arial"/>
              </a:rPr>
              <a:t>Updated – Chapter 5 Performance Metrics and Data Requirements</a:t>
            </a:r>
            <a:endParaRPr/>
          </a:p>
          <a:p>
            <a:pPr marL="623716" lvl="1" indent="-342441" algn="l" rtl="0">
              <a:lnSpc>
                <a:spcPct val="100000"/>
              </a:lnSpc>
              <a:spcBef>
                <a:spcPts val="400"/>
              </a:spcBef>
              <a:spcAft>
                <a:spcPts val="0"/>
              </a:spcAft>
              <a:buSzPts val="1700"/>
              <a:buChar char="–"/>
            </a:pPr>
            <a:r>
              <a:rPr lang="en-US" sz="1700">
                <a:solidFill>
                  <a:srgbClr val="000000"/>
                </a:solidFill>
                <a:ea typeface="Arial"/>
                <a:cs typeface="Arial"/>
                <a:sym typeface="Arial"/>
              </a:rPr>
              <a:t>Now requires CFO Act agencies to submit their Narrative &amp; Statistical Reports to GSA (not OMB) in January each year</a:t>
            </a:r>
            <a:endParaRPr/>
          </a:p>
          <a:p>
            <a:pPr marL="342441" lvl="0" indent="-342441" algn="l" rtl="0">
              <a:lnSpc>
                <a:spcPct val="100000"/>
              </a:lnSpc>
              <a:spcBef>
                <a:spcPts val="400"/>
              </a:spcBef>
              <a:spcAft>
                <a:spcPts val="0"/>
              </a:spcAft>
              <a:buSzPts val="1700"/>
              <a:buChar char="•"/>
            </a:pPr>
            <a:r>
              <a:rPr lang="en-US" sz="1700">
                <a:solidFill>
                  <a:srgbClr val="000000"/>
                </a:solidFill>
                <a:ea typeface="Arial"/>
                <a:cs typeface="Arial"/>
                <a:sym typeface="Arial"/>
              </a:rPr>
              <a:t>Updated – Attachment 6 Disciplinary Category Definitions</a:t>
            </a:r>
            <a:endParaRPr/>
          </a:p>
          <a:p>
            <a:pPr marL="342441" lvl="0" indent="-215440" algn="l" rtl="0">
              <a:lnSpc>
                <a:spcPct val="100000"/>
              </a:lnSpc>
              <a:spcBef>
                <a:spcPts val="400"/>
              </a:spcBef>
              <a:spcAft>
                <a:spcPts val="0"/>
              </a:spcAft>
              <a:buSzPts val="2000"/>
              <a:buNone/>
            </a:pPr>
            <a:endParaRPr sz="2000">
              <a:solidFill>
                <a:srgbClr val="000000"/>
              </a:solidFill>
              <a:latin typeface="Arial"/>
              <a:ea typeface="Arial"/>
              <a:cs typeface="Arial"/>
              <a:sym typeface="Arial"/>
            </a:endParaRPr>
          </a:p>
        </p:txBody>
      </p:sp>
    </p:spTree>
    <p:extLst>
      <p:ext uri="{BB962C8B-B14F-4D97-AF65-F5344CB8AC3E}">
        <p14:creationId xmlns:p14="http://schemas.microsoft.com/office/powerpoint/2010/main" val="848000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algn="r">
              <a:spcBef>
                <a:spcPts val="0"/>
              </a:spcBef>
              <a:buClr>
                <a:schemeClr val="dk1"/>
              </a:buClr>
              <a:buSzPts val="800"/>
            </a:pPr>
            <a:r>
              <a:rPr lang="en-US" sz="3200" dirty="0">
                <a:solidFill>
                  <a:schemeClr val="accent3">
                    <a:lumMod val="75000"/>
                  </a:schemeClr>
                </a:solidFill>
              </a:rPr>
              <a:t>Laws and Governing Policies </a:t>
            </a:r>
          </a:p>
        </p:txBody>
      </p:sp>
      <p:sp>
        <p:nvSpPr>
          <p:cNvPr id="114" name="Google Shape;114;p20"/>
          <p:cNvSpPr txBox="1">
            <a:spLocks noGrp="1"/>
          </p:cNvSpPr>
          <p:nvPr>
            <p:ph type="body" idx="1"/>
          </p:nvPr>
        </p:nvSpPr>
        <p:spPr>
          <a:xfrm>
            <a:off x="367146" y="666751"/>
            <a:ext cx="8229600" cy="3394500"/>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Clr>
                <a:schemeClr val="dk1"/>
              </a:buClr>
              <a:buSzPts val="500"/>
              <a:buNone/>
            </a:pPr>
            <a:r>
              <a:rPr lang="en-US" sz="2000" u="sng">
                <a:solidFill>
                  <a:schemeClr val="hlink"/>
                </a:solidFill>
                <a:ea typeface="Arial"/>
                <a:cs typeface="Arial"/>
                <a:sym typeface="Arial"/>
                <a:hlinkClick r:id="rId3"/>
              </a:rPr>
              <a:t>OMB Memorandum M-13-21, Implementation of Charge Card Abuse Prevention Act of 2012  </a:t>
            </a:r>
            <a:endParaRPr sz="2000">
              <a:solidFill>
                <a:srgbClr val="000000"/>
              </a:solidFill>
              <a:ea typeface="Arial"/>
              <a:cs typeface="Arial"/>
              <a:sym typeface="Arial"/>
            </a:endParaRPr>
          </a:p>
          <a:p>
            <a:pPr marL="321441" lvl="0" indent="-272332" algn="l" rtl="0">
              <a:lnSpc>
                <a:spcPct val="115000"/>
              </a:lnSpc>
              <a:spcBef>
                <a:spcPts val="400"/>
              </a:spcBef>
              <a:spcAft>
                <a:spcPts val="0"/>
              </a:spcAft>
              <a:buSzPts val="1700"/>
              <a:buFont typeface="Questrial"/>
              <a:buChar char="•"/>
            </a:pPr>
            <a:r>
              <a:rPr lang="en-US" sz="1700">
                <a:solidFill>
                  <a:srgbClr val="000000"/>
                </a:solidFill>
                <a:ea typeface="Arial"/>
                <a:cs typeface="Arial"/>
                <a:sym typeface="Arial"/>
              </a:rPr>
              <a:t>Serves as a response to the Government Charge Card Abuse Prevention Act and provides supplemental guidance to OMB Circular A-123, Appendix B</a:t>
            </a:r>
            <a:endParaRPr/>
          </a:p>
          <a:p>
            <a:pPr marL="321441" lvl="0" indent="-272332" algn="l" rtl="0">
              <a:lnSpc>
                <a:spcPct val="115000"/>
              </a:lnSpc>
              <a:spcBef>
                <a:spcPts val="400"/>
              </a:spcBef>
              <a:spcAft>
                <a:spcPts val="0"/>
              </a:spcAft>
              <a:buSzPts val="1700"/>
              <a:buFont typeface="Questrial"/>
              <a:buChar char="•"/>
            </a:pPr>
            <a:r>
              <a:rPr lang="en-US" sz="1700">
                <a:solidFill>
                  <a:srgbClr val="000000"/>
                </a:solidFill>
                <a:ea typeface="Arial"/>
                <a:cs typeface="Arial"/>
                <a:sym typeface="Arial"/>
              </a:rPr>
              <a:t>Provides an overview of the following aspects of compliance:</a:t>
            </a:r>
            <a:endParaRPr/>
          </a:p>
          <a:p>
            <a:pPr marL="914400" lvl="1" indent="-317500" algn="l" rtl="0">
              <a:lnSpc>
                <a:spcPct val="115000"/>
              </a:lnSpc>
              <a:spcBef>
                <a:spcPts val="400"/>
              </a:spcBef>
              <a:spcAft>
                <a:spcPts val="0"/>
              </a:spcAft>
              <a:buSzPts val="1300"/>
              <a:buFont typeface="Questrial"/>
              <a:buChar char="–"/>
            </a:pPr>
            <a:r>
              <a:rPr lang="en-US" sz="1300">
                <a:solidFill>
                  <a:srgbClr val="000000"/>
                </a:solidFill>
                <a:ea typeface="Arial"/>
                <a:cs typeface="Arial"/>
                <a:sym typeface="Arial"/>
              </a:rPr>
              <a:t>Safeguards and internal controls</a:t>
            </a:r>
            <a:endParaRPr/>
          </a:p>
          <a:p>
            <a:pPr marL="914400" lvl="1" indent="-317500" algn="l" rtl="0">
              <a:lnSpc>
                <a:spcPct val="115000"/>
              </a:lnSpc>
              <a:spcBef>
                <a:spcPts val="400"/>
              </a:spcBef>
              <a:spcAft>
                <a:spcPts val="0"/>
              </a:spcAft>
              <a:buSzPts val="1300"/>
              <a:buFont typeface="Questrial"/>
              <a:buChar char="–"/>
            </a:pPr>
            <a:r>
              <a:rPr lang="en-US" sz="1300">
                <a:solidFill>
                  <a:srgbClr val="000000"/>
                </a:solidFill>
                <a:ea typeface="Arial"/>
                <a:cs typeface="Arial"/>
                <a:sym typeface="Arial"/>
              </a:rPr>
              <a:t>Reports on violations and penalties for violators</a:t>
            </a:r>
            <a:endParaRPr/>
          </a:p>
          <a:p>
            <a:pPr marL="914400" lvl="1" indent="-317500" algn="l" rtl="0">
              <a:lnSpc>
                <a:spcPct val="115000"/>
              </a:lnSpc>
              <a:spcBef>
                <a:spcPts val="400"/>
              </a:spcBef>
              <a:spcAft>
                <a:spcPts val="0"/>
              </a:spcAft>
              <a:buSzPts val="1300"/>
              <a:buFont typeface="Questrial"/>
              <a:buChar char="–"/>
            </a:pPr>
            <a:r>
              <a:rPr lang="en-US" sz="1300">
                <a:solidFill>
                  <a:srgbClr val="000000"/>
                </a:solidFill>
                <a:ea typeface="Arial"/>
                <a:cs typeface="Arial"/>
                <a:sym typeface="Arial"/>
              </a:rPr>
              <a:t>Inspector General (IG) risk assessments/audits*</a:t>
            </a:r>
            <a:endParaRPr/>
          </a:p>
          <a:p>
            <a:pPr marL="321441" lvl="0" indent="-272332" algn="l" rtl="0">
              <a:lnSpc>
                <a:spcPct val="115000"/>
              </a:lnSpc>
              <a:spcBef>
                <a:spcPts val="400"/>
              </a:spcBef>
              <a:spcAft>
                <a:spcPts val="0"/>
              </a:spcAft>
              <a:buSzPts val="1700"/>
              <a:buFont typeface="Questrial"/>
              <a:buChar char="•"/>
            </a:pPr>
            <a:r>
              <a:rPr lang="en-US" sz="1700">
                <a:solidFill>
                  <a:srgbClr val="000000"/>
                </a:solidFill>
                <a:ea typeface="Arial"/>
                <a:cs typeface="Arial"/>
                <a:sym typeface="Arial"/>
              </a:rPr>
              <a:t>Effective date September 6, 2013</a:t>
            </a:r>
            <a:endParaRPr/>
          </a:p>
          <a:p>
            <a:pPr marL="321441" lvl="0" indent="-272332" algn="l" rtl="0">
              <a:lnSpc>
                <a:spcPct val="115000"/>
              </a:lnSpc>
              <a:spcBef>
                <a:spcPts val="400"/>
              </a:spcBef>
              <a:spcAft>
                <a:spcPts val="0"/>
              </a:spcAft>
              <a:buSzPts val="1700"/>
              <a:buFont typeface="Questrial"/>
              <a:buChar char="•"/>
            </a:pPr>
            <a:r>
              <a:rPr lang="en-US" sz="1700">
                <a:solidFill>
                  <a:srgbClr val="000000"/>
                </a:solidFill>
                <a:ea typeface="Arial"/>
                <a:cs typeface="Arial"/>
                <a:sym typeface="Arial"/>
              </a:rPr>
              <a:t>Part of the most recent Circular update</a:t>
            </a:r>
            <a:endParaRPr sz="1700">
              <a:solidFill>
                <a:srgbClr val="000000"/>
              </a:solidFill>
              <a:ea typeface="Arial"/>
              <a:cs typeface="Arial"/>
              <a:sym typeface="Arial"/>
            </a:endParaRPr>
          </a:p>
        </p:txBody>
      </p:sp>
    </p:spTree>
    <p:extLst>
      <p:ext uri="{BB962C8B-B14F-4D97-AF65-F5344CB8AC3E}">
        <p14:creationId xmlns:p14="http://schemas.microsoft.com/office/powerpoint/2010/main" val="643375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title"/>
          </p:nvPr>
        </p:nvSpPr>
        <p:spPr>
          <a:xfrm>
            <a:off x="1107281" y="0"/>
            <a:ext cx="8036719" cy="579658"/>
          </a:xfrm>
          <a:prstGeom prst="rect">
            <a:avLst/>
          </a:prstGeom>
          <a:noFill/>
          <a:ln>
            <a:noFill/>
          </a:ln>
        </p:spPr>
        <p:txBody>
          <a:bodyPr spcFirstLastPara="1" wrap="square" lIns="64275" tIns="64275" rIns="64275" bIns="64275" anchor="t" anchorCtr="0">
            <a:noAutofit/>
          </a:bodyPr>
          <a:lstStyle/>
          <a:p>
            <a:pPr marL="0" lvl="0" indent="0" algn="r">
              <a:lnSpc>
                <a:spcPct val="100000"/>
              </a:lnSpc>
              <a:spcBef>
                <a:spcPts val="0"/>
              </a:spcBef>
              <a:spcAft>
                <a:spcPts val="0"/>
              </a:spcAft>
              <a:buClr>
                <a:schemeClr val="dk1"/>
              </a:buClr>
              <a:buSzPts val="800"/>
            </a:pPr>
            <a:r>
              <a:rPr lang="en-US" sz="3200">
                <a:solidFill>
                  <a:schemeClr val="accent3">
                    <a:lumMod val="75000"/>
                  </a:schemeClr>
                </a:solidFill>
              </a:rPr>
              <a:t>Laws and Governing Policies </a:t>
            </a:r>
          </a:p>
        </p:txBody>
      </p:sp>
      <p:sp>
        <p:nvSpPr>
          <p:cNvPr id="120" name="Google Shape;120;p21"/>
          <p:cNvSpPr txBox="1">
            <a:spLocks noGrp="1"/>
          </p:cNvSpPr>
          <p:nvPr>
            <p:ph type="body" idx="1"/>
          </p:nvPr>
        </p:nvSpPr>
        <p:spPr>
          <a:xfrm>
            <a:off x="381000" y="579658"/>
            <a:ext cx="8229600" cy="3394500"/>
          </a:xfrm>
          <a:prstGeom prst="rect">
            <a:avLst/>
          </a:prstGeom>
          <a:noFill/>
          <a:ln>
            <a:noFill/>
          </a:ln>
        </p:spPr>
        <p:txBody>
          <a:bodyPr spcFirstLastPara="1" wrap="square" lIns="64275" tIns="64275" rIns="64275" bIns="64275" anchor="t" anchorCtr="0">
            <a:noAutofit/>
          </a:bodyPr>
          <a:lstStyle/>
          <a:p>
            <a:pPr marL="0" lvl="0" indent="0" algn="l" rtl="0">
              <a:lnSpc>
                <a:spcPct val="100000"/>
              </a:lnSpc>
              <a:spcBef>
                <a:spcPts val="400"/>
              </a:spcBef>
              <a:spcAft>
                <a:spcPts val="0"/>
              </a:spcAft>
              <a:buSzPts val="880"/>
              <a:buNone/>
            </a:pPr>
            <a:r>
              <a:rPr lang="en-US" sz="2000" u="sng">
                <a:solidFill>
                  <a:schemeClr val="hlink"/>
                </a:solidFill>
                <a:hlinkClick r:id="rId3"/>
              </a:rPr>
              <a:t>Government Charge Card Abuse Prevention Act of 2012  (P.L. 112-194)</a:t>
            </a:r>
            <a:endParaRPr/>
          </a:p>
          <a:p>
            <a:pPr marL="321441" lvl="0" indent="-272332" algn="l" rtl="0">
              <a:lnSpc>
                <a:spcPct val="115000"/>
              </a:lnSpc>
              <a:spcBef>
                <a:spcPts val="400"/>
              </a:spcBef>
              <a:spcAft>
                <a:spcPts val="0"/>
              </a:spcAft>
              <a:buSzPts val="1700"/>
              <a:buFont typeface="Questrial"/>
              <a:buChar char="•"/>
            </a:pPr>
            <a:r>
              <a:rPr lang="en-US" sz="1700">
                <a:solidFill>
                  <a:srgbClr val="000000"/>
                </a:solidFill>
              </a:rPr>
              <a:t>Requires that all federal agencies establish certain safeguards and internal controls for government charge card programs </a:t>
            </a:r>
            <a:endParaRPr/>
          </a:p>
          <a:p>
            <a:pPr marL="321441" lvl="0" indent="-272332" algn="l" rtl="0">
              <a:lnSpc>
                <a:spcPct val="115000"/>
              </a:lnSpc>
              <a:spcBef>
                <a:spcPts val="400"/>
              </a:spcBef>
              <a:spcAft>
                <a:spcPts val="0"/>
              </a:spcAft>
              <a:buSzPts val="1700"/>
              <a:buFont typeface="Questrial"/>
              <a:buChar char="•"/>
            </a:pPr>
            <a:r>
              <a:rPr lang="en-US" sz="1700">
                <a:solidFill>
                  <a:srgbClr val="000000"/>
                </a:solidFill>
              </a:rPr>
              <a:t>Requires that all federal agencies establish penalties for violations, including dismissal when circumstances warrant</a:t>
            </a:r>
            <a:endParaRPr/>
          </a:p>
          <a:p>
            <a:pPr marL="321441" lvl="0" indent="-272332" algn="l" rtl="0">
              <a:lnSpc>
                <a:spcPct val="115000"/>
              </a:lnSpc>
              <a:spcBef>
                <a:spcPts val="400"/>
              </a:spcBef>
              <a:spcAft>
                <a:spcPts val="0"/>
              </a:spcAft>
              <a:buSzPts val="1700"/>
              <a:buFont typeface="Questrial"/>
              <a:buChar char="•"/>
            </a:pPr>
            <a:r>
              <a:rPr lang="en-US" sz="1700">
                <a:solidFill>
                  <a:srgbClr val="000000"/>
                </a:solidFill>
              </a:rPr>
              <a:t>Increases oversight by requiring that each agency’s Inspector General (IG) periodically conduct risk assessments/audits to identify fraud and improper use of government payment solutions</a:t>
            </a:r>
            <a:endParaRPr/>
          </a:p>
          <a:p>
            <a:pPr marL="321441" lvl="0" indent="-272332" algn="l" rtl="0">
              <a:lnSpc>
                <a:spcPct val="115000"/>
              </a:lnSpc>
              <a:spcBef>
                <a:spcPts val="400"/>
              </a:spcBef>
              <a:spcAft>
                <a:spcPts val="0"/>
              </a:spcAft>
              <a:buSzPts val="1700"/>
              <a:buFont typeface="Questrial"/>
              <a:buChar char="•"/>
            </a:pPr>
            <a:r>
              <a:rPr lang="en-US" sz="1700">
                <a:solidFill>
                  <a:srgbClr val="000000"/>
                </a:solidFill>
              </a:rPr>
              <a:t>Effective date October 5, 2012</a:t>
            </a:r>
            <a:endParaRPr/>
          </a:p>
          <a:p>
            <a:pPr marL="321441" lvl="0" indent="-272332" algn="l" rtl="0">
              <a:lnSpc>
                <a:spcPct val="115000"/>
              </a:lnSpc>
              <a:spcBef>
                <a:spcPts val="400"/>
              </a:spcBef>
              <a:spcAft>
                <a:spcPts val="0"/>
              </a:spcAft>
              <a:buSzPts val="1700"/>
              <a:buFont typeface="Questrial"/>
              <a:buChar char="•"/>
            </a:pPr>
            <a:r>
              <a:rPr lang="en-US" sz="1700">
                <a:solidFill>
                  <a:srgbClr val="000000"/>
                </a:solidFill>
              </a:rPr>
              <a:t>Now part of the most current Circular update</a:t>
            </a:r>
            <a:endParaRPr/>
          </a:p>
        </p:txBody>
      </p:sp>
    </p:spTree>
    <p:extLst>
      <p:ext uri="{BB962C8B-B14F-4D97-AF65-F5344CB8AC3E}">
        <p14:creationId xmlns:p14="http://schemas.microsoft.com/office/powerpoint/2010/main" val="1788171233"/>
      </p:ext>
    </p:extLst>
  </p:cSld>
  <p:clrMapOvr>
    <a:masterClrMapping/>
  </p:clrMapOvr>
</p:sld>
</file>

<file path=ppt/theme/theme1.xml><?xml version="1.0" encoding="utf-8"?>
<a:theme xmlns:a="http://schemas.openxmlformats.org/drawingml/2006/main" name="Office Theme">
  <a:themeElements>
    <a:clrScheme name="GSA SmartPay">
      <a:dk1>
        <a:srgbClr val="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0B6D0F0ABD513419750ACB63E216DC1" ma:contentTypeVersion="8" ma:contentTypeDescription="Create a new document." ma:contentTypeScope="" ma:versionID="bd03319ad60a290c81921ce8c60ff31f">
  <xsd:schema xmlns:xsd="http://www.w3.org/2001/XMLSchema" xmlns:xs="http://www.w3.org/2001/XMLSchema" xmlns:p="http://schemas.microsoft.com/office/2006/metadata/properties" xmlns:ns2="69f56bb7-7818-4790-8ca3-c3cf812fd639" xmlns:ns3="f1b30934-8823-4108-abee-93777aea03d5" targetNamespace="http://schemas.microsoft.com/office/2006/metadata/properties" ma:root="true" ma:fieldsID="45d7abe75410c3d32dbe3a2adcb02172" ns2:_="" ns3:_="">
    <xsd:import namespace="69f56bb7-7818-4790-8ca3-c3cf812fd639"/>
    <xsd:import namespace="f1b30934-8823-4108-abee-93777aea03d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f56bb7-7818-4790-8ca3-c3cf812fd6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1b30934-8823-4108-abee-93777aea03d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CEFD81-9A9B-4B11-90B7-02E321FB1FF6}">
  <ds:schemaRefs>
    <ds:schemaRef ds:uri="69f56bb7-7818-4790-8ca3-c3cf812fd639"/>
    <ds:schemaRef ds:uri="f1b30934-8823-4108-abee-93777aea03d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13E6F98-1DF6-4D70-9105-6549D74BB14B}">
  <ds:schemaRefs>
    <ds:schemaRef ds:uri="69f56bb7-7818-4790-8ca3-c3cf812fd639"/>
    <ds:schemaRef ds:uri="f1b30934-8823-4108-abee-93777aea03d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07BDCF6-9150-4FDE-BF06-C189987DA4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417</TotalTime>
  <Words>4215</Words>
  <Application>Microsoft Office PowerPoint</Application>
  <PresentationFormat>On-screen Show (16:9)</PresentationFormat>
  <Paragraphs>282</Paragraphs>
  <Slides>40</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arial</vt:lpstr>
      <vt:lpstr>Calibri</vt:lpstr>
      <vt:lpstr>Century Gothic</vt:lpstr>
      <vt:lpstr>Courier New</vt:lpstr>
      <vt:lpstr>Noto Sans Symbols</vt:lpstr>
      <vt:lpstr>Questrial</vt:lpstr>
      <vt:lpstr>Times New Roman</vt:lpstr>
      <vt:lpstr>Trebuchet MS</vt:lpstr>
      <vt:lpstr>Wingdings</vt:lpstr>
      <vt:lpstr>Office Theme</vt:lpstr>
      <vt:lpstr>Travel Management Essentials GSA SmartPay®  Erin VanDagna</vt:lpstr>
      <vt:lpstr>GSA SmartPay® Training Agenda</vt:lpstr>
      <vt:lpstr>Introduction to the GSA SmartPay® Travel Card</vt:lpstr>
      <vt:lpstr>FY22 Program Statistics</vt:lpstr>
      <vt:lpstr>Travel Card Legislation and Policies</vt:lpstr>
      <vt:lpstr>Local Travel Policy</vt:lpstr>
      <vt:lpstr>Laws and Governing Policies</vt:lpstr>
      <vt:lpstr>Laws and Governing Policies </vt:lpstr>
      <vt:lpstr>Laws and Governing Policies </vt:lpstr>
      <vt:lpstr>Laws and Governing Policies </vt:lpstr>
      <vt:lpstr>Laws and Governing Policies </vt:lpstr>
      <vt:lpstr>Laws and Governing Policies </vt:lpstr>
      <vt:lpstr>Types of GSA SmartPay® Travel Cards</vt:lpstr>
      <vt:lpstr>Types of GSA SmartPay® Travel Cards </vt:lpstr>
      <vt:lpstr>Types of GSA SmartPay® Travel Cards </vt:lpstr>
      <vt:lpstr>Types of GSA SmartPay® Travel Cards </vt:lpstr>
      <vt:lpstr>Types of GSA SmartPay® Travel Cards </vt:lpstr>
      <vt:lpstr>Types of GSA SmartPay® Travel Cards </vt:lpstr>
      <vt:lpstr>Roles and Responsibilities</vt:lpstr>
      <vt:lpstr>Agency Roles and Responsibilities</vt:lpstr>
      <vt:lpstr>A/OPC Roles and Responsibilities</vt:lpstr>
      <vt:lpstr>AO Roles and Responsibilities</vt:lpstr>
      <vt:lpstr>Cardholder Roles and Responsibilities</vt:lpstr>
      <vt:lpstr>Cardholder Roles and Responsibilities </vt:lpstr>
      <vt:lpstr>Bank Roles and Responsibilities</vt:lpstr>
      <vt:lpstr>Best Practices in Travel Card Management</vt:lpstr>
      <vt:lpstr>Communicate with Cardholders</vt:lpstr>
      <vt:lpstr>Opportunities for Increased Savings</vt:lpstr>
      <vt:lpstr>Tax Exemption Savings</vt:lpstr>
      <vt:lpstr>Mitigating Abuse and Misuse</vt:lpstr>
      <vt:lpstr>Fulfilling Training Requirements</vt:lpstr>
      <vt:lpstr>GSA SmartPay® Online Training</vt:lpstr>
      <vt:lpstr>Available Reporting Resources</vt:lpstr>
      <vt:lpstr>Account Deactivation</vt:lpstr>
      <vt:lpstr>Contact Information</vt:lpstr>
      <vt:lpstr>GSA Contact Information</vt:lpstr>
      <vt:lpstr>Bank Contact Information</vt:lpstr>
      <vt:lpstr>Audience Questions</vt:lpstr>
      <vt:lpstr>Thank you for your time and attention!</vt:lpstr>
      <vt:lpstr>GSA Starmark</vt:lpstr>
    </vt:vector>
  </TitlesOfParts>
  <Company>General Services Administration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GSA User</dc:creator>
  <cp:lastModifiedBy>ElizabethAOwens</cp:lastModifiedBy>
  <cp:revision>6</cp:revision>
  <dcterms:created xsi:type="dcterms:W3CDTF">2015-02-25T18:03:24Z</dcterms:created>
  <dcterms:modified xsi:type="dcterms:W3CDTF">2023-01-30T19:39:35Z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0x010100E0B6D0F0ABD513419750ACB63E216DC1</vt:lpwstr>
  </property>
</Properties>
</file>