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73" r:id="rId20"/>
    <p:sldId id="274" r:id="rId21"/>
    <p:sldId id="275" r:id="rId22"/>
    <p:sldId id="276" r:id="rId23"/>
    <p:sldId id="277" r:id="rId24"/>
    <p:sldId id="278"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85050" autoAdjust="0"/>
  </p:normalViewPr>
  <p:slideViewPr>
    <p:cSldViewPr snapToGrid="0">
      <p:cViewPr varScale="1">
        <p:scale>
          <a:sx n="92" d="100"/>
          <a:sy n="92" d="100"/>
        </p:scale>
        <p:origin x="1234" y="77"/>
      </p:cViewPr>
      <p:guideLst>
        <p:guide orient="horz" pos="1620"/>
        <p:guide pos="288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799"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6800"/>
            <a:ext cx="2971799"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dirty="0">
                <a:solidFill>
                  <a:schemeClr val="dk1"/>
                </a:solidFill>
                <a:latin typeface="Arial"/>
                <a:ea typeface="Arial"/>
                <a:cs typeface="Arial"/>
                <a:sym typeface="Arial"/>
              </a:rPr>
              <a:t>Welcome to “GSA </a:t>
            </a:r>
            <a:r>
              <a:rPr lang="en-US" sz="1200" dirty="0" err="1">
                <a:solidFill>
                  <a:schemeClr val="dk1"/>
                </a:solidFill>
                <a:latin typeface="Arial"/>
                <a:ea typeface="Arial"/>
                <a:cs typeface="Arial"/>
                <a:sym typeface="Arial"/>
              </a:rPr>
              <a:t>SmartTax</a:t>
            </a:r>
            <a:r>
              <a:rPr lang="en-US" sz="1200" dirty="0">
                <a:solidFill>
                  <a:schemeClr val="dk1"/>
                </a:solidFill>
                <a:latin typeface="Arial"/>
                <a:ea typeface="Arial"/>
                <a:cs typeface="Arial"/>
                <a:sym typeface="Arial"/>
              </a:rPr>
              <a:t> - Lessons Learned for State Sales Tax.”  This will be a short pre-recorded presentation, and most of the session will be focused on reviewing the available State sales tax exemption resources on the GSA SmartPay website, answering questions you may have, and sharing best practices and lessons learned.</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p10: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Several Supreme Court and Federal Court cases applied the Supremacy Clause in determining if and when the Federal Government, or instrumentalities and representatives of the government, are responsible for paying State taxes.  Just a brief summary of some of the relevant cases:</a:t>
            </a:r>
            <a:endParaRPr dirty="0"/>
          </a:p>
          <a:p>
            <a:pPr marL="0" marR="0" lvl="0" indent="0" algn="l" rtl="0">
              <a:spcBef>
                <a:spcPts val="360"/>
              </a:spcBef>
              <a:spcAft>
                <a:spcPts val="0"/>
              </a:spcAft>
              <a:buNone/>
            </a:pPr>
            <a:endParaRPr dirty="0"/>
          </a:p>
          <a:p>
            <a:pPr marL="171450" lvl="0" indent="-171450" algn="l" rtl="0">
              <a:spcBef>
                <a:spcPts val="360"/>
              </a:spcBef>
              <a:spcAft>
                <a:spcPts val="0"/>
              </a:spcAft>
              <a:buClr>
                <a:schemeClr val="dk1"/>
              </a:buClr>
              <a:buSzPts val="1200"/>
              <a:buFont typeface="Arial"/>
              <a:buChar char="-"/>
            </a:pPr>
            <a:r>
              <a:rPr lang="en-US" dirty="0"/>
              <a:t>In McCullough v. Maryland, the State of Maryland tried to impose a tax on a newly established national bank.  The Court ruled that the Federal Government has implied powers that are not explicitly established in the Constitution.  The ruling concluded that a State cannot directly assess taxes on a Federally established entity.</a:t>
            </a:r>
            <a:endParaRPr dirty="0"/>
          </a:p>
          <a:p>
            <a:pPr marL="171450" lvl="0" indent="-171450" algn="l" rtl="0">
              <a:spcBef>
                <a:spcPts val="360"/>
              </a:spcBef>
              <a:spcAft>
                <a:spcPts val="0"/>
              </a:spcAft>
              <a:buClr>
                <a:schemeClr val="dk1"/>
              </a:buClr>
              <a:buSzPts val="1200"/>
              <a:buFont typeface="Arial"/>
              <a:buChar char="-"/>
            </a:pPr>
            <a:r>
              <a:rPr lang="en-US" dirty="0"/>
              <a:t>In U.S. v. New Mexico and Alabama v. King and Boozer, Federal contractors argued that the Federal Government’s exemption for State taxes should extend to entities or individuals supporting Federal Government activities and using Federal funds.  The Court ruled that immunity from State taxation cannot be conferred to entities, like contractors, just because the government ultimately bears the financial or operational burden.  In other words, just because something is paid for ultimately with Federal dollars, does not automatically mean the entity or person making the payment shares the Federal Government’s tax exemption privilege.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
        <p:nvSpPr>
          <p:cNvPr id="121" name="Google Shape;1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 name="Google Shape;122;p11: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What this all means is that the States retain the sovereign right to assess taxes on any entity or individual it deems eligible.  The only exception is for applicable Federal Government transactions.  This applies to both agents and instrumentalities of the Federal Government.  What is important to take away here how the Court defines “agents” and “instrumentalities” of the Federal Government.  It’s not based on employment by the Federal Government, but on liability of payment being made.  When the government is directly liable for payment, States cannot assess tax, and specifically State sales tax.  If an individual is liable for payment, the States have the right to assess the tax, even if the government later reimburses the employee.</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1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What this all means is there are legal precedents to support tax exemption for purchases made with Centrally Billed Accounts.  However, any Individually Billed Travel account can be subject to State taxes.  Meaning, all States and U.S. territories should exempt State sales tax for Purchase, Centrally Billed Travel, GSA Travel Tax Advantage, Fleet, and Integrated accounts.  States are not required to exempt State sales tax for Individually Billed Travel Accounts.  Note that even if an agency uses a process like split disbursement, which means that an individual still has an Individually Billed Travel Account, the agency just makes a payment on behalf of the individual, the payment liability is still on the individual or cardholders.  Also note that agencies are still liable for fees as those are not defined as State sales tax.</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solidFill>
                  <a:srgbClr val="000000"/>
                </a:solidFill>
              </a:rPr>
              <a:t>13</a:t>
            </a:fld>
            <a:endParaRPr>
              <a:solidFill>
                <a:srgbClr val="000000"/>
              </a:solidFill>
            </a:endParaRPr>
          </a:p>
        </p:txBody>
      </p:sp>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13: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dirty="0"/>
              <a:t>Next, let’s talk about the practical and operational applications for your programs.  I’d like to highlight as we transition into the discussion of specific States, that legal precedents are established only for exemption of State sales tax specifically.  If a State or locality imposes another tax, like a convenience tax, bed tax, tourism tax, there is not legal precedence to support exemption, even for Centrally Billed solutions.  Therefore, assessed taxes that are non-State sales tax are allowable.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
        <p:nvSpPr>
          <p:cNvPr id="141" name="Google Shape;1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 name="Google Shape;142;p14: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This is one of the most important concepts for this class.  States have the legal authority to assess State sales taxes on cardholders.  The merchants are only the collection point for the State sales tax and have no authority beyond complying with State sales tax collection laws, regulations, and policies.  However, for all practical purposes, merchants are often asked to interpret the eligibility of cardholders for State sales tax exemption, which there may be varying degrees of ability for these merchants to accurately do.  It is important to note that if a merchant improperly determines that a cardholder is tax exempt, the State has the authority to collect the taxes from the merchant and assess penalties.</a:t>
            </a:r>
            <a:endParaRPr dirty="0"/>
          </a:p>
          <a:p>
            <a:pPr marL="0" marR="0" lvl="0" indent="0" algn="l" rtl="0">
              <a:spcBef>
                <a:spcPts val="360"/>
              </a:spcBef>
              <a:spcAft>
                <a:spcPts val="0"/>
              </a:spcAft>
              <a:buNone/>
            </a:pPr>
            <a:endParaRPr dirty="0"/>
          </a:p>
          <a:p>
            <a:pPr marL="0" marR="0" lvl="0" indent="0" algn="l" rtl="0">
              <a:lnSpc>
                <a:spcPct val="100000"/>
              </a:lnSpc>
              <a:spcBef>
                <a:spcPts val="360"/>
              </a:spcBef>
              <a:spcAft>
                <a:spcPts val="0"/>
              </a:spcAft>
              <a:buClr>
                <a:schemeClr val="dk1"/>
              </a:buClr>
              <a:buSzPts val="1200"/>
              <a:buFont typeface="Arial"/>
              <a:buNone/>
            </a:pPr>
            <a:r>
              <a:rPr lang="en-US" dirty="0"/>
              <a:t>What this means is that merchants are responsible for both interpreting State sales tax law and are financially responsible for correctly determining whether or not to assess State sales tax.  There is likely little to no State penalty for over-collecting State sales tax for merchants.  Understanding that the financial risk is completely on merchants, many merchants are incentivized to err on the side of collecting sales tax – even if there is an eligible exemption – to avoid the risk of penalties.</a:t>
            </a:r>
            <a:endParaRPr dirty="0"/>
          </a:p>
          <a:p>
            <a:pPr marL="0" marR="0" lvl="0" indent="0" algn="l" rtl="0">
              <a:lnSpc>
                <a:spcPct val="100000"/>
              </a:lnSpc>
              <a:spcBef>
                <a:spcPts val="360"/>
              </a:spcBef>
              <a:spcAft>
                <a:spcPts val="0"/>
              </a:spcAft>
              <a:buClr>
                <a:schemeClr val="dk1"/>
              </a:buClr>
              <a:buSzPts val="1200"/>
              <a:buFont typeface="Arial"/>
              <a:buNone/>
            </a:pPr>
            <a:endParaRPr dirty="0"/>
          </a:p>
          <a:p>
            <a:pPr marL="0" marR="0" lvl="0" indent="0" algn="l" rtl="0">
              <a:lnSpc>
                <a:spcPct val="100000"/>
              </a:lnSpc>
              <a:spcBef>
                <a:spcPts val="360"/>
              </a:spcBef>
              <a:spcAft>
                <a:spcPts val="0"/>
              </a:spcAft>
              <a:buClr>
                <a:schemeClr val="dk1"/>
              </a:buClr>
              <a:buSzPts val="1200"/>
              <a:buFont typeface="Arial"/>
              <a:buNone/>
            </a:pPr>
            <a:r>
              <a:rPr lang="en-US" dirty="0"/>
              <a:t>In addition, the Federal Government does not have any enforcement authority in the eligibility determination or collection of State sales tax.  This often results in confusion of what taxes are due when by both the merchant and cardholder.  Merchants might exempt or not exempt taxes, not necessarily based on State law or policy, but when they feel the most comfortable doing so based on their own assessment of risk.</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
        <p:nvSpPr>
          <p:cNvPr id="148" name="Google Shape;1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5: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t>All 50 States and U.S. territories exempt direct State sales tax on Centrally Billed transactions.  There are four States where this absolute statement is slightly less absolute, but we’ll come back to it in a moment.  Please note that for both Individually Billed and Centrally Billed accounts, States may – but some may not – have documentation requirements.  These are determined by the State and the Federal Government again, does not have the authority to change State documentation requirements for State sales tax exemption.  To help navigate State sales tax exemption and documentation requirements, there is a State sales tax map available on the GSA SmartPay website.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6: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
        <p:nvSpPr>
          <p:cNvPr id="156" name="Google Shape;15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16: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As of now, there are about a dozen States and a few U.S. territories that choose to offer State sales tax exemption for Federal Government travelers.  This State sales tax exemption is offered sometimes as courtesy to the Federal Government.  There are some States that do not have a State Sales tax, like Alaska or Delaware.  Again, the exemption is for State sales tax only, and municipalities have the right to assess other taxes on the transaction, like an entertainment tax or tourism tax.</a:t>
            </a:r>
            <a:endParaRPr dirty="0"/>
          </a:p>
          <a:p>
            <a:pPr marL="0" marR="0" lvl="0" indent="0" algn="l" rtl="0">
              <a:spcBef>
                <a:spcPts val="360"/>
              </a:spcBef>
              <a:spcAft>
                <a:spcPts val="0"/>
              </a:spcAft>
              <a:buNone/>
            </a:pPr>
            <a:endParaRPr dirty="0"/>
          </a:p>
          <a:p>
            <a:pPr marL="0" marR="0" lvl="0" indent="0" algn="l" rtl="0">
              <a:spcBef>
                <a:spcPts val="360"/>
              </a:spcBef>
              <a:spcAft>
                <a:spcPts val="0"/>
              </a:spcAft>
              <a:buNone/>
            </a:pPr>
            <a:r>
              <a:rPr lang="en-US" dirty="0"/>
              <a:t>Just a quick note, in some States it is often unclear if a merchant is required by State law to exempt State sales tax for exempt entities like the Federal Government.  What this means is there is legal justification for a merchant to determine that an Individually Billed Account is exempt from States sales tax, but the merchant is not legally required to do so.</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7: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
        <p:nvSpPr>
          <p:cNvPr id="165" name="Google Shape;1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17: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dirty="0"/>
              <a:t>As I mentioned in the “How</a:t>
            </a:r>
            <a:r>
              <a:rPr lang="en-US" dirty="0">
                <a:solidFill>
                  <a:srgbClr val="C00000"/>
                </a:solidFill>
              </a:rPr>
              <a:t> Most States Collect Sales Taxes” </a:t>
            </a:r>
            <a:r>
              <a:rPr lang="en-US" dirty="0"/>
              <a:t>slide, all States and U.S. territories must exempt State sales tax for Centrally Billed accounts.  There is a little complexity here.  In most States, the State directly assesses taxes on the cardholder in the form of a State sales tax.  The merchant collects the tax and then provides the revenue from the State sales tax directly to the State.  In the four States on this slide, the State does not directly assess State sales tax on the cardholder.  Rather, the State directly taxes the merchant in the form of a gross receipts tax.  It is important to understand that a gross receipts tax is not a State sales tax.</a:t>
            </a:r>
            <a:endParaRPr dirty="0"/>
          </a:p>
          <a:p>
            <a:pPr marL="0" marR="0" lvl="0" indent="0" algn="l" rtl="0">
              <a:lnSpc>
                <a:spcPct val="100000"/>
              </a:lnSpc>
              <a:spcBef>
                <a:spcPts val="360"/>
              </a:spcBef>
              <a:spcAft>
                <a:spcPts val="0"/>
              </a:spcAft>
              <a:buClr>
                <a:schemeClr val="dk1"/>
              </a:buClr>
              <a:buSzPts val="1200"/>
              <a:buFont typeface="Arial"/>
              <a:buNone/>
            </a:pPr>
            <a:endParaRPr dirty="0"/>
          </a:p>
          <a:p>
            <a:pPr marL="0" marR="0" lvl="0" indent="0" algn="l" rtl="0">
              <a:lnSpc>
                <a:spcPct val="100000"/>
              </a:lnSpc>
              <a:spcBef>
                <a:spcPts val="360"/>
              </a:spcBef>
              <a:spcAft>
                <a:spcPts val="0"/>
              </a:spcAft>
              <a:buClr>
                <a:schemeClr val="dk1"/>
              </a:buClr>
              <a:buSzPts val="1200"/>
              <a:buFont typeface="Arial"/>
              <a:buNone/>
            </a:pPr>
            <a:r>
              <a:rPr lang="en-US" dirty="0"/>
              <a:t>It is also important to know that merchants have the ability to pass along the amount of the gross receipts tax to the cardholder.  This pass along tax is not considered a State sales tax and therefore is allowable.  Even though the pass along tax may effectively perform a function similar to that of a State sales tax, it is not legally considered a State sales tax.</a:t>
            </a:r>
            <a:endParaRPr dirty="0"/>
          </a:p>
          <a:p>
            <a:pPr marL="0" marR="0" lvl="0" indent="0" algn="l" rtl="0">
              <a:lnSpc>
                <a:spcPct val="100000"/>
              </a:lnSpc>
              <a:spcBef>
                <a:spcPts val="360"/>
              </a:spcBef>
              <a:spcAft>
                <a:spcPts val="0"/>
              </a:spcAft>
              <a:buClr>
                <a:schemeClr val="dk1"/>
              </a:buClr>
              <a:buSzPts val="1200"/>
              <a:buFont typeface="Arial"/>
              <a:buNone/>
            </a:pPr>
            <a:endParaRPr dirty="0"/>
          </a:p>
          <a:p>
            <a:pPr marL="0" marR="0" lvl="0" indent="0" algn="l" rtl="0">
              <a:lnSpc>
                <a:spcPct val="100000"/>
              </a:lnSpc>
              <a:spcBef>
                <a:spcPts val="360"/>
              </a:spcBef>
              <a:spcAft>
                <a:spcPts val="0"/>
              </a:spcAft>
              <a:buClr>
                <a:schemeClr val="dk1"/>
              </a:buClr>
              <a:buSzPts val="1200"/>
              <a:buFont typeface="Arial"/>
              <a:buNone/>
            </a:pPr>
            <a:r>
              <a:rPr lang="en-US" dirty="0"/>
              <a:t>Two important points here:</a:t>
            </a:r>
            <a:endParaRPr dirty="0"/>
          </a:p>
          <a:p>
            <a:pPr marL="171450" marR="0" lvl="0" indent="-171450" algn="l" rtl="0">
              <a:lnSpc>
                <a:spcPct val="100000"/>
              </a:lnSpc>
              <a:spcBef>
                <a:spcPts val="360"/>
              </a:spcBef>
              <a:spcAft>
                <a:spcPts val="0"/>
              </a:spcAft>
              <a:buClr>
                <a:schemeClr val="dk1"/>
              </a:buClr>
              <a:buSzPts val="1200"/>
              <a:buFont typeface="Arial"/>
              <a:buChar char="-"/>
            </a:pPr>
            <a:r>
              <a:rPr lang="en-US" dirty="0"/>
              <a:t>Merchants may not be required to pass along the gross receipts tax to the cardholder, meaning merchants can choose to absorb the cost of the tax as a courtesy to the government.</a:t>
            </a:r>
            <a:endParaRPr dirty="0"/>
          </a:p>
          <a:p>
            <a:pPr marL="171450" marR="0" lvl="0" indent="-171450" algn="l" rtl="0">
              <a:lnSpc>
                <a:spcPct val="100000"/>
              </a:lnSpc>
              <a:spcBef>
                <a:spcPts val="360"/>
              </a:spcBef>
              <a:spcAft>
                <a:spcPts val="0"/>
              </a:spcAft>
              <a:buClr>
                <a:schemeClr val="dk1"/>
              </a:buClr>
              <a:buSzPts val="1200"/>
              <a:buFont typeface="Arial"/>
              <a:buChar char="-"/>
            </a:pPr>
            <a:r>
              <a:rPr lang="en-US" dirty="0"/>
              <a:t>Some State governments may extend an exemption of the gross receipts tax for merchants, when transacting with the Federal Government.  If the merchant seeks the exemption – which is not required – then the merchant can forgo the pass along tax.</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7: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
        <p:nvSpPr>
          <p:cNvPr id="165" name="Google Shape;16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17: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Arial"/>
              <a:buNone/>
              <a:tabLst/>
              <a:defRPr/>
            </a:pPr>
            <a:r>
              <a:rPr lang="en-US" dirty="0"/>
              <a:t>Our office frequently receives questions about exemption for taxes that are not sales tax.  For example, if sales tax is exempt in a State, why is there a city or local government still assessing local taxes?  As discussed earlier in the presentation, there is legal precedent for the exemption of State sales tax for centrally billed accounts and some States choose to exempt State sales tax for individually billed Travel.  However, the legal precedent does not extend to other taxes, especially those assessed by local governments.  If another tax is imposed like a bed tax, tourism tax, or room tax, there is not legal precedence to support exemption, even for Centrally Billed solutions.  The only exception is in a circumstance if a local government specifically exempts Federal government employees from those taxes by law, regulation, or policy.  That is a decision specifically made by the local government.</a:t>
            </a:r>
          </a:p>
          <a:p>
            <a:pPr marL="0" marR="0" lvl="0" indent="0" algn="l" rtl="0">
              <a:lnSpc>
                <a:spcPct val="100000"/>
              </a:lnSpc>
              <a:spcBef>
                <a:spcPts val="0"/>
              </a:spcBef>
              <a:spcAft>
                <a:spcPts val="0"/>
              </a:spcAft>
              <a:buClr>
                <a:schemeClr val="dk1"/>
              </a:buClr>
              <a:buSzPts val="1200"/>
              <a:buFont typeface="Arial"/>
              <a:buNone/>
            </a:pPr>
            <a:endParaRPr lang="en-US" dirty="0"/>
          </a:p>
          <a:p>
            <a:pPr marL="0" marR="0" lvl="0" indent="0" algn="l" rtl="0">
              <a:lnSpc>
                <a:spcPct val="100000"/>
              </a:lnSpc>
              <a:spcBef>
                <a:spcPts val="0"/>
              </a:spcBef>
              <a:spcAft>
                <a:spcPts val="0"/>
              </a:spcAft>
              <a:buClr>
                <a:schemeClr val="dk1"/>
              </a:buClr>
              <a:buSzPts val="1200"/>
              <a:buFont typeface="Arial"/>
              <a:buNone/>
            </a:pPr>
            <a:r>
              <a:rPr lang="en-US" dirty="0"/>
              <a:t>Also note that Federal government employees are not exempt from fees.  Please note that agencies may have specific policies that allow or not allow cardholders to accept fee assessment on transactions.  Cardholders must verify with agency charge card management offices whether or not accepting fees is allowable under agency policy.</a:t>
            </a:r>
            <a:endParaRPr dirty="0"/>
          </a:p>
        </p:txBody>
      </p:sp>
    </p:spTree>
    <p:extLst>
      <p:ext uri="{BB962C8B-B14F-4D97-AF65-F5344CB8AC3E}">
        <p14:creationId xmlns:p14="http://schemas.microsoft.com/office/powerpoint/2010/main" val="3154810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8: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solidFill>
                  <a:srgbClr val="000000"/>
                </a:solidFill>
              </a:rPr>
              <a:t>19</a:t>
            </a:fld>
            <a:endParaRPr>
              <a:solidFill>
                <a:srgbClr val="000000"/>
              </a:solidFill>
            </a:endParaRPr>
          </a:p>
        </p:txBody>
      </p:sp>
      <p:sp>
        <p:nvSpPr>
          <p:cNvPr id="172" name="Google Shape;17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8: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a:t>Now, let’s talk about how the GSA Center for Charge Card Management supports agency charge card programs and cardholders.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solidFill>
                  <a:srgbClr val="000000"/>
                </a:solidFill>
              </a:rPr>
              <a:t>2</a:t>
            </a:fld>
            <a:endParaRPr>
              <a:solidFill>
                <a:srgbClr val="000000"/>
              </a:solidFill>
            </a:endParaRPr>
          </a:p>
        </p:txBody>
      </p:sp>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 name="Google Shape;60;p2: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dirty="0"/>
              <a:t>My name is Andrew Lee and I am a Business Management Specialist from the GSA Center for Charge Card Management.  Please note that I am not a tax attorney or trained tax specialist.  I am however, the point of contact for our program for State sales tax issues as I have worked with and along side subject matter experts and specialists about these issues for more than thirteen years.  The material presented today has been consolidated not just based on GSA experience, but also feedback and best practices from agencies, State tax offices, and merchants.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9: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
        <p:nvSpPr>
          <p:cNvPr id="178" name="Google Shape;17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9: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The Center for Charge Card Management engaged in a State sales tax recovery pilot project in 2013.  The pilot tested the hypothesis that a significant amount in taxes are being improperly assessed and collected by States and merchants.  The results of the pilot project did not support the hypothesis, as the team was only able to prove improper States sales tax collection and ultimate recovery of a very small fraction of transactions.  The most important finding and lesson learned from the pilot project is the importance of education and knowledge of both the merchants and the cardholder at the point of sale.</a:t>
            </a:r>
            <a:endParaRPr/>
          </a:p>
          <a:p>
            <a:pPr marL="0" marR="0" lvl="0" indent="0" algn="l" rtl="0">
              <a:spcBef>
                <a:spcPts val="360"/>
              </a:spcBef>
              <a:spcAft>
                <a:spcPts val="0"/>
              </a:spcAft>
              <a:buNone/>
            </a:pPr>
            <a:endParaRPr/>
          </a:p>
          <a:p>
            <a:pPr marL="0" marR="0" lvl="0" indent="0" algn="l" rtl="0">
              <a:spcBef>
                <a:spcPts val="360"/>
              </a:spcBef>
              <a:spcAft>
                <a:spcPts val="0"/>
              </a:spcAft>
              <a:buNone/>
            </a:pPr>
            <a:r>
              <a:rPr lang="en-US"/>
              <a:t>As such, the program has focused efforts to educating and providing information and resources to cardholders, States, and merchants.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185" name="Google Shape;18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20: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Our office attempts to continuously coordinate and communicate with State departments of revenue to document the changes to State tax laws and policies and documentation requirements. Unfortunately, the responsiveness of States are inconsistent and few proactively notify the Federal Government of changes to laws and policies.  One of the best resources for us to keeping our information current and up-to-date have been cardholders and A/OPCs sharing information with our program if they notice a discrepancy or inconsistency.  We then work with the State to verify potential updates.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1: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solidFill>
                  <a:srgbClr val="000000"/>
                </a:solidFill>
              </a:rPr>
              <a:t>22</a:t>
            </a:fld>
            <a:endParaRPr>
              <a:solidFill>
                <a:srgbClr val="000000"/>
              </a:solidFill>
            </a:endParaRPr>
          </a:p>
        </p:txBody>
      </p:sp>
      <p:sp>
        <p:nvSpPr>
          <p:cNvPr id="192" name="Google Shape;19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21: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a:t>Our online resources include a State tax map with the most recent collected information for exemption and documentation requirements, and vendor guides providing merchants with information about State sales tax exemption and recognizing GSA SmartPay cards and BIN numbers.</a:t>
            </a:r>
            <a:endParaRPr/>
          </a:p>
          <a:p>
            <a:pPr marL="0" marR="0" lvl="0" indent="0" algn="l" rtl="0">
              <a:spcBef>
                <a:spcPts val="360"/>
              </a:spcBef>
              <a:spcAft>
                <a:spcPts val="0"/>
              </a:spcAft>
              <a:buNone/>
            </a:pPr>
            <a:endParaRPr/>
          </a:p>
          <a:p>
            <a:pPr marL="0" marR="0" lvl="0" indent="0" algn="l" rtl="0">
              <a:lnSpc>
                <a:spcPct val="100000"/>
              </a:lnSpc>
              <a:spcBef>
                <a:spcPts val="360"/>
              </a:spcBef>
              <a:spcAft>
                <a:spcPts val="0"/>
              </a:spcAft>
              <a:buClr>
                <a:schemeClr val="dk1"/>
              </a:buClr>
              <a:buSzPts val="1200"/>
              <a:buFont typeface="Arial"/>
              <a:buNone/>
            </a:pPr>
            <a:r>
              <a:rPr lang="en-US"/>
              <a:t>A quick note here, the website includes identification information to help States and merchants identify Federal Government cards and determine if a card is centrally or individually billed.  The 6</a:t>
            </a:r>
            <a:r>
              <a:rPr lang="en-US" baseline="30000"/>
              <a:t>th</a:t>
            </a:r>
            <a:r>
              <a:rPr lang="en-US"/>
              <a:t> digit identifier is only applicable to the Travel business line.  This means that a Purchase Card (for instance) with a 6</a:t>
            </a:r>
            <a:r>
              <a:rPr lang="en-US" baseline="30000"/>
              <a:t>th</a:t>
            </a:r>
            <a:r>
              <a:rPr lang="en-US"/>
              <a:t> digit of 1, 2, 3, or 4 – which denotes Individually Billed for Travel accounts only – is a Centrally Billed solution that is exempt from sales tax.</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23</a:t>
            </a:fld>
            <a:endParaRPr sz="1200" b="0" i="0" u="none" strike="noStrike" cap="none">
              <a:solidFill>
                <a:schemeClr val="dk1"/>
              </a:solidFill>
              <a:latin typeface="Arial"/>
              <a:ea typeface="Arial"/>
              <a:cs typeface="Arial"/>
              <a:sym typeface="Arial"/>
            </a:endParaRPr>
          </a:p>
        </p:txBody>
      </p:sp>
      <p:sp>
        <p:nvSpPr>
          <p:cNvPr id="208" name="Google Shape;20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2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The program developed a frequently asked questions section about taxes that may be helpful.  These are a collection of questions that we hear from charge card managers like you, agency management, cardholders, States, and merchants.  We update these regularly and if there are any questions that you get, but are not included in this section, please feel free to contact me.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15" name="Google Shape;215;p23: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marR="0" lvl="1" indent="0" algn="l" rtl="0">
              <a:lnSpc>
                <a:spcPct val="100000"/>
              </a:lnSpc>
              <a:spcBef>
                <a:spcPts val="0"/>
              </a:spcBef>
              <a:spcAft>
                <a:spcPts val="0"/>
              </a:spcAft>
              <a:buClr>
                <a:schemeClr val="dk1"/>
              </a:buClr>
              <a:buSzPts val="1200"/>
              <a:buFont typeface="Arial"/>
              <a:buNone/>
            </a:pPr>
            <a:r>
              <a:rPr lang="en-US"/>
              <a:t>Thank you for attending this class.  As a final reminder, the topics that we’ve discussed today were for informational purposes only and should not be considered a formal </a:t>
            </a:r>
            <a:r>
              <a:rPr lang="en-US" sz="1000"/>
              <a:t>interpretation of law, tax advice, or recommendations to changes to existing policy.  </a:t>
            </a:r>
            <a:r>
              <a:rPr lang="en-US"/>
              <a:t>I hope you enjoyed the class and found the information helpful for performing your duties as an agency charge card manager or Approving Official.  I look forward to interacting with you, fielding questions, and sharing agency experiences on the live chat.</a:t>
            </a:r>
            <a:endParaRPr/>
          </a:p>
        </p:txBody>
      </p:sp>
      <p:sp>
        <p:nvSpPr>
          <p:cNvPr id="216" name="Google Shape;216;p23: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solidFill>
                  <a:srgbClr val="000000"/>
                </a:solidFill>
              </a:rPr>
              <a:t>24</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solidFill>
                  <a:srgbClr val="000000"/>
                </a:solidFill>
              </a:rPr>
              <a:t>3</a:t>
            </a:fld>
            <a:endParaRPr>
              <a:solidFill>
                <a:srgbClr val="000000"/>
              </a:solidFill>
            </a:endParaRPr>
          </a:p>
        </p:txBody>
      </p:sp>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 name="Google Shape;67;p3: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a:t>If you have any questions, please don’t hesitate to reach out to me.  The best way to contact me is through email.  My email address is andrew.lee@gsa.gov and for folks overseas or out west, I am usually available during business hours on eastern time.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solidFill>
                  <a:srgbClr val="000000"/>
                </a:solidFill>
              </a:rPr>
              <a:t>4</a:t>
            </a:fld>
            <a:endParaRPr>
              <a:solidFill>
                <a:srgbClr val="000000"/>
              </a:solidFill>
            </a:endParaRPr>
          </a:p>
        </p:txBody>
      </p:sp>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4: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dirty="0"/>
              <a:t>This class is designed for charge card managers of all levels and experience.  Likely those who are newer to charge card management will find the class more helpful.  But being confused and frustrated about when charge card holders should or shouldn’t pay tax, isn’t just reserved for newbies.</a:t>
            </a:r>
            <a:endParaRPr dirty="0"/>
          </a:p>
          <a:p>
            <a:pPr marL="0" marR="0" lvl="0" indent="0" algn="l" rtl="0">
              <a:spcBef>
                <a:spcPts val="360"/>
              </a:spcBef>
              <a:spcAft>
                <a:spcPts val="0"/>
              </a:spcAft>
              <a:buNone/>
            </a:pPr>
            <a:endParaRPr dirty="0"/>
          </a:p>
          <a:p>
            <a:pPr marL="0" marR="0" lvl="0" indent="0" algn="l" rtl="0">
              <a:lnSpc>
                <a:spcPct val="100000"/>
              </a:lnSpc>
              <a:spcBef>
                <a:spcPts val="360"/>
              </a:spcBef>
              <a:spcAft>
                <a:spcPts val="0"/>
              </a:spcAft>
              <a:buClr>
                <a:schemeClr val="dk1"/>
              </a:buClr>
              <a:buSzPts val="1200"/>
              <a:buFont typeface="Arial"/>
              <a:buNone/>
            </a:pPr>
            <a:r>
              <a:rPr lang="en-US" dirty="0"/>
              <a:t>We hope to provide enough information for a baseline level of knowledge of how we at the GSA Center for Charge Card Management, merchants, and even some States, view state tax assessment.  I also hope to introduce you to tools and resources that are shareable with your cardholders and merchants.  The goal is to make the process for determining where and when to pay State taxes a less anxiety filled and stressful experience, as I know everyone seems to have at least one horror story about state taxes.</a:t>
            </a:r>
            <a:endParaRPr dirty="0"/>
          </a:p>
          <a:p>
            <a:pPr marL="0" marR="0" lvl="0" indent="0" algn="l" rtl="0">
              <a:spcBef>
                <a:spcPts val="360"/>
              </a:spcBef>
              <a:spcAft>
                <a:spcPts val="0"/>
              </a:spcAft>
              <a:buNone/>
            </a:pPr>
            <a:endParaRPr dirty="0"/>
          </a:p>
          <a:p>
            <a:pPr marL="0" marR="0" lvl="0" indent="0" algn="l" rtl="0">
              <a:spcBef>
                <a:spcPts val="360"/>
              </a:spcBef>
              <a:spcAft>
                <a:spcPts val="0"/>
              </a:spcAft>
              <a:buNone/>
            </a:pPr>
            <a:r>
              <a:rPr lang="en-US" dirty="0"/>
              <a:t>One note.  This class is likely most relevant for A/OPCs and Approving Offices in managing Purchase, Travel, and Integrated business line solutions.  Even though the content can apply to Fleet transactions, taxes are usually processed differently by Fleet merchants and the Fleet specific networks.  For those of you hoping to take a more in-depth look at Fleet taxes, please consider taking the “GSA Fleet Management Essentials” course, as offered by the GSA Center for Charge Card Management.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solidFill>
                  <a:srgbClr val="000000"/>
                </a:solidFill>
              </a:rPr>
              <a:t>5</a:t>
            </a:fld>
            <a:endParaRPr>
              <a:solidFill>
                <a:srgbClr val="000000"/>
              </a:solidFill>
            </a:endParaRPr>
          </a:p>
        </p:txBody>
      </p:sp>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5: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dirty="0"/>
              <a:t>Here are some of the most common questions I get:</a:t>
            </a:r>
            <a:endParaRPr dirty="0"/>
          </a:p>
          <a:p>
            <a:pPr marL="171450" lvl="0" indent="-171450" algn="l" rtl="0">
              <a:spcBef>
                <a:spcPts val="360"/>
              </a:spcBef>
              <a:spcAft>
                <a:spcPts val="0"/>
              </a:spcAft>
              <a:buClr>
                <a:schemeClr val="dk1"/>
              </a:buClr>
              <a:buSzPts val="1200"/>
              <a:buFont typeface="Arial"/>
              <a:buChar char="-"/>
            </a:pPr>
            <a:r>
              <a:rPr lang="en-US" dirty="0"/>
              <a:t>I’m a Federal Government employee and my cardholders are too.  Aren’t we exempt from all taxes?</a:t>
            </a:r>
            <a:endParaRPr dirty="0"/>
          </a:p>
          <a:p>
            <a:pPr marL="171450" lvl="0" indent="-171450" algn="l" rtl="0">
              <a:spcBef>
                <a:spcPts val="360"/>
              </a:spcBef>
              <a:spcAft>
                <a:spcPts val="0"/>
              </a:spcAft>
              <a:buClr>
                <a:schemeClr val="dk1"/>
              </a:buClr>
              <a:buSzPts val="1200"/>
              <a:buFont typeface="Arial"/>
              <a:buChar char="-"/>
            </a:pPr>
            <a:r>
              <a:rPr lang="en-US" dirty="0"/>
              <a:t>What do we do when hotels and merchants don’t want to exempt transactions from taxes, even if those States should honor tax exemption?</a:t>
            </a:r>
            <a:endParaRPr dirty="0"/>
          </a:p>
          <a:p>
            <a:pPr marL="171450" lvl="0" indent="-171450" algn="l" rtl="0">
              <a:spcBef>
                <a:spcPts val="360"/>
              </a:spcBef>
              <a:spcAft>
                <a:spcPts val="0"/>
              </a:spcAft>
              <a:buClr>
                <a:schemeClr val="dk1"/>
              </a:buClr>
              <a:buSzPts val="1200"/>
              <a:buFont typeface="Arial"/>
              <a:buChar char="-"/>
            </a:pPr>
            <a:r>
              <a:rPr lang="en-US" dirty="0"/>
              <a:t>There are so many different tax exemption forms for different States, isn’t there just one standard form somewhere we can use?</a:t>
            </a:r>
            <a:endParaRPr dirty="0"/>
          </a:p>
          <a:p>
            <a:pPr marL="171450" lvl="0" indent="-171450" algn="l" rtl="0">
              <a:spcBef>
                <a:spcPts val="360"/>
              </a:spcBef>
              <a:spcAft>
                <a:spcPts val="0"/>
              </a:spcAft>
              <a:buClr>
                <a:schemeClr val="dk1"/>
              </a:buClr>
              <a:buSzPts val="1200"/>
              <a:buFont typeface="Arial"/>
              <a:buChar char="-"/>
            </a:pPr>
            <a:r>
              <a:rPr lang="en-US" dirty="0"/>
              <a:t>I have cardholders that choose to use personal cards and are assessed taxes in tax exempt States.  Should that be happening?</a:t>
            </a:r>
            <a:endParaRPr dirty="0"/>
          </a:p>
          <a:p>
            <a:pPr marL="171450" lvl="0" indent="-171450" algn="l" rtl="0">
              <a:spcBef>
                <a:spcPts val="360"/>
              </a:spcBef>
              <a:spcAft>
                <a:spcPts val="0"/>
              </a:spcAft>
              <a:buClr>
                <a:schemeClr val="dk1"/>
              </a:buClr>
              <a:buSzPts val="1200"/>
              <a:buFont typeface="Arial"/>
              <a:buChar char="-"/>
            </a:pPr>
            <a:r>
              <a:rPr lang="en-US" dirty="0"/>
              <a:t>What authority does the Federal Government have for these issues?</a:t>
            </a:r>
            <a:endParaRPr dirty="0"/>
          </a:p>
          <a:p>
            <a:pPr marL="171450" lvl="0" indent="-95250" algn="l" rtl="0">
              <a:spcBef>
                <a:spcPts val="360"/>
              </a:spcBef>
              <a:spcAft>
                <a:spcPts val="0"/>
              </a:spcAft>
              <a:buClr>
                <a:schemeClr val="dk1"/>
              </a:buClr>
              <a:buSzPts val="1200"/>
              <a:buFont typeface="Arial"/>
              <a:buNone/>
            </a:pPr>
            <a:endParaRPr dirty="0"/>
          </a:p>
          <a:p>
            <a:pPr marL="0" marR="0" lvl="0" indent="0" algn="l" rtl="0">
              <a:spcBef>
                <a:spcPts val="360"/>
              </a:spcBef>
              <a:spcAft>
                <a:spcPts val="0"/>
              </a:spcAft>
              <a:buNone/>
            </a:pPr>
            <a:r>
              <a:rPr lang="en-US" dirty="0"/>
              <a:t>Today, we will try and address all of those questions and hopefully more.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6: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To give you a more comprehensive understanding of State tax issues, we are going to tackle this from a few angles.  We’ll explore the legal history of State sales tax assessment, discuss what the courts have ruled, and how it applies to tax exemption.  We will then discuss how cardholders can determine if and when they need to pay taxes and what forms may or may not be required.  Next, I’ll discuss some lessons learned from our office and the resources available.</a:t>
            </a:r>
            <a:endParaRPr dirty="0"/>
          </a:p>
          <a:p>
            <a:pPr marL="0" marR="0" lvl="0" indent="0" algn="l" rtl="0">
              <a:spcBef>
                <a:spcPts val="360"/>
              </a:spcBef>
              <a:spcAft>
                <a:spcPts val="0"/>
              </a:spcAft>
              <a:buNone/>
            </a:pPr>
            <a:endParaRPr dirty="0"/>
          </a:p>
          <a:p>
            <a:pPr marL="0" marR="0" lvl="0" indent="0" algn="l" rtl="0">
              <a:spcBef>
                <a:spcPts val="360"/>
              </a:spcBef>
              <a:spcAft>
                <a:spcPts val="0"/>
              </a:spcAft>
              <a:buNone/>
            </a:pPr>
            <a:r>
              <a:rPr lang="en-US" dirty="0"/>
              <a:t>As a reminder, the topics that we will be discussing will be for informational purposes only and should not be considered a formal </a:t>
            </a:r>
            <a:r>
              <a:rPr lang="en-US" sz="1200" dirty="0"/>
              <a:t>interpretation of law, tax advice, or recommendations to changes to existing policy</a:t>
            </a:r>
            <a:r>
              <a:rPr lang="en-US" dirty="0"/>
              <a:t>, as I am not a lawyer or tax policy expert.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solidFill>
                  <a:srgbClr val="000000"/>
                </a:solidFill>
              </a:rPr>
              <a:t>7</a:t>
            </a:fld>
            <a:endParaRPr>
              <a:solidFill>
                <a:srgbClr val="000000"/>
              </a:solidFill>
            </a:endParaRPr>
          </a:p>
        </p:txBody>
      </p:sp>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7: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a:t>Let’s jump right in and discuss the legal history and precedents that inform State tax exemption.  Reviewing the information will help us understand what authority the Federal Government does and does not have, and the role of the States and merchants in the tax collection process.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 name="Google Shape;100;p8: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Let’s look at the two types of accounts available under the GSA SmartPay Program.</a:t>
            </a:r>
            <a:endParaRPr dirty="0"/>
          </a:p>
          <a:p>
            <a:pPr marL="0" marR="0" lvl="0" indent="0" algn="l" rtl="0">
              <a:spcBef>
                <a:spcPts val="360"/>
              </a:spcBef>
              <a:spcAft>
                <a:spcPts val="0"/>
              </a:spcAft>
              <a:buNone/>
            </a:pPr>
            <a:endParaRPr dirty="0"/>
          </a:p>
          <a:p>
            <a:pPr marL="0" marR="0" lvl="0" indent="0" algn="l" rtl="0">
              <a:spcBef>
                <a:spcPts val="360"/>
              </a:spcBef>
              <a:spcAft>
                <a:spcPts val="0"/>
              </a:spcAft>
              <a:buNone/>
            </a:pPr>
            <a:r>
              <a:rPr lang="en-US" dirty="0"/>
              <a:t>Centrally Billed Accounts are accounts for which the Federal Government is directly billed for purchasing activity.  The government directly pays the vendor, which in this instance, is the GSA SmartPay contractor bank.  In other words, the government buys an item or service, and it directly pays for that item or service.  We’ll review this again in a few slides, but Centrally Billed Accounts are Purchase, Centrally Billed Travel, GSA Travel Tax Advantage, Fleet, and Integrated accounts.</a:t>
            </a:r>
            <a:endParaRPr dirty="0"/>
          </a:p>
          <a:p>
            <a:pPr marL="0" marR="0" lvl="0" indent="0" algn="l" rtl="0">
              <a:spcBef>
                <a:spcPts val="360"/>
              </a:spcBef>
              <a:spcAft>
                <a:spcPts val="0"/>
              </a:spcAft>
              <a:buNone/>
            </a:pPr>
            <a:endParaRPr dirty="0"/>
          </a:p>
          <a:p>
            <a:pPr marL="0" marR="0" lvl="0" indent="0" algn="l" rtl="0">
              <a:spcBef>
                <a:spcPts val="360"/>
              </a:spcBef>
              <a:spcAft>
                <a:spcPts val="0"/>
              </a:spcAft>
              <a:buNone/>
            </a:pPr>
            <a:r>
              <a:rPr lang="en-US" dirty="0"/>
              <a:t>Individually Billed Accounts are accounts for which an agent of the Federal Government may make a purchase, however the individual is liable for payment.  The Federal Government is responsible for reimbursing the individual, but the responsibility for making the payment is not directly the government’s responsibility.  The only GSA SmartPay product that is individually liable is the Individually Billed Travel account.</a:t>
            </a:r>
            <a:endParaRPr dirty="0"/>
          </a:p>
          <a:p>
            <a:pPr marL="0" marR="0" lvl="0" indent="0" algn="l" rtl="0">
              <a:spcBef>
                <a:spcPts val="360"/>
              </a:spcBef>
              <a:spcAft>
                <a:spcPts val="0"/>
              </a:spcAft>
              <a:buNone/>
            </a:pPr>
            <a:endParaRPr dirty="0"/>
          </a:p>
          <a:p>
            <a:pPr marL="0" marR="0" lvl="0" indent="0" algn="l" rtl="0">
              <a:spcBef>
                <a:spcPts val="360"/>
              </a:spcBef>
              <a:spcAft>
                <a:spcPts val="0"/>
              </a:spcAft>
              <a:buNone/>
            </a:pPr>
            <a:r>
              <a:rPr lang="en-US" dirty="0"/>
              <a:t>To summarize, for Centrally Billed Accounts, the Federal Government is liable for payment.  For Individually Billed Accounts, the individual Federal employee using the charge card is liable for payment.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
        <p:nvSpPr>
          <p:cNvPr id="106" name="Google Shape;1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9: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What you are seeing here is known as the Supremacy Clause of the United States Constitution.  This clause establishes that the Constitution and established Federal laws to be “the Supreme Law of the Land,” over State laws.</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GSA Logo"/>
          <p:cNvPicPr>
            <a:picLocks noChangeAspect="1"/>
          </p:cNvPicPr>
          <p:nvPr userDrawn="1"/>
        </p:nvPicPr>
        <p:blipFill>
          <a:blip r:embed="rId2" cstate="print"/>
          <a:stretch>
            <a:fillRect/>
          </a:stretch>
        </p:blipFill>
        <p:spPr>
          <a:xfrm>
            <a:off x="685800" y="457200"/>
            <a:ext cx="759524" cy="685800"/>
          </a:xfrm>
          <a:prstGeom prst="rect">
            <a:avLst/>
          </a:prstGeom>
        </p:spPr>
      </p:pic>
      <p:sp>
        <p:nvSpPr>
          <p:cNvPr id="8" name="Text Box 10"/>
          <p:cNvSpPr txBox="1">
            <a:spLocks noChangeArrowheads="1"/>
          </p:cNvSpPr>
          <p:nvPr userDrawn="1"/>
        </p:nvSpPr>
        <p:spPr bwMode="auto">
          <a:xfrm>
            <a:off x="4419600" y="1031241"/>
            <a:ext cx="4038600" cy="243840"/>
          </a:xfrm>
          <a:prstGeom prst="rect">
            <a:avLst/>
          </a:prstGeom>
          <a:noFill/>
          <a:ln w="9525">
            <a:noFill/>
            <a:miter lim="800000"/>
            <a:headEnd/>
            <a:tailEnd/>
          </a:ln>
        </p:spPr>
        <p:txBody>
          <a:bodyPr lIns="0" tIns="0" rIns="0" bIns="0" anchor="ctr"/>
          <a:lstStyle/>
          <a:p>
            <a:pPr algn="r">
              <a:spcBef>
                <a:spcPct val="50000"/>
              </a:spcBef>
            </a:pPr>
            <a:r>
              <a:rPr lang="en-US" sz="1200" b="1" dirty="0">
                <a:solidFill>
                  <a:schemeClr val="bg2"/>
                </a:solidFill>
              </a:rPr>
              <a:t>U.S. General Services Administration</a:t>
            </a:r>
          </a:p>
        </p:txBody>
      </p:sp>
      <p:pic>
        <p:nvPicPr>
          <p:cNvPr id="9" name="Picture 8" descr="GSA SmartPay Virtual Training Forum&#10;June 13-15, 2023 with image of woman at the computer taking a training. "/>
          <p:cNvPicPr>
            <a:picLocks noChangeAspect="1"/>
          </p:cNvPicPr>
          <p:nvPr userDrawn="1"/>
        </p:nvPicPr>
        <p:blipFill>
          <a:blip r:embed="rId3"/>
          <a:srcRect l="2893" r="2893"/>
          <a:stretch/>
        </p:blipFill>
        <p:spPr>
          <a:xfrm>
            <a:off x="0" y="1595422"/>
            <a:ext cx="9144000" cy="3548077"/>
          </a:xfrm>
          <a:prstGeom prst="rect">
            <a:avLst/>
          </a:prstGeom>
        </p:spPr>
      </p:pic>
      <p:sp>
        <p:nvSpPr>
          <p:cNvPr id="5" name="Title 2">
            <a:extLst>
              <a:ext uri="{FF2B5EF4-FFF2-40B4-BE49-F238E27FC236}">
                <a16:creationId xmlns:a16="http://schemas.microsoft.com/office/drawing/2014/main" id="{ADF2AF59-26E2-B501-9AFC-3854EDE695A6}"/>
              </a:ext>
            </a:extLst>
          </p:cNvPr>
          <p:cNvSpPr>
            <a:spLocks noGrp="1"/>
          </p:cNvSpPr>
          <p:nvPr>
            <p:ph type="title"/>
          </p:nvPr>
        </p:nvSpPr>
        <p:spPr>
          <a:xfrm>
            <a:off x="304800" y="3683634"/>
            <a:ext cx="4177990" cy="857250"/>
          </a:xfrm>
        </p:spPr>
        <p:txBody>
          <a:bodyPr/>
          <a:lstStyle/>
          <a:p>
            <a:endParaRPr lang="en-US" dirty="0"/>
          </a:p>
        </p:txBody>
      </p:sp>
    </p:spTree>
    <p:extLst>
      <p:ext uri="{BB962C8B-B14F-4D97-AF65-F5344CB8AC3E}">
        <p14:creationId xmlns:p14="http://schemas.microsoft.com/office/powerpoint/2010/main" val="3161280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176637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lvl1pPr>
              <a:defRPr>
                <a:solidFill>
                  <a:schemeClr val="accent4">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271704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1_Title Slide">
    <p:spTree>
      <p:nvGrpSpPr>
        <p:cNvPr id="1" name="Shape 12"/>
        <p:cNvGrpSpPr/>
        <p:nvPr/>
      </p:nvGrpSpPr>
      <p:grpSpPr>
        <a:xfrm>
          <a:off x="0" y="0"/>
          <a:ext cx="0" cy="0"/>
          <a:chOff x="0" y="0"/>
          <a:chExt cx="0" cy="0"/>
        </a:xfrm>
      </p:grpSpPr>
      <p:sp>
        <p:nvSpPr>
          <p:cNvPr id="16" name="Google Shape;16;p2"/>
          <p:cNvSpPr txBox="1">
            <a:spLocks noGrp="1"/>
          </p:cNvSpPr>
          <p:nvPr>
            <p:ph type="ctrTitle"/>
          </p:nvPr>
        </p:nvSpPr>
        <p:spPr>
          <a:xfrm>
            <a:off x="76200" y="1428749"/>
            <a:ext cx="8991600" cy="12033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4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8083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156D492-2D1D-56EF-570C-88395D3E32FB}"/>
              </a:ext>
            </a:extLst>
          </p:cNvPr>
          <p:cNvPicPr>
            <a:picLocks noChangeAspect="1"/>
          </p:cNvPicPr>
          <p:nvPr userDrawn="1"/>
        </p:nvPicPr>
        <p:blipFill>
          <a:blip r:embed="rId2"/>
          <a:stretch>
            <a:fillRect/>
          </a:stretch>
        </p:blipFill>
        <p:spPr>
          <a:xfrm>
            <a:off x="1116" y="0"/>
            <a:ext cx="9141768" cy="5143500"/>
          </a:xfrm>
          <a:prstGeom prst="rect">
            <a:avLst/>
          </a:prstGeom>
        </p:spPr>
      </p:pic>
      <p:sp>
        <p:nvSpPr>
          <p:cNvPr id="2" name="Title 1"/>
          <p:cNvSpPr>
            <a:spLocks noGrp="1"/>
          </p:cNvSpPr>
          <p:nvPr>
            <p:ph type="title"/>
          </p:nvPr>
        </p:nvSpPr>
        <p:spPr/>
        <p:txBody>
          <a:bodyPr/>
          <a:lstStyle>
            <a:lvl1pPr algn="ctr">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1622019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accent4">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78F-EB6A-0D45-BF4C-590753804B8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19174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FD578F-EB6A-0D45-BF4C-590753804B8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70525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solidFill>
                  <a:schemeClr val="accent4">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FD578F-EB6A-0D45-BF4C-590753804B8C}"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243164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55FD578F-EB6A-0D45-BF4C-590753804B8C}" type="datetimeFigureOut">
              <a:rPr lang="en-US" smtClean="0"/>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518718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939612-D290-F3C6-33E3-434810F8048B}"/>
              </a:ext>
            </a:extLst>
          </p:cNvPr>
          <p:cNvSpPr>
            <a:spLocks noGrp="1"/>
          </p:cNvSpPr>
          <p:nvPr>
            <p:ph type="title" hasCustomPrompt="1"/>
          </p:nvPr>
        </p:nvSpPr>
        <p:spPr/>
        <p:txBody>
          <a:bodyPr/>
          <a:lstStyle>
            <a:lvl1pPr>
              <a:defRPr>
                <a:solidFill>
                  <a:schemeClr val="bg1"/>
                </a:solidFill>
              </a:defRPr>
            </a:lvl1pPr>
          </a:lstStyle>
          <a:p>
            <a:r>
              <a:rPr lang="en-US" dirty="0"/>
              <a:t>GSA Starmark Logo</a:t>
            </a:r>
          </a:p>
        </p:txBody>
      </p:sp>
      <p:sp>
        <p:nvSpPr>
          <p:cNvPr id="2" name="Date Placeholder 1"/>
          <p:cNvSpPr>
            <a:spLocks noGrp="1"/>
          </p:cNvSpPr>
          <p:nvPr>
            <p:ph type="dt" sz="half" idx="10"/>
          </p:nvPr>
        </p:nvSpPr>
        <p:spPr/>
        <p:txBody>
          <a:bodyPr/>
          <a:lstStyle/>
          <a:p>
            <a:fld id="{55FD578F-EB6A-0D45-BF4C-590753804B8C}"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138914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27573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chemeClr val="accent4">
                    <a:lumMod val="75000"/>
                  </a:schemeClr>
                </a:solidFill>
              </a:defRPr>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59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5FD578F-EB6A-0D45-BF4C-590753804B8C}" type="datetimeFigureOut">
              <a:rPr lang="en-US" smtClean="0"/>
              <a:t>1/30/2023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148A2A4-532E-8B48-BE15-FAD2C9B6FD7A}" type="slidenum">
              <a:rPr lang="en-US" smtClean="0"/>
              <a:t>‹#›</a:t>
            </a:fld>
            <a:endParaRPr lang="en-US"/>
          </a:p>
        </p:txBody>
      </p:sp>
    </p:spTree>
    <p:extLst>
      <p:ext uri="{BB962C8B-B14F-4D97-AF65-F5344CB8AC3E}">
        <p14:creationId xmlns:p14="http://schemas.microsoft.com/office/powerpoint/2010/main" val="339775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martpay.gsa.gov/content/state-tax-informa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smartpay.gsa.gov/content/state-tax-informati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s://smartpay.gsa.gov/content/state-tax-informati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 Id="rId9" Type="http://schemas.openxmlformats.org/officeDocument/2006/relationships/image" Target="../media/image12.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0" y="3151985"/>
            <a:ext cx="4413738" cy="1450443"/>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FFFFFF"/>
              </a:buClr>
              <a:buSzPts val="700"/>
              <a:buFont typeface="Arial"/>
              <a:buNone/>
            </a:pPr>
            <a:r>
              <a:rPr lang="en-US" sz="3200" dirty="0">
                <a:solidFill>
                  <a:srgbClr val="005087"/>
                </a:solidFill>
                <a:sym typeface="Arial"/>
              </a:rPr>
              <a:t>GSA </a:t>
            </a:r>
            <a:r>
              <a:rPr lang="en-US" sz="3200" dirty="0" err="1">
                <a:solidFill>
                  <a:srgbClr val="005087"/>
                </a:solidFill>
                <a:sym typeface="Arial"/>
              </a:rPr>
              <a:t>SmartTax</a:t>
            </a:r>
            <a:br>
              <a:rPr lang="en-US" sz="3200" dirty="0">
                <a:solidFill>
                  <a:srgbClr val="005087"/>
                </a:solidFill>
                <a:sym typeface="Arial"/>
              </a:rPr>
            </a:br>
            <a:r>
              <a:rPr lang="en-US" sz="2400" dirty="0">
                <a:solidFill>
                  <a:srgbClr val="005087"/>
                </a:solidFill>
                <a:sym typeface="Arial"/>
              </a:rPr>
              <a:t>Lessons Learned for State Sales Tax</a:t>
            </a:r>
            <a:br>
              <a:rPr lang="en-US" sz="1600" dirty="0">
                <a:solidFill>
                  <a:srgbClr val="005087"/>
                </a:solidFill>
                <a:sym typeface="Arial"/>
              </a:rPr>
            </a:br>
            <a:br>
              <a:rPr lang="en-US" sz="1600" dirty="0">
                <a:solidFill>
                  <a:srgbClr val="005087"/>
                </a:solidFill>
                <a:sym typeface="Arial"/>
              </a:rPr>
            </a:br>
            <a:r>
              <a:rPr lang="en-US" sz="2200" dirty="0">
                <a:solidFill>
                  <a:schemeClr val="tx2">
                    <a:lumMod val="50000"/>
                  </a:schemeClr>
                </a:solidFill>
                <a:latin typeface="Arial Bold" pitchFamily="92" charset="0"/>
              </a:rPr>
              <a:t>Andrew Lee</a:t>
            </a:r>
            <a:endParaRPr lang="en-US" sz="2200" dirty="0">
              <a:solidFill>
                <a:srgbClr val="005087"/>
              </a:solidFill>
              <a:sym typeface="Arial"/>
            </a:endParaRPr>
          </a:p>
        </p:txBody>
      </p:sp>
      <p:pic>
        <p:nvPicPr>
          <p:cNvPr id="3" name="Picture 2" descr="Celebrating 25 Years Supporting Your Mission&#10;">
            <a:extLst>
              <a:ext uri="{FF2B5EF4-FFF2-40B4-BE49-F238E27FC236}">
                <a16:creationId xmlns:a16="http://schemas.microsoft.com/office/drawing/2014/main" id="{E6A01842-0B0F-81A8-65B5-CA502C8D8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0831" y="115693"/>
            <a:ext cx="1500285" cy="9135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The Constitution and the Courts</a:t>
            </a:r>
            <a:endParaRPr sz="3600" b="1" dirty="0"/>
          </a:p>
        </p:txBody>
      </p:sp>
      <p:sp>
        <p:nvSpPr>
          <p:cNvPr id="118" name="Google Shape;118;p22"/>
          <p:cNvSpPr/>
          <p:nvPr/>
        </p:nvSpPr>
        <p:spPr>
          <a:xfrm>
            <a:off x="684213" y="1463040"/>
            <a:ext cx="7772400" cy="20774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High court rulings applied the Supremacy Clause to make determinations and cases include, but are not limited to, the following:</a:t>
            </a:r>
            <a:endParaRPr/>
          </a:p>
          <a:p>
            <a:pPr marL="568325" marR="0" lvl="1" indent="-331788" algn="l" rtl="0">
              <a:lnSpc>
                <a:spcPct val="100000"/>
              </a:lnSpc>
              <a:spcBef>
                <a:spcPts val="6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McCulloch v. Maryland, 17 U.S. 316 (1819)</a:t>
            </a:r>
            <a:endParaRPr/>
          </a:p>
          <a:p>
            <a:pPr marL="568325" marR="0" lvl="1" indent="-331788" algn="l" rtl="0">
              <a:lnSpc>
                <a:spcPct val="100000"/>
              </a:lnSpc>
              <a:spcBef>
                <a:spcPts val="6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U.S. v. New Mexico, 455 U.S. 720 (1982)</a:t>
            </a:r>
            <a:endParaRPr/>
          </a:p>
          <a:p>
            <a:pPr marL="568325" marR="0" lvl="1" indent="-331788" algn="l" rtl="0">
              <a:lnSpc>
                <a:spcPct val="100000"/>
              </a:lnSpc>
              <a:spcBef>
                <a:spcPts val="6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Alabama v. King &amp; Boozer, 314 U.S. 1 (1941)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Summary of Court Rulings</a:t>
            </a:r>
            <a:endParaRPr sz="3600" b="1" dirty="0"/>
          </a:p>
        </p:txBody>
      </p:sp>
      <p:sp>
        <p:nvSpPr>
          <p:cNvPr id="125" name="Google Shape;125;p23"/>
          <p:cNvSpPr/>
          <p:nvPr/>
        </p:nvSpPr>
        <p:spPr>
          <a:xfrm>
            <a:off x="684213" y="1463040"/>
            <a:ext cx="7772400" cy="287463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States have the sovereign right to assess taxes on individuals.  However, States do not have the authority to assess taxes on Federal Government transactions, when the government is directly liable for payment.</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Federal government or agent/instrumentality of the government</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“Agent “or “instrumentality” is any Federal employee conducting official business on behalf of the government</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High court rulings are based on payment liability; if the government is directly responsible for payment, then States cannot assess taxes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Determining Payment Liability</a:t>
            </a:r>
            <a:endParaRPr sz="3600" b="1" dirty="0"/>
          </a:p>
        </p:txBody>
      </p:sp>
      <p:sp>
        <p:nvSpPr>
          <p:cNvPr id="132" name="Google Shape;132;p24"/>
          <p:cNvSpPr/>
          <p:nvPr/>
        </p:nvSpPr>
        <p:spPr>
          <a:xfrm>
            <a:off x="684212" y="1463040"/>
            <a:ext cx="7772400" cy="2862322"/>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How does the high court ruling impact GSA SmartPay?</a:t>
            </a:r>
            <a:endParaRPr/>
          </a:p>
          <a:p>
            <a:pPr marL="568325" marR="0" lvl="1" indent="-331788"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All CBA transactions are exempt from State taxes</a:t>
            </a:r>
            <a:endParaRPr/>
          </a:p>
          <a:p>
            <a:pPr marL="1036637" marR="0" lvl="2" indent="-342900" algn="l" rtl="0">
              <a:lnSpc>
                <a:spcPct val="100000"/>
              </a:lnSpc>
              <a:spcBef>
                <a:spcPts val="0"/>
              </a:spcBef>
              <a:spcAft>
                <a:spcPts val="0"/>
              </a:spcAft>
              <a:buClr>
                <a:srgbClr val="000000"/>
              </a:buClr>
              <a:buSzPts val="1600"/>
              <a:buFont typeface="Courier New"/>
              <a:buChar char="o"/>
            </a:pPr>
            <a:r>
              <a:rPr lang="en-US" sz="1600" b="0" i="0" u="none" strike="noStrike" cap="none">
                <a:solidFill>
                  <a:srgbClr val="000000"/>
                </a:solidFill>
                <a:latin typeface="Arial"/>
                <a:ea typeface="Arial"/>
                <a:cs typeface="Arial"/>
                <a:sym typeface="Arial"/>
              </a:rPr>
              <a:t>Purchase</a:t>
            </a:r>
            <a:endParaRPr/>
          </a:p>
          <a:p>
            <a:pPr marL="1036637" marR="0" lvl="2" indent="-342900" algn="l" rtl="0">
              <a:lnSpc>
                <a:spcPct val="100000"/>
              </a:lnSpc>
              <a:spcBef>
                <a:spcPts val="0"/>
              </a:spcBef>
              <a:spcAft>
                <a:spcPts val="0"/>
              </a:spcAft>
              <a:buClr>
                <a:srgbClr val="000000"/>
              </a:buClr>
              <a:buSzPts val="1600"/>
              <a:buFont typeface="Courier New"/>
              <a:buChar char="o"/>
            </a:pPr>
            <a:r>
              <a:rPr lang="en-US" sz="1600" b="0" i="0" u="none" strike="noStrike" cap="none">
                <a:solidFill>
                  <a:srgbClr val="000000"/>
                </a:solidFill>
                <a:latin typeface="Arial"/>
                <a:ea typeface="Arial"/>
                <a:cs typeface="Arial"/>
                <a:sym typeface="Arial"/>
              </a:rPr>
              <a:t>CBA Travel</a:t>
            </a:r>
            <a:endParaRPr/>
          </a:p>
          <a:p>
            <a:pPr marL="1036637" marR="0" lvl="2" indent="-342900" algn="l" rtl="0">
              <a:lnSpc>
                <a:spcPct val="100000"/>
              </a:lnSpc>
              <a:spcBef>
                <a:spcPts val="0"/>
              </a:spcBef>
              <a:spcAft>
                <a:spcPts val="0"/>
              </a:spcAft>
              <a:buClr>
                <a:srgbClr val="000000"/>
              </a:buClr>
              <a:buSzPts val="1600"/>
              <a:buFont typeface="Courier New"/>
              <a:buChar char="o"/>
            </a:pPr>
            <a:r>
              <a:rPr lang="en-US" sz="1600" b="0" i="0" u="none" strike="noStrike" cap="none">
                <a:solidFill>
                  <a:srgbClr val="000000"/>
                </a:solidFill>
                <a:latin typeface="Arial"/>
                <a:ea typeface="Arial"/>
                <a:cs typeface="Arial"/>
                <a:sym typeface="Arial"/>
              </a:rPr>
              <a:t>GSA Travel Tax Advantage</a:t>
            </a:r>
            <a:endParaRPr/>
          </a:p>
          <a:p>
            <a:pPr marL="1036637" marR="0" lvl="2" indent="-342900" algn="l" rtl="0">
              <a:lnSpc>
                <a:spcPct val="100000"/>
              </a:lnSpc>
              <a:spcBef>
                <a:spcPts val="0"/>
              </a:spcBef>
              <a:spcAft>
                <a:spcPts val="0"/>
              </a:spcAft>
              <a:buClr>
                <a:srgbClr val="000000"/>
              </a:buClr>
              <a:buSzPts val="1600"/>
              <a:buFont typeface="Courier New"/>
              <a:buChar char="o"/>
            </a:pPr>
            <a:r>
              <a:rPr lang="en-US" sz="1600" b="0" i="0" u="none" strike="noStrike" cap="none">
                <a:solidFill>
                  <a:srgbClr val="000000"/>
                </a:solidFill>
                <a:latin typeface="Arial"/>
                <a:ea typeface="Arial"/>
                <a:cs typeface="Arial"/>
                <a:sym typeface="Arial"/>
              </a:rPr>
              <a:t>Fleet</a:t>
            </a:r>
            <a:endParaRPr/>
          </a:p>
          <a:p>
            <a:pPr marL="1036637" marR="0" lvl="2" indent="-342900" algn="l" rtl="0">
              <a:lnSpc>
                <a:spcPct val="100000"/>
              </a:lnSpc>
              <a:spcBef>
                <a:spcPts val="0"/>
              </a:spcBef>
              <a:spcAft>
                <a:spcPts val="0"/>
              </a:spcAft>
              <a:buClr>
                <a:srgbClr val="000000"/>
              </a:buClr>
              <a:buSzPts val="1600"/>
              <a:buFont typeface="Courier New"/>
              <a:buChar char="o"/>
            </a:pPr>
            <a:r>
              <a:rPr lang="en-US" sz="1600" b="0" i="0" u="none" strike="noStrike" cap="none">
                <a:solidFill>
                  <a:srgbClr val="000000"/>
                </a:solidFill>
                <a:latin typeface="Arial"/>
                <a:ea typeface="Arial"/>
                <a:cs typeface="Arial"/>
                <a:sym typeface="Arial"/>
              </a:rPr>
              <a:t>Integrated</a:t>
            </a:r>
            <a:endParaRPr/>
          </a:p>
          <a:p>
            <a:pPr marL="568325" marR="0" lvl="1" indent="-331788"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IBA transactions may be subject to State taxes</a:t>
            </a:r>
            <a:endParaRPr/>
          </a:p>
          <a:p>
            <a:pPr marL="1036637" marR="0" lvl="2" indent="-342900" algn="l" rtl="0">
              <a:lnSpc>
                <a:spcPct val="100000"/>
              </a:lnSpc>
              <a:spcBef>
                <a:spcPts val="0"/>
              </a:spcBef>
              <a:spcAft>
                <a:spcPts val="0"/>
              </a:spcAft>
              <a:buClr>
                <a:srgbClr val="000000"/>
              </a:buClr>
              <a:buSzPts val="1600"/>
              <a:buFont typeface="Courier New"/>
              <a:buChar char="o"/>
            </a:pPr>
            <a:r>
              <a:rPr lang="en-US" sz="1600" b="0" i="0" u="none" strike="noStrike" cap="none">
                <a:solidFill>
                  <a:srgbClr val="000000"/>
                </a:solidFill>
                <a:latin typeface="Arial"/>
                <a:ea typeface="Arial"/>
                <a:cs typeface="Arial"/>
                <a:sym typeface="Arial"/>
              </a:rPr>
              <a:t>IBA Travel</a:t>
            </a:r>
            <a:endParaRPr/>
          </a:p>
          <a:p>
            <a:pPr marL="1036637" marR="0" lvl="2" indent="-342900" algn="l" rtl="0">
              <a:lnSpc>
                <a:spcPct val="100000"/>
              </a:lnSpc>
              <a:spcBef>
                <a:spcPts val="0"/>
              </a:spcBef>
              <a:spcAft>
                <a:spcPts val="0"/>
              </a:spcAft>
              <a:buClr>
                <a:srgbClr val="000000"/>
              </a:buClr>
              <a:buSzPts val="1600"/>
              <a:buFont typeface="Courier New"/>
              <a:buChar char="o"/>
            </a:pPr>
            <a:r>
              <a:rPr lang="en-US" sz="1600" b="0" i="0" u="none" strike="noStrike" cap="none">
                <a:solidFill>
                  <a:srgbClr val="000000"/>
                </a:solidFill>
                <a:latin typeface="Arial"/>
                <a:ea typeface="Arial"/>
                <a:cs typeface="Arial"/>
                <a:sym typeface="Arial"/>
              </a:rPr>
              <a:t>Taxes apply for IBA split disbursements</a:t>
            </a:r>
            <a:endParaRP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799187" y="1925435"/>
            <a:ext cx="7545625" cy="1292631"/>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900"/>
              <a:buNone/>
            </a:pPr>
            <a:r>
              <a:rPr lang="en-US" sz="3600" b="1"/>
              <a:t>When and Where do I Pay Taxes?</a:t>
            </a:r>
            <a:br>
              <a:rPr lang="en-US" sz="3600" b="1"/>
            </a:br>
            <a:r>
              <a:rPr lang="en-US" sz="3600" b="1"/>
              <a:t>What Forms do I need?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How Most States Collect Sales Taxes</a:t>
            </a:r>
            <a:endParaRPr sz="3600" b="1" dirty="0"/>
          </a:p>
        </p:txBody>
      </p:sp>
      <p:sp>
        <p:nvSpPr>
          <p:cNvPr id="145" name="Google Shape;145;p26"/>
          <p:cNvSpPr/>
          <p:nvPr/>
        </p:nvSpPr>
        <p:spPr>
          <a:xfrm>
            <a:off x="684213" y="1463040"/>
            <a:ext cx="7772400" cy="3262432"/>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States rely on merchants to collect sales tax assessed on purchases at the point of sale.  Merchants make the decision for whether or not to assess taxes: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States establish tax laws and regulations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Merchants collect tax on behalf of States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Laws may change suddenly</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Point of sales personnel may assess taxes even for CBA cards or in States where IBA cards are exempt</a:t>
            </a:r>
            <a:endParaRPr/>
          </a:p>
          <a:p>
            <a:pPr marL="0" marR="0" lvl="1" indent="0" algn="l" rtl="0">
              <a:lnSpc>
                <a:spcPct val="100000"/>
              </a:lnSpc>
              <a:spcBef>
                <a:spcPts val="160"/>
              </a:spcBef>
              <a:spcAft>
                <a:spcPts val="0"/>
              </a:spcAft>
              <a:buNone/>
            </a:pPr>
            <a:endParaRPr sz="8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Please Note:  </a:t>
            </a:r>
            <a:r>
              <a:rPr lang="en-US" sz="1600" b="0" i="1" u="none" strike="noStrike" cap="none">
                <a:solidFill>
                  <a:srgbClr val="000000"/>
                </a:solidFill>
                <a:latin typeface="Arial"/>
                <a:ea typeface="Arial"/>
                <a:cs typeface="Arial"/>
                <a:sym typeface="Arial"/>
              </a:rPr>
              <a:t>GSA does not have the authority to mandate tax exemption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Which States Exempt CBA Transactions?</a:t>
            </a:r>
            <a:endParaRPr sz="3600" b="1" dirty="0"/>
          </a:p>
        </p:txBody>
      </p:sp>
      <p:sp>
        <p:nvSpPr>
          <p:cNvPr id="152" name="Google Shape;152;p27"/>
          <p:cNvSpPr/>
          <p:nvPr/>
        </p:nvSpPr>
        <p:spPr>
          <a:xfrm>
            <a:off x="684212" y="1463040"/>
            <a:ext cx="7772400" cy="1323439"/>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All 50 States and U.S. territories exempt direct State sales taxes for CBAs.  Some States require exemption forms.  For more information about documentation requirements please visit:  </a:t>
            </a:r>
            <a:r>
              <a:rPr lang="en-US" sz="2000" b="0" i="0" u="sng" strike="noStrike" cap="none">
                <a:solidFill>
                  <a:schemeClr val="hlink"/>
                </a:solidFill>
                <a:latin typeface="Arial"/>
                <a:ea typeface="Arial"/>
                <a:cs typeface="Arial"/>
                <a:sym typeface="Arial"/>
                <a:hlinkClick r:id="rId3"/>
              </a:rPr>
              <a:t>https://smartpay.gsa.gov/content/state-tax-information</a:t>
            </a:r>
            <a:r>
              <a:rPr lang="en-US" sz="2000" b="0" i="0" u="none" strike="noStrike" cap="none">
                <a:solidFill>
                  <a:srgbClr val="000000"/>
                </a:solidFill>
                <a:latin typeface="Arial"/>
                <a:ea typeface="Arial"/>
                <a:cs typeface="Arial"/>
                <a:sym typeface="Arial"/>
              </a:rPr>
              <a:t> </a:t>
            </a:r>
            <a:endParaRPr/>
          </a:p>
        </p:txBody>
      </p:sp>
      <p:pic>
        <p:nvPicPr>
          <p:cNvPr id="5" name="Picture 4" descr="GSA SmartPay Tax Map&#10;&#10;Screen shot of the State tax map detailing information about State tax exemption and documentation requirements.  Available at https://smartpay.gsa.gov/content/state-tax-information.">
            <a:extLst>
              <a:ext uri="{FF2B5EF4-FFF2-40B4-BE49-F238E27FC236}">
                <a16:creationId xmlns:a16="http://schemas.microsoft.com/office/drawing/2014/main" id="{FE8A90D1-20D8-48C4-A9A3-87D0B43209BB}"/>
              </a:ext>
            </a:extLst>
          </p:cNvPr>
          <p:cNvPicPr>
            <a:picLocks noChangeAspect="1"/>
          </p:cNvPicPr>
          <p:nvPr/>
        </p:nvPicPr>
        <p:blipFill>
          <a:blip r:embed="rId4"/>
          <a:stretch>
            <a:fillRect/>
          </a:stretch>
        </p:blipFill>
        <p:spPr>
          <a:xfrm>
            <a:off x="3358011" y="2963644"/>
            <a:ext cx="3919512" cy="189643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Which States Exempt IBA Transactions?</a:t>
            </a:r>
            <a:endParaRPr sz="3600" b="1" dirty="0"/>
          </a:p>
        </p:txBody>
      </p:sp>
      <p:sp>
        <p:nvSpPr>
          <p:cNvPr id="160" name="Google Shape;160;p28"/>
          <p:cNvSpPr/>
          <p:nvPr/>
        </p:nvSpPr>
        <p:spPr>
          <a:xfrm>
            <a:off x="684213" y="1463040"/>
            <a:ext cx="7772400" cy="3231654"/>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CCCM maintains a list of States that exempt State sales tax for IBA transactions. For a complete listing of States and requirements, please visit </a:t>
            </a:r>
            <a:r>
              <a:rPr lang="en-US" sz="2000" b="0" i="0" u="sng" strike="noStrike" cap="none" dirty="0">
                <a:solidFill>
                  <a:schemeClr val="hlink"/>
                </a:solidFill>
                <a:latin typeface="Arial"/>
                <a:ea typeface="Arial"/>
                <a:cs typeface="Arial"/>
                <a:sym typeface="Arial"/>
                <a:hlinkClick r:id="rId3"/>
              </a:rPr>
              <a:t>https://smartpay.gsa.gov/content/state-tax-information</a:t>
            </a:r>
            <a:r>
              <a:rPr lang="en-US" sz="2000" b="0" i="0" u="none" strike="noStrike" cap="none" dirty="0">
                <a:solidFill>
                  <a:srgbClr val="000000"/>
                </a:solidFill>
                <a:latin typeface="Arial"/>
                <a:ea typeface="Arial"/>
                <a:cs typeface="Arial"/>
                <a:sym typeface="Arial"/>
              </a:rPr>
              <a:t>:</a:t>
            </a:r>
            <a:endParaRPr dirty="0"/>
          </a:p>
          <a:p>
            <a:pPr marL="568325" marR="0" lvl="1" indent="-280988" algn="l" rtl="0">
              <a:lnSpc>
                <a:spcPct val="100000"/>
              </a:lnSpc>
              <a:spcBef>
                <a:spcPts val="160"/>
              </a:spcBef>
              <a:spcAft>
                <a:spcPts val="0"/>
              </a:spcAft>
              <a:buClr>
                <a:srgbClr val="000000"/>
              </a:buClr>
              <a:buSzPts val="800"/>
              <a:buFont typeface="Arial"/>
              <a:buNone/>
            </a:pPr>
            <a:endParaRPr sz="800" b="0" i="0" u="none" strike="noStrike" cap="none" dirty="0">
              <a:solidFill>
                <a:srgbClr val="000000"/>
              </a:solidFill>
              <a:latin typeface="Arial"/>
              <a:ea typeface="Arial"/>
              <a:cs typeface="Arial"/>
              <a:sym typeface="Arial"/>
            </a:endParaRPr>
          </a:p>
          <a:p>
            <a:pPr marL="568325" marR="0" lvl="1" indent="-331788"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Alaska</a:t>
            </a:r>
            <a:endParaRPr dirty="0"/>
          </a:p>
          <a:p>
            <a:pPr marL="568325" marR="0" lvl="1" indent="-331788"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Delaware</a:t>
            </a:r>
            <a:endParaRPr dirty="0"/>
          </a:p>
          <a:p>
            <a:pPr marL="568325" marR="0" lvl="1" indent="-331788"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Florida</a:t>
            </a:r>
            <a:endParaRPr dirty="0"/>
          </a:p>
          <a:p>
            <a:pPr marL="568325" marR="0" lvl="1" indent="-331788"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Kansas</a:t>
            </a:r>
            <a:endParaRPr dirty="0"/>
          </a:p>
          <a:p>
            <a:pPr marL="568325" marR="0" lvl="1" indent="-331788"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Louisiana</a:t>
            </a:r>
            <a:endParaRPr dirty="0"/>
          </a:p>
          <a:p>
            <a:pPr marL="568325" marR="0" lvl="1" indent="-331788"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Massachusetts</a:t>
            </a:r>
            <a:endParaRPr dirty="0"/>
          </a:p>
          <a:p>
            <a:pPr marL="568325" marR="0" lvl="1" indent="-331788"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New York</a:t>
            </a:r>
          </a:p>
        </p:txBody>
      </p:sp>
      <p:sp>
        <p:nvSpPr>
          <p:cNvPr id="161" name="Google Shape;161;p28"/>
          <p:cNvSpPr/>
          <p:nvPr/>
        </p:nvSpPr>
        <p:spPr>
          <a:xfrm>
            <a:off x="3011208" y="2567925"/>
            <a:ext cx="3048000" cy="2322483"/>
          </a:xfrm>
          <a:prstGeom prst="rect">
            <a:avLst/>
          </a:prstGeom>
          <a:noFill/>
          <a:ln>
            <a:noFill/>
          </a:ln>
        </p:spPr>
        <p:txBody>
          <a:bodyPr spcFirstLastPara="1" wrap="square" lIns="91425" tIns="45700" rIns="91425" bIns="45700" anchor="t" anchorCtr="0">
            <a:noAutofit/>
          </a:bodyPr>
          <a:lstStyle/>
          <a:p>
            <a:pPr marL="568325" marR="0" lvl="1" indent="-331788"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Oregon</a:t>
            </a:r>
            <a:endParaRPr dirty="0"/>
          </a:p>
          <a:p>
            <a:pPr marL="568325" marR="0" lvl="1" indent="-331788"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Pennsylvania</a:t>
            </a:r>
            <a:endParaRPr dirty="0"/>
          </a:p>
          <a:p>
            <a:pPr marL="568325" marR="0" lvl="1" indent="-331788"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Texas</a:t>
            </a:r>
            <a:endParaRPr dirty="0"/>
          </a:p>
          <a:p>
            <a:pPr marL="568325" marR="0" lvl="1" indent="-331788"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Wisconsin</a:t>
            </a:r>
            <a:endParaRPr dirty="0"/>
          </a:p>
          <a:p>
            <a:pPr marL="568325" marR="0" lvl="1" indent="-331788"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Puerto Rico</a:t>
            </a:r>
            <a:endParaRPr dirty="0"/>
          </a:p>
          <a:p>
            <a:pPr marL="568325" marR="0" lvl="1" indent="-331788"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Virgin Islands</a:t>
            </a:r>
            <a:endParaRPr sz="1600" b="0" i="0" u="none" strike="noStrike" cap="none" dirty="0">
              <a:solidFill>
                <a:srgbClr val="000000"/>
              </a:solidFill>
              <a:latin typeface="Arial"/>
              <a:ea typeface="Arial"/>
              <a:cs typeface="Arial"/>
              <a:sym typeface="Arial"/>
            </a:endParaRPr>
          </a:p>
        </p:txBody>
      </p:sp>
      <p:pic>
        <p:nvPicPr>
          <p:cNvPr id="6" name="Picture 5" descr="GSA SmartPay Tax Map&#10;&#10;Screen shot of the State tax map detailing information about State tax exemption and documentation requirements.  Available at https://smartpay.gsa.gov/content/state-tax-information.">
            <a:extLst>
              <a:ext uri="{FF2B5EF4-FFF2-40B4-BE49-F238E27FC236}">
                <a16:creationId xmlns:a16="http://schemas.microsoft.com/office/drawing/2014/main" id="{93F2A781-B9F8-44FD-9164-E182475A87F4}"/>
              </a:ext>
            </a:extLst>
          </p:cNvPr>
          <p:cNvPicPr>
            <a:picLocks noChangeAspect="1"/>
          </p:cNvPicPr>
          <p:nvPr/>
        </p:nvPicPr>
        <p:blipFill>
          <a:blip r:embed="rId4"/>
          <a:stretch>
            <a:fillRect/>
          </a:stretch>
        </p:blipFill>
        <p:spPr>
          <a:xfrm>
            <a:off x="5413560" y="2876557"/>
            <a:ext cx="3207925" cy="15521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States That “Don’t” Exempt CBAs</a:t>
            </a:r>
            <a:endParaRPr sz="3600" b="1" dirty="0"/>
          </a:p>
        </p:txBody>
      </p:sp>
      <p:sp>
        <p:nvSpPr>
          <p:cNvPr id="169" name="Google Shape;169;p29"/>
          <p:cNvSpPr/>
          <p:nvPr/>
        </p:nvSpPr>
        <p:spPr>
          <a:xfrm>
            <a:off x="684213" y="1463040"/>
            <a:ext cx="7772400" cy="3490186"/>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There are States that assess taxes directly to merchants and not to cardholders.  For example, some States assess a gross receipts tax.  Merchants have the ability to pass along this tax on CBAs to the Federal Government and there is no conflict with the Courts’ application of the Supremacy Clause for tax exemption.  These States include:</a:t>
            </a:r>
            <a:endParaRPr/>
          </a:p>
          <a:p>
            <a:pPr marL="568325" marR="0" lvl="1" indent="-331788"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Arizona</a:t>
            </a:r>
            <a:endParaRPr/>
          </a:p>
          <a:p>
            <a:pPr marL="568325" marR="0" lvl="1" indent="-331788"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Hawaii</a:t>
            </a:r>
            <a:endParaRPr/>
          </a:p>
          <a:p>
            <a:pPr marL="568325" marR="0" lvl="1" indent="-331788"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Illinois</a:t>
            </a:r>
            <a:endParaRPr/>
          </a:p>
          <a:p>
            <a:pPr marL="568325" marR="0" lvl="1" indent="-331788"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New Mexico</a:t>
            </a:r>
            <a:endParaRPr/>
          </a:p>
          <a:p>
            <a:pPr marL="236536" marR="0" lvl="1" indent="0" algn="l" rtl="0">
              <a:lnSpc>
                <a:spcPct val="100000"/>
              </a:lnSpc>
              <a:spcBef>
                <a:spcPts val="240"/>
              </a:spcBef>
              <a:spcAft>
                <a:spcPts val="0"/>
              </a:spcAft>
              <a:buNone/>
            </a:pPr>
            <a:endParaRPr sz="1200" b="0" i="0" u="none" strike="noStrike" cap="none">
              <a:solidFill>
                <a:srgbClr val="000000"/>
              </a:solidFill>
              <a:latin typeface="Arial"/>
              <a:ea typeface="Arial"/>
              <a:cs typeface="Arial"/>
              <a:sym typeface="Arial"/>
            </a:endParaRPr>
          </a:p>
          <a:p>
            <a:pPr marL="0" marR="0" lvl="1" indent="0" algn="l" rtl="0">
              <a:lnSpc>
                <a:spcPct val="100000"/>
              </a:lnSpc>
              <a:spcBef>
                <a:spcPts val="240"/>
              </a:spcBef>
              <a:spcAft>
                <a:spcPts val="0"/>
              </a:spcAft>
              <a:buNone/>
            </a:pPr>
            <a:r>
              <a:rPr lang="en-US" sz="1200" b="0" i="0" u="none" strike="noStrike" cap="none">
                <a:solidFill>
                  <a:srgbClr val="000000"/>
                </a:solidFill>
                <a:latin typeface="Arial"/>
                <a:ea typeface="Arial"/>
                <a:cs typeface="Arial"/>
                <a:sym typeface="Arial"/>
              </a:rPr>
              <a:t>For specific information about each State, please visit:  </a:t>
            </a:r>
            <a:r>
              <a:rPr lang="en-US" sz="1200" b="0" i="0" u="sng" strike="noStrike" cap="none">
                <a:solidFill>
                  <a:schemeClr val="hlink"/>
                </a:solidFill>
                <a:latin typeface="Arial"/>
                <a:ea typeface="Arial"/>
                <a:cs typeface="Arial"/>
                <a:sym typeface="Arial"/>
                <a:hlinkClick r:id="rId3"/>
              </a:rPr>
              <a:t>https://smartpay.gsa.gov/content/state-tax-information</a:t>
            </a:r>
            <a:r>
              <a:rPr lang="en-US" sz="12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What About Other Taxes &amp; Fees?</a:t>
            </a:r>
            <a:endParaRPr sz="3600" b="1" dirty="0"/>
          </a:p>
        </p:txBody>
      </p:sp>
      <p:sp>
        <p:nvSpPr>
          <p:cNvPr id="169" name="Google Shape;169;p29"/>
          <p:cNvSpPr/>
          <p:nvPr/>
        </p:nvSpPr>
        <p:spPr>
          <a:xfrm>
            <a:off x="684213" y="1463040"/>
            <a:ext cx="7772400" cy="3490186"/>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None/>
            </a:pPr>
            <a:r>
              <a:rPr lang="en-US" sz="2000" dirty="0"/>
              <a:t>Cardholders may see other taxes assessed on bills or invoices for transactions in which State sales tax is exempt.  These taxes may be assessed by local governments or municipalities and are allowable.  These taxes may include the following:</a:t>
            </a:r>
            <a:endParaRPr dirty="0"/>
          </a:p>
          <a:p>
            <a:pPr marL="568325" marR="0" lvl="1" indent="-331788"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Bed tax</a:t>
            </a:r>
          </a:p>
          <a:p>
            <a:pPr marL="568325" marR="0" lvl="1" indent="-331788" algn="l" rtl="0">
              <a:lnSpc>
                <a:spcPct val="100000"/>
              </a:lnSpc>
              <a:spcBef>
                <a:spcPts val="0"/>
              </a:spcBef>
              <a:spcAft>
                <a:spcPts val="0"/>
              </a:spcAft>
              <a:buClr>
                <a:srgbClr val="000000"/>
              </a:buClr>
              <a:buSzPts val="1800"/>
              <a:buFont typeface="Arial"/>
              <a:buChar char="•"/>
            </a:pPr>
            <a:r>
              <a:rPr lang="en-US" sz="1800" dirty="0"/>
              <a:t>Tourism tax</a:t>
            </a:r>
          </a:p>
          <a:p>
            <a:pPr marL="568325" marR="0" lvl="1" indent="-331788" algn="l" rtl="0">
              <a:lnSpc>
                <a:spcPct val="100000"/>
              </a:lnSpc>
              <a:spcBef>
                <a:spcPts val="0"/>
              </a:spcBef>
              <a:spcAft>
                <a:spcPts val="0"/>
              </a:spcAft>
              <a:buClr>
                <a:srgbClr val="000000"/>
              </a:buClr>
              <a:buSzPts val="1800"/>
              <a:buFont typeface="Arial"/>
              <a:buChar char="•"/>
            </a:pPr>
            <a:r>
              <a:rPr lang="en-US" sz="1800" dirty="0"/>
              <a:t>Room tax</a:t>
            </a:r>
          </a:p>
          <a:p>
            <a:pPr marL="568325" marR="0" lvl="1" indent="-331788" algn="l" rtl="0">
              <a:lnSpc>
                <a:spcPct val="100000"/>
              </a:lnSpc>
              <a:spcBef>
                <a:spcPts val="0"/>
              </a:spcBef>
              <a:spcAft>
                <a:spcPts val="0"/>
              </a:spcAft>
              <a:buClr>
                <a:srgbClr val="000000"/>
              </a:buClr>
              <a:buSzPts val="1800"/>
              <a:buFont typeface="Arial"/>
              <a:buChar char="•"/>
            </a:pPr>
            <a:endParaRPr lang="en-US" sz="1800" dirty="0"/>
          </a:p>
          <a:p>
            <a:pPr marL="0" marR="0" lvl="1"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Fees may also be assessed on transactions.  Please consult with agency policy to determine if your agency allows cardholders to accept fees.</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724064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2107238" y="1925435"/>
            <a:ext cx="4929524" cy="1292631"/>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900"/>
              <a:buNone/>
            </a:pPr>
            <a:r>
              <a:rPr lang="en-US" sz="3600"/>
              <a:t>What is CCCM Doing</a:t>
            </a:r>
            <a:br>
              <a:rPr lang="en-US" sz="3600"/>
            </a:br>
            <a:r>
              <a:rPr lang="en-US" sz="3600"/>
              <a:t>to Support Customers?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descr="Stock picture of a crowd holding up a sign that reads &quot;Who I am and how you can reach me.&quot;" title="Poll the audience"/>
          <p:cNvPicPr preferRelativeResize="0"/>
          <p:nvPr/>
        </p:nvPicPr>
        <p:blipFill rotWithShape="1">
          <a:blip r:embed="rId3">
            <a:alphaModFix/>
          </a:blip>
          <a:srcRect/>
          <a:stretch/>
        </p:blipFill>
        <p:spPr>
          <a:xfrm>
            <a:off x="2090023" y="1287236"/>
            <a:ext cx="4963954" cy="3636615"/>
          </a:xfrm>
          <a:prstGeom prst="rect">
            <a:avLst/>
          </a:prstGeom>
          <a:noFill/>
          <a:ln>
            <a:noFill/>
          </a:ln>
        </p:spPr>
      </p:pic>
      <p:sp>
        <p:nvSpPr>
          <p:cNvPr id="63" name="Google Shape;63;p14"/>
          <p:cNvSpPr txBox="1">
            <a:spLocks noGrp="1"/>
          </p:cNvSpPr>
          <p:nvPr>
            <p:ph type="title"/>
          </p:nvPr>
        </p:nvSpPr>
        <p:spPr>
          <a:xfrm>
            <a:off x="2552700" y="3183967"/>
            <a:ext cx="4038600" cy="400079"/>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350"/>
              <a:buNone/>
            </a:pPr>
            <a:r>
              <a:rPr lang="en-US" b="1" dirty="0"/>
              <a:t>Who I am and how you can reach me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Tax Exemption at Point of Sale is Key</a:t>
            </a:r>
            <a:endParaRPr sz="3600" b="1" dirty="0"/>
          </a:p>
        </p:txBody>
      </p:sp>
      <p:sp>
        <p:nvSpPr>
          <p:cNvPr id="182" name="Google Shape;182;p31"/>
          <p:cNvSpPr/>
          <p:nvPr/>
        </p:nvSpPr>
        <p:spPr>
          <a:xfrm>
            <a:off x="684213" y="1463040"/>
            <a:ext cx="7772400" cy="3010055"/>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GSA Tax Recovery Pilot results: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Significant administrative effort for little financial recovery</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State laws vary (often must seek recovery from vendors rather than directly from the States)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Types of exempt taxes and the reclamation process varies by State, municipality, or vendor</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Many States do not accept information from 1099s or contractors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Tax recovery amounts are minimal</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Ask for the exemption upfront!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Outreach to States</a:t>
            </a:r>
            <a:endParaRPr sz="3600" b="1" dirty="0"/>
          </a:p>
        </p:txBody>
      </p:sp>
      <p:sp>
        <p:nvSpPr>
          <p:cNvPr id="189" name="Google Shape;189;p32"/>
          <p:cNvSpPr/>
          <p:nvPr/>
        </p:nvSpPr>
        <p:spPr>
          <a:xfrm>
            <a:off x="684213" y="1463040"/>
            <a:ext cx="7772400" cy="29238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CCCM conducts outreach to State Departments of Revenue.  Information requested includes: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Updated exemption information for each State</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Verification of documentation requirements and updated forms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Continued and further consideration for tax exemption status for all GSA SmartPay Travel IBA accounts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Numbering information for GSA SmartPay 3, including BIN and 6</a:t>
            </a:r>
            <a:r>
              <a:rPr lang="en-US" sz="1800" b="0" i="0" u="none" strike="noStrike" cap="none" baseline="30000">
                <a:solidFill>
                  <a:srgbClr val="000000"/>
                </a:solidFill>
                <a:latin typeface="Arial"/>
                <a:ea typeface="Arial"/>
                <a:cs typeface="Arial"/>
                <a:sym typeface="Arial"/>
              </a:rPr>
              <a:t>th</a:t>
            </a:r>
            <a:r>
              <a:rPr lang="en-US" sz="1800" b="0" i="0" u="none" strike="noStrike" cap="none">
                <a:solidFill>
                  <a:srgbClr val="000000"/>
                </a:solidFill>
                <a:latin typeface="Arial"/>
                <a:ea typeface="Arial"/>
                <a:cs typeface="Arial"/>
                <a:sym typeface="Arial"/>
              </a:rPr>
              <a:t> digit for identification purposes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Card artwork for all business lines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Online Resources</a:t>
            </a:r>
            <a:endParaRPr sz="3600" b="1" dirty="0"/>
          </a:p>
        </p:txBody>
      </p:sp>
      <p:sp>
        <p:nvSpPr>
          <p:cNvPr id="196" name="Google Shape;196;p33"/>
          <p:cNvSpPr/>
          <p:nvPr/>
        </p:nvSpPr>
        <p:spPr>
          <a:xfrm>
            <a:off x="684212" y="1463040"/>
            <a:ext cx="7926387" cy="707886"/>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Please visit the GSA SmartPay SmartTax homepage for resources including the State tax map, common questions, and vendor guides.</a:t>
            </a:r>
            <a:endParaRPr/>
          </a:p>
        </p:txBody>
      </p:sp>
      <p:pic>
        <p:nvPicPr>
          <p:cNvPr id="15" name="Picture 14" descr="GSA SmartPay Tax Map&#10;&#10;Screen shot of the State tax map detailing information about State tax exemption and documentation requirements.  Available at https://smartpay.gsa.gov/content/state-tax-information.">
            <a:extLst>
              <a:ext uri="{FF2B5EF4-FFF2-40B4-BE49-F238E27FC236}">
                <a16:creationId xmlns:a16="http://schemas.microsoft.com/office/drawing/2014/main" id="{B177A56F-1B71-438C-8E64-6A9D9C8E560A}"/>
              </a:ext>
            </a:extLst>
          </p:cNvPr>
          <p:cNvPicPr>
            <a:picLocks noChangeAspect="1"/>
          </p:cNvPicPr>
          <p:nvPr/>
        </p:nvPicPr>
        <p:blipFill>
          <a:blip r:embed="rId3"/>
          <a:stretch>
            <a:fillRect/>
          </a:stretch>
        </p:blipFill>
        <p:spPr>
          <a:xfrm>
            <a:off x="381000" y="2348091"/>
            <a:ext cx="3207925" cy="1552138"/>
          </a:xfrm>
          <a:prstGeom prst="rect">
            <a:avLst/>
          </a:prstGeom>
        </p:spPr>
      </p:pic>
      <p:pic>
        <p:nvPicPr>
          <p:cNvPr id="199" name="Google Shape;199;p33" descr="Screenshot of a State tax page."/>
          <p:cNvPicPr preferRelativeResize="0"/>
          <p:nvPr/>
        </p:nvPicPr>
        <p:blipFill rotWithShape="1">
          <a:blip r:embed="rId4">
            <a:alphaModFix/>
          </a:blip>
          <a:srcRect/>
          <a:stretch/>
        </p:blipFill>
        <p:spPr>
          <a:xfrm>
            <a:off x="2436219" y="2642757"/>
            <a:ext cx="2743200" cy="1376288"/>
          </a:xfrm>
          <a:prstGeom prst="rect">
            <a:avLst/>
          </a:prstGeom>
          <a:noFill/>
          <a:ln>
            <a:noFill/>
          </a:ln>
        </p:spPr>
      </p:pic>
      <p:pic>
        <p:nvPicPr>
          <p:cNvPr id="205" name="Google Shape;205;p33" descr="Screenshot of the &quot;Recognizing Your Account&quot; page."/>
          <p:cNvPicPr preferRelativeResize="0"/>
          <p:nvPr/>
        </p:nvPicPr>
        <p:blipFill rotWithShape="1">
          <a:blip r:embed="rId5">
            <a:alphaModFix/>
          </a:blip>
          <a:srcRect/>
          <a:stretch/>
        </p:blipFill>
        <p:spPr>
          <a:xfrm>
            <a:off x="4786352" y="2947051"/>
            <a:ext cx="2743200" cy="1453499"/>
          </a:xfrm>
          <a:prstGeom prst="rect">
            <a:avLst/>
          </a:prstGeom>
          <a:noFill/>
          <a:ln>
            <a:noFill/>
          </a:ln>
        </p:spPr>
      </p:pic>
      <p:grpSp>
        <p:nvGrpSpPr>
          <p:cNvPr id="200" name="Google Shape;200;p33" descr="Screenshots of available brochures."/>
          <p:cNvGrpSpPr/>
          <p:nvPr/>
        </p:nvGrpSpPr>
        <p:grpSpPr>
          <a:xfrm>
            <a:off x="7200617" y="2968808"/>
            <a:ext cx="1562383" cy="1888942"/>
            <a:chOff x="7048217" y="2968808"/>
            <a:chExt cx="1562383" cy="1888942"/>
          </a:xfrm>
        </p:grpSpPr>
        <p:pic>
          <p:nvPicPr>
            <p:cNvPr id="201" name="Google Shape;201;p33" descr="Screen capture of page 4 of the SmartTax Vendor Guide." title="SmartTax Vendor Guide Page 4"/>
            <p:cNvPicPr preferRelativeResize="0"/>
            <p:nvPr/>
          </p:nvPicPr>
          <p:blipFill rotWithShape="1">
            <a:blip r:embed="rId6">
              <a:alphaModFix/>
            </a:blip>
            <a:srcRect/>
            <a:stretch/>
          </p:blipFill>
          <p:spPr>
            <a:xfrm>
              <a:off x="7520811" y="3448762"/>
              <a:ext cx="1089789" cy="1408988"/>
            </a:xfrm>
            <a:prstGeom prst="rect">
              <a:avLst/>
            </a:prstGeom>
            <a:noFill/>
            <a:ln>
              <a:noFill/>
            </a:ln>
          </p:spPr>
        </p:pic>
        <p:pic>
          <p:nvPicPr>
            <p:cNvPr id="202" name="Google Shape;202;p33" descr="Screen capture of page 3 of the SmartTax Vendor Guide." title="SmartTax Vendor Guide Page 3"/>
            <p:cNvPicPr preferRelativeResize="0"/>
            <p:nvPr/>
          </p:nvPicPr>
          <p:blipFill rotWithShape="1">
            <a:blip r:embed="rId7">
              <a:alphaModFix/>
            </a:blip>
            <a:srcRect/>
            <a:stretch/>
          </p:blipFill>
          <p:spPr>
            <a:xfrm>
              <a:off x="7361567" y="3288778"/>
              <a:ext cx="1091925" cy="1408988"/>
            </a:xfrm>
            <a:prstGeom prst="rect">
              <a:avLst/>
            </a:prstGeom>
            <a:noFill/>
            <a:ln>
              <a:noFill/>
            </a:ln>
          </p:spPr>
        </p:pic>
        <p:pic>
          <p:nvPicPr>
            <p:cNvPr id="203" name="Google Shape;203;p33" descr="Screen capture of page 2 of the SmartTax Vendor Guide." title="SmartTax Vendor Guide Page 2"/>
            <p:cNvPicPr preferRelativeResize="0"/>
            <p:nvPr/>
          </p:nvPicPr>
          <p:blipFill rotWithShape="1">
            <a:blip r:embed="rId8">
              <a:alphaModFix/>
            </a:blip>
            <a:srcRect/>
            <a:stretch/>
          </p:blipFill>
          <p:spPr>
            <a:xfrm>
              <a:off x="7201597" y="3128793"/>
              <a:ext cx="1092652" cy="1408988"/>
            </a:xfrm>
            <a:prstGeom prst="rect">
              <a:avLst/>
            </a:prstGeom>
            <a:noFill/>
            <a:ln>
              <a:noFill/>
            </a:ln>
          </p:spPr>
        </p:pic>
        <p:pic>
          <p:nvPicPr>
            <p:cNvPr id="204" name="Google Shape;204;p33" descr="Screen capture of page 1 of the SmartTax Vendor Guide." title="SmartTax Vendor Guide Page 1"/>
            <p:cNvPicPr preferRelativeResize="0"/>
            <p:nvPr/>
          </p:nvPicPr>
          <p:blipFill rotWithShape="1">
            <a:blip r:embed="rId9">
              <a:alphaModFix/>
            </a:blip>
            <a:srcRect/>
            <a:stretch/>
          </p:blipFill>
          <p:spPr>
            <a:xfrm>
              <a:off x="7048217" y="2968808"/>
              <a:ext cx="1086062" cy="1408988"/>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4"/>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State Sales Tax Exemption FAQs</a:t>
            </a:r>
            <a:endParaRPr sz="3600" b="1" dirty="0"/>
          </a:p>
        </p:txBody>
      </p:sp>
      <p:sp>
        <p:nvSpPr>
          <p:cNvPr id="212" name="Google Shape;212;p34"/>
          <p:cNvSpPr/>
          <p:nvPr/>
        </p:nvSpPr>
        <p:spPr>
          <a:xfrm>
            <a:off x="684213" y="1463040"/>
            <a:ext cx="7772400" cy="35086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Along with a newly updated GSA SmartPay State tax map site, CCCM developed a Frequently Asked Questions document which addresses questions such as:</a:t>
            </a:r>
            <a:endParaRPr dirty="0"/>
          </a:p>
          <a:p>
            <a:pPr marL="568325" marR="0" lvl="1" indent="-331788"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Why won’t a hotel exempt me from all taxes even though I am using a government charge card?  Aren’t all government employees exempt from all taxes?</a:t>
            </a:r>
            <a:endParaRPr dirty="0"/>
          </a:p>
          <a:p>
            <a:pPr marL="568325" marR="0" lvl="1" indent="-331788"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I am participating in the Amazon Tax Exemption Program. Why am I still being charged taxes?</a:t>
            </a:r>
            <a:endParaRPr dirty="0"/>
          </a:p>
          <a:p>
            <a:pPr marL="568325" marR="0" lvl="1" indent="-331788"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The hotel is asking for a form and/or information that doesn’t seem to be required. Do I need to provide it?</a:t>
            </a:r>
            <a:endParaRPr dirty="0"/>
          </a:p>
          <a:p>
            <a:pPr marL="568325" marR="0" lvl="1" indent="-331788"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The merchant refuses to honor state sales tax exemption and this is the only merchant I can use. What should I do?</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524118" y="108166"/>
            <a:ext cx="8229600" cy="857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400"/>
              <a:buNone/>
            </a:pPr>
            <a:r>
              <a:rPr lang="en-US" dirty="0">
                <a:solidFill>
                  <a:schemeClr val="bg1"/>
                </a:solidFill>
              </a:rPr>
              <a:t>GSA Starmark</a:t>
            </a:r>
            <a:endParaRPr dirty="0">
              <a:solidFill>
                <a:schemeClr val="bg1"/>
              </a:solidFill>
            </a:endParaRPr>
          </a:p>
        </p:txBody>
      </p:sp>
      <p:pic>
        <p:nvPicPr>
          <p:cNvPr id="220" name="Google Shape;220;p35" descr="GSA Starmark Logo"/>
          <p:cNvPicPr preferRelativeResize="0"/>
          <p:nvPr/>
        </p:nvPicPr>
        <p:blipFill rotWithShape="1">
          <a:blip r:embed="rId3">
            <a:alphaModFix/>
          </a:blip>
          <a:srcRect/>
          <a:stretch/>
        </p:blipFill>
        <p:spPr>
          <a:xfrm>
            <a:off x="3044952" y="1051560"/>
            <a:ext cx="3038302" cy="274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552072" y="1740768"/>
            <a:ext cx="4039858" cy="1661963"/>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800"/>
              <a:buNone/>
            </a:pPr>
            <a:r>
              <a:rPr lang="en-US" sz="3200" b="1"/>
              <a:t>Point of Contact</a:t>
            </a:r>
            <a:br>
              <a:rPr lang="en-US" sz="3200"/>
            </a:br>
            <a:r>
              <a:rPr lang="en-US" sz="3200" b="0"/>
              <a:t>Andrew Lee</a:t>
            </a:r>
            <a:br>
              <a:rPr lang="en-US" sz="3200" b="0"/>
            </a:br>
            <a:r>
              <a:rPr lang="en-US" sz="3200" b="0"/>
              <a:t>andrew.lee@gsa.gov</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descr="Stock picture of a crowd holding up a sign that reads &quot;Getting to know you!&quot;" title="Poll the audience"/>
          <p:cNvPicPr preferRelativeResize="0"/>
          <p:nvPr/>
        </p:nvPicPr>
        <p:blipFill rotWithShape="1">
          <a:blip r:embed="rId3">
            <a:alphaModFix/>
          </a:blip>
          <a:srcRect/>
          <a:stretch/>
        </p:blipFill>
        <p:spPr>
          <a:xfrm>
            <a:off x="2090023" y="1286449"/>
            <a:ext cx="4963954" cy="3636615"/>
          </a:xfrm>
          <a:prstGeom prst="rect">
            <a:avLst/>
          </a:prstGeom>
          <a:noFill/>
          <a:ln>
            <a:noFill/>
          </a:ln>
        </p:spPr>
      </p:pic>
      <p:sp>
        <p:nvSpPr>
          <p:cNvPr id="76" name="Google Shape;76;p16"/>
          <p:cNvSpPr txBox="1">
            <a:spLocks noGrp="1"/>
          </p:cNvSpPr>
          <p:nvPr>
            <p:ph type="title"/>
          </p:nvPr>
        </p:nvSpPr>
        <p:spPr>
          <a:xfrm>
            <a:off x="2552700" y="3072818"/>
            <a:ext cx="4038600" cy="400079"/>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350"/>
              <a:buNone/>
            </a:pPr>
            <a:r>
              <a:rPr lang="en-US" b="1"/>
              <a:t>Who will benefit from this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7" descr="Stock picture of a crowd holding up a sign that reads &quot;What are you hoping to learn from this class?&quot;" title="Poll the audience"/>
          <p:cNvPicPr preferRelativeResize="0"/>
          <p:nvPr/>
        </p:nvPicPr>
        <p:blipFill rotWithShape="1">
          <a:blip r:embed="rId3">
            <a:alphaModFix/>
          </a:blip>
          <a:srcRect/>
          <a:stretch/>
        </p:blipFill>
        <p:spPr>
          <a:xfrm>
            <a:off x="2090023" y="1286449"/>
            <a:ext cx="4963954" cy="3636615"/>
          </a:xfrm>
          <a:prstGeom prst="rect">
            <a:avLst/>
          </a:prstGeom>
          <a:noFill/>
          <a:ln>
            <a:noFill/>
          </a:ln>
        </p:spPr>
      </p:pic>
      <p:sp>
        <p:nvSpPr>
          <p:cNvPr id="83" name="Google Shape;83;p17"/>
          <p:cNvSpPr txBox="1">
            <a:spLocks noGrp="1"/>
          </p:cNvSpPr>
          <p:nvPr>
            <p:ph type="title"/>
          </p:nvPr>
        </p:nvSpPr>
        <p:spPr>
          <a:xfrm>
            <a:off x="2514600" y="3072818"/>
            <a:ext cx="4191000" cy="400079"/>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350"/>
              <a:buNone/>
            </a:pPr>
            <a:r>
              <a:rPr lang="en-US" b="1"/>
              <a:t>What topics will this class cover?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8"/>
          <p:cNvSpPr txBox="1">
            <a:spLocks noGrp="1"/>
          </p:cNvSpPr>
          <p:nvPr>
            <p:ph type="title"/>
          </p:nvPr>
        </p:nvSpPr>
        <p:spPr>
          <a:prstGeom prst="rect">
            <a:avLst/>
          </a:prstGeom>
          <a:noFill/>
          <a:ln>
            <a:noFill/>
          </a:ln>
        </p:spPr>
        <p:txBody>
          <a:bodyPr spcFirstLastPara="1" wrap="square" lIns="0" tIns="0" rIns="0" bIns="0" anchor="ctr" anchorCtr="0">
            <a:noAutofit/>
          </a:bodyPr>
          <a:lstStyle/>
          <a:p>
            <a:pPr marR="0">
              <a:spcBef>
                <a:spcPts val="0"/>
              </a:spcBef>
              <a:buClr>
                <a:schemeClr val="dk1"/>
              </a:buClr>
              <a:buSzPts val="900"/>
            </a:pPr>
            <a:r>
              <a:rPr lang="en-US" sz="3600" b="1" dirty="0">
                <a:sym typeface="Arial"/>
              </a:rPr>
              <a:t>Introduction and Agenda</a:t>
            </a:r>
            <a:endParaRPr sz="3600" b="1" dirty="0"/>
          </a:p>
        </p:txBody>
      </p:sp>
      <p:sp>
        <p:nvSpPr>
          <p:cNvPr id="89" name="Google Shape;89;p18"/>
          <p:cNvSpPr/>
          <p:nvPr/>
        </p:nvSpPr>
        <p:spPr>
          <a:xfrm>
            <a:off x="684213" y="1463040"/>
            <a:ext cx="7772400" cy="34101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The GSA Center for Charge Card Management (CCCM) administers the GSA SmartPay® Program, which offers Purchase, Travel, Fleet, and Integrated solutions.  This presentation discusses State sales tax assessment for GSA SmartPay® charge card transactions.  Discussion topics includes: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Legal History of State Tax Assessment</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When and Where do I Pay Taxes?  What Forms do I need?</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What is CCCM Doing to Support Customers?</a:t>
            </a:r>
            <a:endParaRPr/>
          </a:p>
          <a:p>
            <a:pPr marL="236536" marR="0" lvl="1" indent="0" algn="l" rtl="0">
              <a:lnSpc>
                <a:spcPct val="100000"/>
              </a:lnSpc>
              <a:spcBef>
                <a:spcPts val="360"/>
              </a:spcBef>
              <a:spcAft>
                <a:spcPts val="0"/>
              </a:spcAft>
              <a:buNone/>
            </a:pPr>
            <a:endParaRPr sz="1800" b="0" i="0" u="none" strike="noStrike" cap="none">
              <a:solidFill>
                <a:srgbClr val="000000"/>
              </a:solidFill>
              <a:latin typeface="Arial"/>
              <a:ea typeface="Arial"/>
              <a:cs typeface="Arial"/>
              <a:sym typeface="Arial"/>
            </a:endParaRPr>
          </a:p>
          <a:p>
            <a:pPr marL="236536" marR="0" lvl="1" indent="0" algn="l" rtl="0">
              <a:lnSpc>
                <a:spcPct val="100000"/>
              </a:lnSpc>
              <a:spcBef>
                <a:spcPts val="120"/>
              </a:spcBef>
              <a:spcAft>
                <a:spcPts val="0"/>
              </a:spcAft>
              <a:buNone/>
            </a:pPr>
            <a:endParaRPr sz="600" b="0" i="0" u="none" strike="noStrike" cap="none">
              <a:solidFill>
                <a:srgbClr val="000000"/>
              </a:solidFill>
              <a:latin typeface="Arial"/>
              <a:ea typeface="Arial"/>
              <a:cs typeface="Arial"/>
              <a:sym typeface="Arial"/>
            </a:endParaRPr>
          </a:p>
          <a:p>
            <a:pPr marL="236536" marR="0" lvl="1" indent="0" algn="l" rtl="0">
              <a:lnSpc>
                <a:spcPct val="100000"/>
              </a:lnSpc>
              <a:spcBef>
                <a:spcPts val="200"/>
              </a:spcBef>
              <a:spcAft>
                <a:spcPts val="0"/>
              </a:spcAft>
              <a:buNone/>
            </a:pPr>
            <a:r>
              <a:rPr lang="en-US" sz="1000" b="0" i="0" u="none" strike="noStrike" cap="none">
                <a:solidFill>
                  <a:srgbClr val="000000"/>
                </a:solidFill>
                <a:latin typeface="Arial"/>
                <a:ea typeface="Arial"/>
                <a:cs typeface="Arial"/>
                <a:sym typeface="Arial"/>
              </a:rPr>
              <a:t>Please note, topics discussed are for informational purposes only and should not be considered as formal interpretation of law, tax advice, or recommendations to changes to existing policy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1838329" y="1925434"/>
            <a:ext cx="5467343" cy="1292631"/>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900"/>
              <a:buNone/>
            </a:pPr>
            <a:r>
              <a:rPr lang="en-US" sz="3600" b="1" dirty="0"/>
              <a:t>Legal History of </a:t>
            </a:r>
            <a:br>
              <a:rPr lang="en-US" sz="3600" b="1" dirty="0"/>
            </a:br>
            <a:r>
              <a:rPr lang="en-US" sz="3600" b="1" dirty="0"/>
              <a:t>State Tax Assessment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Types of GSA SmartPay® Accounts</a:t>
            </a:r>
            <a:endParaRPr sz="3600" b="1" dirty="0"/>
          </a:p>
        </p:txBody>
      </p:sp>
      <p:sp>
        <p:nvSpPr>
          <p:cNvPr id="103" name="Google Shape;103;p20"/>
          <p:cNvSpPr/>
          <p:nvPr/>
        </p:nvSpPr>
        <p:spPr>
          <a:xfrm>
            <a:off x="684213" y="1463040"/>
            <a:ext cx="7772400" cy="34163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Under the GSA SmartPay Program, there are two primary types of billing accounts:</a:t>
            </a:r>
            <a:endParaRPr/>
          </a:p>
          <a:p>
            <a:pPr marL="0" marR="0" lvl="0" indent="0" algn="l" rtl="0">
              <a:lnSpc>
                <a:spcPct val="100000"/>
              </a:lnSpc>
              <a:spcBef>
                <a:spcPts val="1200"/>
              </a:spcBef>
              <a:spcAft>
                <a:spcPts val="0"/>
              </a:spcAft>
              <a:buNone/>
            </a:pPr>
            <a:r>
              <a:rPr lang="en-US" sz="2000" b="0" i="1" u="none" strike="noStrike" cap="none">
                <a:solidFill>
                  <a:srgbClr val="000000"/>
                </a:solidFill>
                <a:latin typeface="Arial"/>
                <a:ea typeface="Arial"/>
                <a:cs typeface="Arial"/>
                <a:sym typeface="Arial"/>
              </a:rPr>
              <a:t>Centrally Billed Accounts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Issued to agency, bureau, division, or fleet level</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Credit limit determined by mission and spend policies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Federal government liable and billed directly</a:t>
            </a:r>
            <a:endParaRPr/>
          </a:p>
          <a:p>
            <a:pPr marL="0" marR="0" lvl="0" indent="0" algn="l" rtl="0">
              <a:lnSpc>
                <a:spcPct val="100000"/>
              </a:lnSpc>
              <a:spcBef>
                <a:spcPts val="1200"/>
              </a:spcBef>
              <a:spcAft>
                <a:spcPts val="0"/>
              </a:spcAft>
              <a:buNone/>
            </a:pPr>
            <a:r>
              <a:rPr lang="en-US" sz="2000" b="0" i="1" u="none" strike="noStrike" cap="none">
                <a:solidFill>
                  <a:srgbClr val="000000"/>
                </a:solidFill>
                <a:latin typeface="Arial"/>
                <a:ea typeface="Arial"/>
                <a:cs typeface="Arial"/>
                <a:sym typeface="Arial"/>
              </a:rPr>
              <a:t>Individually Billed Accounts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Authorized Federal government employees</a:t>
            </a:r>
            <a:endParaRPr/>
          </a:p>
          <a:p>
            <a:pPr marL="568325" marR="0" lvl="1" indent="-331788"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account holder is liable and billed directly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What Does the Constitution Say?</a:t>
            </a:r>
            <a:endParaRPr sz="3600" b="1" dirty="0"/>
          </a:p>
        </p:txBody>
      </p:sp>
      <p:sp>
        <p:nvSpPr>
          <p:cNvPr id="110" name="Google Shape;110;p21"/>
          <p:cNvSpPr/>
          <p:nvPr/>
        </p:nvSpPr>
        <p:spPr>
          <a:xfrm>
            <a:off x="684213" y="1463040"/>
            <a:ext cx="7772400" cy="7078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Article VI, paragraph two of the United States Constitution, most commonly known as the Supremacy Clause, reads:</a:t>
            </a:r>
            <a:endParaRPr/>
          </a:p>
        </p:txBody>
      </p:sp>
      <p:sp>
        <p:nvSpPr>
          <p:cNvPr id="111" name="Google Shape;111;p21"/>
          <p:cNvSpPr/>
          <p:nvPr/>
        </p:nvSpPr>
        <p:spPr>
          <a:xfrm>
            <a:off x="1219200" y="2317063"/>
            <a:ext cx="6931152" cy="22467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B11116"/>
                </a:solidFill>
                <a:latin typeface="Arial"/>
                <a:ea typeface="Arial"/>
                <a:cs typeface="Arial"/>
                <a:sym typeface="Arial"/>
              </a:rPr>
              <a:t>This Constitution, and the Laws of the United States which shall be made in Pursuance thereof; and all Treaties made, or which shall be made, under the Authority of the United States, shall be the Supreme Law of the Land; and the Judges in every State shall be bound thereby, any Thing in the Constitution or Laws of any State to the contrary notwithstanding.</a:t>
            </a:r>
            <a:endParaRPr sz="2000" b="0" i="0" u="none" strike="noStrike" cap="none">
              <a:solidFill>
                <a:srgbClr val="B11116"/>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GSA SmartPay">
      <a:dk1>
        <a:srgbClr val="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SA SmartPay">
    <a:dk1>
      <a:srgbClr val="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C00000"/>
    </a:folHlink>
  </a:clrScheme>
</a:themeOverride>
</file>

<file path=docProps/app.xml><?xml version="1.0" encoding="utf-8"?>
<Properties xmlns="http://schemas.openxmlformats.org/officeDocument/2006/extended-properties" xmlns:vt="http://schemas.openxmlformats.org/officeDocument/2006/docPropsVTypes">
  <Template/>
  <TotalTime>159</TotalTime>
  <Words>4458</Words>
  <Application>Microsoft Office PowerPoint</Application>
  <PresentationFormat>On-screen Show (16:9)</PresentationFormat>
  <Paragraphs>203</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Bold</vt:lpstr>
      <vt:lpstr>Calibri</vt:lpstr>
      <vt:lpstr>Courier New</vt:lpstr>
      <vt:lpstr>Office Theme</vt:lpstr>
      <vt:lpstr>GSA SmartTax Lessons Learned for State Sales Tax  Andrew Lee</vt:lpstr>
      <vt:lpstr>Who I am and how you can reach me</vt:lpstr>
      <vt:lpstr>Point of Contact Andrew Lee andrew.lee@gsa.gov</vt:lpstr>
      <vt:lpstr>Who will benefit from this class?</vt:lpstr>
      <vt:lpstr>What topics will this class cover?</vt:lpstr>
      <vt:lpstr>Introduction and Agenda</vt:lpstr>
      <vt:lpstr>Legal History of  State Tax Assessment</vt:lpstr>
      <vt:lpstr>Types of GSA SmartPay® Accounts</vt:lpstr>
      <vt:lpstr>What Does the Constitution Say?</vt:lpstr>
      <vt:lpstr>The Constitution and the Courts</vt:lpstr>
      <vt:lpstr>Summary of Court Rulings</vt:lpstr>
      <vt:lpstr>Determining Payment Liability</vt:lpstr>
      <vt:lpstr>When and Where do I Pay Taxes? What Forms do I need?</vt:lpstr>
      <vt:lpstr>How Most States Collect Sales Taxes</vt:lpstr>
      <vt:lpstr>Which States Exempt CBA Transactions?</vt:lpstr>
      <vt:lpstr>Which States Exempt IBA Transactions?</vt:lpstr>
      <vt:lpstr>States That “Don’t” Exempt CBAs</vt:lpstr>
      <vt:lpstr>What About Other Taxes &amp; Fees?</vt:lpstr>
      <vt:lpstr>What is CCCM Doing to Support Customers?</vt:lpstr>
      <vt:lpstr>Tax Exemption at Point of Sale is Key</vt:lpstr>
      <vt:lpstr>Outreach to States</vt:lpstr>
      <vt:lpstr>Online Resources</vt:lpstr>
      <vt:lpstr>State Sales Tax Exemption FAQs</vt:lpstr>
      <vt:lpstr>GSA Starmark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 SmartTax Leading Practices &amp; Lessons Learned for State Taxes</dc:title>
  <dc:creator>AndrewYLee</dc:creator>
  <cp:lastModifiedBy>ElizabethAOwens</cp:lastModifiedBy>
  <cp:revision>12</cp:revision>
  <dcterms:modified xsi:type="dcterms:W3CDTF">2023-01-30T19:42:58Z</dcterms:modified>
</cp:coreProperties>
</file>