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73" r:id="rId4"/>
    <p:sldId id="258" r:id="rId5"/>
    <p:sldId id="259"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60"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A8D62B-A4F9-4D19-98E8-59EBEDD8058D}" v="22" dt="2023-01-18T18:44:43.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86385" autoAdjust="0"/>
  </p:normalViewPr>
  <p:slideViewPr>
    <p:cSldViewPr snapToGrid="0" snapToObjects="1">
      <p:cViewPr varScale="1">
        <p:scale>
          <a:sx n="93" d="100"/>
          <a:sy n="93" d="100"/>
        </p:scale>
        <p:origin x="1099" y="82"/>
      </p:cViewPr>
      <p:guideLst>
        <p:guide orient="horz" pos="1620"/>
        <p:guide pos="2880"/>
      </p:guideLst>
    </p:cSldViewPr>
  </p:slideViewPr>
  <p:outlineViewPr>
    <p:cViewPr>
      <p:scale>
        <a:sx n="33" d="100"/>
        <a:sy n="33" d="100"/>
      </p:scale>
      <p:origin x="0" y="-18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49210-AA76-4616-A28C-5292B8D1AE97}" type="doc">
      <dgm:prSet loTypeId="urn:microsoft.com/office/officeart/2005/8/layout/hChevron3" loCatId="process" qsTypeId="urn:microsoft.com/office/officeart/2005/8/quickstyle/simple1" qsCatId="simple" csTypeId="urn:microsoft.com/office/officeart/2005/8/colors/accent1_2" csCatId="accent1" phldr="1"/>
      <dgm:spPr/>
    </dgm:pt>
    <dgm:pt modelId="{33EEF7B9-DF01-40B6-80B1-04F0AC9C47C8}">
      <dgm:prSet phldrT="[Text]"/>
      <dgm:spPr>
        <a:solidFill>
          <a:srgbClr val="0657BA"/>
        </a:solidFill>
      </dgm:spPr>
      <dgm:t>
        <a:bodyPr/>
        <a:lstStyle/>
        <a:p>
          <a:r>
            <a:rPr lang="en-US" dirty="0"/>
            <a:t>MAY</a:t>
          </a:r>
        </a:p>
      </dgm:t>
    </dgm:pt>
    <dgm:pt modelId="{39A2589C-FE82-4286-ABC4-CDEF929CF8FA}" type="parTrans" cxnId="{B3F9EA96-BBA6-4368-94FE-CCFC5B9B953E}">
      <dgm:prSet/>
      <dgm:spPr/>
      <dgm:t>
        <a:bodyPr/>
        <a:lstStyle/>
        <a:p>
          <a:endParaRPr lang="en-US"/>
        </a:p>
      </dgm:t>
    </dgm:pt>
    <dgm:pt modelId="{54F4E9D9-F3E7-415C-9688-217FA720C8AF}" type="sibTrans" cxnId="{B3F9EA96-BBA6-4368-94FE-CCFC5B9B953E}">
      <dgm:prSet/>
      <dgm:spPr/>
      <dgm:t>
        <a:bodyPr/>
        <a:lstStyle/>
        <a:p>
          <a:endParaRPr lang="en-US"/>
        </a:p>
      </dgm:t>
    </dgm:pt>
    <dgm:pt modelId="{03E725AE-7453-42E9-922D-707B59E6A7A0}">
      <dgm:prSet phldrT="[Text]"/>
      <dgm:spPr>
        <a:solidFill>
          <a:srgbClr val="0657BA"/>
        </a:solidFill>
      </dgm:spPr>
      <dgm:t>
        <a:bodyPr/>
        <a:lstStyle/>
        <a:p>
          <a:r>
            <a:rPr lang="en-US" dirty="0"/>
            <a:t>JUN</a:t>
          </a:r>
        </a:p>
      </dgm:t>
    </dgm:pt>
    <dgm:pt modelId="{DC2E4A8C-2E96-44ED-AB28-C1B57F6E93D2}" type="parTrans" cxnId="{43339F87-7D21-4915-973C-A6C98607916D}">
      <dgm:prSet/>
      <dgm:spPr/>
      <dgm:t>
        <a:bodyPr/>
        <a:lstStyle/>
        <a:p>
          <a:endParaRPr lang="en-US"/>
        </a:p>
      </dgm:t>
    </dgm:pt>
    <dgm:pt modelId="{CF8EAC80-55E3-4F18-9E0A-15A7904855C5}" type="sibTrans" cxnId="{43339F87-7D21-4915-973C-A6C98607916D}">
      <dgm:prSet/>
      <dgm:spPr/>
      <dgm:t>
        <a:bodyPr/>
        <a:lstStyle/>
        <a:p>
          <a:endParaRPr lang="en-US"/>
        </a:p>
      </dgm:t>
    </dgm:pt>
    <dgm:pt modelId="{92C7114B-24E5-4146-B6B1-A36F2CDEF2C5}">
      <dgm:prSet phldrT="[Text]"/>
      <dgm:spPr>
        <a:solidFill>
          <a:srgbClr val="0657BA"/>
        </a:solidFill>
      </dgm:spPr>
      <dgm:t>
        <a:bodyPr/>
        <a:lstStyle/>
        <a:p>
          <a:r>
            <a:rPr lang="en-US" dirty="0"/>
            <a:t>JUL</a:t>
          </a:r>
        </a:p>
      </dgm:t>
    </dgm:pt>
    <dgm:pt modelId="{EA8BCD07-6201-4CD4-B237-760536471DB2}" type="parTrans" cxnId="{99FFC083-12F1-4712-877B-3E0CB8158C09}">
      <dgm:prSet/>
      <dgm:spPr/>
      <dgm:t>
        <a:bodyPr/>
        <a:lstStyle/>
        <a:p>
          <a:endParaRPr lang="en-US"/>
        </a:p>
      </dgm:t>
    </dgm:pt>
    <dgm:pt modelId="{4FF4C654-F373-4821-8731-C59A45BD03C7}" type="sibTrans" cxnId="{99FFC083-12F1-4712-877B-3E0CB8158C09}">
      <dgm:prSet/>
      <dgm:spPr/>
      <dgm:t>
        <a:bodyPr/>
        <a:lstStyle/>
        <a:p>
          <a:endParaRPr lang="en-US"/>
        </a:p>
      </dgm:t>
    </dgm:pt>
    <dgm:pt modelId="{D657E91A-E853-4694-AA74-DFFC3012A1F3}">
      <dgm:prSet phldrT="[Text]"/>
      <dgm:spPr>
        <a:solidFill>
          <a:srgbClr val="0657BA"/>
        </a:solidFill>
      </dgm:spPr>
      <dgm:t>
        <a:bodyPr/>
        <a:lstStyle/>
        <a:p>
          <a:r>
            <a:rPr lang="en-US" dirty="0"/>
            <a:t>AUG</a:t>
          </a:r>
        </a:p>
      </dgm:t>
    </dgm:pt>
    <dgm:pt modelId="{B2899B32-50E6-49D3-A167-107131954B1A}" type="parTrans" cxnId="{E1ACDD9B-A95F-493D-A641-969A0AB1FC02}">
      <dgm:prSet/>
      <dgm:spPr/>
      <dgm:t>
        <a:bodyPr/>
        <a:lstStyle/>
        <a:p>
          <a:endParaRPr lang="en-US"/>
        </a:p>
      </dgm:t>
    </dgm:pt>
    <dgm:pt modelId="{5B943F50-D4AB-422F-A9DF-C286B2DE0E22}" type="sibTrans" cxnId="{E1ACDD9B-A95F-493D-A641-969A0AB1FC02}">
      <dgm:prSet/>
      <dgm:spPr/>
      <dgm:t>
        <a:bodyPr/>
        <a:lstStyle/>
        <a:p>
          <a:endParaRPr lang="en-US"/>
        </a:p>
      </dgm:t>
    </dgm:pt>
    <dgm:pt modelId="{C8DCB980-9752-450C-BFCB-9994FD864A10}">
      <dgm:prSet phldrT="[Text]"/>
      <dgm:spPr>
        <a:solidFill>
          <a:srgbClr val="0657BA"/>
        </a:solidFill>
      </dgm:spPr>
      <dgm:t>
        <a:bodyPr/>
        <a:lstStyle/>
        <a:p>
          <a:r>
            <a:rPr lang="en-US" dirty="0"/>
            <a:t>SEP</a:t>
          </a:r>
        </a:p>
      </dgm:t>
    </dgm:pt>
    <dgm:pt modelId="{E0389BA0-25B2-4BE1-8D8D-C1433A00CD7D}" type="parTrans" cxnId="{92D9A431-71A6-468A-8479-DC5C4E64B2B8}">
      <dgm:prSet/>
      <dgm:spPr/>
      <dgm:t>
        <a:bodyPr/>
        <a:lstStyle/>
        <a:p>
          <a:endParaRPr lang="en-US"/>
        </a:p>
      </dgm:t>
    </dgm:pt>
    <dgm:pt modelId="{AF162DCA-D2B9-4D57-A058-793A44A94DA6}" type="sibTrans" cxnId="{92D9A431-71A6-468A-8479-DC5C4E64B2B8}">
      <dgm:prSet/>
      <dgm:spPr/>
      <dgm:t>
        <a:bodyPr/>
        <a:lstStyle/>
        <a:p>
          <a:endParaRPr lang="en-US"/>
        </a:p>
      </dgm:t>
    </dgm:pt>
    <dgm:pt modelId="{406B64A7-8CB3-4458-8591-20FCD607D423}">
      <dgm:prSet phldrT="[Text]"/>
      <dgm:spPr>
        <a:solidFill>
          <a:srgbClr val="0657BA"/>
        </a:solidFill>
      </dgm:spPr>
      <dgm:t>
        <a:bodyPr/>
        <a:lstStyle/>
        <a:p>
          <a:r>
            <a:rPr lang="en-US" dirty="0"/>
            <a:t>OCT</a:t>
          </a:r>
        </a:p>
      </dgm:t>
    </dgm:pt>
    <dgm:pt modelId="{0568BE41-8149-4859-9FCA-50F145633D9F}" type="parTrans" cxnId="{C2BDABD5-80F2-4B53-8505-097BC08AC671}">
      <dgm:prSet/>
      <dgm:spPr/>
      <dgm:t>
        <a:bodyPr/>
        <a:lstStyle/>
        <a:p>
          <a:endParaRPr lang="en-US"/>
        </a:p>
      </dgm:t>
    </dgm:pt>
    <dgm:pt modelId="{EF7428DB-A1C3-4E9C-8503-1198DB394B46}" type="sibTrans" cxnId="{C2BDABD5-80F2-4B53-8505-097BC08AC671}">
      <dgm:prSet/>
      <dgm:spPr/>
      <dgm:t>
        <a:bodyPr/>
        <a:lstStyle/>
        <a:p>
          <a:endParaRPr lang="en-US"/>
        </a:p>
      </dgm:t>
    </dgm:pt>
    <dgm:pt modelId="{BC67165B-546C-4A09-8088-C73F6D13DDC8}">
      <dgm:prSet phldrT="[Text]"/>
      <dgm:spPr>
        <a:solidFill>
          <a:srgbClr val="0657BA"/>
        </a:solidFill>
      </dgm:spPr>
      <dgm:t>
        <a:bodyPr/>
        <a:lstStyle/>
        <a:p>
          <a:r>
            <a:rPr lang="en-US" dirty="0"/>
            <a:t>NOV</a:t>
          </a:r>
        </a:p>
      </dgm:t>
    </dgm:pt>
    <dgm:pt modelId="{624CEA91-27B0-491A-9FB9-C7FA19819692}" type="parTrans" cxnId="{D86BCFC8-7DB8-482D-A806-F2A5EC87FFC3}">
      <dgm:prSet/>
      <dgm:spPr/>
      <dgm:t>
        <a:bodyPr/>
        <a:lstStyle/>
        <a:p>
          <a:endParaRPr lang="en-US"/>
        </a:p>
      </dgm:t>
    </dgm:pt>
    <dgm:pt modelId="{93EDB223-8319-4621-97A5-D7B9CEC86F4C}" type="sibTrans" cxnId="{D86BCFC8-7DB8-482D-A806-F2A5EC87FFC3}">
      <dgm:prSet/>
      <dgm:spPr/>
      <dgm:t>
        <a:bodyPr/>
        <a:lstStyle/>
        <a:p>
          <a:endParaRPr lang="en-US"/>
        </a:p>
      </dgm:t>
    </dgm:pt>
    <dgm:pt modelId="{0AD54D5C-39CC-4499-9763-46AA222185A5}">
      <dgm:prSet phldrT="[Text]"/>
      <dgm:spPr>
        <a:solidFill>
          <a:srgbClr val="0657BA"/>
        </a:solidFill>
      </dgm:spPr>
      <dgm:t>
        <a:bodyPr/>
        <a:lstStyle/>
        <a:p>
          <a:r>
            <a:rPr lang="en-US" dirty="0"/>
            <a:t>DEC</a:t>
          </a:r>
        </a:p>
      </dgm:t>
    </dgm:pt>
    <dgm:pt modelId="{EAC558E8-757A-4F24-9CF9-2399A6D21687}" type="parTrans" cxnId="{73281564-912D-471C-AD72-42017C753A4C}">
      <dgm:prSet/>
      <dgm:spPr/>
      <dgm:t>
        <a:bodyPr/>
        <a:lstStyle/>
        <a:p>
          <a:endParaRPr lang="en-US"/>
        </a:p>
      </dgm:t>
    </dgm:pt>
    <dgm:pt modelId="{265B3269-E9DE-492C-BCD5-D0A3F54E90AC}" type="sibTrans" cxnId="{73281564-912D-471C-AD72-42017C753A4C}">
      <dgm:prSet/>
      <dgm:spPr/>
      <dgm:t>
        <a:bodyPr/>
        <a:lstStyle/>
        <a:p>
          <a:endParaRPr lang="en-US"/>
        </a:p>
      </dgm:t>
    </dgm:pt>
    <dgm:pt modelId="{B53BC533-BDAA-4C26-B643-90D836114BE6}">
      <dgm:prSet phldrT="[Text]"/>
      <dgm:spPr>
        <a:solidFill>
          <a:schemeClr val="tx2">
            <a:lumMod val="75000"/>
          </a:schemeClr>
        </a:solidFill>
      </dgm:spPr>
      <dgm:t>
        <a:bodyPr/>
        <a:lstStyle/>
        <a:p>
          <a:r>
            <a:rPr lang="en-US" dirty="0"/>
            <a:t>JAN</a:t>
          </a:r>
        </a:p>
      </dgm:t>
    </dgm:pt>
    <dgm:pt modelId="{BDD37153-218E-4DBB-A038-61B8446E86B0}" type="parTrans" cxnId="{EA11248F-123E-4FE9-9D80-0148C902BE17}">
      <dgm:prSet/>
      <dgm:spPr/>
      <dgm:t>
        <a:bodyPr/>
        <a:lstStyle/>
        <a:p>
          <a:endParaRPr lang="en-US"/>
        </a:p>
      </dgm:t>
    </dgm:pt>
    <dgm:pt modelId="{D4EA4DCE-D2E8-4A60-8F1A-72732F542F0C}" type="sibTrans" cxnId="{EA11248F-123E-4FE9-9D80-0148C902BE17}">
      <dgm:prSet/>
      <dgm:spPr/>
      <dgm:t>
        <a:bodyPr/>
        <a:lstStyle/>
        <a:p>
          <a:endParaRPr lang="en-US"/>
        </a:p>
      </dgm:t>
    </dgm:pt>
    <dgm:pt modelId="{E209A6B5-C913-421B-A1DB-DED75A0AD6D3}">
      <dgm:prSet phldrT="[Text]"/>
      <dgm:spPr>
        <a:solidFill>
          <a:schemeClr val="tx2">
            <a:lumMod val="75000"/>
          </a:schemeClr>
        </a:solidFill>
      </dgm:spPr>
      <dgm:t>
        <a:bodyPr/>
        <a:lstStyle/>
        <a:p>
          <a:r>
            <a:rPr lang="en-US" dirty="0"/>
            <a:t>FEB</a:t>
          </a:r>
        </a:p>
      </dgm:t>
    </dgm:pt>
    <dgm:pt modelId="{DECFBBF2-ABA1-4190-9E99-7BCD96D238F6}" type="parTrans" cxnId="{023A829B-9928-4ED3-A610-AFBECD298ABF}">
      <dgm:prSet/>
      <dgm:spPr/>
      <dgm:t>
        <a:bodyPr/>
        <a:lstStyle/>
        <a:p>
          <a:endParaRPr lang="en-US"/>
        </a:p>
      </dgm:t>
    </dgm:pt>
    <dgm:pt modelId="{2DC76E38-DAC9-44D8-BD01-A913AD5E0625}" type="sibTrans" cxnId="{023A829B-9928-4ED3-A610-AFBECD298ABF}">
      <dgm:prSet/>
      <dgm:spPr/>
      <dgm:t>
        <a:bodyPr/>
        <a:lstStyle/>
        <a:p>
          <a:endParaRPr lang="en-US"/>
        </a:p>
      </dgm:t>
    </dgm:pt>
    <dgm:pt modelId="{956FDC72-AFF7-47C5-AD3D-5B9414577B98}">
      <dgm:prSet phldrT="[Text]"/>
      <dgm:spPr>
        <a:solidFill>
          <a:schemeClr val="tx2">
            <a:lumMod val="75000"/>
          </a:schemeClr>
        </a:solidFill>
      </dgm:spPr>
      <dgm:t>
        <a:bodyPr/>
        <a:lstStyle/>
        <a:p>
          <a:r>
            <a:rPr lang="en-US" dirty="0"/>
            <a:t>MAR</a:t>
          </a:r>
        </a:p>
      </dgm:t>
    </dgm:pt>
    <dgm:pt modelId="{AACA879A-DA42-435F-8BA0-31C94E888C39}" type="parTrans" cxnId="{361D9F05-92C5-4F91-A02F-DFC987C9A210}">
      <dgm:prSet/>
      <dgm:spPr/>
      <dgm:t>
        <a:bodyPr/>
        <a:lstStyle/>
        <a:p>
          <a:endParaRPr lang="en-US"/>
        </a:p>
      </dgm:t>
    </dgm:pt>
    <dgm:pt modelId="{B1481341-725B-4D21-81F3-F0DE2AFE7F07}" type="sibTrans" cxnId="{361D9F05-92C5-4F91-A02F-DFC987C9A210}">
      <dgm:prSet/>
      <dgm:spPr/>
      <dgm:t>
        <a:bodyPr/>
        <a:lstStyle/>
        <a:p>
          <a:endParaRPr lang="en-US"/>
        </a:p>
      </dgm:t>
    </dgm:pt>
    <dgm:pt modelId="{92A5240D-107C-47F0-B27E-10CD1E7336D2}">
      <dgm:prSet phldrT="[Text]"/>
      <dgm:spPr>
        <a:solidFill>
          <a:schemeClr val="tx2">
            <a:lumMod val="75000"/>
          </a:schemeClr>
        </a:solidFill>
      </dgm:spPr>
      <dgm:t>
        <a:bodyPr/>
        <a:lstStyle/>
        <a:p>
          <a:r>
            <a:rPr lang="en-US" dirty="0"/>
            <a:t>APR</a:t>
          </a:r>
        </a:p>
      </dgm:t>
    </dgm:pt>
    <dgm:pt modelId="{5AD6FC80-45AD-4D70-A12B-92B4692C4B22}" type="parTrans" cxnId="{67D2BA4D-269C-4F39-A784-2713F4643C4D}">
      <dgm:prSet/>
      <dgm:spPr/>
      <dgm:t>
        <a:bodyPr/>
        <a:lstStyle/>
        <a:p>
          <a:endParaRPr lang="en-US"/>
        </a:p>
      </dgm:t>
    </dgm:pt>
    <dgm:pt modelId="{4F838868-1785-4A75-8AA7-122062A6F986}" type="sibTrans" cxnId="{67D2BA4D-269C-4F39-A784-2713F4643C4D}">
      <dgm:prSet/>
      <dgm:spPr/>
      <dgm:t>
        <a:bodyPr/>
        <a:lstStyle/>
        <a:p>
          <a:endParaRPr lang="en-US"/>
        </a:p>
      </dgm:t>
    </dgm:pt>
    <dgm:pt modelId="{451E2B3E-61A2-4DB7-8ED3-5BFBAB6A63A8}">
      <dgm:prSet phldrT="[Text]"/>
      <dgm:spPr>
        <a:solidFill>
          <a:schemeClr val="tx2">
            <a:lumMod val="75000"/>
          </a:schemeClr>
        </a:solidFill>
      </dgm:spPr>
      <dgm:t>
        <a:bodyPr/>
        <a:lstStyle/>
        <a:p>
          <a:r>
            <a:rPr lang="en-US" dirty="0"/>
            <a:t>MAY</a:t>
          </a:r>
        </a:p>
      </dgm:t>
    </dgm:pt>
    <dgm:pt modelId="{5BD0CC75-543A-4775-A401-363FC5D118A2}" type="parTrans" cxnId="{317E2C34-41AB-42EA-931E-6B2D6B7ED75B}">
      <dgm:prSet/>
      <dgm:spPr/>
      <dgm:t>
        <a:bodyPr/>
        <a:lstStyle/>
        <a:p>
          <a:endParaRPr lang="en-US"/>
        </a:p>
      </dgm:t>
    </dgm:pt>
    <dgm:pt modelId="{D215B6F7-6734-491F-8900-807CB3C5A0EB}" type="sibTrans" cxnId="{317E2C34-41AB-42EA-931E-6B2D6B7ED75B}">
      <dgm:prSet/>
      <dgm:spPr/>
      <dgm:t>
        <a:bodyPr/>
        <a:lstStyle/>
        <a:p>
          <a:endParaRPr lang="en-US"/>
        </a:p>
      </dgm:t>
    </dgm:pt>
    <dgm:pt modelId="{10B5849C-9E8D-44A7-8F47-2B2589BC772C}" type="pres">
      <dgm:prSet presAssocID="{84849210-AA76-4616-A28C-5292B8D1AE97}" presName="Name0" presStyleCnt="0">
        <dgm:presLayoutVars>
          <dgm:dir/>
          <dgm:resizeHandles val="exact"/>
        </dgm:presLayoutVars>
      </dgm:prSet>
      <dgm:spPr/>
    </dgm:pt>
    <dgm:pt modelId="{34306513-A2F7-4060-8DCD-33E2ECF0705D}" type="pres">
      <dgm:prSet presAssocID="{33EEF7B9-DF01-40B6-80B1-04F0AC9C47C8}" presName="parTxOnly" presStyleLbl="node1" presStyleIdx="0" presStyleCnt="13">
        <dgm:presLayoutVars>
          <dgm:bulletEnabled val="1"/>
        </dgm:presLayoutVars>
      </dgm:prSet>
      <dgm:spPr/>
    </dgm:pt>
    <dgm:pt modelId="{DF862B0B-204B-4464-9A7D-5389F10A1100}" type="pres">
      <dgm:prSet presAssocID="{54F4E9D9-F3E7-415C-9688-217FA720C8AF}" presName="parSpace" presStyleCnt="0"/>
      <dgm:spPr/>
    </dgm:pt>
    <dgm:pt modelId="{9DEB6564-108F-48F8-B233-3B5EFD872DF1}" type="pres">
      <dgm:prSet presAssocID="{03E725AE-7453-42E9-922D-707B59E6A7A0}" presName="parTxOnly" presStyleLbl="node1" presStyleIdx="1" presStyleCnt="13">
        <dgm:presLayoutVars>
          <dgm:bulletEnabled val="1"/>
        </dgm:presLayoutVars>
      </dgm:prSet>
      <dgm:spPr/>
    </dgm:pt>
    <dgm:pt modelId="{E82FD80A-C7B6-4D67-9D28-5FDF7471FC9D}" type="pres">
      <dgm:prSet presAssocID="{CF8EAC80-55E3-4F18-9E0A-15A7904855C5}" presName="parSpace" presStyleCnt="0"/>
      <dgm:spPr/>
    </dgm:pt>
    <dgm:pt modelId="{AFA910D4-24E0-4A07-9F35-FBB095BA7920}" type="pres">
      <dgm:prSet presAssocID="{92C7114B-24E5-4146-B6B1-A36F2CDEF2C5}" presName="parTxOnly" presStyleLbl="node1" presStyleIdx="2" presStyleCnt="13">
        <dgm:presLayoutVars>
          <dgm:bulletEnabled val="1"/>
        </dgm:presLayoutVars>
      </dgm:prSet>
      <dgm:spPr/>
    </dgm:pt>
    <dgm:pt modelId="{367FF43C-5649-458B-9976-A0A184D28A11}" type="pres">
      <dgm:prSet presAssocID="{4FF4C654-F373-4821-8731-C59A45BD03C7}" presName="parSpace" presStyleCnt="0"/>
      <dgm:spPr/>
    </dgm:pt>
    <dgm:pt modelId="{B3F12943-A1E9-47F7-BB37-6EF1EC3C0866}" type="pres">
      <dgm:prSet presAssocID="{D657E91A-E853-4694-AA74-DFFC3012A1F3}" presName="parTxOnly" presStyleLbl="node1" presStyleIdx="3" presStyleCnt="13">
        <dgm:presLayoutVars>
          <dgm:bulletEnabled val="1"/>
        </dgm:presLayoutVars>
      </dgm:prSet>
      <dgm:spPr/>
    </dgm:pt>
    <dgm:pt modelId="{3CEABD8A-3FCE-4216-9373-1662E4BAF389}" type="pres">
      <dgm:prSet presAssocID="{5B943F50-D4AB-422F-A9DF-C286B2DE0E22}" presName="parSpace" presStyleCnt="0"/>
      <dgm:spPr/>
    </dgm:pt>
    <dgm:pt modelId="{3B0C9061-3630-4EDD-B95C-016CA1BB9578}" type="pres">
      <dgm:prSet presAssocID="{C8DCB980-9752-450C-BFCB-9994FD864A10}" presName="parTxOnly" presStyleLbl="node1" presStyleIdx="4" presStyleCnt="13">
        <dgm:presLayoutVars>
          <dgm:bulletEnabled val="1"/>
        </dgm:presLayoutVars>
      </dgm:prSet>
      <dgm:spPr/>
    </dgm:pt>
    <dgm:pt modelId="{5959F7DB-1C4F-44A6-BD04-A038B868AD25}" type="pres">
      <dgm:prSet presAssocID="{AF162DCA-D2B9-4D57-A058-793A44A94DA6}" presName="parSpace" presStyleCnt="0"/>
      <dgm:spPr/>
    </dgm:pt>
    <dgm:pt modelId="{74979AB2-181B-44DE-A205-E598CB13374D}" type="pres">
      <dgm:prSet presAssocID="{406B64A7-8CB3-4458-8591-20FCD607D423}" presName="parTxOnly" presStyleLbl="node1" presStyleIdx="5" presStyleCnt="13">
        <dgm:presLayoutVars>
          <dgm:bulletEnabled val="1"/>
        </dgm:presLayoutVars>
      </dgm:prSet>
      <dgm:spPr/>
    </dgm:pt>
    <dgm:pt modelId="{8E5123A4-0325-45B1-AD85-894F997A2A87}" type="pres">
      <dgm:prSet presAssocID="{EF7428DB-A1C3-4E9C-8503-1198DB394B46}" presName="parSpace" presStyleCnt="0"/>
      <dgm:spPr/>
    </dgm:pt>
    <dgm:pt modelId="{631CF3E9-0A55-4246-AEA2-849268E6708B}" type="pres">
      <dgm:prSet presAssocID="{BC67165B-546C-4A09-8088-C73F6D13DDC8}" presName="parTxOnly" presStyleLbl="node1" presStyleIdx="6" presStyleCnt="13">
        <dgm:presLayoutVars>
          <dgm:bulletEnabled val="1"/>
        </dgm:presLayoutVars>
      </dgm:prSet>
      <dgm:spPr/>
    </dgm:pt>
    <dgm:pt modelId="{9EC7AE84-A2A1-4388-BA6A-E2761D72D74F}" type="pres">
      <dgm:prSet presAssocID="{93EDB223-8319-4621-97A5-D7B9CEC86F4C}" presName="parSpace" presStyleCnt="0"/>
      <dgm:spPr/>
    </dgm:pt>
    <dgm:pt modelId="{B14CBFF6-CC03-4D0C-BA37-47A1B1254731}" type="pres">
      <dgm:prSet presAssocID="{0AD54D5C-39CC-4499-9763-46AA222185A5}" presName="parTxOnly" presStyleLbl="node1" presStyleIdx="7" presStyleCnt="13">
        <dgm:presLayoutVars>
          <dgm:bulletEnabled val="1"/>
        </dgm:presLayoutVars>
      </dgm:prSet>
      <dgm:spPr/>
    </dgm:pt>
    <dgm:pt modelId="{EBDA5A6E-B7FC-4FE9-8F61-242D1BF28034}" type="pres">
      <dgm:prSet presAssocID="{265B3269-E9DE-492C-BCD5-D0A3F54E90AC}" presName="parSpace" presStyleCnt="0"/>
      <dgm:spPr/>
    </dgm:pt>
    <dgm:pt modelId="{12886935-5035-4F90-9B65-79CC81DB9954}" type="pres">
      <dgm:prSet presAssocID="{B53BC533-BDAA-4C26-B643-90D836114BE6}" presName="parTxOnly" presStyleLbl="node1" presStyleIdx="8" presStyleCnt="13">
        <dgm:presLayoutVars>
          <dgm:bulletEnabled val="1"/>
        </dgm:presLayoutVars>
      </dgm:prSet>
      <dgm:spPr/>
    </dgm:pt>
    <dgm:pt modelId="{8CA0920E-2334-4F23-8BDE-C08B91A2CA14}" type="pres">
      <dgm:prSet presAssocID="{D4EA4DCE-D2E8-4A60-8F1A-72732F542F0C}" presName="parSpace" presStyleCnt="0"/>
      <dgm:spPr/>
    </dgm:pt>
    <dgm:pt modelId="{7A6C307A-E90F-4BE7-83F5-A2E168D520C0}" type="pres">
      <dgm:prSet presAssocID="{E209A6B5-C913-421B-A1DB-DED75A0AD6D3}" presName="parTxOnly" presStyleLbl="node1" presStyleIdx="9" presStyleCnt="13">
        <dgm:presLayoutVars>
          <dgm:bulletEnabled val="1"/>
        </dgm:presLayoutVars>
      </dgm:prSet>
      <dgm:spPr/>
    </dgm:pt>
    <dgm:pt modelId="{D280DA14-7CDA-4553-878E-024A28BA99F8}" type="pres">
      <dgm:prSet presAssocID="{2DC76E38-DAC9-44D8-BD01-A913AD5E0625}" presName="parSpace" presStyleCnt="0"/>
      <dgm:spPr/>
    </dgm:pt>
    <dgm:pt modelId="{CF4D0305-49AC-4D8C-AC27-31D0243E3D04}" type="pres">
      <dgm:prSet presAssocID="{956FDC72-AFF7-47C5-AD3D-5B9414577B98}" presName="parTxOnly" presStyleLbl="node1" presStyleIdx="10" presStyleCnt="13">
        <dgm:presLayoutVars>
          <dgm:bulletEnabled val="1"/>
        </dgm:presLayoutVars>
      </dgm:prSet>
      <dgm:spPr/>
    </dgm:pt>
    <dgm:pt modelId="{A8F16D0F-1462-4A09-A973-92FD42774DD3}" type="pres">
      <dgm:prSet presAssocID="{B1481341-725B-4D21-81F3-F0DE2AFE7F07}" presName="parSpace" presStyleCnt="0"/>
      <dgm:spPr/>
    </dgm:pt>
    <dgm:pt modelId="{52E2501A-80CC-4031-BAE5-2C268A0C0DE1}" type="pres">
      <dgm:prSet presAssocID="{92A5240D-107C-47F0-B27E-10CD1E7336D2}" presName="parTxOnly" presStyleLbl="node1" presStyleIdx="11" presStyleCnt="13">
        <dgm:presLayoutVars>
          <dgm:bulletEnabled val="1"/>
        </dgm:presLayoutVars>
      </dgm:prSet>
      <dgm:spPr/>
    </dgm:pt>
    <dgm:pt modelId="{36326025-3B2B-4561-81E2-F9152EFF6D3D}" type="pres">
      <dgm:prSet presAssocID="{4F838868-1785-4A75-8AA7-122062A6F986}" presName="parSpace" presStyleCnt="0"/>
      <dgm:spPr/>
    </dgm:pt>
    <dgm:pt modelId="{465834AF-4F29-42B3-B136-4E0D6995A529}" type="pres">
      <dgm:prSet presAssocID="{451E2B3E-61A2-4DB7-8ED3-5BFBAB6A63A8}" presName="parTxOnly" presStyleLbl="node1" presStyleIdx="12" presStyleCnt="13">
        <dgm:presLayoutVars>
          <dgm:bulletEnabled val="1"/>
        </dgm:presLayoutVars>
      </dgm:prSet>
      <dgm:spPr/>
    </dgm:pt>
  </dgm:ptLst>
  <dgm:cxnLst>
    <dgm:cxn modelId="{14677805-B911-4221-BB78-4246ABC2E16B}" type="presOf" srcId="{956FDC72-AFF7-47C5-AD3D-5B9414577B98}" destId="{CF4D0305-49AC-4D8C-AC27-31D0243E3D04}" srcOrd="0" destOrd="0" presId="urn:microsoft.com/office/officeart/2005/8/layout/hChevron3"/>
    <dgm:cxn modelId="{361D9F05-92C5-4F91-A02F-DFC987C9A210}" srcId="{84849210-AA76-4616-A28C-5292B8D1AE97}" destId="{956FDC72-AFF7-47C5-AD3D-5B9414577B98}" srcOrd="10" destOrd="0" parTransId="{AACA879A-DA42-435F-8BA0-31C94E888C39}" sibTransId="{B1481341-725B-4D21-81F3-F0DE2AFE7F07}"/>
    <dgm:cxn modelId="{05BDF20F-B728-4D49-B179-6457C9408B47}" type="presOf" srcId="{92C7114B-24E5-4146-B6B1-A36F2CDEF2C5}" destId="{AFA910D4-24E0-4A07-9F35-FBB095BA7920}" srcOrd="0" destOrd="0" presId="urn:microsoft.com/office/officeart/2005/8/layout/hChevron3"/>
    <dgm:cxn modelId="{92D9A431-71A6-468A-8479-DC5C4E64B2B8}" srcId="{84849210-AA76-4616-A28C-5292B8D1AE97}" destId="{C8DCB980-9752-450C-BFCB-9994FD864A10}" srcOrd="4" destOrd="0" parTransId="{E0389BA0-25B2-4BE1-8D8D-C1433A00CD7D}" sibTransId="{AF162DCA-D2B9-4D57-A058-793A44A94DA6}"/>
    <dgm:cxn modelId="{317E2C34-41AB-42EA-931E-6B2D6B7ED75B}" srcId="{84849210-AA76-4616-A28C-5292B8D1AE97}" destId="{451E2B3E-61A2-4DB7-8ED3-5BFBAB6A63A8}" srcOrd="12" destOrd="0" parTransId="{5BD0CC75-543A-4775-A401-363FC5D118A2}" sibTransId="{D215B6F7-6734-491F-8900-807CB3C5A0EB}"/>
    <dgm:cxn modelId="{73281564-912D-471C-AD72-42017C753A4C}" srcId="{84849210-AA76-4616-A28C-5292B8D1AE97}" destId="{0AD54D5C-39CC-4499-9763-46AA222185A5}" srcOrd="7" destOrd="0" parTransId="{EAC558E8-757A-4F24-9CF9-2399A6D21687}" sibTransId="{265B3269-E9DE-492C-BCD5-D0A3F54E90AC}"/>
    <dgm:cxn modelId="{2FBEF449-AAFD-49AC-8F4E-BF57082E7540}" type="presOf" srcId="{92A5240D-107C-47F0-B27E-10CD1E7336D2}" destId="{52E2501A-80CC-4031-BAE5-2C268A0C0DE1}" srcOrd="0" destOrd="0" presId="urn:microsoft.com/office/officeart/2005/8/layout/hChevron3"/>
    <dgm:cxn modelId="{67D2BA4D-269C-4F39-A784-2713F4643C4D}" srcId="{84849210-AA76-4616-A28C-5292B8D1AE97}" destId="{92A5240D-107C-47F0-B27E-10CD1E7336D2}" srcOrd="11" destOrd="0" parTransId="{5AD6FC80-45AD-4D70-A12B-92B4692C4B22}" sibTransId="{4F838868-1785-4A75-8AA7-122062A6F986}"/>
    <dgm:cxn modelId="{7AE63255-FCDD-4E53-AFCC-875CEBA22DF5}" type="presOf" srcId="{BC67165B-546C-4A09-8088-C73F6D13DDC8}" destId="{631CF3E9-0A55-4246-AEA2-849268E6708B}" srcOrd="0" destOrd="0" presId="urn:microsoft.com/office/officeart/2005/8/layout/hChevron3"/>
    <dgm:cxn modelId="{3D6E627C-6184-495B-A49A-898B2554645C}" type="presOf" srcId="{451E2B3E-61A2-4DB7-8ED3-5BFBAB6A63A8}" destId="{465834AF-4F29-42B3-B136-4E0D6995A529}" srcOrd="0" destOrd="0" presId="urn:microsoft.com/office/officeart/2005/8/layout/hChevron3"/>
    <dgm:cxn modelId="{99FFC083-12F1-4712-877B-3E0CB8158C09}" srcId="{84849210-AA76-4616-A28C-5292B8D1AE97}" destId="{92C7114B-24E5-4146-B6B1-A36F2CDEF2C5}" srcOrd="2" destOrd="0" parTransId="{EA8BCD07-6201-4CD4-B237-760536471DB2}" sibTransId="{4FF4C654-F373-4821-8731-C59A45BD03C7}"/>
    <dgm:cxn modelId="{FAAD9386-FE7D-4A67-B17B-7F9E76C78B5B}" type="presOf" srcId="{0AD54D5C-39CC-4499-9763-46AA222185A5}" destId="{B14CBFF6-CC03-4D0C-BA37-47A1B1254731}" srcOrd="0" destOrd="0" presId="urn:microsoft.com/office/officeart/2005/8/layout/hChevron3"/>
    <dgm:cxn modelId="{43339F87-7D21-4915-973C-A6C98607916D}" srcId="{84849210-AA76-4616-A28C-5292B8D1AE97}" destId="{03E725AE-7453-42E9-922D-707B59E6A7A0}" srcOrd="1" destOrd="0" parTransId="{DC2E4A8C-2E96-44ED-AB28-C1B57F6E93D2}" sibTransId="{CF8EAC80-55E3-4F18-9E0A-15A7904855C5}"/>
    <dgm:cxn modelId="{DA76E98A-8967-4D60-9D66-8101DEBCCF84}" type="presOf" srcId="{406B64A7-8CB3-4458-8591-20FCD607D423}" destId="{74979AB2-181B-44DE-A205-E598CB13374D}" srcOrd="0" destOrd="0" presId="urn:microsoft.com/office/officeart/2005/8/layout/hChevron3"/>
    <dgm:cxn modelId="{EA11248F-123E-4FE9-9D80-0148C902BE17}" srcId="{84849210-AA76-4616-A28C-5292B8D1AE97}" destId="{B53BC533-BDAA-4C26-B643-90D836114BE6}" srcOrd="8" destOrd="0" parTransId="{BDD37153-218E-4DBB-A038-61B8446E86B0}" sibTransId="{D4EA4DCE-D2E8-4A60-8F1A-72732F542F0C}"/>
    <dgm:cxn modelId="{B3F9EA96-BBA6-4368-94FE-CCFC5B9B953E}" srcId="{84849210-AA76-4616-A28C-5292B8D1AE97}" destId="{33EEF7B9-DF01-40B6-80B1-04F0AC9C47C8}" srcOrd="0" destOrd="0" parTransId="{39A2589C-FE82-4286-ABC4-CDEF929CF8FA}" sibTransId="{54F4E9D9-F3E7-415C-9688-217FA720C8AF}"/>
    <dgm:cxn modelId="{023A829B-9928-4ED3-A610-AFBECD298ABF}" srcId="{84849210-AA76-4616-A28C-5292B8D1AE97}" destId="{E209A6B5-C913-421B-A1DB-DED75A0AD6D3}" srcOrd="9" destOrd="0" parTransId="{DECFBBF2-ABA1-4190-9E99-7BCD96D238F6}" sibTransId="{2DC76E38-DAC9-44D8-BD01-A913AD5E0625}"/>
    <dgm:cxn modelId="{E1ACDD9B-A95F-493D-A641-969A0AB1FC02}" srcId="{84849210-AA76-4616-A28C-5292B8D1AE97}" destId="{D657E91A-E853-4694-AA74-DFFC3012A1F3}" srcOrd="3" destOrd="0" parTransId="{B2899B32-50E6-49D3-A167-107131954B1A}" sibTransId="{5B943F50-D4AB-422F-A9DF-C286B2DE0E22}"/>
    <dgm:cxn modelId="{8CE664AD-7D43-4488-A515-FE7465AF6654}" type="presOf" srcId="{03E725AE-7453-42E9-922D-707B59E6A7A0}" destId="{9DEB6564-108F-48F8-B233-3B5EFD872DF1}" srcOrd="0" destOrd="0" presId="urn:microsoft.com/office/officeart/2005/8/layout/hChevron3"/>
    <dgm:cxn modelId="{AE2222C7-4896-4D27-996E-E079ABEA183C}" type="presOf" srcId="{D657E91A-E853-4694-AA74-DFFC3012A1F3}" destId="{B3F12943-A1E9-47F7-BB37-6EF1EC3C0866}" srcOrd="0" destOrd="0" presId="urn:microsoft.com/office/officeart/2005/8/layout/hChevron3"/>
    <dgm:cxn modelId="{D86BCFC8-7DB8-482D-A806-F2A5EC87FFC3}" srcId="{84849210-AA76-4616-A28C-5292B8D1AE97}" destId="{BC67165B-546C-4A09-8088-C73F6D13DDC8}" srcOrd="6" destOrd="0" parTransId="{624CEA91-27B0-491A-9FB9-C7FA19819692}" sibTransId="{93EDB223-8319-4621-97A5-D7B9CEC86F4C}"/>
    <dgm:cxn modelId="{C2BDABD5-80F2-4B53-8505-097BC08AC671}" srcId="{84849210-AA76-4616-A28C-5292B8D1AE97}" destId="{406B64A7-8CB3-4458-8591-20FCD607D423}" srcOrd="5" destOrd="0" parTransId="{0568BE41-8149-4859-9FCA-50F145633D9F}" sibTransId="{EF7428DB-A1C3-4E9C-8503-1198DB394B46}"/>
    <dgm:cxn modelId="{762386E7-13AC-4CB5-8531-12360C47621D}" type="presOf" srcId="{C8DCB980-9752-450C-BFCB-9994FD864A10}" destId="{3B0C9061-3630-4EDD-B95C-016CA1BB9578}" srcOrd="0" destOrd="0" presId="urn:microsoft.com/office/officeart/2005/8/layout/hChevron3"/>
    <dgm:cxn modelId="{DBD5A1E8-71E0-4C47-923A-F4F04A7FC0B5}" type="presOf" srcId="{E209A6B5-C913-421B-A1DB-DED75A0AD6D3}" destId="{7A6C307A-E90F-4BE7-83F5-A2E168D520C0}" srcOrd="0" destOrd="0" presId="urn:microsoft.com/office/officeart/2005/8/layout/hChevron3"/>
    <dgm:cxn modelId="{239EC1F2-5285-4E61-B092-3D99370F56F9}" type="presOf" srcId="{33EEF7B9-DF01-40B6-80B1-04F0AC9C47C8}" destId="{34306513-A2F7-4060-8DCD-33E2ECF0705D}" srcOrd="0" destOrd="0" presId="urn:microsoft.com/office/officeart/2005/8/layout/hChevron3"/>
    <dgm:cxn modelId="{CD1C0EF3-9460-4B07-AD0A-1BECFC316C4F}" type="presOf" srcId="{B53BC533-BDAA-4C26-B643-90D836114BE6}" destId="{12886935-5035-4F90-9B65-79CC81DB9954}" srcOrd="0" destOrd="0" presId="urn:microsoft.com/office/officeart/2005/8/layout/hChevron3"/>
    <dgm:cxn modelId="{BE3E8CF4-2D07-4AD8-ACAB-15BB8DA44C20}" type="presOf" srcId="{84849210-AA76-4616-A28C-5292B8D1AE97}" destId="{10B5849C-9E8D-44A7-8F47-2B2589BC772C}" srcOrd="0" destOrd="0" presId="urn:microsoft.com/office/officeart/2005/8/layout/hChevron3"/>
    <dgm:cxn modelId="{85704E51-50F2-45FF-82E7-A01CBF46E3A0}" type="presParOf" srcId="{10B5849C-9E8D-44A7-8F47-2B2589BC772C}" destId="{34306513-A2F7-4060-8DCD-33E2ECF0705D}" srcOrd="0" destOrd="0" presId="urn:microsoft.com/office/officeart/2005/8/layout/hChevron3"/>
    <dgm:cxn modelId="{38C34A6A-BBBF-4A4B-ACC2-EB571AE31799}" type="presParOf" srcId="{10B5849C-9E8D-44A7-8F47-2B2589BC772C}" destId="{DF862B0B-204B-4464-9A7D-5389F10A1100}" srcOrd="1" destOrd="0" presId="urn:microsoft.com/office/officeart/2005/8/layout/hChevron3"/>
    <dgm:cxn modelId="{0CE66800-48FF-475A-B08A-2A7F387F7D64}" type="presParOf" srcId="{10B5849C-9E8D-44A7-8F47-2B2589BC772C}" destId="{9DEB6564-108F-48F8-B233-3B5EFD872DF1}" srcOrd="2" destOrd="0" presId="urn:microsoft.com/office/officeart/2005/8/layout/hChevron3"/>
    <dgm:cxn modelId="{AB25DABA-69D2-44CD-9309-CBD9D2692968}" type="presParOf" srcId="{10B5849C-9E8D-44A7-8F47-2B2589BC772C}" destId="{E82FD80A-C7B6-4D67-9D28-5FDF7471FC9D}" srcOrd="3" destOrd="0" presId="urn:microsoft.com/office/officeart/2005/8/layout/hChevron3"/>
    <dgm:cxn modelId="{D7C05A1E-0452-42B7-AD47-4B8BF3FD71CB}" type="presParOf" srcId="{10B5849C-9E8D-44A7-8F47-2B2589BC772C}" destId="{AFA910D4-24E0-4A07-9F35-FBB095BA7920}" srcOrd="4" destOrd="0" presId="urn:microsoft.com/office/officeart/2005/8/layout/hChevron3"/>
    <dgm:cxn modelId="{A17F9DBC-14E9-4577-8A25-FC270F43F8F7}" type="presParOf" srcId="{10B5849C-9E8D-44A7-8F47-2B2589BC772C}" destId="{367FF43C-5649-458B-9976-A0A184D28A11}" srcOrd="5" destOrd="0" presId="urn:microsoft.com/office/officeart/2005/8/layout/hChevron3"/>
    <dgm:cxn modelId="{F19D86C7-3C3E-482E-B8D4-D4A269E71546}" type="presParOf" srcId="{10B5849C-9E8D-44A7-8F47-2B2589BC772C}" destId="{B3F12943-A1E9-47F7-BB37-6EF1EC3C0866}" srcOrd="6" destOrd="0" presId="urn:microsoft.com/office/officeart/2005/8/layout/hChevron3"/>
    <dgm:cxn modelId="{0F25FA6F-B266-4D35-B760-9377AC0C15FF}" type="presParOf" srcId="{10B5849C-9E8D-44A7-8F47-2B2589BC772C}" destId="{3CEABD8A-3FCE-4216-9373-1662E4BAF389}" srcOrd="7" destOrd="0" presId="urn:microsoft.com/office/officeart/2005/8/layout/hChevron3"/>
    <dgm:cxn modelId="{A27AC13D-D5E8-440A-885B-F23128F998F7}" type="presParOf" srcId="{10B5849C-9E8D-44A7-8F47-2B2589BC772C}" destId="{3B0C9061-3630-4EDD-B95C-016CA1BB9578}" srcOrd="8" destOrd="0" presId="urn:microsoft.com/office/officeart/2005/8/layout/hChevron3"/>
    <dgm:cxn modelId="{63AEEE0A-8C87-4506-B177-573985628F94}" type="presParOf" srcId="{10B5849C-9E8D-44A7-8F47-2B2589BC772C}" destId="{5959F7DB-1C4F-44A6-BD04-A038B868AD25}" srcOrd="9" destOrd="0" presId="urn:microsoft.com/office/officeart/2005/8/layout/hChevron3"/>
    <dgm:cxn modelId="{C4F2985F-08EF-496E-BDD3-FBB3A357AE3D}" type="presParOf" srcId="{10B5849C-9E8D-44A7-8F47-2B2589BC772C}" destId="{74979AB2-181B-44DE-A205-E598CB13374D}" srcOrd="10" destOrd="0" presId="urn:microsoft.com/office/officeart/2005/8/layout/hChevron3"/>
    <dgm:cxn modelId="{C9FE1CA1-5034-488F-B699-88515DD0F2D2}" type="presParOf" srcId="{10B5849C-9E8D-44A7-8F47-2B2589BC772C}" destId="{8E5123A4-0325-45B1-AD85-894F997A2A87}" srcOrd="11" destOrd="0" presId="urn:microsoft.com/office/officeart/2005/8/layout/hChevron3"/>
    <dgm:cxn modelId="{BCD93273-BD68-4415-B0AD-2351DA4187BF}" type="presParOf" srcId="{10B5849C-9E8D-44A7-8F47-2B2589BC772C}" destId="{631CF3E9-0A55-4246-AEA2-849268E6708B}" srcOrd="12" destOrd="0" presId="urn:microsoft.com/office/officeart/2005/8/layout/hChevron3"/>
    <dgm:cxn modelId="{7A4769AB-7729-4C5E-BD57-3B760897EF38}" type="presParOf" srcId="{10B5849C-9E8D-44A7-8F47-2B2589BC772C}" destId="{9EC7AE84-A2A1-4388-BA6A-E2761D72D74F}" srcOrd="13" destOrd="0" presId="urn:microsoft.com/office/officeart/2005/8/layout/hChevron3"/>
    <dgm:cxn modelId="{D271D983-9A8F-4E8E-9215-4AC2BE2CCB5C}" type="presParOf" srcId="{10B5849C-9E8D-44A7-8F47-2B2589BC772C}" destId="{B14CBFF6-CC03-4D0C-BA37-47A1B1254731}" srcOrd="14" destOrd="0" presId="urn:microsoft.com/office/officeart/2005/8/layout/hChevron3"/>
    <dgm:cxn modelId="{4EB346B4-3624-448B-AED7-B63292413D89}" type="presParOf" srcId="{10B5849C-9E8D-44A7-8F47-2B2589BC772C}" destId="{EBDA5A6E-B7FC-4FE9-8F61-242D1BF28034}" srcOrd="15" destOrd="0" presId="urn:microsoft.com/office/officeart/2005/8/layout/hChevron3"/>
    <dgm:cxn modelId="{EDC6B1E9-3210-4790-958F-1EE994E0257E}" type="presParOf" srcId="{10B5849C-9E8D-44A7-8F47-2B2589BC772C}" destId="{12886935-5035-4F90-9B65-79CC81DB9954}" srcOrd="16" destOrd="0" presId="urn:microsoft.com/office/officeart/2005/8/layout/hChevron3"/>
    <dgm:cxn modelId="{C746BA63-B5A9-4AE5-867B-C19E93F8F881}" type="presParOf" srcId="{10B5849C-9E8D-44A7-8F47-2B2589BC772C}" destId="{8CA0920E-2334-4F23-8BDE-C08B91A2CA14}" srcOrd="17" destOrd="0" presId="urn:microsoft.com/office/officeart/2005/8/layout/hChevron3"/>
    <dgm:cxn modelId="{06B4F6F6-73F1-4083-B31F-F2019589366B}" type="presParOf" srcId="{10B5849C-9E8D-44A7-8F47-2B2589BC772C}" destId="{7A6C307A-E90F-4BE7-83F5-A2E168D520C0}" srcOrd="18" destOrd="0" presId="urn:microsoft.com/office/officeart/2005/8/layout/hChevron3"/>
    <dgm:cxn modelId="{880DF8EC-4A12-4E1C-96C9-3E61659ED6C8}" type="presParOf" srcId="{10B5849C-9E8D-44A7-8F47-2B2589BC772C}" destId="{D280DA14-7CDA-4553-878E-024A28BA99F8}" srcOrd="19" destOrd="0" presId="urn:microsoft.com/office/officeart/2005/8/layout/hChevron3"/>
    <dgm:cxn modelId="{F7197F13-CE3E-4653-B080-6449A71A2D61}" type="presParOf" srcId="{10B5849C-9E8D-44A7-8F47-2B2589BC772C}" destId="{CF4D0305-49AC-4D8C-AC27-31D0243E3D04}" srcOrd="20" destOrd="0" presId="urn:microsoft.com/office/officeart/2005/8/layout/hChevron3"/>
    <dgm:cxn modelId="{01BAF448-46CA-4ABB-8E56-D91DDEBF2733}" type="presParOf" srcId="{10B5849C-9E8D-44A7-8F47-2B2589BC772C}" destId="{A8F16D0F-1462-4A09-A973-92FD42774DD3}" srcOrd="21" destOrd="0" presId="urn:microsoft.com/office/officeart/2005/8/layout/hChevron3"/>
    <dgm:cxn modelId="{CC6A4362-F4B3-40B0-BB44-601C23AC7E93}" type="presParOf" srcId="{10B5849C-9E8D-44A7-8F47-2B2589BC772C}" destId="{52E2501A-80CC-4031-BAE5-2C268A0C0DE1}" srcOrd="22" destOrd="0" presId="urn:microsoft.com/office/officeart/2005/8/layout/hChevron3"/>
    <dgm:cxn modelId="{96FC2D43-061C-4031-A21E-8DCAC5274075}" type="presParOf" srcId="{10B5849C-9E8D-44A7-8F47-2B2589BC772C}" destId="{36326025-3B2B-4561-81E2-F9152EFF6D3D}" srcOrd="23" destOrd="0" presId="urn:microsoft.com/office/officeart/2005/8/layout/hChevron3"/>
    <dgm:cxn modelId="{E06337F4-2995-4C56-9470-8F54D7976425}" type="presParOf" srcId="{10B5849C-9E8D-44A7-8F47-2B2589BC772C}" destId="{465834AF-4F29-42B3-B136-4E0D6995A529}" srcOrd="2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06513-A2F7-4060-8DCD-33E2ECF0705D}">
      <dsp:nvSpPr>
        <dsp:cNvPr id="0" name=""/>
        <dsp:cNvSpPr/>
      </dsp:nvSpPr>
      <dsp:spPr>
        <a:xfrm>
          <a:off x="4065" y="285015"/>
          <a:ext cx="713381" cy="285352"/>
        </a:xfrm>
        <a:prstGeom prst="homePlate">
          <a:avLst/>
        </a:prstGeom>
        <a:solidFill>
          <a:srgbClr val="0657B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MAY</a:t>
          </a:r>
        </a:p>
      </dsp:txBody>
      <dsp:txXfrm>
        <a:off x="4065" y="285015"/>
        <a:ext cx="642043" cy="285352"/>
      </dsp:txXfrm>
    </dsp:sp>
    <dsp:sp modelId="{9DEB6564-108F-48F8-B233-3B5EFD872DF1}">
      <dsp:nvSpPr>
        <dsp:cNvPr id="0" name=""/>
        <dsp:cNvSpPr/>
      </dsp:nvSpPr>
      <dsp:spPr>
        <a:xfrm>
          <a:off x="574771" y="285015"/>
          <a:ext cx="713381" cy="285352"/>
        </a:xfrm>
        <a:prstGeom prst="chevron">
          <a:avLst/>
        </a:prstGeom>
        <a:solidFill>
          <a:srgbClr val="0657B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JUN</a:t>
          </a:r>
        </a:p>
      </dsp:txBody>
      <dsp:txXfrm>
        <a:off x="717447" y="285015"/>
        <a:ext cx="428029" cy="285352"/>
      </dsp:txXfrm>
    </dsp:sp>
    <dsp:sp modelId="{AFA910D4-24E0-4A07-9F35-FBB095BA7920}">
      <dsp:nvSpPr>
        <dsp:cNvPr id="0" name=""/>
        <dsp:cNvSpPr/>
      </dsp:nvSpPr>
      <dsp:spPr>
        <a:xfrm>
          <a:off x="1145476" y="285015"/>
          <a:ext cx="713381" cy="285352"/>
        </a:xfrm>
        <a:prstGeom prst="chevron">
          <a:avLst/>
        </a:prstGeom>
        <a:solidFill>
          <a:srgbClr val="0657B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JUL</a:t>
          </a:r>
        </a:p>
      </dsp:txBody>
      <dsp:txXfrm>
        <a:off x="1288152" y="285015"/>
        <a:ext cx="428029" cy="285352"/>
      </dsp:txXfrm>
    </dsp:sp>
    <dsp:sp modelId="{B3F12943-A1E9-47F7-BB37-6EF1EC3C0866}">
      <dsp:nvSpPr>
        <dsp:cNvPr id="0" name=""/>
        <dsp:cNvSpPr/>
      </dsp:nvSpPr>
      <dsp:spPr>
        <a:xfrm>
          <a:off x="1716182" y="285015"/>
          <a:ext cx="713381" cy="285352"/>
        </a:xfrm>
        <a:prstGeom prst="chevron">
          <a:avLst/>
        </a:prstGeom>
        <a:solidFill>
          <a:srgbClr val="0657B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AUG</a:t>
          </a:r>
        </a:p>
      </dsp:txBody>
      <dsp:txXfrm>
        <a:off x="1858858" y="285015"/>
        <a:ext cx="428029" cy="285352"/>
      </dsp:txXfrm>
    </dsp:sp>
    <dsp:sp modelId="{3B0C9061-3630-4EDD-B95C-016CA1BB9578}">
      <dsp:nvSpPr>
        <dsp:cNvPr id="0" name=""/>
        <dsp:cNvSpPr/>
      </dsp:nvSpPr>
      <dsp:spPr>
        <a:xfrm>
          <a:off x="2286888" y="285015"/>
          <a:ext cx="713381" cy="285352"/>
        </a:xfrm>
        <a:prstGeom prst="chevron">
          <a:avLst/>
        </a:prstGeom>
        <a:solidFill>
          <a:srgbClr val="0657B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SEP</a:t>
          </a:r>
        </a:p>
      </dsp:txBody>
      <dsp:txXfrm>
        <a:off x="2429564" y="285015"/>
        <a:ext cx="428029" cy="285352"/>
      </dsp:txXfrm>
    </dsp:sp>
    <dsp:sp modelId="{74979AB2-181B-44DE-A205-E598CB13374D}">
      <dsp:nvSpPr>
        <dsp:cNvPr id="0" name=""/>
        <dsp:cNvSpPr/>
      </dsp:nvSpPr>
      <dsp:spPr>
        <a:xfrm>
          <a:off x="2857593" y="285015"/>
          <a:ext cx="713381" cy="285352"/>
        </a:xfrm>
        <a:prstGeom prst="chevron">
          <a:avLst/>
        </a:prstGeom>
        <a:solidFill>
          <a:srgbClr val="0657B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OCT</a:t>
          </a:r>
        </a:p>
      </dsp:txBody>
      <dsp:txXfrm>
        <a:off x="3000269" y="285015"/>
        <a:ext cx="428029" cy="285352"/>
      </dsp:txXfrm>
    </dsp:sp>
    <dsp:sp modelId="{631CF3E9-0A55-4246-AEA2-849268E6708B}">
      <dsp:nvSpPr>
        <dsp:cNvPr id="0" name=""/>
        <dsp:cNvSpPr/>
      </dsp:nvSpPr>
      <dsp:spPr>
        <a:xfrm>
          <a:off x="3428299" y="285015"/>
          <a:ext cx="713381" cy="285352"/>
        </a:xfrm>
        <a:prstGeom prst="chevron">
          <a:avLst/>
        </a:prstGeom>
        <a:solidFill>
          <a:srgbClr val="0657B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NOV</a:t>
          </a:r>
        </a:p>
      </dsp:txBody>
      <dsp:txXfrm>
        <a:off x="3570975" y="285015"/>
        <a:ext cx="428029" cy="285352"/>
      </dsp:txXfrm>
    </dsp:sp>
    <dsp:sp modelId="{B14CBFF6-CC03-4D0C-BA37-47A1B1254731}">
      <dsp:nvSpPr>
        <dsp:cNvPr id="0" name=""/>
        <dsp:cNvSpPr/>
      </dsp:nvSpPr>
      <dsp:spPr>
        <a:xfrm>
          <a:off x="3999004" y="285015"/>
          <a:ext cx="713381" cy="285352"/>
        </a:xfrm>
        <a:prstGeom prst="chevron">
          <a:avLst/>
        </a:prstGeom>
        <a:solidFill>
          <a:srgbClr val="0657B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DEC</a:t>
          </a:r>
        </a:p>
      </dsp:txBody>
      <dsp:txXfrm>
        <a:off x="4141680" y="285015"/>
        <a:ext cx="428029" cy="285352"/>
      </dsp:txXfrm>
    </dsp:sp>
    <dsp:sp modelId="{12886935-5035-4F90-9B65-79CC81DB9954}">
      <dsp:nvSpPr>
        <dsp:cNvPr id="0" name=""/>
        <dsp:cNvSpPr/>
      </dsp:nvSpPr>
      <dsp:spPr>
        <a:xfrm>
          <a:off x="4569710" y="285015"/>
          <a:ext cx="713381" cy="285352"/>
        </a:xfrm>
        <a:prstGeom prst="chevron">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JAN</a:t>
          </a:r>
        </a:p>
      </dsp:txBody>
      <dsp:txXfrm>
        <a:off x="4712386" y="285015"/>
        <a:ext cx="428029" cy="285352"/>
      </dsp:txXfrm>
    </dsp:sp>
    <dsp:sp modelId="{7A6C307A-E90F-4BE7-83F5-A2E168D520C0}">
      <dsp:nvSpPr>
        <dsp:cNvPr id="0" name=""/>
        <dsp:cNvSpPr/>
      </dsp:nvSpPr>
      <dsp:spPr>
        <a:xfrm>
          <a:off x="5140415" y="285015"/>
          <a:ext cx="713381" cy="285352"/>
        </a:xfrm>
        <a:prstGeom prst="chevron">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FEB</a:t>
          </a:r>
        </a:p>
      </dsp:txBody>
      <dsp:txXfrm>
        <a:off x="5283091" y="285015"/>
        <a:ext cx="428029" cy="285352"/>
      </dsp:txXfrm>
    </dsp:sp>
    <dsp:sp modelId="{CF4D0305-49AC-4D8C-AC27-31D0243E3D04}">
      <dsp:nvSpPr>
        <dsp:cNvPr id="0" name=""/>
        <dsp:cNvSpPr/>
      </dsp:nvSpPr>
      <dsp:spPr>
        <a:xfrm>
          <a:off x="5711121" y="285015"/>
          <a:ext cx="713381" cy="285352"/>
        </a:xfrm>
        <a:prstGeom prst="chevron">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MAR</a:t>
          </a:r>
        </a:p>
      </dsp:txBody>
      <dsp:txXfrm>
        <a:off x="5853797" y="285015"/>
        <a:ext cx="428029" cy="285352"/>
      </dsp:txXfrm>
    </dsp:sp>
    <dsp:sp modelId="{52E2501A-80CC-4031-BAE5-2C268A0C0DE1}">
      <dsp:nvSpPr>
        <dsp:cNvPr id="0" name=""/>
        <dsp:cNvSpPr/>
      </dsp:nvSpPr>
      <dsp:spPr>
        <a:xfrm>
          <a:off x="6281826" y="285015"/>
          <a:ext cx="713381" cy="285352"/>
        </a:xfrm>
        <a:prstGeom prst="chevron">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APR</a:t>
          </a:r>
        </a:p>
      </dsp:txBody>
      <dsp:txXfrm>
        <a:off x="6424502" y="285015"/>
        <a:ext cx="428029" cy="285352"/>
      </dsp:txXfrm>
    </dsp:sp>
    <dsp:sp modelId="{465834AF-4F29-42B3-B136-4E0D6995A529}">
      <dsp:nvSpPr>
        <dsp:cNvPr id="0" name=""/>
        <dsp:cNvSpPr/>
      </dsp:nvSpPr>
      <dsp:spPr>
        <a:xfrm>
          <a:off x="6852532" y="285015"/>
          <a:ext cx="713381" cy="285352"/>
        </a:xfrm>
        <a:prstGeom prst="chevron">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MAY</a:t>
          </a:r>
        </a:p>
      </dsp:txBody>
      <dsp:txXfrm>
        <a:off x="6995208" y="285015"/>
        <a:ext cx="428029" cy="28535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F2067-A687-B342-BD06-FA386BB5BADC}" type="datetimeFigureOut">
              <a:rPr lang="en-US" smtClean="0"/>
              <a:t>2/9/2023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A17250-56D1-8849-9C4F-9B4226955734}" type="slidenum">
              <a:rPr lang="en-US" smtClean="0"/>
              <a:t>‹#›</a:t>
            </a:fld>
            <a:endParaRPr lang="en-US" dirty="0"/>
          </a:p>
        </p:txBody>
      </p:sp>
    </p:spTree>
    <p:extLst>
      <p:ext uri="{BB962C8B-B14F-4D97-AF65-F5344CB8AC3E}">
        <p14:creationId xmlns:p14="http://schemas.microsoft.com/office/powerpoint/2010/main" val="4261606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2FF84-F2C5-42A6-AA43-81E6EE80BC28}" type="slidenum">
              <a:rPr lang="en-US"/>
              <a:pPr/>
              <a:t>2</a:t>
            </a:fld>
            <a:endParaRPr lang="en-US" dirty="0"/>
          </a:p>
        </p:txBody>
      </p:sp>
      <p:sp>
        <p:nvSpPr>
          <p:cNvPr id="10242" name="Rectangle 2"/>
          <p:cNvSpPr>
            <a:spLocks noGrp="1" noRot="1" noChangeAspect="1" noChangeArrowheads="1" noTextEdit="1"/>
          </p:cNvSpPr>
          <p:nvPr>
            <p:ph type="sldImg"/>
          </p:nvPr>
        </p:nvSpPr>
        <p:spPr>
          <a:xfrm>
            <a:off x="381000" y="685800"/>
            <a:ext cx="6096000" cy="3429000"/>
          </a:xfrm>
          <a:ln/>
        </p:spPr>
      </p:sp>
      <p:sp>
        <p:nvSpPr>
          <p:cNvPr id="102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2FF84-F2C5-42A6-AA43-81E6EE80BC28}" type="slidenum">
              <a:rPr lang="en-US"/>
              <a:pPr/>
              <a:t>3</a:t>
            </a:fld>
            <a:endParaRPr lang="en-US" dirty="0"/>
          </a:p>
        </p:txBody>
      </p:sp>
      <p:sp>
        <p:nvSpPr>
          <p:cNvPr id="10242" name="Rectangle 2"/>
          <p:cNvSpPr>
            <a:spLocks noGrp="1" noRot="1" noChangeAspect="1" noChangeArrowheads="1" noTextEdit="1"/>
          </p:cNvSpPr>
          <p:nvPr>
            <p:ph type="sldImg"/>
          </p:nvPr>
        </p:nvSpPr>
        <p:spPr>
          <a:xfrm>
            <a:off x="381000" y="685800"/>
            <a:ext cx="6096000" cy="3429000"/>
          </a:xfrm>
          <a:ln/>
        </p:spPr>
      </p:sp>
      <p:sp>
        <p:nvSpPr>
          <p:cNvPr id="102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236146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4</a:t>
            </a:fld>
            <a:endParaRPr lang="en-US" dirty="0"/>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5</a:t>
            </a:fld>
            <a:endParaRPr lang="en-US" dirty="0"/>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Future Enhancements:</a:t>
            </a:r>
          </a:p>
          <a:p>
            <a:r>
              <a:rPr lang="en-US" dirty="0"/>
              <a:t>Use same ECA cert for login and order delivery- eliminating need for PGP certificate</a:t>
            </a:r>
          </a:p>
          <a:p>
            <a:r>
              <a:rPr lang="en-US" dirty="0"/>
              <a:t>Make attribute names match those that are displayed in the Commerce Product Detail Page</a:t>
            </a:r>
          </a:p>
          <a:p>
            <a:r>
              <a:rPr lang="en-US" dirty="0"/>
              <a:t>Add Order Number, Document Number to the purchase order search and results screens</a:t>
            </a:r>
          </a:p>
          <a:p>
            <a:r>
              <a:rPr lang="en-US" dirty="0"/>
              <a:t>Add contracting officer’s email address to the contract data information</a:t>
            </a:r>
          </a:p>
          <a:p>
            <a:r>
              <a:rPr lang="en-US" dirty="0"/>
              <a:t>Add access to registration instructions and other QSGs on the registration page</a:t>
            </a:r>
          </a:p>
        </p:txBody>
      </p:sp>
      <p:sp>
        <p:nvSpPr>
          <p:cNvPr id="4" name="Slide Number Placeholder 3"/>
          <p:cNvSpPr>
            <a:spLocks noGrp="1"/>
          </p:cNvSpPr>
          <p:nvPr>
            <p:ph type="sldNum" sz="quarter" idx="5"/>
          </p:nvPr>
        </p:nvSpPr>
        <p:spPr/>
        <p:txBody>
          <a:bodyPr/>
          <a:lstStyle/>
          <a:p>
            <a:fld id="{1EA17250-56D1-8849-9C4F-9B4226955734}" type="slidenum">
              <a:rPr lang="en-US" smtClean="0"/>
              <a:t>11</a:t>
            </a:fld>
            <a:endParaRPr lang="en-US" dirty="0"/>
          </a:p>
        </p:txBody>
      </p:sp>
    </p:spTree>
    <p:extLst>
      <p:ext uri="{BB962C8B-B14F-4D97-AF65-F5344CB8AC3E}">
        <p14:creationId xmlns:p14="http://schemas.microsoft.com/office/powerpoint/2010/main" val="1791615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GSA Logo"/>
          <p:cNvPicPr>
            <a:picLocks noChangeAspect="1"/>
          </p:cNvPicPr>
          <p:nvPr userDrawn="1"/>
        </p:nvPicPr>
        <p:blipFill>
          <a:blip r:embed="rId2" cstate="print"/>
          <a:stretch>
            <a:fillRect/>
          </a:stretch>
        </p:blipFill>
        <p:spPr>
          <a:xfrm>
            <a:off x="685800" y="457200"/>
            <a:ext cx="759524" cy="685800"/>
          </a:xfrm>
          <a:prstGeom prst="rect">
            <a:avLst/>
          </a:prstGeom>
        </p:spPr>
      </p:pic>
      <p:sp>
        <p:nvSpPr>
          <p:cNvPr id="8" name="Text Box 10"/>
          <p:cNvSpPr txBox="1">
            <a:spLocks noChangeArrowheads="1"/>
          </p:cNvSpPr>
          <p:nvPr userDrawn="1"/>
        </p:nvSpPr>
        <p:spPr bwMode="auto">
          <a:xfrm>
            <a:off x="4419600" y="1031241"/>
            <a:ext cx="4038600" cy="243840"/>
          </a:xfrm>
          <a:prstGeom prst="rect">
            <a:avLst/>
          </a:prstGeom>
          <a:noFill/>
          <a:ln w="9525">
            <a:noFill/>
            <a:miter lim="800000"/>
            <a:headEnd/>
            <a:tailEnd/>
          </a:ln>
        </p:spPr>
        <p:txBody>
          <a:bodyPr lIns="0" tIns="0" rIns="0" bIns="0" anchor="ctr"/>
          <a:lstStyle/>
          <a:p>
            <a:pPr algn="r">
              <a:spcBef>
                <a:spcPct val="50000"/>
              </a:spcBef>
            </a:pPr>
            <a:r>
              <a:rPr lang="en-US" sz="1200" b="1" dirty="0">
                <a:solidFill>
                  <a:schemeClr val="bg2"/>
                </a:solidFill>
              </a:rPr>
              <a:t>U.S. General Services Administration</a:t>
            </a:r>
          </a:p>
        </p:txBody>
      </p:sp>
      <p:pic>
        <p:nvPicPr>
          <p:cNvPr id="9" name="Picture 8" descr="GSA SmartPay Virtual Training Forum&#10;June 13-15, 2023 with image of woman at the computer taking a training. "/>
          <p:cNvPicPr>
            <a:picLocks noChangeAspect="1"/>
          </p:cNvPicPr>
          <p:nvPr userDrawn="1"/>
        </p:nvPicPr>
        <p:blipFill>
          <a:blip r:embed="rId3"/>
          <a:srcRect l="2893" r="2893"/>
          <a:stretch/>
        </p:blipFill>
        <p:spPr>
          <a:xfrm>
            <a:off x="0" y="1595422"/>
            <a:ext cx="9144000" cy="3548077"/>
          </a:xfrm>
          <a:prstGeom prst="rect">
            <a:avLst/>
          </a:prstGeom>
        </p:spPr>
      </p:pic>
      <p:sp>
        <p:nvSpPr>
          <p:cNvPr id="5" name="Title 2">
            <a:extLst>
              <a:ext uri="{FF2B5EF4-FFF2-40B4-BE49-F238E27FC236}">
                <a16:creationId xmlns:a16="http://schemas.microsoft.com/office/drawing/2014/main" id="{ADF2AF59-26E2-B501-9AFC-3854EDE695A6}"/>
              </a:ext>
            </a:extLst>
          </p:cNvPr>
          <p:cNvSpPr>
            <a:spLocks noGrp="1"/>
          </p:cNvSpPr>
          <p:nvPr>
            <p:ph type="title"/>
          </p:nvPr>
        </p:nvSpPr>
        <p:spPr>
          <a:xfrm>
            <a:off x="304800" y="3683634"/>
            <a:ext cx="4177990" cy="857250"/>
          </a:xfrm>
        </p:spPr>
        <p:txBody>
          <a:bodyPr/>
          <a:lstStyle/>
          <a:p>
            <a:endParaRPr lang="en-US" dirty="0"/>
          </a:p>
        </p:txBody>
      </p:sp>
    </p:spTree>
    <p:extLst>
      <p:ext uri="{BB962C8B-B14F-4D97-AF65-F5344CB8AC3E}">
        <p14:creationId xmlns:p14="http://schemas.microsoft.com/office/powerpoint/2010/main" val="162102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9121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lvl1pPr>
              <a:defRPr>
                <a:solidFill>
                  <a:schemeClr val="accent4">
                    <a:lumMod val="7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1153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156D492-2D1D-56EF-570C-88395D3E32FB}"/>
              </a:ext>
            </a:extLst>
          </p:cNvPr>
          <p:cNvPicPr>
            <a:picLocks noChangeAspect="1"/>
          </p:cNvPicPr>
          <p:nvPr userDrawn="1"/>
        </p:nvPicPr>
        <p:blipFill>
          <a:blip r:embed="rId2"/>
          <a:stretch>
            <a:fillRect/>
          </a:stretch>
        </p:blipFill>
        <p:spPr>
          <a:xfrm>
            <a:off x="1116" y="0"/>
            <a:ext cx="9141768" cy="5143500"/>
          </a:xfrm>
          <a:prstGeom prst="rect">
            <a:avLst/>
          </a:prstGeom>
        </p:spPr>
      </p:pic>
      <p:sp>
        <p:nvSpPr>
          <p:cNvPr id="2" name="Title 1"/>
          <p:cNvSpPr>
            <a:spLocks noGrp="1"/>
          </p:cNvSpPr>
          <p:nvPr>
            <p:ph type="title"/>
          </p:nvPr>
        </p:nvSpPr>
        <p:spPr/>
        <p:txBody>
          <a:bodyPr/>
          <a:lstStyle>
            <a:lvl1pPr algn="ctr">
              <a:defRPr>
                <a:solidFill>
                  <a:schemeClr val="accent4">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TextBox 6">
            <a:extLst>
              <a:ext uri="{FF2B5EF4-FFF2-40B4-BE49-F238E27FC236}">
                <a16:creationId xmlns:a16="http://schemas.microsoft.com/office/drawing/2014/main" id="{ABAE7010-C784-4D1A-302A-74C6D4412898}"/>
              </a:ext>
            </a:extLst>
          </p:cNvPr>
          <p:cNvSpPr txBox="1"/>
          <p:nvPr userDrawn="1"/>
        </p:nvSpPr>
        <p:spPr>
          <a:xfrm>
            <a:off x="8582400" y="4791397"/>
            <a:ext cx="480600" cy="276999"/>
          </a:xfrm>
          <a:prstGeom prst="rect">
            <a:avLst/>
          </a:prstGeom>
          <a:noFill/>
        </p:spPr>
        <p:txBody>
          <a:bodyPr wrap="square">
            <a:spAutoFit/>
          </a:bodyPr>
          <a:lstStyle/>
          <a:p>
            <a:pPr algn="r"/>
            <a:fld id="{A148A2A4-532E-8B48-BE15-FAD2C9B6FD7A}" type="slidenum">
              <a:rPr lang="en-US" sz="1200" smtClean="0">
                <a:solidFill>
                  <a:schemeClr val="bg1">
                    <a:lumMod val="50000"/>
                  </a:schemeClr>
                </a:solidFill>
              </a:rPr>
              <a:pPr algn="r"/>
              <a:t>‹#›</a:t>
            </a:fld>
            <a:endParaRPr lang="en-US" sz="1200" dirty="0">
              <a:solidFill>
                <a:schemeClr val="bg1">
                  <a:lumMod val="50000"/>
                </a:schemeClr>
              </a:solidFill>
            </a:endParaRPr>
          </a:p>
        </p:txBody>
      </p:sp>
    </p:spTree>
    <p:extLst>
      <p:ext uri="{BB962C8B-B14F-4D97-AF65-F5344CB8AC3E}">
        <p14:creationId xmlns:p14="http://schemas.microsoft.com/office/powerpoint/2010/main" val="307719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chemeClr val="accent4">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D578F-EB6A-0D45-BF4C-590753804B8C}"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3560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FD578F-EB6A-0D45-BF4C-590753804B8C}" type="datetimeFigureOut">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6099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solidFill>
                  <a:schemeClr val="accent4">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FD578F-EB6A-0D45-BF4C-590753804B8C}" type="datetimeFigureOut">
              <a:rPr lang="en-US" smtClean="0"/>
              <a:t>2/9/2023</a:t>
            </a:fld>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2238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55FD578F-EB6A-0D45-BF4C-590753804B8C}" type="datetimeFigureOut">
              <a:rPr lang="en-US" smtClean="0"/>
              <a:t>2/9/2023</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9601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939612-D290-F3C6-33E3-434810F8048B}"/>
              </a:ext>
            </a:extLst>
          </p:cNvPr>
          <p:cNvSpPr>
            <a:spLocks noGrp="1"/>
          </p:cNvSpPr>
          <p:nvPr>
            <p:ph type="title" hasCustomPrompt="1"/>
          </p:nvPr>
        </p:nvSpPr>
        <p:spPr/>
        <p:txBody>
          <a:bodyPr/>
          <a:lstStyle>
            <a:lvl1pPr>
              <a:defRPr>
                <a:solidFill>
                  <a:schemeClr val="bg1"/>
                </a:solidFill>
              </a:defRPr>
            </a:lvl1pPr>
          </a:lstStyle>
          <a:p>
            <a:r>
              <a:rPr lang="en-US" dirty="0"/>
              <a:t>GSA Starmark Logo</a:t>
            </a:r>
          </a:p>
        </p:txBody>
      </p:sp>
      <p:sp>
        <p:nvSpPr>
          <p:cNvPr id="2" name="Date Placeholder 1"/>
          <p:cNvSpPr>
            <a:spLocks noGrp="1"/>
          </p:cNvSpPr>
          <p:nvPr>
            <p:ph type="dt" sz="half" idx="10"/>
          </p:nvPr>
        </p:nvSpPr>
        <p:spPr/>
        <p:txBody>
          <a:bodyPr/>
          <a:lstStyle/>
          <a:p>
            <a:fld id="{55FD578F-EB6A-0D45-BF4C-590753804B8C}" type="datetimeFigureOut">
              <a:rPr lang="en-US" smtClean="0"/>
              <a:t>2/9/2023</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290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solidFill>
                  <a:schemeClr val="accent4">
                    <a:lumMod val="75000"/>
                  </a:schemeClr>
                </a:solidFill>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78F-EB6A-0D45-BF4C-590753804B8C}" type="datetimeFigureOut">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1638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chemeClr val="accent4">
                    <a:lumMod val="75000"/>
                  </a:schemeClr>
                </a:solidFill>
              </a:defRPr>
            </a:lvl1pPr>
          </a:lstStyle>
          <a:p>
            <a:r>
              <a:rPr lang="en-US" dirty="0"/>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78F-EB6A-0D45-BF4C-590753804B8C}" type="datetimeFigureOut">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1653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5FD578F-EB6A-0D45-BF4C-590753804B8C}" type="datetimeFigureOut">
              <a:rPr lang="en-US" smtClean="0"/>
              <a:t>2/9/2023</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TextBox 7">
            <a:extLst>
              <a:ext uri="{FF2B5EF4-FFF2-40B4-BE49-F238E27FC236}">
                <a16:creationId xmlns:a16="http://schemas.microsoft.com/office/drawing/2014/main" id="{A13ADF48-1B6A-9E89-8B1C-F82FC86B4A37}"/>
              </a:ext>
            </a:extLst>
          </p:cNvPr>
          <p:cNvSpPr txBox="1"/>
          <p:nvPr userDrawn="1"/>
        </p:nvSpPr>
        <p:spPr>
          <a:xfrm>
            <a:off x="8582400" y="4791397"/>
            <a:ext cx="480600" cy="276999"/>
          </a:xfrm>
          <a:prstGeom prst="rect">
            <a:avLst/>
          </a:prstGeom>
          <a:noFill/>
        </p:spPr>
        <p:txBody>
          <a:bodyPr wrap="square">
            <a:spAutoFit/>
          </a:bodyPr>
          <a:lstStyle/>
          <a:p>
            <a:pPr algn="r"/>
            <a:fld id="{A148A2A4-532E-8B48-BE15-FAD2C9B6FD7A}" type="slidenum">
              <a:rPr lang="en-US" sz="1200" smtClean="0">
                <a:solidFill>
                  <a:schemeClr val="bg1">
                    <a:lumMod val="50000"/>
                  </a:schemeClr>
                </a:solidFill>
              </a:rPr>
              <a:pPr algn="r"/>
              <a:t>‹#›</a:t>
            </a:fld>
            <a:endParaRPr lang="en-US" sz="1200" dirty="0">
              <a:solidFill>
                <a:schemeClr val="bg1">
                  <a:lumMod val="50000"/>
                </a:schemeClr>
              </a:solidFill>
            </a:endParaRPr>
          </a:p>
        </p:txBody>
      </p:sp>
    </p:spTree>
    <p:extLst>
      <p:ext uri="{BB962C8B-B14F-4D97-AF65-F5344CB8AC3E}">
        <p14:creationId xmlns:p14="http://schemas.microsoft.com/office/powerpoint/2010/main" val="2662370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A006-ECA2-1AFB-B7A4-464F46A1B1A6}"/>
              </a:ext>
            </a:extLst>
          </p:cNvPr>
          <p:cNvSpPr>
            <a:spLocks noGrp="1"/>
          </p:cNvSpPr>
          <p:nvPr>
            <p:ph type="title"/>
          </p:nvPr>
        </p:nvSpPr>
        <p:spPr>
          <a:xfrm>
            <a:off x="203204" y="3513671"/>
            <a:ext cx="4177990" cy="1103418"/>
          </a:xfrm>
        </p:spPr>
        <p:txBody>
          <a:bodyPr>
            <a:normAutofit fontScale="90000"/>
          </a:bodyPr>
          <a:lstStyle/>
          <a:p>
            <a:pPr algn="l">
              <a:lnSpc>
                <a:spcPct val="70000"/>
              </a:lnSpc>
              <a:spcBef>
                <a:spcPts val="600"/>
              </a:spcBef>
            </a:pPr>
            <a:r>
              <a:rPr lang="en-US" sz="3600" dirty="0">
                <a:solidFill>
                  <a:srgbClr val="005087"/>
                </a:solidFill>
              </a:rPr>
              <a:t>FedMall Overview</a:t>
            </a:r>
            <a:br>
              <a:rPr lang="en-US" sz="3600" dirty="0">
                <a:solidFill>
                  <a:srgbClr val="005087"/>
                </a:solidFill>
              </a:rPr>
            </a:br>
            <a:br>
              <a:rPr lang="en-US" sz="3600" dirty="0">
                <a:solidFill>
                  <a:srgbClr val="005087"/>
                </a:solidFill>
              </a:rPr>
            </a:br>
            <a:r>
              <a:rPr lang="en-US" sz="2400" dirty="0">
                <a:solidFill>
                  <a:schemeClr val="tx2">
                    <a:lumMod val="50000"/>
                  </a:schemeClr>
                </a:solidFill>
                <a:latin typeface="Arial Bold" pitchFamily="92" charset="0"/>
              </a:rPr>
              <a:t>James Mette</a:t>
            </a:r>
            <a:endParaRPr lang="en-US" sz="3600" dirty="0"/>
          </a:p>
        </p:txBody>
      </p:sp>
    </p:spTree>
    <p:extLst>
      <p:ext uri="{BB962C8B-B14F-4D97-AF65-F5344CB8AC3E}">
        <p14:creationId xmlns:p14="http://schemas.microsoft.com/office/powerpoint/2010/main" val="401080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5B0E-F8BA-15AA-1ECD-86224B554686}"/>
              </a:ext>
            </a:extLst>
          </p:cNvPr>
          <p:cNvSpPr>
            <a:spLocks noGrp="1"/>
          </p:cNvSpPr>
          <p:nvPr>
            <p:ph type="title"/>
          </p:nvPr>
        </p:nvSpPr>
        <p:spPr/>
        <p:txBody>
          <a:bodyPr>
            <a:normAutofit fontScale="90000"/>
          </a:bodyPr>
          <a:lstStyle/>
          <a:p>
            <a:r>
              <a:rPr lang="en-US" dirty="0"/>
              <a:t>Business Intelligence (BI) Tool Phase 2</a:t>
            </a:r>
          </a:p>
        </p:txBody>
      </p:sp>
      <p:sp>
        <p:nvSpPr>
          <p:cNvPr id="5" name="Content Placeholder 2">
            <a:extLst>
              <a:ext uri="{FF2B5EF4-FFF2-40B4-BE49-F238E27FC236}">
                <a16:creationId xmlns:a16="http://schemas.microsoft.com/office/drawing/2014/main" id="{844C2C64-1D5A-019E-7D05-17906BEAE1B5}"/>
              </a:ext>
            </a:extLst>
          </p:cNvPr>
          <p:cNvSpPr>
            <a:spLocks noGrp="1"/>
          </p:cNvSpPr>
          <p:nvPr>
            <p:ph idx="1"/>
          </p:nvPr>
        </p:nvSpPr>
        <p:spPr>
          <a:xfrm>
            <a:off x="370982" y="1139164"/>
            <a:ext cx="4030495" cy="3874292"/>
          </a:xfrm>
        </p:spPr>
        <p:txBody>
          <a:bodyPr>
            <a:normAutofit/>
          </a:bodyPr>
          <a:lstStyle/>
          <a:p>
            <a:r>
              <a:rPr lang="en-US" sz="1600" dirty="0">
                <a:latin typeface="Calibri" panose="020F0502020204030204" pitchFamily="34" charset="0"/>
                <a:cs typeface="Calibri" panose="020F0502020204030204" pitchFamily="34" charset="0"/>
              </a:rPr>
              <a:t>BI Tool Phase 1 - monthly metrics generated from the tool</a:t>
            </a:r>
          </a:p>
          <a:p>
            <a:r>
              <a:rPr lang="en-US" sz="1600" dirty="0">
                <a:latin typeface="Calibri" panose="020F0502020204030204" pitchFamily="34" charset="0"/>
                <a:cs typeface="Calibri" panose="020F0502020204030204" pitchFamily="34" charset="0"/>
              </a:rPr>
              <a:t>Enhancements being worked:</a:t>
            </a:r>
          </a:p>
          <a:p>
            <a:pPr lvl="1"/>
            <a:r>
              <a:rPr lang="en-US" sz="1600" dirty="0">
                <a:latin typeface="Calibri" panose="020F0502020204030204" pitchFamily="34" charset="0"/>
                <a:cs typeface="Calibri" panose="020F0502020204030204" pitchFamily="34" charset="0"/>
              </a:rPr>
              <a:t>Automated data extract</a:t>
            </a:r>
          </a:p>
          <a:p>
            <a:pPr lvl="1"/>
            <a:r>
              <a:rPr lang="en-US" sz="1600" dirty="0">
                <a:latin typeface="Calibri" panose="020F0502020204030204" pitchFamily="34" charset="0"/>
                <a:cs typeface="Calibri" panose="020F0502020204030204" pitchFamily="34" charset="0"/>
              </a:rPr>
              <a:t>Error checking</a:t>
            </a:r>
          </a:p>
          <a:p>
            <a:pPr lvl="1"/>
            <a:r>
              <a:rPr lang="en-US" sz="1600" dirty="0">
                <a:latin typeface="Calibri" panose="020F0502020204030204" pitchFamily="34" charset="0"/>
                <a:cs typeface="Calibri" panose="020F0502020204030204" pitchFamily="34" charset="0"/>
              </a:rPr>
              <a:t>Integration with Qlik Sense</a:t>
            </a:r>
          </a:p>
          <a:p>
            <a:pPr lvl="1"/>
            <a:r>
              <a:rPr lang="en-US" sz="1600" dirty="0">
                <a:latin typeface="Calibri" panose="020F0502020204030204" pitchFamily="34" charset="0"/>
                <a:cs typeface="Calibri" panose="020F0502020204030204" pitchFamily="34" charset="0"/>
              </a:rPr>
              <a:t>Improved metrics</a:t>
            </a:r>
          </a:p>
          <a:p>
            <a:r>
              <a:rPr lang="en-US" sz="1600" dirty="0">
                <a:latin typeface="Calibri" panose="020F0502020204030204" pitchFamily="34" charset="0"/>
                <a:cs typeface="Calibri" panose="020F0502020204030204" pitchFamily="34" charset="0"/>
              </a:rPr>
              <a:t>Future Enhancements (FY24-25):</a:t>
            </a:r>
          </a:p>
          <a:p>
            <a:pPr lvl="1"/>
            <a:r>
              <a:rPr lang="en-US" sz="1600" dirty="0">
                <a:latin typeface="Calibri" panose="020F0502020204030204" pitchFamily="34" charset="0"/>
                <a:cs typeface="Calibri" panose="020F0502020204030204" pitchFamily="34" charset="0"/>
              </a:rPr>
              <a:t>Ad-hoc reporting</a:t>
            </a:r>
          </a:p>
          <a:p>
            <a:pPr lvl="1"/>
            <a:r>
              <a:rPr lang="en-US" sz="1600" dirty="0">
                <a:latin typeface="Calibri" panose="020F0502020204030204" pitchFamily="34" charset="0"/>
                <a:cs typeface="Calibri" panose="020F0502020204030204" pitchFamily="34" charset="0"/>
              </a:rPr>
              <a:t>Artificial intelligence/machine learning to optimize performance</a:t>
            </a:r>
          </a:p>
          <a:p>
            <a:pPr lvl="1"/>
            <a:r>
              <a:rPr lang="en-US" sz="1600" dirty="0">
                <a:latin typeface="Calibri" panose="020F0502020204030204" pitchFamily="34" charset="0"/>
                <a:cs typeface="Calibri" panose="020F0502020204030204" pitchFamily="34" charset="0"/>
              </a:rPr>
              <a:t>Prescriptive analytics (fraud detection, funnel analytics, upselling)</a:t>
            </a:r>
          </a:p>
        </p:txBody>
      </p:sp>
      <p:pic>
        <p:nvPicPr>
          <p:cNvPr id="6" name="Picture 5" descr="FedMall Metrics dashboard view- main page">
            <a:extLst>
              <a:ext uri="{FF2B5EF4-FFF2-40B4-BE49-F238E27FC236}">
                <a16:creationId xmlns:a16="http://schemas.microsoft.com/office/drawing/2014/main" id="{505E3411-ED45-CE93-4F6A-48633167A6A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401477" y="887443"/>
            <a:ext cx="4455845" cy="2567874"/>
          </a:xfrm>
          <a:prstGeom prst="rect">
            <a:avLst/>
          </a:prstGeom>
        </p:spPr>
      </p:pic>
      <p:pic>
        <p:nvPicPr>
          <p:cNvPr id="8" name="Picture 7" descr="FedMall Metrics Dashboard view- User data.">
            <a:extLst>
              <a:ext uri="{FF2B5EF4-FFF2-40B4-BE49-F238E27FC236}">
                <a16:creationId xmlns:a16="http://schemas.microsoft.com/office/drawing/2014/main" id="{809309F2-23FC-2768-762A-6DD693768CE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40342" y="2410648"/>
            <a:ext cx="4234809" cy="2438475"/>
          </a:xfrm>
          <a:prstGeom prst="rect">
            <a:avLst/>
          </a:prstGeom>
        </p:spPr>
      </p:pic>
    </p:spTree>
    <p:extLst>
      <p:ext uri="{BB962C8B-B14F-4D97-AF65-F5344CB8AC3E}">
        <p14:creationId xmlns:p14="http://schemas.microsoft.com/office/powerpoint/2010/main" val="1598730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5B0E-F8BA-15AA-1ECD-86224B554686}"/>
              </a:ext>
            </a:extLst>
          </p:cNvPr>
          <p:cNvSpPr>
            <a:spLocks noGrp="1"/>
          </p:cNvSpPr>
          <p:nvPr>
            <p:ph type="title"/>
          </p:nvPr>
        </p:nvSpPr>
        <p:spPr>
          <a:xfrm>
            <a:off x="457200" y="205979"/>
            <a:ext cx="8566484" cy="857250"/>
          </a:xfrm>
        </p:spPr>
        <p:txBody>
          <a:bodyPr>
            <a:normAutofit/>
          </a:bodyPr>
          <a:lstStyle/>
          <a:p>
            <a:r>
              <a:rPr lang="en-US" dirty="0"/>
              <a:t>Supplier Portal- Enhancements</a:t>
            </a:r>
          </a:p>
        </p:txBody>
      </p:sp>
      <p:sp>
        <p:nvSpPr>
          <p:cNvPr id="3" name="Content Placeholder 2">
            <a:extLst>
              <a:ext uri="{FF2B5EF4-FFF2-40B4-BE49-F238E27FC236}">
                <a16:creationId xmlns:a16="http://schemas.microsoft.com/office/drawing/2014/main" id="{1C1B21D5-4354-98BA-21ED-089BBB600B42}"/>
              </a:ext>
            </a:extLst>
          </p:cNvPr>
          <p:cNvSpPr>
            <a:spLocks noGrp="1"/>
          </p:cNvSpPr>
          <p:nvPr>
            <p:ph idx="1"/>
          </p:nvPr>
        </p:nvSpPr>
        <p:spPr>
          <a:xfrm>
            <a:off x="541505" y="1188591"/>
            <a:ext cx="4030495" cy="3874292"/>
          </a:xfrm>
        </p:spPr>
        <p:txBody>
          <a:bodyPr>
            <a:normAutofit/>
          </a:bodyPr>
          <a:lstStyle/>
          <a:p>
            <a:r>
              <a:rPr lang="en-US" sz="1800" dirty="0">
                <a:latin typeface="Calibri" panose="020F0502020204030204" pitchFamily="34" charset="0"/>
                <a:cs typeface="Calibri" panose="020F0502020204030204" pitchFamily="34" charset="0"/>
              </a:rPr>
              <a:t>New user interface introduced June 2022</a:t>
            </a:r>
          </a:p>
          <a:p>
            <a:r>
              <a:rPr lang="en-US" sz="1800" dirty="0">
                <a:latin typeface="Calibri" panose="020F0502020204030204" pitchFamily="34" charset="0"/>
                <a:cs typeface="Calibri" panose="020F0502020204030204" pitchFamily="34" charset="0"/>
              </a:rPr>
              <a:t>Further enhancements planned (FY23-24):</a:t>
            </a:r>
          </a:p>
          <a:p>
            <a:pPr lvl="1"/>
            <a:r>
              <a:rPr lang="en-US" sz="1800" dirty="0">
                <a:latin typeface="Calibri" panose="020F0502020204030204" pitchFamily="34" charset="0"/>
                <a:cs typeface="Calibri" panose="020F0502020204030204" pitchFamily="34" charset="0"/>
              </a:rPr>
              <a:t>Improved order delivery methods</a:t>
            </a:r>
          </a:p>
          <a:p>
            <a:pPr lvl="1"/>
            <a:r>
              <a:rPr lang="en-US" sz="1800" dirty="0">
                <a:latin typeface="Calibri" panose="020F0502020204030204" pitchFamily="34" charset="0"/>
                <a:cs typeface="Calibri" panose="020F0502020204030204" pitchFamily="34" charset="0"/>
              </a:rPr>
              <a:t>Better search functionality</a:t>
            </a:r>
          </a:p>
          <a:p>
            <a:pPr lvl="1"/>
            <a:r>
              <a:rPr lang="en-US" sz="1800" dirty="0">
                <a:latin typeface="Calibri" panose="020F0502020204030204" pitchFamily="34" charset="0"/>
                <a:cs typeface="Calibri" panose="020F0502020204030204" pitchFamily="34" charset="0"/>
              </a:rPr>
              <a:t>Consistent naming conventions between the vendor and customer portals</a:t>
            </a:r>
          </a:p>
          <a:p>
            <a:pPr lvl="1"/>
            <a:r>
              <a:rPr lang="en-US" sz="1800" dirty="0">
                <a:latin typeface="Calibri" panose="020F0502020204030204" pitchFamily="34" charset="0"/>
                <a:cs typeface="Calibri" panose="020F0502020204030204" pitchFamily="34" charset="0"/>
              </a:rPr>
              <a:t>Add additional contract data</a:t>
            </a:r>
          </a:p>
          <a:p>
            <a:pPr lvl="1"/>
            <a:r>
              <a:rPr lang="en-US" sz="1800" dirty="0">
                <a:latin typeface="Calibri" panose="020F0502020204030204" pitchFamily="34" charset="0"/>
                <a:cs typeface="Calibri" panose="020F0502020204030204" pitchFamily="34" charset="0"/>
              </a:rPr>
              <a:t>Added help features</a:t>
            </a:r>
          </a:p>
        </p:txBody>
      </p:sp>
      <p:pic>
        <p:nvPicPr>
          <p:cNvPr id="6" name="Picture 5" descr="FedMall Supplier Portal Landing Page.">
            <a:extLst>
              <a:ext uri="{FF2B5EF4-FFF2-40B4-BE49-F238E27FC236}">
                <a16:creationId xmlns:a16="http://schemas.microsoft.com/office/drawing/2014/main" id="{75DE2E81-3306-1B92-5678-97F9EAC6D22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423297" y="1540491"/>
            <a:ext cx="4445574" cy="2308325"/>
          </a:xfrm>
          <a:prstGeom prst="rect">
            <a:avLst/>
          </a:prstGeom>
        </p:spPr>
      </p:pic>
    </p:spTree>
    <p:extLst>
      <p:ext uri="{BB962C8B-B14F-4D97-AF65-F5344CB8AC3E}">
        <p14:creationId xmlns:p14="http://schemas.microsoft.com/office/powerpoint/2010/main" val="63512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5B0E-F8BA-15AA-1ECD-86224B554686}"/>
              </a:ext>
            </a:extLst>
          </p:cNvPr>
          <p:cNvSpPr>
            <a:spLocks noGrp="1"/>
          </p:cNvSpPr>
          <p:nvPr>
            <p:ph type="title"/>
          </p:nvPr>
        </p:nvSpPr>
        <p:spPr>
          <a:xfrm>
            <a:off x="457200" y="205979"/>
            <a:ext cx="8622632" cy="857250"/>
          </a:xfrm>
        </p:spPr>
        <p:txBody>
          <a:bodyPr>
            <a:noAutofit/>
          </a:bodyPr>
          <a:lstStyle/>
          <a:p>
            <a:r>
              <a:rPr lang="en-US" sz="3600" dirty="0"/>
              <a:t>Subsistence Total Order and Receipt Electronic System (STORES) Rationalization</a:t>
            </a:r>
          </a:p>
        </p:txBody>
      </p:sp>
      <p:sp>
        <p:nvSpPr>
          <p:cNvPr id="3" name="Content Placeholder 2">
            <a:extLst>
              <a:ext uri="{FF2B5EF4-FFF2-40B4-BE49-F238E27FC236}">
                <a16:creationId xmlns:a16="http://schemas.microsoft.com/office/drawing/2014/main" id="{967AFE7E-F4C4-4BE3-B0B0-56F92627C2F0}"/>
              </a:ext>
            </a:extLst>
          </p:cNvPr>
          <p:cNvSpPr>
            <a:spLocks noGrp="1"/>
          </p:cNvSpPr>
          <p:nvPr>
            <p:ph idx="1"/>
          </p:nvPr>
        </p:nvSpPr>
        <p:spPr>
          <a:xfrm>
            <a:off x="435581" y="1448501"/>
            <a:ext cx="4030495" cy="3020260"/>
          </a:xfrm>
        </p:spPr>
        <p:txBody>
          <a:bodyPr>
            <a:noAutofit/>
          </a:bodyPr>
          <a:lstStyle/>
          <a:p>
            <a:r>
              <a:rPr lang="en-US" sz="1800" dirty="0">
                <a:latin typeface="Calibri" panose="020F0502020204030204" pitchFamily="34" charset="0"/>
                <a:cs typeface="Calibri" panose="020F0502020204030204" pitchFamily="34" charset="0"/>
              </a:rPr>
              <a:t>Part of DLA’s Digital Business Transformation strategy</a:t>
            </a:r>
          </a:p>
          <a:p>
            <a:r>
              <a:rPr lang="en-US" sz="1800" dirty="0">
                <a:latin typeface="Calibri" panose="020F0502020204030204" pitchFamily="34" charset="0"/>
                <a:cs typeface="Calibri" panose="020F0502020204030204" pitchFamily="34" charset="0"/>
              </a:rPr>
              <a:t>Capabilities of STORES will be integrated into FedMall</a:t>
            </a:r>
          </a:p>
          <a:p>
            <a:r>
              <a:rPr lang="en-US" sz="1800" dirty="0">
                <a:latin typeface="Calibri" panose="020F0502020204030204" pitchFamily="34" charset="0"/>
                <a:cs typeface="Calibri" panose="020F0502020204030204" pitchFamily="34" charset="0"/>
              </a:rPr>
              <a:t>Timeline:</a:t>
            </a:r>
          </a:p>
          <a:p>
            <a:pPr lvl="1"/>
            <a:r>
              <a:rPr lang="en-US" sz="1800" dirty="0">
                <a:latin typeface="Calibri" panose="020F0502020204030204" pitchFamily="34" charset="0"/>
                <a:cs typeface="Calibri" panose="020F0502020204030204" pitchFamily="34" charset="0"/>
              </a:rPr>
              <a:t>Initial requirements gathering/architecture layout to be completed Fall 2023</a:t>
            </a:r>
          </a:p>
          <a:p>
            <a:pPr lvl="1"/>
            <a:r>
              <a:rPr lang="en-US" sz="1800" dirty="0">
                <a:latin typeface="Calibri" panose="020F0502020204030204" pitchFamily="34" charset="0"/>
                <a:cs typeface="Calibri" panose="020F0502020204030204" pitchFamily="34" charset="0"/>
              </a:rPr>
              <a:t>System development/ integration targeted for completion early FY26</a:t>
            </a:r>
          </a:p>
        </p:txBody>
      </p:sp>
      <p:pic>
        <p:nvPicPr>
          <p:cNvPr id="6" name="Picture 5" descr="Decorative">
            <a:extLst>
              <a:ext uri="{FF2B5EF4-FFF2-40B4-BE49-F238E27FC236}">
                <a16:creationId xmlns:a16="http://schemas.microsoft.com/office/drawing/2014/main" id="{F4FC2D72-1E0B-38D0-7D94-5347AAC71BA2}"/>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4300998" y="1368149"/>
            <a:ext cx="2662084" cy="1467933"/>
          </a:xfrm>
          <a:prstGeom prst="rect">
            <a:avLst/>
          </a:prstGeom>
        </p:spPr>
      </p:pic>
      <p:sp>
        <p:nvSpPr>
          <p:cNvPr id="13" name="Rectangle 12" descr="decorative">
            <a:extLst>
              <a:ext uri="{FF2B5EF4-FFF2-40B4-BE49-F238E27FC236}">
                <a16:creationId xmlns:a16="http://schemas.microsoft.com/office/drawing/2014/main" id="{8686E3A2-D10A-FE8B-2FEE-769425870A0E}"/>
              </a:ext>
              <a:ext uri="{C183D7F6-B498-43B3-948B-1728B52AA6E4}">
                <adec:decorative xmlns:adec="http://schemas.microsoft.com/office/drawing/2017/decorative" val="0"/>
              </a:ext>
            </a:extLst>
          </p:cNvPr>
          <p:cNvSpPr/>
          <p:nvPr/>
        </p:nvSpPr>
        <p:spPr>
          <a:xfrm>
            <a:off x="5252115" y="2841347"/>
            <a:ext cx="288758" cy="4701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Callout: Right Arrow 8">
            <a:extLst>
              <a:ext uri="{FF2B5EF4-FFF2-40B4-BE49-F238E27FC236}">
                <a16:creationId xmlns:a16="http://schemas.microsoft.com/office/drawing/2014/main" id="{7C526A5C-6098-96E2-5F46-E6FAE46EC3F7}"/>
              </a:ext>
            </a:extLst>
          </p:cNvPr>
          <p:cNvSpPr/>
          <p:nvPr/>
        </p:nvSpPr>
        <p:spPr>
          <a:xfrm>
            <a:off x="4760049" y="3293566"/>
            <a:ext cx="1865671" cy="929148"/>
          </a:xfrm>
          <a:prstGeom prst="right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DBX Customer Benefits</a:t>
            </a:r>
          </a:p>
        </p:txBody>
      </p:sp>
      <p:pic>
        <p:nvPicPr>
          <p:cNvPr id="8" name="Picture 7" descr="Lists the benefits of the DLA Business Transformation Effort">
            <a:extLst>
              <a:ext uri="{FF2B5EF4-FFF2-40B4-BE49-F238E27FC236}">
                <a16:creationId xmlns:a16="http://schemas.microsoft.com/office/drawing/2014/main" id="{CD540EAE-FD91-F952-BC43-DF4E4EEEC4B9}"/>
              </a:ext>
            </a:extLst>
          </p:cNvPr>
          <p:cNvPicPr>
            <a:picLocks noChangeAspect="1"/>
          </p:cNvPicPr>
          <p:nvPr/>
        </p:nvPicPr>
        <p:blipFill>
          <a:blip r:embed="rId3"/>
          <a:stretch>
            <a:fillRect/>
          </a:stretch>
        </p:blipFill>
        <p:spPr>
          <a:xfrm>
            <a:off x="6625720" y="1843549"/>
            <a:ext cx="1756475" cy="3226708"/>
          </a:xfrm>
          <a:prstGeom prst="rect">
            <a:avLst/>
          </a:prstGeom>
        </p:spPr>
      </p:pic>
    </p:spTree>
    <p:extLst>
      <p:ext uri="{BB962C8B-B14F-4D97-AF65-F5344CB8AC3E}">
        <p14:creationId xmlns:p14="http://schemas.microsoft.com/office/powerpoint/2010/main" val="2782262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1C95-29C0-DE45-EC7A-CFF4F6BD8655}"/>
              </a:ext>
            </a:extLst>
          </p:cNvPr>
          <p:cNvSpPr>
            <a:spLocks noGrp="1"/>
          </p:cNvSpPr>
          <p:nvPr>
            <p:ph type="title"/>
          </p:nvPr>
        </p:nvSpPr>
        <p:spPr/>
        <p:txBody>
          <a:bodyPr/>
          <a:lstStyle/>
          <a:p>
            <a:r>
              <a:rPr lang="en-US" dirty="0"/>
              <a:t>Why Shop on FedMall?</a:t>
            </a:r>
          </a:p>
        </p:txBody>
      </p:sp>
      <p:sp>
        <p:nvSpPr>
          <p:cNvPr id="3" name="Content Placeholder 2">
            <a:extLst>
              <a:ext uri="{FF2B5EF4-FFF2-40B4-BE49-F238E27FC236}">
                <a16:creationId xmlns:a16="http://schemas.microsoft.com/office/drawing/2014/main" id="{73237991-A77A-BB59-91DB-2716C77B4F8B}"/>
              </a:ext>
            </a:extLst>
          </p:cNvPr>
          <p:cNvSpPr>
            <a:spLocks noGrp="1"/>
          </p:cNvSpPr>
          <p:nvPr>
            <p:ph idx="1"/>
          </p:nvPr>
        </p:nvSpPr>
        <p:spPr>
          <a:xfrm>
            <a:off x="457200" y="1200150"/>
            <a:ext cx="8414084" cy="3737371"/>
          </a:xfrm>
        </p:spPr>
        <p:txBody>
          <a:bodyPr>
            <a:normAutofit fontScale="62500" lnSpcReduction="20000"/>
          </a:bodyPr>
          <a:lstStyle/>
          <a:p>
            <a:r>
              <a:rPr lang="en-US" dirty="0"/>
              <a:t>FedMall allows you to use your GPC for:</a:t>
            </a:r>
          </a:p>
          <a:p>
            <a:pPr lvl="1"/>
            <a:r>
              <a:rPr lang="en-US" dirty="0"/>
              <a:t>FedMall Requisitioning:  Acquire Defense Logistics Agency (DLA) and General Services Administration (GSA) NSN stock items.  These transactions are routed to DLA Enterprise Business System (EBS) or GSA Global Supply for fulfillment.</a:t>
            </a:r>
          </a:p>
          <a:p>
            <a:pPr lvl="1"/>
            <a:r>
              <a:rPr lang="en-US" dirty="0"/>
              <a:t>FedMall Commercial Ordering: Acquire commercial supplies and services by leveraging existing DLA and Service-issued contracts and GSA schedules: FedMall automatically completes mandated Federal Procurement Data System-Next Generation (FPDS-NG) reporting for these orders.</a:t>
            </a:r>
          </a:p>
          <a:p>
            <a:pPr lvl="1"/>
            <a:r>
              <a:rPr lang="en-US" dirty="0"/>
              <a:t>FedMall Marketplace: Make open market micro-purchases for commercial supplies directly from suppliers: FedMall allows cardholders to compare items and prices and information about use of mandatory sources of supply and DoD supplier risk scores are readily apparent.  This option supports market-driven competition and allows for GPC purchases under the micro-purchase threshold.</a:t>
            </a:r>
          </a:p>
          <a:p>
            <a:endParaRPr lang="en-US" dirty="0"/>
          </a:p>
        </p:txBody>
      </p:sp>
    </p:spTree>
    <p:extLst>
      <p:ext uri="{BB962C8B-B14F-4D97-AF65-F5344CB8AC3E}">
        <p14:creationId xmlns:p14="http://schemas.microsoft.com/office/powerpoint/2010/main" val="3386683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1C95-29C0-DE45-EC7A-CFF4F6BD8655}"/>
              </a:ext>
            </a:extLst>
          </p:cNvPr>
          <p:cNvSpPr>
            <a:spLocks noGrp="1"/>
          </p:cNvSpPr>
          <p:nvPr>
            <p:ph type="title"/>
          </p:nvPr>
        </p:nvSpPr>
        <p:spPr/>
        <p:txBody>
          <a:bodyPr/>
          <a:lstStyle/>
          <a:p>
            <a:r>
              <a:rPr lang="en-US" dirty="0"/>
              <a:t>Useful FedMall Features</a:t>
            </a:r>
          </a:p>
        </p:txBody>
      </p:sp>
      <p:sp>
        <p:nvSpPr>
          <p:cNvPr id="3" name="Content Placeholder 2">
            <a:extLst>
              <a:ext uri="{FF2B5EF4-FFF2-40B4-BE49-F238E27FC236}">
                <a16:creationId xmlns:a16="http://schemas.microsoft.com/office/drawing/2014/main" id="{73237991-A77A-BB59-91DB-2716C77B4F8B}"/>
              </a:ext>
            </a:extLst>
          </p:cNvPr>
          <p:cNvSpPr>
            <a:spLocks noGrp="1"/>
          </p:cNvSpPr>
          <p:nvPr>
            <p:ph idx="1"/>
          </p:nvPr>
        </p:nvSpPr>
        <p:spPr>
          <a:xfrm>
            <a:off x="457200" y="1200150"/>
            <a:ext cx="8414084" cy="3737371"/>
          </a:xfrm>
        </p:spPr>
        <p:txBody>
          <a:bodyPr>
            <a:normAutofit fontScale="70000" lnSpcReduction="20000"/>
          </a:bodyPr>
          <a:lstStyle/>
          <a:p>
            <a:r>
              <a:rPr lang="en-US" dirty="0"/>
              <a:t>You can shop and add items to your shopping cart and then send the shopping cart to your authorized cardholder.</a:t>
            </a:r>
          </a:p>
          <a:p>
            <a:r>
              <a:rPr lang="en-US" dirty="0"/>
              <a:t>FedMall suppliers must be registered in SAM.gov - Section 889 compliance is verified and displayed in FedMall.</a:t>
            </a:r>
          </a:p>
          <a:p>
            <a:r>
              <a:rPr lang="en-US" dirty="0"/>
              <a:t>FedMall prioritized search function results return NSN items first for ease of purchase.</a:t>
            </a:r>
          </a:p>
          <a:p>
            <a:r>
              <a:rPr lang="en-US" dirty="0"/>
              <a:t>FedMall interactively works with the Supplier Performance Risk System (SPRS) for customers to provide vendor feedback and vendors to improve customer service based on the results.</a:t>
            </a:r>
          </a:p>
          <a:p>
            <a:r>
              <a:rPr lang="en-US" dirty="0"/>
              <a:t>FedMall items include intuitive visual markings (e.g., mandatory supply sources of supply, green compliant, MILS compliance). </a:t>
            </a:r>
          </a:p>
          <a:p>
            <a:endParaRPr lang="en-US" dirty="0"/>
          </a:p>
        </p:txBody>
      </p:sp>
    </p:spTree>
    <p:extLst>
      <p:ext uri="{BB962C8B-B14F-4D97-AF65-F5344CB8AC3E}">
        <p14:creationId xmlns:p14="http://schemas.microsoft.com/office/powerpoint/2010/main" val="3641118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1C95-29C0-DE45-EC7A-CFF4F6BD8655}"/>
              </a:ext>
            </a:extLst>
          </p:cNvPr>
          <p:cNvSpPr>
            <a:spLocks noGrp="1"/>
          </p:cNvSpPr>
          <p:nvPr>
            <p:ph type="title"/>
          </p:nvPr>
        </p:nvSpPr>
        <p:spPr/>
        <p:txBody>
          <a:bodyPr/>
          <a:lstStyle/>
          <a:p>
            <a:r>
              <a:rPr lang="en-US" dirty="0"/>
              <a:t>FedMall FAQs</a:t>
            </a:r>
          </a:p>
        </p:txBody>
      </p:sp>
      <p:sp>
        <p:nvSpPr>
          <p:cNvPr id="3" name="Content Placeholder 2">
            <a:extLst>
              <a:ext uri="{FF2B5EF4-FFF2-40B4-BE49-F238E27FC236}">
                <a16:creationId xmlns:a16="http://schemas.microsoft.com/office/drawing/2014/main" id="{73237991-A77A-BB59-91DB-2716C77B4F8B}"/>
              </a:ext>
            </a:extLst>
          </p:cNvPr>
          <p:cNvSpPr>
            <a:spLocks noGrp="1"/>
          </p:cNvSpPr>
          <p:nvPr>
            <p:ph idx="1"/>
          </p:nvPr>
        </p:nvSpPr>
        <p:spPr>
          <a:xfrm>
            <a:off x="457200" y="1200150"/>
            <a:ext cx="8414084" cy="3737371"/>
          </a:xfrm>
        </p:spPr>
        <p:txBody>
          <a:bodyPr>
            <a:normAutofit fontScale="85000" lnSpcReduction="20000"/>
          </a:bodyPr>
          <a:lstStyle/>
          <a:p>
            <a:r>
              <a:rPr lang="en-US" dirty="0"/>
              <a:t>FedMall is not a mandatory source – however, FedMall is another source for cardholders to use </a:t>
            </a:r>
          </a:p>
          <a:p>
            <a:r>
              <a:rPr lang="en-US" dirty="0"/>
              <a:t>FedMall completes the FPDS-NG reporting for GSA purchases made through FedMall </a:t>
            </a:r>
          </a:p>
          <a:p>
            <a:r>
              <a:rPr lang="en-US" dirty="0"/>
              <a:t>FedMall Marketplace orders considered open market micro-purchases</a:t>
            </a:r>
          </a:p>
          <a:p>
            <a:r>
              <a:rPr lang="en-US" dirty="0"/>
              <a:t>FedMall’s FAQs are hosted on a public page, under https://www.dla.mil/info/FedMall/TownHalls -  and are located under the most updated “Master FAQs for Buyers”</a:t>
            </a:r>
          </a:p>
        </p:txBody>
      </p:sp>
    </p:spTree>
    <p:extLst>
      <p:ext uri="{BB962C8B-B14F-4D97-AF65-F5344CB8AC3E}">
        <p14:creationId xmlns:p14="http://schemas.microsoft.com/office/powerpoint/2010/main" val="2188880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7EFC-86A2-C25C-B250-E3D7B70DB537}"/>
              </a:ext>
            </a:extLst>
          </p:cNvPr>
          <p:cNvSpPr>
            <a:spLocks noGrp="1"/>
          </p:cNvSpPr>
          <p:nvPr>
            <p:ph type="title"/>
          </p:nvPr>
        </p:nvSpPr>
        <p:spPr/>
        <p:txBody>
          <a:bodyPr/>
          <a:lstStyle/>
          <a:p>
            <a:r>
              <a:rPr lang="en-US" dirty="0"/>
              <a:t>Becoming a FedMall Shopper</a:t>
            </a:r>
          </a:p>
        </p:txBody>
      </p:sp>
      <p:sp>
        <p:nvSpPr>
          <p:cNvPr id="3" name="Content Placeholder 2">
            <a:extLst>
              <a:ext uri="{FF2B5EF4-FFF2-40B4-BE49-F238E27FC236}">
                <a16:creationId xmlns:a16="http://schemas.microsoft.com/office/drawing/2014/main" id="{4B70DB6E-8FFD-E4C1-B609-2635689D7EAD}"/>
              </a:ext>
            </a:extLst>
          </p:cNvPr>
          <p:cNvSpPr>
            <a:spLocks noGrp="1"/>
          </p:cNvSpPr>
          <p:nvPr>
            <p:ph idx="1"/>
          </p:nvPr>
        </p:nvSpPr>
        <p:spPr>
          <a:xfrm>
            <a:off x="457200" y="1200151"/>
            <a:ext cx="8430126" cy="3604460"/>
          </a:xfrm>
        </p:spPr>
        <p:txBody>
          <a:bodyPr>
            <a:normAutofit fontScale="62500" lnSpcReduction="20000"/>
          </a:bodyPr>
          <a:lstStyle/>
          <a:p>
            <a:r>
              <a:rPr lang="en-US" dirty="0"/>
              <a:t>Items need to Register</a:t>
            </a:r>
          </a:p>
          <a:p>
            <a:pPr lvl="1"/>
            <a:r>
              <a:rPr lang="en-US" dirty="0"/>
              <a:t>A valid authentication credential, such as a Common Access Card (CAC) or Personal Identify Verification (PIV) card, or other electronic certificate that uniquely identifies you (i.e. Public Key Infrastructure (PKI) certificate)</a:t>
            </a:r>
          </a:p>
          <a:p>
            <a:pPr lvl="1"/>
            <a:r>
              <a:rPr lang="en-US" dirty="0"/>
              <a:t>A valid DoD Activity Address Code (DODAAC/FEDAAC) with requisition authority. </a:t>
            </a:r>
          </a:p>
          <a:p>
            <a:pPr lvl="1"/>
            <a:r>
              <a:rPr lang="en-US" dirty="0"/>
              <a:t>If you intend to make purchases, a valid payment method (i.e. MILSTRIP, GPC). For GPC purchasing, you must have a DODAAC with purchasing authority to enter with your GPC payment method.</a:t>
            </a:r>
          </a:p>
          <a:p>
            <a:r>
              <a:rPr lang="en-US" dirty="0"/>
              <a:t>Visit https://piee.eb.mil to register through PIEE, then request the FedMall User Role</a:t>
            </a:r>
          </a:p>
          <a:p>
            <a:r>
              <a:rPr lang="en-US" dirty="0"/>
              <a:t>Need Assistance?  Contact the PIEE Helpdesk @ 866-618-5988</a:t>
            </a:r>
          </a:p>
          <a:p>
            <a:endParaRPr lang="en-US" dirty="0"/>
          </a:p>
        </p:txBody>
      </p:sp>
    </p:spTree>
    <p:extLst>
      <p:ext uri="{BB962C8B-B14F-4D97-AF65-F5344CB8AC3E}">
        <p14:creationId xmlns:p14="http://schemas.microsoft.com/office/powerpoint/2010/main" val="393222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6C1F-F849-B50D-7D09-C1BBBD9D46AA}"/>
              </a:ext>
            </a:extLst>
          </p:cNvPr>
          <p:cNvSpPr>
            <a:spLocks noGrp="1"/>
          </p:cNvSpPr>
          <p:nvPr>
            <p:ph type="title"/>
          </p:nvPr>
        </p:nvSpPr>
        <p:spPr/>
        <p:txBody>
          <a:bodyPr/>
          <a:lstStyle/>
          <a:p>
            <a:r>
              <a:rPr lang="en-US" dirty="0"/>
              <a:t>Questions</a:t>
            </a:r>
          </a:p>
        </p:txBody>
      </p:sp>
      <p:pic>
        <p:nvPicPr>
          <p:cNvPr id="4" name="Picture 3" descr="Question Mark">
            <a:extLst>
              <a:ext uri="{FF2B5EF4-FFF2-40B4-BE49-F238E27FC236}">
                <a16:creationId xmlns:a16="http://schemas.microsoft.com/office/drawing/2014/main" id="{4772ABE6-92E1-0939-04F1-2F3BE1B9E5A6}"/>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933706" y="1461654"/>
            <a:ext cx="3060457" cy="2871465"/>
          </a:xfrm>
          <a:prstGeom prst="rect">
            <a:avLst/>
          </a:prstGeom>
        </p:spPr>
      </p:pic>
    </p:spTree>
    <p:extLst>
      <p:ext uri="{BB962C8B-B14F-4D97-AF65-F5344CB8AC3E}">
        <p14:creationId xmlns:p14="http://schemas.microsoft.com/office/powerpoint/2010/main" val="2989715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D9F6D0-76BC-DD90-8ECF-C229FD234B51}"/>
              </a:ext>
            </a:extLst>
          </p:cNvPr>
          <p:cNvSpPr>
            <a:spLocks noGrp="1"/>
          </p:cNvSpPr>
          <p:nvPr>
            <p:ph type="title"/>
          </p:nvPr>
        </p:nvSpPr>
        <p:spPr/>
        <p:txBody>
          <a:bodyPr/>
          <a:lstStyle/>
          <a:p>
            <a:r>
              <a:rPr lang="en-US" dirty="0"/>
              <a:t>GSA Starmark Logo</a:t>
            </a:r>
          </a:p>
        </p:txBody>
      </p:sp>
      <p:pic>
        <p:nvPicPr>
          <p:cNvPr id="2" name="Picture 1" descr="GSA Logo&#10;"/>
          <p:cNvPicPr>
            <a:picLocks noChangeAspect="1"/>
          </p:cNvPicPr>
          <p:nvPr/>
        </p:nvPicPr>
        <p:blipFill>
          <a:blip r:embed="rId2" cstate="print"/>
          <a:stretch>
            <a:fillRect/>
          </a:stretch>
        </p:blipFill>
        <p:spPr>
          <a:xfrm>
            <a:off x="3482640" y="1607344"/>
            <a:ext cx="2146258" cy="1928813"/>
          </a:xfrm>
          <a:prstGeom prst="rect">
            <a:avLst/>
          </a:prstGeom>
        </p:spPr>
      </p:pic>
    </p:spTree>
    <p:extLst>
      <p:ext uri="{BB962C8B-B14F-4D97-AF65-F5344CB8AC3E}">
        <p14:creationId xmlns:p14="http://schemas.microsoft.com/office/powerpoint/2010/main" val="135536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9EF18D-5B43-74D7-FA56-DB323B65A174}"/>
              </a:ext>
            </a:extLst>
          </p:cNvPr>
          <p:cNvSpPr>
            <a:spLocks noGrp="1"/>
          </p:cNvSpPr>
          <p:nvPr>
            <p:ph type="title"/>
          </p:nvPr>
        </p:nvSpPr>
        <p:spPr/>
        <p:txBody>
          <a:bodyPr/>
          <a:lstStyle/>
          <a:p>
            <a:r>
              <a:rPr lang="en-US" dirty="0"/>
              <a:t>Agenda</a:t>
            </a:r>
          </a:p>
        </p:txBody>
      </p:sp>
      <p:sp>
        <p:nvSpPr>
          <p:cNvPr id="8" name="Content Placeholder 7">
            <a:extLst>
              <a:ext uri="{FF2B5EF4-FFF2-40B4-BE49-F238E27FC236}">
                <a16:creationId xmlns:a16="http://schemas.microsoft.com/office/drawing/2014/main" id="{B7F86FCC-4D2D-9E63-3108-FBF67CF24243}"/>
              </a:ext>
            </a:extLst>
          </p:cNvPr>
          <p:cNvSpPr>
            <a:spLocks noGrp="1"/>
          </p:cNvSpPr>
          <p:nvPr>
            <p:ph idx="1"/>
          </p:nvPr>
        </p:nvSpPr>
        <p:spPr/>
        <p:txBody>
          <a:bodyPr>
            <a:normAutofit fontScale="85000" lnSpcReduction="20000"/>
          </a:bodyPr>
          <a:lstStyle/>
          <a:p>
            <a:r>
              <a:rPr lang="en-US" dirty="0"/>
              <a:t>FedMall Basics</a:t>
            </a:r>
          </a:p>
          <a:p>
            <a:r>
              <a:rPr lang="en-US" dirty="0"/>
              <a:t>FedMall Key Partners &amp; Stakeholders</a:t>
            </a:r>
          </a:p>
          <a:p>
            <a:r>
              <a:rPr lang="en-US" dirty="0"/>
              <a:t>FedMall Updates- Timeline</a:t>
            </a:r>
          </a:p>
          <a:p>
            <a:r>
              <a:rPr lang="en-US" dirty="0"/>
              <a:t>FedMall Completed Updates</a:t>
            </a:r>
          </a:p>
          <a:p>
            <a:r>
              <a:rPr lang="en-US" dirty="0"/>
              <a:t>Commerce Modernization</a:t>
            </a:r>
          </a:p>
          <a:p>
            <a:r>
              <a:rPr lang="en-US" dirty="0"/>
              <a:t>Manual Order Entry System (MOES) Rebuild</a:t>
            </a:r>
          </a:p>
          <a:p>
            <a:r>
              <a:rPr lang="en-US" dirty="0"/>
              <a:t>Business Intelligence (BI) Tool Phase 2</a:t>
            </a:r>
          </a:p>
          <a:p>
            <a:r>
              <a:rPr lang="en-US" dirty="0"/>
              <a:t>Supplier Portal- Enhancements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0007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9EF18D-5B43-74D7-FA56-DB323B65A174}"/>
              </a:ext>
            </a:extLst>
          </p:cNvPr>
          <p:cNvSpPr>
            <a:spLocks noGrp="1"/>
          </p:cNvSpPr>
          <p:nvPr>
            <p:ph type="title"/>
          </p:nvPr>
        </p:nvSpPr>
        <p:spPr/>
        <p:txBody>
          <a:bodyPr/>
          <a:lstStyle/>
          <a:p>
            <a:r>
              <a:rPr lang="en-US" dirty="0"/>
              <a:t>Agenda, continued</a:t>
            </a:r>
          </a:p>
        </p:txBody>
      </p:sp>
      <p:sp>
        <p:nvSpPr>
          <p:cNvPr id="8" name="Content Placeholder 7">
            <a:extLst>
              <a:ext uri="{FF2B5EF4-FFF2-40B4-BE49-F238E27FC236}">
                <a16:creationId xmlns:a16="http://schemas.microsoft.com/office/drawing/2014/main" id="{B7F86FCC-4D2D-9E63-3108-FBF67CF24243}"/>
              </a:ext>
            </a:extLst>
          </p:cNvPr>
          <p:cNvSpPr>
            <a:spLocks noGrp="1"/>
          </p:cNvSpPr>
          <p:nvPr>
            <p:ph idx="1"/>
          </p:nvPr>
        </p:nvSpPr>
        <p:spPr/>
        <p:txBody>
          <a:bodyPr>
            <a:normAutofit fontScale="92500" lnSpcReduction="20000"/>
          </a:bodyPr>
          <a:lstStyle/>
          <a:p>
            <a:r>
              <a:rPr lang="en-US" dirty="0"/>
              <a:t>Subsistence Total Order and Receipt Electronic System (STORES) Rationalization</a:t>
            </a:r>
          </a:p>
          <a:p>
            <a:r>
              <a:rPr lang="en-US" dirty="0"/>
              <a:t>Why Shop on FedMall?</a:t>
            </a:r>
          </a:p>
          <a:p>
            <a:r>
              <a:rPr lang="en-US" dirty="0"/>
              <a:t>Useful FedMall Features</a:t>
            </a:r>
          </a:p>
          <a:p>
            <a:r>
              <a:rPr lang="en-US" dirty="0"/>
              <a:t>FedMall FAQs</a:t>
            </a:r>
          </a:p>
          <a:p>
            <a:r>
              <a:rPr lang="en-US" dirty="0"/>
              <a:t>Becoming a FedMall Shopper</a:t>
            </a:r>
          </a:p>
          <a:p>
            <a:r>
              <a:rPr lang="en-US" dirty="0"/>
              <a:t>Questions</a:t>
            </a:r>
          </a:p>
        </p:txBody>
      </p:sp>
    </p:spTree>
    <p:extLst>
      <p:ext uri="{BB962C8B-B14F-4D97-AF65-F5344CB8AC3E}">
        <p14:creationId xmlns:p14="http://schemas.microsoft.com/office/powerpoint/2010/main" val="326828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FedMall Basics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normAutofit fontScale="47500" lnSpcReduction="20000"/>
          </a:bodyPr>
          <a:lstStyle/>
          <a:p>
            <a:r>
              <a:rPr lang="en-US" dirty="0"/>
              <a:t>FedMall provides e-Commerce purchasing for:</a:t>
            </a:r>
          </a:p>
          <a:p>
            <a:pPr lvl="1"/>
            <a:r>
              <a:rPr lang="en-US" dirty="0"/>
              <a:t>Department of Defense (DOD) agencies</a:t>
            </a:r>
          </a:p>
          <a:p>
            <a:pPr lvl="1"/>
            <a:r>
              <a:rPr lang="en-US" dirty="0"/>
              <a:t>Federal, State, and Local governments</a:t>
            </a:r>
          </a:p>
          <a:p>
            <a:pPr lvl="1"/>
            <a:r>
              <a:rPr lang="en-US" dirty="0"/>
              <a:t>DoD contractors under Contractor Logistics Support Agreements</a:t>
            </a:r>
          </a:p>
          <a:p>
            <a:endParaRPr lang="en-US" dirty="0"/>
          </a:p>
          <a:p>
            <a:r>
              <a:rPr lang="en-US" dirty="0"/>
              <a:t>FedMall offers over 88 million items for purchase, including National Stock Number (NSN), commercial contract and “Marketplace” commercial items</a:t>
            </a:r>
          </a:p>
          <a:p>
            <a:endParaRPr lang="en-US" dirty="0"/>
          </a:p>
          <a:p>
            <a:r>
              <a:rPr lang="en-US" dirty="0"/>
              <a:t>FedMall “Marketplace” supports market-driven competition with dynamic pricing, ability for vendors to upload catalogs and allowance for GPC Purchases under the micro-purchase threshold. </a:t>
            </a:r>
          </a:p>
          <a:p>
            <a:endParaRPr lang="en-US" dirty="0"/>
          </a:p>
          <a:p>
            <a:r>
              <a:rPr lang="en-US" dirty="0"/>
              <a:t>FedMall supports 38K active customers</a:t>
            </a:r>
          </a:p>
          <a:p>
            <a:pPr lvl="1"/>
            <a:r>
              <a:rPr lang="en-US" dirty="0"/>
              <a:t>Customer orders valued at $202M were placed in FY22</a:t>
            </a:r>
          </a:p>
          <a:p>
            <a:pPr lvl="1"/>
            <a:r>
              <a:rPr lang="en-US" dirty="0"/>
              <a:t>US Military customers account for 57% of FedMall sales</a:t>
            </a:r>
          </a:p>
          <a:p>
            <a:endParaRPr lang="en-US" dirty="0"/>
          </a:p>
        </p:txBody>
      </p:sp>
    </p:spTree>
    <p:extLst>
      <p:ext uri="{BB962C8B-B14F-4D97-AF65-F5344CB8AC3E}">
        <p14:creationId xmlns:p14="http://schemas.microsoft.com/office/powerpoint/2010/main" val="321691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a:xfrm>
            <a:off x="457200" y="212551"/>
            <a:ext cx="8229600" cy="857250"/>
          </a:xfrm>
        </p:spPr>
        <p:txBody>
          <a:bodyPr>
            <a:normAutofit fontScale="90000"/>
          </a:bodyPr>
          <a:lstStyle/>
          <a:p>
            <a:r>
              <a:rPr lang="en-US" dirty="0"/>
              <a:t>FedMall Key Partners &amp; Stakeholders</a:t>
            </a:r>
          </a:p>
        </p:txBody>
      </p:sp>
      <p:grpSp>
        <p:nvGrpSpPr>
          <p:cNvPr id="34" name="Group 33" descr="FedMall Customers &amp; Stakeholders">
            <a:extLst>
              <a:ext uri="{FF2B5EF4-FFF2-40B4-BE49-F238E27FC236}">
                <a16:creationId xmlns:a16="http://schemas.microsoft.com/office/drawing/2014/main" id="{1D1BA877-EA82-F2CE-DF1D-EA5E6D9E12A4}"/>
              </a:ext>
            </a:extLst>
          </p:cNvPr>
          <p:cNvGrpSpPr/>
          <p:nvPr/>
        </p:nvGrpSpPr>
        <p:grpSpPr>
          <a:xfrm>
            <a:off x="420909" y="1388466"/>
            <a:ext cx="2377410" cy="3407146"/>
            <a:chOff x="412982" y="1388466"/>
            <a:chExt cx="2377410" cy="3407146"/>
          </a:xfrm>
        </p:grpSpPr>
        <p:pic>
          <p:nvPicPr>
            <p:cNvPr id="2" name="Picture 1" descr="Defense Security Cooperation Agency">
              <a:extLst>
                <a:ext uri="{FF2B5EF4-FFF2-40B4-BE49-F238E27FC236}">
                  <a16:creationId xmlns:a16="http://schemas.microsoft.com/office/drawing/2014/main" id="{F27617C7-86BC-9FBD-AAEB-4C11602B0CBF}"/>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778761" y="1388466"/>
              <a:ext cx="1645851" cy="350139"/>
            </a:xfrm>
            <a:prstGeom prst="rect">
              <a:avLst/>
            </a:prstGeom>
          </p:spPr>
        </p:pic>
        <p:sp>
          <p:nvSpPr>
            <p:cNvPr id="6" name="Rectangle 5">
              <a:extLst>
                <a:ext uri="{FF2B5EF4-FFF2-40B4-BE49-F238E27FC236}">
                  <a16:creationId xmlns:a16="http://schemas.microsoft.com/office/drawing/2014/main" id="{CAD9716C-ECC1-F044-959A-17CCE49DB8A1}"/>
                </a:ext>
              </a:extLst>
            </p:cNvPr>
            <p:cNvSpPr/>
            <p:nvPr/>
          </p:nvSpPr>
          <p:spPr>
            <a:xfrm>
              <a:off x="778761" y="1820421"/>
              <a:ext cx="1645851" cy="142598"/>
            </a:xfrm>
            <a:prstGeom prst="rect">
              <a:avLst/>
            </a:prstGeom>
            <a:solidFill>
              <a:srgbClr val="17375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Foreign Military Sales</a:t>
              </a:r>
            </a:p>
          </p:txBody>
        </p:sp>
        <p:pic>
          <p:nvPicPr>
            <p:cNvPr id="7" name="Picture 6" descr="Veteran’s Day In America – The Tony Burgess Blog">
              <a:extLst>
                <a:ext uri="{FF2B5EF4-FFF2-40B4-BE49-F238E27FC236}">
                  <a16:creationId xmlns:a16="http://schemas.microsoft.com/office/drawing/2014/main" id="{1697CEC9-3EE7-6120-2C73-3A714D9078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859" y="2019569"/>
              <a:ext cx="1739583" cy="912744"/>
            </a:xfrm>
            <a:prstGeom prst="rect">
              <a:avLst/>
            </a:prstGeom>
          </p:spPr>
        </p:pic>
        <p:sp>
          <p:nvSpPr>
            <p:cNvPr id="8" name="Rectangle 7">
              <a:extLst>
                <a:ext uri="{FF2B5EF4-FFF2-40B4-BE49-F238E27FC236}">
                  <a16:creationId xmlns:a16="http://schemas.microsoft.com/office/drawing/2014/main" id="{F6B11F39-39EC-7DFD-7930-52E23AB6370E}"/>
                </a:ext>
              </a:extLst>
            </p:cNvPr>
            <p:cNvSpPr/>
            <p:nvPr/>
          </p:nvSpPr>
          <p:spPr>
            <a:xfrm>
              <a:off x="863772" y="2956973"/>
              <a:ext cx="1533236" cy="174330"/>
            </a:xfrm>
            <a:prstGeom prst="rect">
              <a:avLst/>
            </a:prstGeom>
            <a:solidFill>
              <a:srgbClr val="17375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Military Services</a:t>
              </a:r>
            </a:p>
          </p:txBody>
        </p:sp>
        <p:pic>
          <p:nvPicPr>
            <p:cNvPr id="9" name="Picture 8" descr="Idaho State Capitol - Wikipedia">
              <a:extLst>
                <a:ext uri="{FF2B5EF4-FFF2-40B4-BE49-F238E27FC236}">
                  <a16:creationId xmlns:a16="http://schemas.microsoft.com/office/drawing/2014/main" id="{05252FC4-8CD9-D42E-CB97-F7234FECC9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5713" y="3213119"/>
              <a:ext cx="1489354" cy="621129"/>
            </a:xfrm>
            <a:prstGeom prst="rect">
              <a:avLst/>
            </a:prstGeom>
          </p:spPr>
        </p:pic>
        <p:sp>
          <p:nvSpPr>
            <p:cNvPr id="10" name="Rectangle 9">
              <a:extLst>
                <a:ext uri="{FF2B5EF4-FFF2-40B4-BE49-F238E27FC236}">
                  <a16:creationId xmlns:a16="http://schemas.microsoft.com/office/drawing/2014/main" id="{16859CC2-ACC4-AA59-ABE7-B4766C698DE9}"/>
                </a:ext>
              </a:extLst>
            </p:cNvPr>
            <p:cNvSpPr/>
            <p:nvPr/>
          </p:nvSpPr>
          <p:spPr>
            <a:xfrm>
              <a:off x="738128" y="3944215"/>
              <a:ext cx="1789908" cy="237820"/>
            </a:xfrm>
            <a:prstGeom prst="rect">
              <a:avLst/>
            </a:prstGeom>
            <a:solidFill>
              <a:srgbClr val="17375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Federal, State &amp; Local Gov</a:t>
              </a:r>
            </a:p>
          </p:txBody>
        </p:sp>
        <p:pic>
          <p:nvPicPr>
            <p:cNvPr id="11" name="Picture 10" descr="Defense Pricing and Contracting">
              <a:extLst>
                <a:ext uri="{FF2B5EF4-FFF2-40B4-BE49-F238E27FC236}">
                  <a16:creationId xmlns:a16="http://schemas.microsoft.com/office/drawing/2014/main" id="{A51815E7-8BC3-3B5C-C07F-0A871AA0975C}"/>
                </a:ext>
                <a:ext uri="{C183D7F6-B498-43B3-948B-1728B52AA6E4}">
                  <adec:decorative xmlns:adec="http://schemas.microsoft.com/office/drawing/2017/decorative" val="0"/>
                </a:ext>
              </a:extLst>
            </p:cNvPr>
            <p:cNvPicPr>
              <a:picLocks noChangeAspect="1"/>
            </p:cNvPicPr>
            <p:nvPr/>
          </p:nvPicPr>
          <p:blipFill>
            <a:blip r:embed="rId6"/>
            <a:stretch>
              <a:fillRect/>
            </a:stretch>
          </p:blipFill>
          <p:spPr>
            <a:xfrm>
              <a:off x="412982" y="4255427"/>
              <a:ext cx="2377410" cy="335444"/>
            </a:xfrm>
            <a:prstGeom prst="rect">
              <a:avLst/>
            </a:prstGeom>
          </p:spPr>
        </p:pic>
        <p:sp>
          <p:nvSpPr>
            <p:cNvPr id="12" name="Rectangle 11">
              <a:extLst>
                <a:ext uri="{FF2B5EF4-FFF2-40B4-BE49-F238E27FC236}">
                  <a16:creationId xmlns:a16="http://schemas.microsoft.com/office/drawing/2014/main" id="{F731631B-7168-BF1A-118A-93D787DA5173}"/>
                </a:ext>
              </a:extLst>
            </p:cNvPr>
            <p:cNvSpPr/>
            <p:nvPr/>
          </p:nvSpPr>
          <p:spPr>
            <a:xfrm>
              <a:off x="412982" y="4601648"/>
              <a:ext cx="2377410" cy="193964"/>
            </a:xfrm>
            <a:prstGeom prst="rect">
              <a:avLst/>
            </a:prstGeom>
            <a:solidFill>
              <a:srgbClr val="17375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Sponsor</a:t>
              </a:r>
            </a:p>
          </p:txBody>
        </p:sp>
      </p:grpSp>
      <p:grpSp>
        <p:nvGrpSpPr>
          <p:cNvPr id="35" name="Group 34" descr="FedMall Interfaces with other systems.">
            <a:extLst>
              <a:ext uri="{FF2B5EF4-FFF2-40B4-BE49-F238E27FC236}">
                <a16:creationId xmlns:a16="http://schemas.microsoft.com/office/drawing/2014/main" id="{4453E390-5E5D-E7BF-8790-13E6C0E008D7}"/>
              </a:ext>
            </a:extLst>
          </p:cNvPr>
          <p:cNvGrpSpPr/>
          <p:nvPr/>
        </p:nvGrpSpPr>
        <p:grpSpPr>
          <a:xfrm>
            <a:off x="3013820" y="1470030"/>
            <a:ext cx="3303640" cy="494081"/>
            <a:chOff x="3013820" y="1470030"/>
            <a:chExt cx="3303640" cy="494081"/>
          </a:xfrm>
        </p:grpSpPr>
        <p:sp>
          <p:nvSpPr>
            <p:cNvPr id="13" name="Rounded Rectangle 23">
              <a:extLst>
                <a:ext uri="{FF2B5EF4-FFF2-40B4-BE49-F238E27FC236}">
                  <a16:creationId xmlns:a16="http://schemas.microsoft.com/office/drawing/2014/main" id="{2FEF6D1C-F928-F0A8-BCA0-ABE36DF05C75}"/>
                </a:ext>
              </a:extLst>
            </p:cNvPr>
            <p:cNvSpPr/>
            <p:nvPr/>
          </p:nvSpPr>
          <p:spPr>
            <a:xfrm>
              <a:off x="3023452" y="1480065"/>
              <a:ext cx="581891" cy="235527"/>
            </a:xfrm>
            <a:prstGeom prst="roundRect">
              <a:avLst/>
            </a:prstGeom>
            <a:solidFill>
              <a:srgbClr val="17375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DAAS</a:t>
              </a:r>
            </a:p>
          </p:txBody>
        </p:sp>
        <p:sp>
          <p:nvSpPr>
            <p:cNvPr id="14" name="Rounded Rectangle 25">
              <a:extLst>
                <a:ext uri="{FF2B5EF4-FFF2-40B4-BE49-F238E27FC236}">
                  <a16:creationId xmlns:a16="http://schemas.microsoft.com/office/drawing/2014/main" id="{E2D87CE6-C780-EE15-0708-8DC8D78C5C3C}"/>
                </a:ext>
              </a:extLst>
            </p:cNvPr>
            <p:cNvSpPr/>
            <p:nvPr/>
          </p:nvSpPr>
          <p:spPr>
            <a:xfrm>
              <a:off x="3929599" y="1470030"/>
              <a:ext cx="561579" cy="245247"/>
            </a:xfrm>
            <a:prstGeom prst="roundRect">
              <a:avLst/>
            </a:prstGeom>
            <a:solidFill>
              <a:srgbClr val="17375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EDA</a:t>
              </a:r>
            </a:p>
          </p:txBody>
        </p:sp>
        <p:sp>
          <p:nvSpPr>
            <p:cNvPr id="15" name="Rounded Rectangle 27">
              <a:extLst>
                <a:ext uri="{FF2B5EF4-FFF2-40B4-BE49-F238E27FC236}">
                  <a16:creationId xmlns:a16="http://schemas.microsoft.com/office/drawing/2014/main" id="{EEA678DD-2E97-D8D4-4C9E-57AC4D0450F5}"/>
                </a:ext>
              </a:extLst>
            </p:cNvPr>
            <p:cNvSpPr/>
            <p:nvPr/>
          </p:nvSpPr>
          <p:spPr>
            <a:xfrm>
              <a:off x="4817740" y="1492656"/>
              <a:ext cx="597869" cy="235527"/>
            </a:xfrm>
            <a:prstGeom prst="roundRect">
              <a:avLst/>
            </a:prstGeom>
            <a:solidFill>
              <a:srgbClr val="17375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DISA</a:t>
              </a:r>
            </a:p>
          </p:txBody>
        </p:sp>
        <p:sp>
          <p:nvSpPr>
            <p:cNvPr id="16" name="Rounded Rectangle 29">
              <a:extLst>
                <a:ext uri="{FF2B5EF4-FFF2-40B4-BE49-F238E27FC236}">
                  <a16:creationId xmlns:a16="http://schemas.microsoft.com/office/drawing/2014/main" id="{D7D2DB25-2DAB-C846-3FB8-7043DCD70040}"/>
                </a:ext>
              </a:extLst>
            </p:cNvPr>
            <p:cNvSpPr/>
            <p:nvPr/>
          </p:nvSpPr>
          <p:spPr>
            <a:xfrm>
              <a:off x="5707360" y="1485203"/>
              <a:ext cx="610100" cy="242980"/>
            </a:xfrm>
            <a:prstGeom prst="roundRect">
              <a:avLst/>
            </a:prstGeom>
            <a:solidFill>
              <a:srgbClr val="17375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OCSP</a:t>
              </a:r>
            </a:p>
          </p:txBody>
        </p:sp>
        <p:sp>
          <p:nvSpPr>
            <p:cNvPr id="17" name="Rounded Rectangle 24">
              <a:extLst>
                <a:ext uri="{FF2B5EF4-FFF2-40B4-BE49-F238E27FC236}">
                  <a16:creationId xmlns:a16="http://schemas.microsoft.com/office/drawing/2014/main" id="{B425FED4-3A83-97B9-1B43-A03A8F55F081}"/>
                </a:ext>
              </a:extLst>
            </p:cNvPr>
            <p:cNvSpPr/>
            <p:nvPr/>
          </p:nvSpPr>
          <p:spPr>
            <a:xfrm>
              <a:off x="3013820" y="1749365"/>
              <a:ext cx="602584" cy="214746"/>
            </a:xfrm>
            <a:prstGeom prst="roundRect">
              <a:avLst/>
            </a:prstGeom>
            <a:solidFill>
              <a:srgbClr val="17375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EBS</a:t>
              </a:r>
            </a:p>
          </p:txBody>
        </p:sp>
        <p:sp>
          <p:nvSpPr>
            <p:cNvPr id="18" name="Rounded Rectangle 26">
              <a:extLst>
                <a:ext uri="{FF2B5EF4-FFF2-40B4-BE49-F238E27FC236}">
                  <a16:creationId xmlns:a16="http://schemas.microsoft.com/office/drawing/2014/main" id="{9BEE4AF4-C4DA-5336-03D5-2BDDCA52BDE6}"/>
                </a:ext>
              </a:extLst>
            </p:cNvPr>
            <p:cNvSpPr/>
            <p:nvPr/>
          </p:nvSpPr>
          <p:spPr>
            <a:xfrm>
              <a:off x="3910348" y="1749365"/>
              <a:ext cx="606111" cy="211442"/>
            </a:xfrm>
            <a:prstGeom prst="roundRect">
              <a:avLst/>
            </a:prstGeom>
            <a:solidFill>
              <a:srgbClr val="17375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FPDW</a:t>
              </a:r>
            </a:p>
          </p:txBody>
        </p:sp>
        <p:sp>
          <p:nvSpPr>
            <p:cNvPr id="19" name="Rounded Rectangle 28">
              <a:extLst>
                <a:ext uri="{FF2B5EF4-FFF2-40B4-BE49-F238E27FC236}">
                  <a16:creationId xmlns:a16="http://schemas.microsoft.com/office/drawing/2014/main" id="{66C324DB-B67F-D1EB-DB61-7586375CB0E8}"/>
                </a:ext>
              </a:extLst>
            </p:cNvPr>
            <p:cNvSpPr/>
            <p:nvPr/>
          </p:nvSpPr>
          <p:spPr>
            <a:xfrm>
              <a:off x="4810403" y="1761992"/>
              <a:ext cx="612544" cy="201539"/>
            </a:xfrm>
            <a:prstGeom prst="roundRect">
              <a:avLst/>
            </a:prstGeom>
            <a:solidFill>
              <a:srgbClr val="17375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NGA</a:t>
              </a:r>
            </a:p>
          </p:txBody>
        </p:sp>
        <p:sp>
          <p:nvSpPr>
            <p:cNvPr id="20" name="Rounded Rectangle 30">
              <a:extLst>
                <a:ext uri="{FF2B5EF4-FFF2-40B4-BE49-F238E27FC236}">
                  <a16:creationId xmlns:a16="http://schemas.microsoft.com/office/drawing/2014/main" id="{6C93B516-DF39-50BD-3E0B-D7B55884C830}"/>
                </a:ext>
              </a:extLst>
            </p:cNvPr>
            <p:cNvSpPr/>
            <p:nvPr/>
          </p:nvSpPr>
          <p:spPr>
            <a:xfrm>
              <a:off x="5716892" y="1761992"/>
              <a:ext cx="591037" cy="198814"/>
            </a:xfrm>
            <a:prstGeom prst="roundRect">
              <a:avLst/>
            </a:prstGeom>
            <a:solidFill>
              <a:srgbClr val="17375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NIB</a:t>
              </a:r>
            </a:p>
          </p:txBody>
        </p:sp>
      </p:grpSp>
      <p:grpSp>
        <p:nvGrpSpPr>
          <p:cNvPr id="37" name="Group 36" descr="FedMall Key Partners">
            <a:extLst>
              <a:ext uri="{FF2B5EF4-FFF2-40B4-BE49-F238E27FC236}">
                <a16:creationId xmlns:a16="http://schemas.microsoft.com/office/drawing/2014/main" id="{8866061F-B7C5-40E0-BDFE-F44CC913486F}"/>
              </a:ext>
              <a:ext uri="{C183D7F6-B498-43B3-948B-1728B52AA6E4}">
                <adec:decorative xmlns:adec="http://schemas.microsoft.com/office/drawing/2017/decorative" val="0"/>
              </a:ext>
            </a:extLst>
          </p:cNvPr>
          <p:cNvGrpSpPr/>
          <p:nvPr/>
        </p:nvGrpSpPr>
        <p:grpSpPr>
          <a:xfrm>
            <a:off x="3013820" y="1984304"/>
            <a:ext cx="3294111" cy="2474661"/>
            <a:chOff x="3013820" y="1984304"/>
            <a:chExt cx="3294111" cy="2474661"/>
          </a:xfrm>
        </p:grpSpPr>
        <p:sp>
          <p:nvSpPr>
            <p:cNvPr id="21" name="Rectangle 20">
              <a:extLst>
                <a:ext uri="{FF2B5EF4-FFF2-40B4-BE49-F238E27FC236}">
                  <a16:creationId xmlns:a16="http://schemas.microsoft.com/office/drawing/2014/main" id="{E79F1C16-4F2E-5107-01FB-4F782985F9EE}"/>
                </a:ext>
              </a:extLst>
            </p:cNvPr>
            <p:cNvSpPr/>
            <p:nvPr/>
          </p:nvSpPr>
          <p:spPr>
            <a:xfrm>
              <a:off x="3013822" y="1984304"/>
              <a:ext cx="3294109" cy="383448"/>
            </a:xfrm>
            <a:prstGeom prst="rect">
              <a:avLst/>
            </a:prstGeom>
            <a:solidFill>
              <a:schemeClr val="tx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Partners</a:t>
              </a:r>
            </a:p>
          </p:txBody>
        </p:sp>
        <p:sp>
          <p:nvSpPr>
            <p:cNvPr id="22" name="Rectangle 21">
              <a:extLst>
                <a:ext uri="{FF2B5EF4-FFF2-40B4-BE49-F238E27FC236}">
                  <a16:creationId xmlns:a16="http://schemas.microsoft.com/office/drawing/2014/main" id="{5010E41B-8EE6-D099-0509-402EF72BF7D7}"/>
                </a:ext>
              </a:extLst>
            </p:cNvPr>
            <p:cNvSpPr/>
            <p:nvPr/>
          </p:nvSpPr>
          <p:spPr>
            <a:xfrm rot="5400000">
              <a:off x="2408022" y="2959640"/>
              <a:ext cx="1814180" cy="602583"/>
            </a:xfrm>
            <a:prstGeom prst="rect">
              <a:avLst/>
            </a:prstGeom>
            <a:solidFill>
              <a:schemeClr val="tx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Customers/Stakeholders</a:t>
              </a:r>
            </a:p>
          </p:txBody>
        </p:sp>
        <p:sp>
          <p:nvSpPr>
            <p:cNvPr id="23" name="Rectangle 22">
              <a:extLst>
                <a:ext uri="{FF2B5EF4-FFF2-40B4-BE49-F238E27FC236}">
                  <a16:creationId xmlns:a16="http://schemas.microsoft.com/office/drawing/2014/main" id="{B0C622E2-0AA3-6724-EF8A-8B2EC9D81A68}"/>
                </a:ext>
              </a:extLst>
            </p:cNvPr>
            <p:cNvSpPr/>
            <p:nvPr/>
          </p:nvSpPr>
          <p:spPr>
            <a:xfrm rot="5400000">
              <a:off x="5122211" y="2982304"/>
              <a:ext cx="1808018" cy="563418"/>
            </a:xfrm>
            <a:prstGeom prst="rect">
              <a:avLst/>
            </a:prstGeom>
            <a:solidFill>
              <a:schemeClr val="tx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Suppliers</a:t>
              </a:r>
            </a:p>
          </p:txBody>
        </p:sp>
        <p:sp>
          <p:nvSpPr>
            <p:cNvPr id="25" name="Rectangle 24">
              <a:extLst>
                <a:ext uri="{FF2B5EF4-FFF2-40B4-BE49-F238E27FC236}">
                  <a16:creationId xmlns:a16="http://schemas.microsoft.com/office/drawing/2014/main" id="{7A5194C7-2D89-2C23-C510-265DC57E373A}"/>
                </a:ext>
              </a:extLst>
            </p:cNvPr>
            <p:cNvSpPr/>
            <p:nvPr/>
          </p:nvSpPr>
          <p:spPr>
            <a:xfrm>
              <a:off x="3013820" y="4168019"/>
              <a:ext cx="3294110" cy="290946"/>
            </a:xfrm>
            <a:prstGeom prst="rect">
              <a:avLst/>
            </a:prstGeom>
            <a:solidFill>
              <a:schemeClr val="tx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Payment Processing</a:t>
              </a:r>
            </a:p>
          </p:txBody>
        </p:sp>
        <p:pic>
          <p:nvPicPr>
            <p:cNvPr id="29" name="Picture 28" descr="FedMall">
              <a:extLst>
                <a:ext uri="{FF2B5EF4-FFF2-40B4-BE49-F238E27FC236}">
                  <a16:creationId xmlns:a16="http://schemas.microsoft.com/office/drawing/2014/main" id="{13259AFE-87D6-5578-5855-FE7EAEE96714}"/>
                </a:ext>
                <a:ext uri="{C183D7F6-B498-43B3-948B-1728B52AA6E4}">
                  <adec:decorative xmlns:adec="http://schemas.microsoft.com/office/drawing/2017/decorative" val="0"/>
                </a:ext>
              </a:extLst>
            </p:cNvPr>
            <p:cNvPicPr>
              <a:picLocks noChangeAspect="1"/>
            </p:cNvPicPr>
            <p:nvPr/>
          </p:nvPicPr>
          <p:blipFill>
            <a:blip r:embed="rId7"/>
            <a:stretch>
              <a:fillRect/>
            </a:stretch>
          </p:blipFill>
          <p:spPr>
            <a:xfrm>
              <a:off x="3616405" y="2367751"/>
              <a:ext cx="2128107" cy="363746"/>
            </a:xfrm>
            <a:prstGeom prst="rect">
              <a:avLst/>
            </a:prstGeom>
          </p:spPr>
        </p:pic>
        <p:pic>
          <p:nvPicPr>
            <p:cNvPr id="28" name="Picture 27">
              <a:extLst>
                <a:ext uri="{FF2B5EF4-FFF2-40B4-BE49-F238E27FC236}">
                  <a16:creationId xmlns:a16="http://schemas.microsoft.com/office/drawing/2014/main" id="{B61E1715-593E-61F3-9570-6CFEE50C834F}"/>
                </a:ext>
                <a:ext uri="{C183D7F6-B498-43B3-948B-1728B52AA6E4}">
                  <adec:decorative xmlns:adec="http://schemas.microsoft.com/office/drawing/2017/decorative" val="0"/>
                </a:ext>
              </a:extLst>
            </p:cNvPr>
            <p:cNvPicPr>
              <a:picLocks noChangeAspect="1"/>
            </p:cNvPicPr>
            <p:nvPr/>
          </p:nvPicPr>
          <p:blipFill rotWithShape="1">
            <a:blip r:embed="rId8"/>
            <a:srcRect r="3520" b="2777"/>
            <a:stretch/>
          </p:blipFill>
          <p:spPr>
            <a:xfrm>
              <a:off x="3616404" y="2697646"/>
              <a:ext cx="2128105" cy="1478125"/>
            </a:xfrm>
            <a:prstGeom prst="rect">
              <a:avLst/>
            </a:prstGeom>
            <a:ln>
              <a:noFill/>
            </a:ln>
          </p:spPr>
        </p:pic>
      </p:grpSp>
      <p:grpSp>
        <p:nvGrpSpPr>
          <p:cNvPr id="36" name="Group 35" descr="FedMall interfaces for payment processing">
            <a:extLst>
              <a:ext uri="{FF2B5EF4-FFF2-40B4-BE49-F238E27FC236}">
                <a16:creationId xmlns:a16="http://schemas.microsoft.com/office/drawing/2014/main" id="{8A1EC969-91AA-F6C4-E4AD-9613D3A214BD}"/>
              </a:ext>
            </a:extLst>
          </p:cNvPr>
          <p:cNvGrpSpPr/>
          <p:nvPr/>
        </p:nvGrpSpPr>
        <p:grpSpPr>
          <a:xfrm>
            <a:off x="2947038" y="4496549"/>
            <a:ext cx="3938652" cy="630497"/>
            <a:chOff x="2925643" y="4529937"/>
            <a:chExt cx="3938652" cy="630497"/>
          </a:xfrm>
        </p:grpSpPr>
        <p:pic>
          <p:nvPicPr>
            <p:cNvPr id="24" name="Picture 23" descr="支票账户 Archives - 美国信用卡指南">
              <a:extLst>
                <a:ext uri="{FF2B5EF4-FFF2-40B4-BE49-F238E27FC236}">
                  <a16:creationId xmlns:a16="http://schemas.microsoft.com/office/drawing/2014/main" id="{26931FAF-96D3-E25A-78AB-9F1262962DA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25643" y="4529937"/>
              <a:ext cx="1167328" cy="551563"/>
            </a:xfrm>
            <a:prstGeom prst="rect">
              <a:avLst/>
            </a:prstGeom>
          </p:spPr>
        </p:pic>
        <p:pic>
          <p:nvPicPr>
            <p:cNvPr id="26" name="Picture 2" descr="Pay.gov logo">
              <a:extLst>
                <a:ext uri="{FF2B5EF4-FFF2-40B4-BE49-F238E27FC236}">
                  <a16:creationId xmlns:a16="http://schemas.microsoft.com/office/drawing/2014/main" id="{F2289D86-18FC-6678-43D7-A6E45A0DB97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7705" y="4749990"/>
              <a:ext cx="1343141" cy="41044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GCSS-Army">
              <a:extLst>
                <a:ext uri="{FF2B5EF4-FFF2-40B4-BE49-F238E27FC236}">
                  <a16:creationId xmlns:a16="http://schemas.microsoft.com/office/drawing/2014/main" id="{B8CA0B71-726C-789D-823B-DCA221734646}"/>
                </a:ext>
                <a:ext uri="{C183D7F6-B498-43B3-948B-1728B52AA6E4}">
                  <adec:decorative xmlns:adec="http://schemas.microsoft.com/office/drawing/2017/decorative" val="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452594" y="4682887"/>
              <a:ext cx="1411701" cy="340797"/>
            </a:xfrm>
            <a:prstGeom prst="rect">
              <a:avLst/>
            </a:prstGeom>
          </p:spPr>
        </p:pic>
      </p:grpSp>
      <p:sp>
        <p:nvSpPr>
          <p:cNvPr id="5" name="TextBox 4">
            <a:extLst>
              <a:ext uri="{FF2B5EF4-FFF2-40B4-BE49-F238E27FC236}">
                <a16:creationId xmlns:a16="http://schemas.microsoft.com/office/drawing/2014/main" id="{2BE7CC38-C8B7-398A-70F5-57E93BC422EF}"/>
              </a:ext>
            </a:extLst>
          </p:cNvPr>
          <p:cNvSpPr txBox="1"/>
          <p:nvPr/>
        </p:nvSpPr>
        <p:spPr>
          <a:xfrm>
            <a:off x="2841287" y="4607652"/>
            <a:ext cx="1287486" cy="369332"/>
          </a:xfrm>
          <a:prstGeom prst="rect">
            <a:avLst/>
          </a:prstGeom>
          <a:solidFill>
            <a:schemeClr val="bg1"/>
          </a:solidFill>
        </p:spPr>
        <p:txBody>
          <a:bodyPr wrap="square" rtlCol="0">
            <a:spAutoFit/>
          </a:bodyPr>
          <a:lstStyle/>
          <a:p>
            <a:pPr algn="ctr"/>
            <a:r>
              <a:rPr lang="en-US" b="1" dirty="0"/>
              <a:t>US Bank</a:t>
            </a:r>
          </a:p>
        </p:txBody>
      </p:sp>
      <p:grpSp>
        <p:nvGrpSpPr>
          <p:cNvPr id="40" name="Group 39" descr="FedMall Supply Chain">
            <a:extLst>
              <a:ext uri="{FF2B5EF4-FFF2-40B4-BE49-F238E27FC236}">
                <a16:creationId xmlns:a16="http://schemas.microsoft.com/office/drawing/2014/main" id="{F47F9DCA-ADC1-DCCB-AE35-CEE3FE9CB953}"/>
              </a:ext>
            </a:extLst>
          </p:cNvPr>
          <p:cNvGrpSpPr/>
          <p:nvPr/>
        </p:nvGrpSpPr>
        <p:grpSpPr>
          <a:xfrm>
            <a:off x="6521772" y="1302281"/>
            <a:ext cx="2333128" cy="3101323"/>
            <a:chOff x="6521772" y="1302281"/>
            <a:chExt cx="2333128" cy="3101323"/>
          </a:xfrm>
        </p:grpSpPr>
        <p:pic>
          <p:nvPicPr>
            <p:cNvPr id="31" name="Picture 30" descr="Defense Logistics Agency - Wikipedia">
              <a:extLst>
                <a:ext uri="{FF2B5EF4-FFF2-40B4-BE49-F238E27FC236}">
                  <a16:creationId xmlns:a16="http://schemas.microsoft.com/office/drawing/2014/main" id="{57410E22-2BA5-0382-6F38-B6C31BD3202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084844" y="1302281"/>
              <a:ext cx="1044869" cy="119562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33" name="Picture 32" descr="GSA">
              <a:extLst>
                <a:ext uri="{FF2B5EF4-FFF2-40B4-BE49-F238E27FC236}">
                  <a16:creationId xmlns:a16="http://schemas.microsoft.com/office/drawing/2014/main" id="{B3946474-9DF7-9BF7-B1F0-7BCB39CB2330}"/>
                </a:ext>
                <a:ext uri="{C183D7F6-B498-43B3-948B-1728B52AA6E4}">
                  <adec:decorative xmlns:adec="http://schemas.microsoft.com/office/drawing/2017/decorative" val="0"/>
                </a:ext>
              </a:extLst>
            </p:cNvPr>
            <p:cNvPicPr>
              <a:picLocks noChangeAspect="1"/>
            </p:cNvPicPr>
            <p:nvPr/>
          </p:nvPicPr>
          <p:blipFill>
            <a:blip r:embed="rId13"/>
            <a:stretch>
              <a:fillRect/>
            </a:stretch>
          </p:blipFill>
          <p:spPr>
            <a:xfrm>
              <a:off x="6545062" y="4139602"/>
              <a:ext cx="2198255" cy="264002"/>
            </a:xfrm>
            <a:prstGeom prst="rect">
              <a:avLst/>
            </a:prstGeom>
            <a:ln>
              <a:solidFill>
                <a:schemeClr val="tx2"/>
              </a:solidFill>
            </a:ln>
          </p:spPr>
        </p:pic>
        <p:pic>
          <p:nvPicPr>
            <p:cNvPr id="39" name="Picture 38" descr="Graphical user interface, application&#10;&#10;Description automatically generated">
              <a:extLst>
                <a:ext uri="{FF2B5EF4-FFF2-40B4-BE49-F238E27FC236}">
                  <a16:creationId xmlns:a16="http://schemas.microsoft.com/office/drawing/2014/main" id="{D14F11B6-50AC-E416-B53F-291699A53927}"/>
                </a:ext>
              </a:extLst>
            </p:cNvPr>
            <p:cNvPicPr>
              <a:picLocks noChangeAspect="1"/>
            </p:cNvPicPr>
            <p:nvPr/>
          </p:nvPicPr>
          <p:blipFill>
            <a:blip r:embed="rId14"/>
            <a:stretch>
              <a:fillRect/>
            </a:stretch>
          </p:blipFill>
          <p:spPr>
            <a:xfrm>
              <a:off x="6521772" y="2542295"/>
              <a:ext cx="2333128" cy="1512931"/>
            </a:xfrm>
            <a:prstGeom prst="rect">
              <a:avLst/>
            </a:prstGeom>
          </p:spPr>
        </p:pic>
      </p:grpSp>
    </p:spTree>
    <p:extLst>
      <p:ext uri="{BB962C8B-B14F-4D97-AF65-F5344CB8AC3E}">
        <p14:creationId xmlns:p14="http://schemas.microsoft.com/office/powerpoint/2010/main" val="270041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CE6D-F454-E52C-E99F-7D149E222517}"/>
              </a:ext>
            </a:extLst>
          </p:cNvPr>
          <p:cNvSpPr>
            <a:spLocks noGrp="1"/>
          </p:cNvSpPr>
          <p:nvPr>
            <p:ph type="title"/>
          </p:nvPr>
        </p:nvSpPr>
        <p:spPr/>
        <p:txBody>
          <a:bodyPr/>
          <a:lstStyle/>
          <a:p>
            <a:r>
              <a:rPr lang="en-US" dirty="0"/>
              <a:t>FedMall Updates- Timeline</a:t>
            </a:r>
          </a:p>
        </p:txBody>
      </p:sp>
      <p:sp>
        <p:nvSpPr>
          <p:cNvPr id="18" name="Rectangle: Rounded Corners 17">
            <a:extLst>
              <a:ext uri="{FF2B5EF4-FFF2-40B4-BE49-F238E27FC236}">
                <a16:creationId xmlns:a16="http://schemas.microsoft.com/office/drawing/2014/main" id="{DC97E3C7-EF26-6BFA-B13C-3392A44F250F}"/>
              </a:ext>
            </a:extLst>
          </p:cNvPr>
          <p:cNvSpPr/>
          <p:nvPr/>
        </p:nvSpPr>
        <p:spPr>
          <a:xfrm>
            <a:off x="1116820" y="1123440"/>
            <a:ext cx="1815355" cy="4018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solidFill>
                  <a:schemeClr val="tx1"/>
                </a:solidFill>
              </a:rPr>
              <a:t>AbilityOne Marking/ Search Improvements</a:t>
            </a:r>
          </a:p>
        </p:txBody>
      </p:sp>
      <p:sp>
        <p:nvSpPr>
          <p:cNvPr id="17" name="Rectangle: Rounded Corners 16">
            <a:extLst>
              <a:ext uri="{FF2B5EF4-FFF2-40B4-BE49-F238E27FC236}">
                <a16:creationId xmlns:a16="http://schemas.microsoft.com/office/drawing/2014/main" id="{17C94AAD-0432-7478-14EB-AE9C86FDB010}"/>
              </a:ext>
            </a:extLst>
          </p:cNvPr>
          <p:cNvSpPr/>
          <p:nvPr/>
        </p:nvSpPr>
        <p:spPr>
          <a:xfrm>
            <a:off x="2932175" y="1611618"/>
            <a:ext cx="1526245" cy="4018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solidFill>
                  <a:schemeClr val="tx1"/>
                </a:solidFill>
              </a:rPr>
              <a:t>Section 889 Compliance Indicators</a:t>
            </a:r>
          </a:p>
        </p:txBody>
      </p:sp>
      <p:sp>
        <p:nvSpPr>
          <p:cNvPr id="9" name="Rectangle: Rounded Corners 8">
            <a:extLst>
              <a:ext uri="{FF2B5EF4-FFF2-40B4-BE49-F238E27FC236}">
                <a16:creationId xmlns:a16="http://schemas.microsoft.com/office/drawing/2014/main" id="{FAC85289-0064-57FE-303E-FCB303CD1ED8}"/>
              </a:ext>
            </a:extLst>
          </p:cNvPr>
          <p:cNvSpPr/>
          <p:nvPr/>
        </p:nvSpPr>
        <p:spPr>
          <a:xfrm>
            <a:off x="1116820" y="2105094"/>
            <a:ext cx="7569980" cy="4018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solidFill>
                  <a:schemeClr val="tx1"/>
                </a:solidFill>
              </a:rPr>
              <a:t>FedMall Commerce Modernization – Development for Production Update in October 2023</a:t>
            </a:r>
          </a:p>
        </p:txBody>
      </p:sp>
      <p:sp>
        <p:nvSpPr>
          <p:cNvPr id="16" name="Rectangle: Rounded Corners 15">
            <a:extLst>
              <a:ext uri="{FF2B5EF4-FFF2-40B4-BE49-F238E27FC236}">
                <a16:creationId xmlns:a16="http://schemas.microsoft.com/office/drawing/2014/main" id="{F0169B84-6939-C764-48BB-3ED06BB9968C}"/>
              </a:ext>
            </a:extLst>
          </p:cNvPr>
          <p:cNvSpPr/>
          <p:nvPr/>
        </p:nvSpPr>
        <p:spPr>
          <a:xfrm>
            <a:off x="1116820" y="2603734"/>
            <a:ext cx="7569980" cy="4018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solidFill>
                  <a:schemeClr val="tx1"/>
                </a:solidFill>
              </a:rPr>
              <a:t>FedMall Custom Utilities Modernization – MOES, WSSP, MRA</a:t>
            </a:r>
          </a:p>
        </p:txBody>
      </p:sp>
      <p:sp>
        <p:nvSpPr>
          <p:cNvPr id="12" name="Rectangle: Rounded Corners 11">
            <a:extLst>
              <a:ext uri="{FF2B5EF4-FFF2-40B4-BE49-F238E27FC236}">
                <a16:creationId xmlns:a16="http://schemas.microsoft.com/office/drawing/2014/main" id="{32DC459A-777F-7EC9-0A12-FD6F7F17D0F0}"/>
              </a:ext>
            </a:extLst>
          </p:cNvPr>
          <p:cNvSpPr/>
          <p:nvPr/>
        </p:nvSpPr>
        <p:spPr>
          <a:xfrm>
            <a:off x="3673642" y="3101075"/>
            <a:ext cx="5013158" cy="4018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solidFill>
                  <a:schemeClr val="tx1"/>
                </a:solidFill>
              </a:rPr>
              <a:t>Business Intelligence Tool Implementation- Phase 2</a:t>
            </a:r>
          </a:p>
        </p:txBody>
      </p:sp>
      <p:sp>
        <p:nvSpPr>
          <p:cNvPr id="4" name="Rectangle: Rounded Corners 3">
            <a:extLst>
              <a:ext uri="{FF2B5EF4-FFF2-40B4-BE49-F238E27FC236}">
                <a16:creationId xmlns:a16="http://schemas.microsoft.com/office/drawing/2014/main" id="{313E1678-F765-30E3-0CF0-D9670265B291}"/>
              </a:ext>
            </a:extLst>
          </p:cNvPr>
          <p:cNvSpPr/>
          <p:nvPr/>
        </p:nvSpPr>
        <p:spPr>
          <a:xfrm>
            <a:off x="6120581" y="3598416"/>
            <a:ext cx="2548536" cy="4018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solidFill>
                  <a:schemeClr val="tx1"/>
                </a:solidFill>
              </a:rPr>
              <a:t>FedMall Supplier Portal Improvements</a:t>
            </a:r>
          </a:p>
        </p:txBody>
      </p:sp>
      <p:sp>
        <p:nvSpPr>
          <p:cNvPr id="3" name="Rectangle: Rounded Corners 2">
            <a:extLst>
              <a:ext uri="{FF2B5EF4-FFF2-40B4-BE49-F238E27FC236}">
                <a16:creationId xmlns:a16="http://schemas.microsoft.com/office/drawing/2014/main" id="{5D739E40-E2A6-2B3D-3AA3-9EC2E2FFA8FF}"/>
              </a:ext>
            </a:extLst>
          </p:cNvPr>
          <p:cNvSpPr/>
          <p:nvPr/>
        </p:nvSpPr>
        <p:spPr>
          <a:xfrm>
            <a:off x="6120581" y="4095757"/>
            <a:ext cx="2548536" cy="4018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solidFill>
                  <a:schemeClr val="tx1"/>
                </a:solidFill>
              </a:rPr>
              <a:t>STORES Rationalization- Initial Requirements Development</a:t>
            </a:r>
          </a:p>
        </p:txBody>
      </p:sp>
      <p:graphicFrame>
        <p:nvGraphicFramePr>
          <p:cNvPr id="13" name="Diagram 12" descr="Indicates months of the year: May 2022 to May 2023">
            <a:extLst>
              <a:ext uri="{FF2B5EF4-FFF2-40B4-BE49-F238E27FC236}">
                <a16:creationId xmlns:a16="http://schemas.microsoft.com/office/drawing/2014/main" id="{82BA152C-86D7-EF7B-70BF-B3EFFADDA6F2}"/>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4226369555"/>
              </p:ext>
            </p:extLst>
          </p:nvPr>
        </p:nvGraphicFramePr>
        <p:xfrm>
          <a:off x="1099137" y="4239325"/>
          <a:ext cx="7569980" cy="855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a:extLst>
              <a:ext uri="{FF2B5EF4-FFF2-40B4-BE49-F238E27FC236}">
                <a16:creationId xmlns:a16="http://schemas.microsoft.com/office/drawing/2014/main" id="{AAF36957-3EEC-1B49-8384-F62F5A406B67}"/>
              </a:ext>
            </a:extLst>
          </p:cNvPr>
          <p:cNvSpPr/>
          <p:nvPr/>
        </p:nvSpPr>
        <p:spPr>
          <a:xfrm>
            <a:off x="1043930" y="4810722"/>
            <a:ext cx="945662" cy="201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49C0"/>
                </a:solidFill>
              </a:rPr>
              <a:t>2022</a:t>
            </a:r>
          </a:p>
        </p:txBody>
      </p:sp>
      <p:sp>
        <p:nvSpPr>
          <p:cNvPr id="15" name="Rectangle 14">
            <a:extLst>
              <a:ext uri="{FF2B5EF4-FFF2-40B4-BE49-F238E27FC236}">
                <a16:creationId xmlns:a16="http://schemas.microsoft.com/office/drawing/2014/main" id="{97EE5996-3BF9-8BC6-8B42-1688C6647127}"/>
              </a:ext>
            </a:extLst>
          </p:cNvPr>
          <p:cNvSpPr/>
          <p:nvPr/>
        </p:nvSpPr>
        <p:spPr>
          <a:xfrm>
            <a:off x="5494132" y="4811437"/>
            <a:ext cx="945662" cy="201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50000"/>
                    <a:lumOff val="50000"/>
                  </a:schemeClr>
                </a:solidFill>
              </a:rPr>
              <a:t>2023</a:t>
            </a:r>
          </a:p>
        </p:txBody>
      </p:sp>
    </p:spTree>
    <p:extLst>
      <p:ext uri="{BB962C8B-B14F-4D97-AF65-F5344CB8AC3E}">
        <p14:creationId xmlns:p14="http://schemas.microsoft.com/office/powerpoint/2010/main" val="3232455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D955-9C47-6A0D-39A9-0FA5BCC143F0}"/>
              </a:ext>
            </a:extLst>
          </p:cNvPr>
          <p:cNvSpPr>
            <a:spLocks noGrp="1"/>
          </p:cNvSpPr>
          <p:nvPr>
            <p:ph type="title"/>
          </p:nvPr>
        </p:nvSpPr>
        <p:spPr/>
        <p:txBody>
          <a:bodyPr>
            <a:normAutofit/>
          </a:bodyPr>
          <a:lstStyle/>
          <a:p>
            <a:r>
              <a:rPr lang="en-US" dirty="0"/>
              <a:t>FedMall Completed Updates</a:t>
            </a:r>
          </a:p>
        </p:txBody>
      </p:sp>
      <p:sp>
        <p:nvSpPr>
          <p:cNvPr id="3" name="Content Placeholder 2">
            <a:extLst>
              <a:ext uri="{FF2B5EF4-FFF2-40B4-BE49-F238E27FC236}">
                <a16:creationId xmlns:a16="http://schemas.microsoft.com/office/drawing/2014/main" id="{07565B60-BFBB-3D53-FBA3-4DD017D0BCCE}"/>
              </a:ext>
            </a:extLst>
          </p:cNvPr>
          <p:cNvSpPr>
            <a:spLocks noGrp="1"/>
          </p:cNvSpPr>
          <p:nvPr>
            <p:ph idx="1"/>
          </p:nvPr>
        </p:nvSpPr>
        <p:spPr>
          <a:xfrm>
            <a:off x="457200" y="1063229"/>
            <a:ext cx="4966379" cy="3874292"/>
          </a:xfrm>
        </p:spPr>
        <p:txBody>
          <a:bodyPr>
            <a:normAutofit lnSpcReduction="10000"/>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AbilityOne Marking/Search Improvements</a:t>
            </a:r>
          </a:p>
          <a:p>
            <a:pPr marL="685800" lvl="1">
              <a:buFont typeface="Arial" panose="020B0604020202020204" pitchFamily="34" charset="0"/>
              <a:buChar char="–"/>
            </a:pPr>
            <a:r>
              <a:rPr lang="en-US" sz="1400" dirty="0">
                <a:latin typeface="Calibri" panose="020F0502020204030204" pitchFamily="34" charset="0"/>
                <a:cs typeface="Calibri" panose="020F0502020204030204" pitchFamily="34" charset="0"/>
              </a:rPr>
              <a:t>Validates vendors/catalog items against the approved </a:t>
            </a:r>
            <a:r>
              <a:rPr lang="en-US" sz="1400" dirty="0" err="1">
                <a:latin typeface="Calibri" panose="020F0502020204030204" pitchFamily="34" charset="0"/>
                <a:cs typeface="Calibri" panose="020F0502020204030204" pitchFamily="34" charset="0"/>
              </a:rPr>
              <a:t>AbilityOne</a:t>
            </a:r>
            <a:r>
              <a:rPr lang="en-US" sz="1400" dirty="0">
                <a:latin typeface="Calibri" panose="020F0502020204030204" pitchFamily="34" charset="0"/>
                <a:cs typeface="Calibri" panose="020F0502020204030204" pitchFamily="34" charset="0"/>
              </a:rPr>
              <a:t>-Authorized Distributor and Procurement Lists</a:t>
            </a:r>
          </a:p>
          <a:p>
            <a:pPr marL="685800" lvl="1">
              <a:buFont typeface="Arial" panose="020B0604020202020204" pitchFamily="34" charset="0"/>
              <a:buChar char="–"/>
            </a:pPr>
            <a:r>
              <a:rPr lang="en-US" sz="1400" dirty="0">
                <a:latin typeface="Calibri" panose="020F0502020204030204" pitchFamily="34" charset="0"/>
                <a:cs typeface="Calibri" panose="020F0502020204030204" pitchFamily="34" charset="0"/>
              </a:rPr>
              <a:t>Prevents non-authorized vendors from marketing items as “AbilityOne” on FedMall</a:t>
            </a:r>
          </a:p>
          <a:p>
            <a:pPr marL="685800" lvl="1">
              <a:buFont typeface="Arial" panose="020B0604020202020204" pitchFamily="34" charset="0"/>
              <a:buChar char="–"/>
            </a:pPr>
            <a:r>
              <a:rPr lang="en-US" sz="1400" dirty="0">
                <a:latin typeface="Calibri" panose="020F0502020204030204" pitchFamily="34" charset="0"/>
                <a:cs typeface="Calibri" panose="020F0502020204030204" pitchFamily="34" charset="0"/>
              </a:rPr>
              <a:t>Ensures AbilityOne items display in search per the FAR mandatory source guidance </a:t>
            </a:r>
          </a:p>
          <a:p>
            <a:pPr marL="285750">
              <a:buFont typeface="Arial" panose="020B0604020202020204" pitchFamily="34" charset="0"/>
              <a:buChar char="•"/>
            </a:pPr>
            <a:r>
              <a:rPr lang="en-US" sz="1600" dirty="0">
                <a:latin typeface="Calibri" panose="020F0502020204030204" pitchFamily="34" charset="0"/>
                <a:cs typeface="Calibri" panose="020F0502020204030204" pitchFamily="34" charset="0"/>
              </a:rPr>
              <a:t>NDAA Section 889 Compliance</a:t>
            </a:r>
          </a:p>
          <a:p>
            <a:pPr marL="685800" lvl="1">
              <a:buFont typeface="Calibri" panose="020F0502020204030204" pitchFamily="34" charset="0"/>
              <a:buChar char="–"/>
            </a:pPr>
            <a:r>
              <a:rPr lang="en-US" sz="1400" dirty="0">
                <a:latin typeface="Calibri" panose="020F0502020204030204" pitchFamily="34" charset="0"/>
                <a:cs typeface="Calibri" panose="020F0502020204030204" pitchFamily="34" charset="0"/>
              </a:rPr>
              <a:t>Validates vendor cage codes against SAM.gov to confirm the vendor has attested to not using </a:t>
            </a:r>
            <a:r>
              <a:rPr lang="en-US" sz="1400" i="1" dirty="0">
                <a:latin typeface="Calibri" panose="020F0502020204030204" pitchFamily="34" charset="0"/>
                <a:cs typeface="Calibri" panose="020F0502020204030204" pitchFamily="34" charset="0"/>
              </a:rPr>
              <a:t>covered telecommunications equipment or services </a:t>
            </a:r>
            <a:r>
              <a:rPr lang="en-US" sz="1400" dirty="0">
                <a:latin typeface="Calibri" panose="020F0502020204030204" pitchFamily="34" charset="0"/>
                <a:cs typeface="Calibri" panose="020F0502020204030204" pitchFamily="34" charset="0"/>
              </a:rPr>
              <a:t>(per FAR 52.204-25) as a substantial or essential component of any system, or as critical technology as part of any system. </a:t>
            </a:r>
          </a:p>
          <a:p>
            <a:pPr marL="685800" lvl="1">
              <a:buFont typeface="Calibri" panose="020F0502020204030204" pitchFamily="34" charset="0"/>
              <a:buChar char="–"/>
            </a:pPr>
            <a:r>
              <a:rPr lang="en-US" sz="1400" dirty="0">
                <a:latin typeface="Calibri" panose="020F0502020204030204" pitchFamily="34" charset="0"/>
                <a:cs typeface="Calibri" panose="020F0502020204030204" pitchFamily="34" charset="0"/>
              </a:rPr>
              <a:t>Catalog items from vendors who have attested to Section 889 compliance will be marked with a green 889 icon.  The icon will be red if the vendor has not attested to Section 889 compliance.</a:t>
            </a:r>
          </a:p>
          <a:p>
            <a:endParaRPr lang="en-US" dirty="0"/>
          </a:p>
        </p:txBody>
      </p:sp>
      <p:pic>
        <p:nvPicPr>
          <p:cNvPr id="5" name="Picture 4" descr="Picture of an item as displayed in FedMall Search.  AbilityOne icon confirms vendor is selling an authourized AbilityOne item. Green 889 icon confirms the vendor is compliant with NDAA Section 889.">
            <a:extLst>
              <a:ext uri="{FF2B5EF4-FFF2-40B4-BE49-F238E27FC236}">
                <a16:creationId xmlns:a16="http://schemas.microsoft.com/office/drawing/2014/main" id="{8834133B-25D2-2A6D-7EB5-05077E3B9C5E}"/>
              </a:ext>
            </a:extLst>
          </p:cNvPr>
          <p:cNvPicPr>
            <a:picLocks noChangeAspect="1"/>
          </p:cNvPicPr>
          <p:nvPr/>
        </p:nvPicPr>
        <p:blipFill>
          <a:blip r:embed="rId2"/>
          <a:stretch>
            <a:fillRect/>
          </a:stretch>
        </p:blipFill>
        <p:spPr>
          <a:xfrm>
            <a:off x="5308828" y="1303608"/>
            <a:ext cx="3492722" cy="1860923"/>
          </a:xfrm>
          <a:prstGeom prst="rect">
            <a:avLst/>
          </a:prstGeom>
        </p:spPr>
      </p:pic>
      <p:sp>
        <p:nvSpPr>
          <p:cNvPr id="6" name="Speech Bubble: Rectangle 5">
            <a:extLst>
              <a:ext uri="{FF2B5EF4-FFF2-40B4-BE49-F238E27FC236}">
                <a16:creationId xmlns:a16="http://schemas.microsoft.com/office/drawing/2014/main" id="{AAED2E79-8D62-BA11-F2EA-AE446086CAED}"/>
              </a:ext>
            </a:extLst>
          </p:cNvPr>
          <p:cNvSpPr/>
          <p:nvPr/>
        </p:nvSpPr>
        <p:spPr>
          <a:xfrm>
            <a:off x="7302318" y="3192550"/>
            <a:ext cx="1451718" cy="618566"/>
          </a:xfrm>
          <a:prstGeom prst="wedgeRectCallout">
            <a:avLst>
              <a:gd name="adj1" fmla="val -66806"/>
              <a:gd name="adj2" fmla="val -106806"/>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t>Indicates Authorized AbilityOne Product</a:t>
            </a:r>
          </a:p>
        </p:txBody>
      </p:sp>
      <p:sp>
        <p:nvSpPr>
          <p:cNvPr id="7" name="Speech Bubble: Rectangle 6">
            <a:extLst>
              <a:ext uri="{FF2B5EF4-FFF2-40B4-BE49-F238E27FC236}">
                <a16:creationId xmlns:a16="http://schemas.microsoft.com/office/drawing/2014/main" id="{A284E14F-62EF-9AD3-5CEC-A0AE8BF97CE0}"/>
              </a:ext>
            </a:extLst>
          </p:cNvPr>
          <p:cNvSpPr/>
          <p:nvPr/>
        </p:nvSpPr>
        <p:spPr>
          <a:xfrm>
            <a:off x="6386705" y="3889556"/>
            <a:ext cx="1513442" cy="790020"/>
          </a:xfrm>
          <a:prstGeom prst="wedgeRectCallout">
            <a:avLst>
              <a:gd name="adj1" fmla="val -25681"/>
              <a:gd name="adj2" fmla="val -179613"/>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t>Green 889 Icon validates the vendor complies with NDAA Section 889</a:t>
            </a:r>
          </a:p>
        </p:txBody>
      </p:sp>
    </p:spTree>
    <p:extLst>
      <p:ext uri="{BB962C8B-B14F-4D97-AF65-F5344CB8AC3E}">
        <p14:creationId xmlns:p14="http://schemas.microsoft.com/office/powerpoint/2010/main" val="4085573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5B0E-F8BA-15AA-1ECD-86224B554686}"/>
              </a:ext>
            </a:extLst>
          </p:cNvPr>
          <p:cNvSpPr>
            <a:spLocks noGrp="1"/>
          </p:cNvSpPr>
          <p:nvPr>
            <p:ph type="title"/>
          </p:nvPr>
        </p:nvSpPr>
        <p:spPr/>
        <p:txBody>
          <a:bodyPr>
            <a:normAutofit/>
          </a:bodyPr>
          <a:lstStyle/>
          <a:p>
            <a:r>
              <a:rPr lang="en-US" dirty="0"/>
              <a:t>Commerce Modernization</a:t>
            </a:r>
          </a:p>
        </p:txBody>
      </p:sp>
      <p:sp>
        <p:nvSpPr>
          <p:cNvPr id="3" name="Content Placeholder 2">
            <a:extLst>
              <a:ext uri="{FF2B5EF4-FFF2-40B4-BE49-F238E27FC236}">
                <a16:creationId xmlns:a16="http://schemas.microsoft.com/office/drawing/2014/main" id="{941FCB03-9158-B79B-17A6-B27171E39D0C}"/>
              </a:ext>
            </a:extLst>
          </p:cNvPr>
          <p:cNvSpPr>
            <a:spLocks noGrp="1"/>
          </p:cNvSpPr>
          <p:nvPr>
            <p:ph idx="1"/>
          </p:nvPr>
        </p:nvSpPr>
        <p:spPr>
          <a:xfrm>
            <a:off x="457201" y="1071027"/>
            <a:ext cx="4030495" cy="3874292"/>
          </a:xfrm>
        </p:spPr>
        <p:txBody>
          <a:bodyPr>
            <a:normAutofit/>
          </a:bodyPr>
          <a:lstStyle/>
          <a:p>
            <a:pPr marL="0" indent="0">
              <a:buNone/>
            </a:pPr>
            <a:r>
              <a:rPr lang="en-US" sz="1600" b="1" dirty="0">
                <a:latin typeface="Calibri" panose="020F0502020204030204" pitchFamily="34" charset="0"/>
                <a:cs typeface="Calibri" panose="020F0502020204030204" pitchFamily="34" charset="0"/>
              </a:rPr>
              <a:t>Benefits of Modernization</a:t>
            </a:r>
          </a:p>
          <a:p>
            <a:r>
              <a:rPr lang="en-US" sz="1600" dirty="0">
                <a:latin typeface="Calibri" panose="020F0502020204030204" pitchFamily="34" charset="0"/>
                <a:cs typeface="Calibri" panose="020F0502020204030204" pitchFamily="34" charset="0"/>
              </a:rPr>
              <a:t>More commercial look and feel</a:t>
            </a:r>
          </a:p>
          <a:p>
            <a:r>
              <a:rPr lang="en-US" sz="1600" dirty="0">
                <a:latin typeface="Calibri" panose="020F0502020204030204" pitchFamily="34" charset="0"/>
                <a:cs typeface="Calibri" panose="020F0502020204030204" pitchFamily="34" charset="0"/>
              </a:rPr>
              <a:t>Increased flexibility and responsiveness to emerging requirements</a:t>
            </a:r>
          </a:p>
          <a:p>
            <a:r>
              <a:rPr lang="en-US" sz="1600" dirty="0">
                <a:latin typeface="Calibri" panose="020F0502020204030204" pitchFamily="34" charset="0"/>
                <a:cs typeface="Calibri" panose="020F0502020204030204" pitchFamily="34" charset="0"/>
              </a:rPr>
              <a:t>Responsive web interface</a:t>
            </a:r>
          </a:p>
          <a:p>
            <a:r>
              <a:rPr lang="en-US" sz="1600" dirty="0">
                <a:latin typeface="Calibri" panose="020F0502020204030204" pitchFamily="34" charset="0"/>
                <a:cs typeface="Calibri" panose="020F0502020204030204" pitchFamily="34" charset="0"/>
              </a:rPr>
              <a:t>Increased capability for banners, promotions &amp; related on-screen content</a:t>
            </a:r>
          </a:p>
          <a:p>
            <a:r>
              <a:rPr lang="en-US" sz="1600" dirty="0">
                <a:latin typeface="Calibri" panose="020F0502020204030204" pitchFamily="34" charset="0"/>
                <a:cs typeface="Calibri" panose="020F0502020204030204" pitchFamily="34" charset="0"/>
              </a:rPr>
              <a:t>Enhanced order tracking (from order to delivery)</a:t>
            </a:r>
          </a:p>
          <a:p>
            <a:r>
              <a:rPr lang="en-US" sz="1600" dirty="0">
                <a:latin typeface="Calibri" panose="020F0502020204030204" pitchFamily="34" charset="0"/>
                <a:cs typeface="Calibri" panose="020F0502020204030204" pitchFamily="34" charset="0"/>
              </a:rPr>
              <a:t>Access to shipping information through interfaces with commercial vendor/carrier order tracking systems </a:t>
            </a:r>
          </a:p>
          <a:p>
            <a:r>
              <a:rPr lang="en-US" sz="1600" dirty="0">
                <a:latin typeface="Calibri" panose="020F0502020204030204" pitchFamily="34" charset="0"/>
                <a:cs typeface="Calibri" panose="020F0502020204030204" pitchFamily="34" charset="0"/>
              </a:rPr>
              <a:t>Estimated completion- Fall 2023</a:t>
            </a:r>
            <a:endParaRPr lang="en-US" dirty="0"/>
          </a:p>
        </p:txBody>
      </p:sp>
      <p:pic>
        <p:nvPicPr>
          <p:cNvPr id="6" name="Picture 5" descr="Screenshot of FedMall login.">
            <a:extLst>
              <a:ext uri="{FF2B5EF4-FFF2-40B4-BE49-F238E27FC236}">
                <a16:creationId xmlns:a16="http://schemas.microsoft.com/office/drawing/2014/main" id="{0325B408-F30E-2D1E-E749-027F66442B21}"/>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487696" y="1101706"/>
            <a:ext cx="3813213" cy="2167689"/>
          </a:xfrm>
          <a:prstGeom prst="rect">
            <a:avLst/>
          </a:prstGeom>
        </p:spPr>
      </p:pic>
      <p:pic>
        <p:nvPicPr>
          <p:cNvPr id="7" name="Picture 6" descr="Screenshot of Commerce Portal">
            <a:extLst>
              <a:ext uri="{FF2B5EF4-FFF2-40B4-BE49-F238E27FC236}">
                <a16:creationId xmlns:a16="http://schemas.microsoft.com/office/drawing/2014/main" id="{A1830A67-5F02-0EB9-CDB0-C32E62B8AB9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984768" y="3248880"/>
            <a:ext cx="3911819" cy="1693175"/>
          </a:xfrm>
          <a:prstGeom prst="rect">
            <a:avLst/>
          </a:prstGeom>
        </p:spPr>
      </p:pic>
    </p:spTree>
    <p:extLst>
      <p:ext uri="{BB962C8B-B14F-4D97-AF65-F5344CB8AC3E}">
        <p14:creationId xmlns:p14="http://schemas.microsoft.com/office/powerpoint/2010/main" val="171616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5B0E-F8BA-15AA-1ECD-86224B554686}"/>
              </a:ext>
            </a:extLst>
          </p:cNvPr>
          <p:cNvSpPr>
            <a:spLocks noGrp="1"/>
          </p:cNvSpPr>
          <p:nvPr>
            <p:ph type="title"/>
          </p:nvPr>
        </p:nvSpPr>
        <p:spPr>
          <a:xfrm>
            <a:off x="457199" y="205979"/>
            <a:ext cx="8478253" cy="857250"/>
          </a:xfrm>
        </p:spPr>
        <p:txBody>
          <a:bodyPr>
            <a:noAutofit/>
          </a:bodyPr>
          <a:lstStyle/>
          <a:p>
            <a:r>
              <a:rPr lang="en-US" sz="3600" dirty="0"/>
              <a:t>Manual Order Entry System (MOES) Rebuild</a:t>
            </a:r>
          </a:p>
        </p:txBody>
      </p:sp>
      <p:sp>
        <p:nvSpPr>
          <p:cNvPr id="3" name="Content Placeholder 2">
            <a:extLst>
              <a:ext uri="{FF2B5EF4-FFF2-40B4-BE49-F238E27FC236}">
                <a16:creationId xmlns:a16="http://schemas.microsoft.com/office/drawing/2014/main" id="{71286038-4980-6589-16F9-E750805A8098}"/>
              </a:ext>
            </a:extLst>
          </p:cNvPr>
          <p:cNvSpPr>
            <a:spLocks noGrp="1"/>
          </p:cNvSpPr>
          <p:nvPr>
            <p:ph idx="1"/>
          </p:nvPr>
        </p:nvSpPr>
        <p:spPr>
          <a:xfrm>
            <a:off x="426526" y="1223824"/>
            <a:ext cx="4030495" cy="2882159"/>
          </a:xfrm>
        </p:spPr>
        <p:txBody>
          <a:bodyPr>
            <a:normAutofit/>
          </a:bodyPr>
          <a:lstStyle/>
          <a:p>
            <a:pPr marL="0" indent="0">
              <a:buNone/>
            </a:pPr>
            <a:r>
              <a:rPr lang="en-US" sz="1600" b="1" dirty="0">
                <a:latin typeface="Calibri" panose="020F0502020204030204" pitchFamily="34" charset="0"/>
                <a:cs typeface="Calibri" panose="020F0502020204030204" pitchFamily="34" charset="0"/>
              </a:rPr>
              <a:t>Benefits of Rebuild</a:t>
            </a:r>
          </a:p>
          <a:p>
            <a:r>
              <a:rPr lang="en-US" sz="1600" dirty="0">
                <a:latin typeface="Calibri" panose="020F0502020204030204" pitchFamily="34" charset="0"/>
                <a:cs typeface="Calibri" panose="020F0502020204030204" pitchFamily="34" charset="0"/>
              </a:rPr>
              <a:t>Required to bring outdated code into cybersecurity compliance</a:t>
            </a:r>
          </a:p>
          <a:p>
            <a:r>
              <a:rPr lang="en-US" sz="1600" dirty="0">
                <a:latin typeface="Calibri" panose="020F0502020204030204" pitchFamily="34" charset="0"/>
                <a:cs typeface="Calibri" panose="020F0502020204030204" pitchFamily="34" charset="0"/>
              </a:rPr>
              <a:t>User-friendly interface</a:t>
            </a:r>
          </a:p>
          <a:p>
            <a:r>
              <a:rPr lang="en-US" sz="1600" dirty="0">
                <a:latin typeface="Calibri" panose="020F0502020204030204" pitchFamily="34" charset="0"/>
                <a:cs typeface="Calibri" panose="020F0502020204030204" pitchFamily="34" charset="0"/>
              </a:rPr>
              <a:t>Glossary of terms to assist in completing forms</a:t>
            </a:r>
          </a:p>
          <a:p>
            <a:r>
              <a:rPr lang="en-US" sz="1600" dirty="0">
                <a:latin typeface="Calibri" panose="020F0502020204030204" pitchFamily="34" charset="0"/>
                <a:cs typeface="Calibri" panose="020F0502020204030204" pitchFamily="34" charset="0"/>
              </a:rPr>
              <a:t>Design/architecture integrated into FedMall vs. existing as a stand-alone function</a:t>
            </a:r>
          </a:p>
          <a:p>
            <a:r>
              <a:rPr lang="en-US" sz="1600" dirty="0">
                <a:latin typeface="Calibri" panose="020F0502020204030204" pitchFamily="34" charset="0"/>
                <a:cs typeface="Calibri" panose="020F0502020204030204" pitchFamily="34" charset="0"/>
              </a:rPr>
              <a:t>Estimated completion- Summer 2023</a:t>
            </a:r>
          </a:p>
        </p:txBody>
      </p:sp>
      <p:sp>
        <p:nvSpPr>
          <p:cNvPr id="12" name="TextBox 11">
            <a:extLst>
              <a:ext uri="{FF2B5EF4-FFF2-40B4-BE49-F238E27FC236}">
                <a16:creationId xmlns:a16="http://schemas.microsoft.com/office/drawing/2014/main" id="{3DF0ED4E-63AC-2B03-6C92-3C5A9D756776}"/>
              </a:ext>
            </a:extLst>
          </p:cNvPr>
          <p:cNvSpPr txBox="1"/>
          <p:nvPr/>
        </p:nvSpPr>
        <p:spPr>
          <a:xfrm>
            <a:off x="457199" y="4165516"/>
            <a:ext cx="4162895" cy="738664"/>
          </a:xfrm>
          <a:prstGeom prst="rect">
            <a:avLst/>
          </a:prstGeom>
          <a:noFill/>
          <a:ln w="25400" cap="rnd">
            <a:solidFill>
              <a:schemeClr val="accent4"/>
            </a:solidFill>
          </a:ln>
        </p:spPr>
        <p:txBody>
          <a:bodyPr wrap="square" rtlCol="0">
            <a:spAutoFit/>
          </a:bodyPr>
          <a:lstStyle/>
          <a:p>
            <a:r>
              <a:rPr lang="en-US" sz="1400" b="1" i="1" u="sng" dirty="0"/>
              <a:t>Note</a:t>
            </a:r>
            <a:r>
              <a:rPr lang="en-US" sz="1400" b="1" i="1" dirty="0"/>
              <a:t>: All Custom Utilities (MOES, WSSP, MRA, DLA Orders, SASOR, FEDLOG) scheduled for rebuild in the next 2-3 years.</a:t>
            </a:r>
          </a:p>
        </p:txBody>
      </p:sp>
      <p:pic>
        <p:nvPicPr>
          <p:cNvPr id="11" name="Picture 10" descr="MOES Glossary in FedMall">
            <a:extLst>
              <a:ext uri="{FF2B5EF4-FFF2-40B4-BE49-F238E27FC236}">
                <a16:creationId xmlns:a16="http://schemas.microsoft.com/office/drawing/2014/main" id="{7AB6C2E1-6F4C-01DE-F875-3D14D32B250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089282" y="3013490"/>
            <a:ext cx="3916347" cy="1838602"/>
          </a:xfrm>
          <a:prstGeom prst="rect">
            <a:avLst/>
          </a:prstGeom>
        </p:spPr>
      </p:pic>
      <p:pic>
        <p:nvPicPr>
          <p:cNvPr id="10" name="Picture 9" descr="MOES A0A form in FedMall&#10;">
            <a:extLst>
              <a:ext uri="{FF2B5EF4-FFF2-40B4-BE49-F238E27FC236}">
                <a16:creationId xmlns:a16="http://schemas.microsoft.com/office/drawing/2014/main" id="{05980678-A0A0-CBFB-6A20-746546BAC8C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457021" y="1290206"/>
            <a:ext cx="4610093" cy="2563087"/>
          </a:xfrm>
          <a:prstGeom prst="rect">
            <a:avLst/>
          </a:prstGeom>
        </p:spPr>
      </p:pic>
    </p:spTree>
    <p:extLst>
      <p:ext uri="{BB962C8B-B14F-4D97-AF65-F5344CB8AC3E}">
        <p14:creationId xmlns:p14="http://schemas.microsoft.com/office/powerpoint/2010/main" val="3804592779"/>
      </p:ext>
    </p:extLst>
  </p:cSld>
  <p:clrMapOvr>
    <a:masterClrMapping/>
  </p:clrMapOvr>
</p:sld>
</file>

<file path=ppt/theme/theme1.xml><?xml version="1.0" encoding="utf-8"?>
<a:theme xmlns:a="http://schemas.openxmlformats.org/drawingml/2006/main" name="Office Theme">
  <a:themeElements>
    <a:clrScheme name="GSA SmartPay">
      <a:dk1>
        <a:srgbClr val="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1212</TotalTime>
  <Words>1240</Words>
  <Application>Microsoft Office PowerPoint</Application>
  <PresentationFormat>On-screen Show (16:9)</PresentationFormat>
  <Paragraphs>162</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Bold</vt:lpstr>
      <vt:lpstr>Calibri</vt:lpstr>
      <vt:lpstr>Office Theme</vt:lpstr>
      <vt:lpstr>FedMall Overview  James Mette</vt:lpstr>
      <vt:lpstr>Agenda</vt:lpstr>
      <vt:lpstr>Agenda, continued</vt:lpstr>
      <vt:lpstr>FedMall Basics</vt:lpstr>
      <vt:lpstr>FedMall Key Partners &amp; Stakeholders</vt:lpstr>
      <vt:lpstr>FedMall Updates- Timeline</vt:lpstr>
      <vt:lpstr>FedMall Completed Updates</vt:lpstr>
      <vt:lpstr>Commerce Modernization</vt:lpstr>
      <vt:lpstr>Manual Order Entry System (MOES) Rebuild</vt:lpstr>
      <vt:lpstr>Business Intelligence (BI) Tool Phase 2</vt:lpstr>
      <vt:lpstr>Supplier Portal- Enhancements</vt:lpstr>
      <vt:lpstr>Subsistence Total Order and Receipt Electronic System (STORES) Rationalization</vt:lpstr>
      <vt:lpstr>Why Shop on FedMall?</vt:lpstr>
      <vt:lpstr>Useful FedMall Features</vt:lpstr>
      <vt:lpstr>FedMall FAQs</vt:lpstr>
      <vt:lpstr>Becoming a FedMall Shopper</vt:lpstr>
      <vt:lpstr>Questions</vt:lpstr>
      <vt:lpstr>GSA Starmark Logo</vt:lpstr>
    </vt:vector>
  </TitlesOfParts>
  <Company>General Services Administration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GSA User</dc:creator>
  <cp:lastModifiedBy>ElizabethAOwens</cp:lastModifiedBy>
  <cp:revision>13</cp:revision>
  <dcterms:created xsi:type="dcterms:W3CDTF">2015-02-25T18:03:24Z</dcterms:created>
  <dcterms:modified xsi:type="dcterms:W3CDTF">2023-02-09T21:52:06Z</dcterms:modified>
</cp:coreProperties>
</file>