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4"/>
  </p:notesMasterIdLst>
  <p:sldIdLst>
    <p:sldId id="256" r:id="rId5"/>
    <p:sldId id="257" r:id="rId6"/>
    <p:sldId id="343" r:id="rId7"/>
    <p:sldId id="258" r:id="rId8"/>
    <p:sldId id="262" r:id="rId9"/>
    <p:sldId id="261" r:id="rId10"/>
    <p:sldId id="344" r:id="rId11"/>
    <p:sldId id="259" r:id="rId12"/>
    <p:sldId id="345" r:id="rId13"/>
    <p:sldId id="392" r:id="rId14"/>
    <p:sldId id="406" r:id="rId15"/>
    <p:sldId id="391" r:id="rId16"/>
    <p:sldId id="387" r:id="rId17"/>
    <p:sldId id="404" r:id="rId18"/>
    <p:sldId id="389" r:id="rId19"/>
    <p:sldId id="390" r:id="rId20"/>
    <p:sldId id="407" r:id="rId21"/>
    <p:sldId id="408" r:id="rId22"/>
    <p:sldId id="409" r:id="rId23"/>
    <p:sldId id="410" r:id="rId24"/>
    <p:sldId id="411" r:id="rId25"/>
    <p:sldId id="414" r:id="rId26"/>
    <p:sldId id="420" r:id="rId27"/>
    <p:sldId id="348" r:id="rId28"/>
    <p:sldId id="399" r:id="rId29"/>
    <p:sldId id="400" r:id="rId30"/>
    <p:sldId id="415" r:id="rId31"/>
    <p:sldId id="402" r:id="rId32"/>
    <p:sldId id="416" r:id="rId33"/>
    <p:sldId id="349" r:id="rId34"/>
    <p:sldId id="350" r:id="rId35"/>
    <p:sldId id="351" r:id="rId36"/>
    <p:sldId id="266" r:id="rId37"/>
    <p:sldId id="352" r:id="rId38"/>
    <p:sldId id="417" r:id="rId39"/>
    <p:sldId id="418" r:id="rId40"/>
    <p:sldId id="419" r:id="rId41"/>
    <p:sldId id="267" r:id="rId42"/>
    <p:sldId id="268" r:id="rId43"/>
    <p:sldId id="353" r:id="rId44"/>
    <p:sldId id="272" r:id="rId45"/>
    <p:sldId id="274" r:id="rId46"/>
    <p:sldId id="356" r:id="rId47"/>
    <p:sldId id="393" r:id="rId48"/>
    <p:sldId id="394" r:id="rId49"/>
    <p:sldId id="395" r:id="rId50"/>
    <p:sldId id="397" r:id="rId51"/>
    <p:sldId id="396" r:id="rId52"/>
    <p:sldId id="398" r:id="rId53"/>
    <p:sldId id="421" r:id="rId54"/>
    <p:sldId id="422" r:id="rId55"/>
    <p:sldId id="423" r:id="rId56"/>
    <p:sldId id="424" r:id="rId57"/>
    <p:sldId id="273" r:id="rId58"/>
    <p:sldId id="279" r:id="rId59"/>
    <p:sldId id="363" r:id="rId60"/>
    <p:sldId id="364" r:id="rId61"/>
    <p:sldId id="405" r:id="rId62"/>
    <p:sldId id="368" r:id="rId63"/>
    <p:sldId id="276" r:id="rId64"/>
    <p:sldId id="281" r:id="rId65"/>
    <p:sldId id="369" r:id="rId66"/>
    <p:sldId id="370" r:id="rId67"/>
    <p:sldId id="371" r:id="rId68"/>
    <p:sldId id="282" r:id="rId69"/>
    <p:sldId id="372" r:id="rId70"/>
    <p:sldId id="373" r:id="rId71"/>
    <p:sldId id="374" r:id="rId72"/>
    <p:sldId id="375" r:id="rId73"/>
    <p:sldId id="294" r:id="rId74"/>
    <p:sldId id="376" r:id="rId75"/>
    <p:sldId id="378" r:id="rId76"/>
    <p:sldId id="379" r:id="rId77"/>
    <p:sldId id="377" r:id="rId78"/>
    <p:sldId id="381" r:id="rId79"/>
    <p:sldId id="382" r:id="rId80"/>
    <p:sldId id="384" r:id="rId81"/>
    <p:sldId id="328" r:id="rId82"/>
    <p:sldId id="260" r:id="rId8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0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20BB00-E703-1F80-F386-78FE4F658AE7}" name="Elizabeth McMahon" initials="EM" userId="S::emcmahon@sterlingheritage.com::cf9652bc-eeca-4e37-b2b8-fd3be425f566" providerId="AD"/>
  <p188:author id="{64C4E152-D261-20DD-9558-EF0855F86F72}" name="Elizabeth McMahon" initials="EM" userId="S::emcmahon@sterlingheritage1.onmicrosoft.com::cf9652bc-eeca-4e37-b2b8-fd3be425f566" providerId="AD"/>
  <p188:author id="{7ED2FD5F-A2C7-1C47-1BE1-9345A57C8331}" name="Mukur Hazari" initials="MH" userId="S::mhazari@sterlingheritage.com::ca2f8680-9c6a-4e71-a134-4aceb4f15e2a" providerId="AD"/>
  <p188:author id="{B449D2FA-6AA0-8573-56A1-05F31A76CB87}" name="Tew, James V II CIV DLA INFO OPERATIONS (USA)" initials="TJVICDIO(" userId="S::James.Tew@dla.mil::77274fe6-a8bb-45f4-a145-4925aac8b5b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0864" autoAdjust="0"/>
  </p:normalViewPr>
  <p:slideViewPr>
    <p:cSldViewPr snapToGrid="0" snapToObjects="1">
      <p:cViewPr varScale="1">
        <p:scale>
          <a:sx n="125" d="100"/>
          <a:sy n="125" d="100"/>
        </p:scale>
        <p:origin x="1116" y="102"/>
      </p:cViewPr>
      <p:guideLst>
        <p:guide orient="horz" pos="1620"/>
        <p:guide pos="2904"/>
      </p:guideLst>
    </p:cSldViewPr>
  </p:slideViewPr>
  <p:outlineViewPr>
    <p:cViewPr>
      <p:scale>
        <a:sx n="33" d="100"/>
        <a:sy n="33" d="100"/>
      </p:scale>
      <p:origin x="0" y="-686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microsoft.com/office/2018/10/relationships/authors" Targe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3/27/2023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dirty="0"/>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latin typeface="Arial"/>
              <a:ea typeface="Arial"/>
              <a:cs typeface="Arial"/>
              <a:sym typeface="Arial"/>
            </a:endParaRPr>
          </a:p>
        </p:txBody>
      </p:sp>
      <p:sp>
        <p:nvSpPr>
          <p:cNvPr id="4" name="Slide Number Placeholder 3"/>
          <p:cNvSpPr>
            <a:spLocks noGrp="1"/>
          </p:cNvSpPr>
          <p:nvPr>
            <p:ph type="sldNum" sz="quarter" idx="5"/>
          </p:nvPr>
        </p:nvSpPr>
        <p:spPr/>
        <p:txBody>
          <a:bodyPr/>
          <a:lstStyle/>
          <a:p>
            <a:fld id="{1EA17250-56D1-8849-9C4F-9B4226955734}" type="slidenum">
              <a:rPr lang="en-US" smtClean="0"/>
              <a:t>1</a:t>
            </a:fld>
            <a:endParaRPr lang="en-US" dirty="0"/>
          </a:p>
        </p:txBody>
      </p:sp>
    </p:spTree>
    <p:extLst>
      <p:ext uri="{BB962C8B-B14F-4D97-AF65-F5344CB8AC3E}">
        <p14:creationId xmlns:p14="http://schemas.microsoft.com/office/powerpoint/2010/main" val="1748534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10</a:t>
            </a:fld>
            <a:endParaRPr lang="en-US" dirty="0"/>
          </a:p>
        </p:txBody>
      </p:sp>
    </p:spTree>
    <p:extLst>
      <p:ext uri="{BB962C8B-B14F-4D97-AF65-F5344CB8AC3E}">
        <p14:creationId xmlns:p14="http://schemas.microsoft.com/office/powerpoint/2010/main" val="6052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11</a:t>
            </a:fld>
            <a:endParaRPr lang="en-US" dirty="0"/>
          </a:p>
        </p:txBody>
      </p:sp>
    </p:spTree>
    <p:extLst>
      <p:ext uri="{BB962C8B-B14F-4D97-AF65-F5344CB8AC3E}">
        <p14:creationId xmlns:p14="http://schemas.microsoft.com/office/powerpoint/2010/main" val="392233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12</a:t>
            </a:fld>
            <a:endParaRPr lang="en-US" dirty="0"/>
          </a:p>
        </p:txBody>
      </p:sp>
    </p:spTree>
    <p:extLst>
      <p:ext uri="{BB962C8B-B14F-4D97-AF65-F5344CB8AC3E}">
        <p14:creationId xmlns:p14="http://schemas.microsoft.com/office/powerpoint/2010/main" val="174348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13</a:t>
            </a:fld>
            <a:endParaRPr lang="en-US" dirty="0"/>
          </a:p>
        </p:txBody>
      </p:sp>
    </p:spTree>
    <p:extLst>
      <p:ext uri="{BB962C8B-B14F-4D97-AF65-F5344CB8AC3E}">
        <p14:creationId xmlns:p14="http://schemas.microsoft.com/office/powerpoint/2010/main" val="656768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14</a:t>
            </a:fld>
            <a:endParaRPr lang="en-US" dirty="0"/>
          </a:p>
        </p:txBody>
      </p:sp>
    </p:spTree>
    <p:extLst>
      <p:ext uri="{BB962C8B-B14F-4D97-AF65-F5344CB8AC3E}">
        <p14:creationId xmlns:p14="http://schemas.microsoft.com/office/powerpoint/2010/main" val="1450301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15</a:t>
            </a:fld>
            <a:endParaRPr lang="en-US" dirty="0"/>
          </a:p>
        </p:txBody>
      </p:sp>
    </p:spTree>
    <p:extLst>
      <p:ext uri="{BB962C8B-B14F-4D97-AF65-F5344CB8AC3E}">
        <p14:creationId xmlns:p14="http://schemas.microsoft.com/office/powerpoint/2010/main" val="825413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16</a:t>
            </a:fld>
            <a:endParaRPr lang="en-US" dirty="0"/>
          </a:p>
        </p:txBody>
      </p:sp>
    </p:spTree>
    <p:extLst>
      <p:ext uri="{BB962C8B-B14F-4D97-AF65-F5344CB8AC3E}">
        <p14:creationId xmlns:p14="http://schemas.microsoft.com/office/powerpoint/2010/main" val="320611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17</a:t>
            </a:fld>
            <a:endParaRPr lang="en-US" dirty="0"/>
          </a:p>
        </p:txBody>
      </p:sp>
    </p:spTree>
    <p:extLst>
      <p:ext uri="{BB962C8B-B14F-4D97-AF65-F5344CB8AC3E}">
        <p14:creationId xmlns:p14="http://schemas.microsoft.com/office/powerpoint/2010/main" val="4160119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18</a:t>
            </a:fld>
            <a:endParaRPr lang="en-US" dirty="0"/>
          </a:p>
        </p:txBody>
      </p:sp>
    </p:spTree>
    <p:extLst>
      <p:ext uri="{BB962C8B-B14F-4D97-AF65-F5344CB8AC3E}">
        <p14:creationId xmlns:p14="http://schemas.microsoft.com/office/powerpoint/2010/main" val="177856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19</a:t>
            </a:fld>
            <a:endParaRPr lang="en-US" dirty="0"/>
          </a:p>
        </p:txBody>
      </p:sp>
    </p:spTree>
    <p:extLst>
      <p:ext uri="{BB962C8B-B14F-4D97-AF65-F5344CB8AC3E}">
        <p14:creationId xmlns:p14="http://schemas.microsoft.com/office/powerpoint/2010/main" val="153399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2</a:t>
            </a:fld>
            <a:endParaRPr lang="en-US" dirty="0"/>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20</a:t>
            </a:fld>
            <a:endParaRPr lang="en-US" dirty="0"/>
          </a:p>
        </p:txBody>
      </p:sp>
    </p:spTree>
    <p:extLst>
      <p:ext uri="{BB962C8B-B14F-4D97-AF65-F5344CB8AC3E}">
        <p14:creationId xmlns:p14="http://schemas.microsoft.com/office/powerpoint/2010/main" val="969784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525" indent="0">
              <a:spcBef>
                <a:spcPts val="75"/>
              </a:spcBef>
              <a:buFont typeface="Arial"/>
              <a:buNone/>
              <a:tabLst>
                <a:tab pos="224314" algn="l"/>
                <a:tab pos="224790" algn="l"/>
              </a:tabLst>
            </a:pPr>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21</a:t>
            </a:fld>
            <a:endParaRPr lang="en-US" dirty="0"/>
          </a:p>
        </p:txBody>
      </p:sp>
    </p:spTree>
    <p:extLst>
      <p:ext uri="{BB962C8B-B14F-4D97-AF65-F5344CB8AC3E}">
        <p14:creationId xmlns:p14="http://schemas.microsoft.com/office/powerpoint/2010/main" val="1469520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22</a:t>
            </a:fld>
            <a:endParaRPr lang="en-US" dirty="0"/>
          </a:p>
        </p:txBody>
      </p:sp>
    </p:spTree>
    <p:extLst>
      <p:ext uri="{BB962C8B-B14F-4D97-AF65-F5344CB8AC3E}">
        <p14:creationId xmlns:p14="http://schemas.microsoft.com/office/powerpoint/2010/main" val="441393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23</a:t>
            </a:fld>
            <a:endParaRPr lang="en-US" dirty="0"/>
          </a:p>
        </p:txBody>
      </p:sp>
    </p:spTree>
    <p:extLst>
      <p:ext uri="{BB962C8B-B14F-4D97-AF65-F5344CB8AC3E}">
        <p14:creationId xmlns:p14="http://schemas.microsoft.com/office/powerpoint/2010/main" val="3731443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24</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46953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25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47240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26</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4345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27</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875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28</a:t>
            </a:fld>
            <a:endParaRPr lang="en-US" dirty="0"/>
          </a:p>
        </p:txBody>
      </p:sp>
    </p:spTree>
    <p:extLst>
      <p:ext uri="{BB962C8B-B14F-4D97-AF65-F5344CB8AC3E}">
        <p14:creationId xmlns:p14="http://schemas.microsoft.com/office/powerpoint/2010/main" val="3346587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29</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365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3</a:t>
            </a:fld>
            <a:endParaRPr lang="en-US" dirty="0"/>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78833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30</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66251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31</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931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32</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7131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33</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4919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34</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59659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49472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36</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94680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37</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453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38</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9268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39</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47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40</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92164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41</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66571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42</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12715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43</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2603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45</a:t>
            </a:fld>
            <a:endParaRPr lang="en-US" dirty="0"/>
          </a:p>
        </p:txBody>
      </p:sp>
    </p:spTree>
    <p:extLst>
      <p:ext uri="{BB962C8B-B14F-4D97-AF65-F5344CB8AC3E}">
        <p14:creationId xmlns:p14="http://schemas.microsoft.com/office/powerpoint/2010/main" val="4042517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46</a:t>
            </a:fld>
            <a:endParaRPr lang="en-US" dirty="0"/>
          </a:p>
        </p:txBody>
      </p:sp>
    </p:spTree>
    <p:extLst>
      <p:ext uri="{BB962C8B-B14F-4D97-AF65-F5344CB8AC3E}">
        <p14:creationId xmlns:p14="http://schemas.microsoft.com/office/powerpoint/2010/main" val="3805790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47</a:t>
            </a:fld>
            <a:endParaRPr lang="en-US" dirty="0"/>
          </a:p>
        </p:txBody>
      </p:sp>
    </p:spTree>
    <p:extLst>
      <p:ext uri="{BB962C8B-B14F-4D97-AF65-F5344CB8AC3E}">
        <p14:creationId xmlns:p14="http://schemas.microsoft.com/office/powerpoint/2010/main" val="456602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49</a:t>
            </a:fld>
            <a:endParaRPr lang="en-US" dirty="0"/>
          </a:p>
        </p:txBody>
      </p:sp>
    </p:spTree>
    <p:extLst>
      <p:ext uri="{BB962C8B-B14F-4D97-AF65-F5344CB8AC3E}">
        <p14:creationId xmlns:p14="http://schemas.microsoft.com/office/powerpoint/2010/main" val="4000261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51</a:t>
            </a:fld>
            <a:endParaRPr lang="en-US" dirty="0"/>
          </a:p>
        </p:txBody>
      </p:sp>
    </p:spTree>
    <p:extLst>
      <p:ext uri="{BB962C8B-B14F-4D97-AF65-F5344CB8AC3E}">
        <p14:creationId xmlns:p14="http://schemas.microsoft.com/office/powerpoint/2010/main" val="7575314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53</a:t>
            </a:fld>
            <a:endParaRPr lang="en-US" dirty="0"/>
          </a:p>
        </p:txBody>
      </p:sp>
    </p:spTree>
    <p:extLst>
      <p:ext uri="{BB962C8B-B14F-4D97-AF65-F5344CB8AC3E}">
        <p14:creationId xmlns:p14="http://schemas.microsoft.com/office/powerpoint/2010/main" val="412511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5</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9078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54</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14790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42882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56</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4670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57</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2394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58</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4938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59</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26638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60</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44218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61</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20926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62</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810714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63</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838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6</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971974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64</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637524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861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66</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00458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67</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801211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68</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23526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69</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3594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70</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801854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71</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005150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72</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630834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73</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0272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7</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17087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74</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2922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052394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76</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840123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77</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143935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78</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5317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8</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9</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3148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dirty="0"/>
          </a:p>
        </p:txBody>
      </p:sp>
    </p:spTree>
    <p:extLst>
      <p:ext uri="{BB962C8B-B14F-4D97-AF65-F5344CB8AC3E}">
        <p14:creationId xmlns:p14="http://schemas.microsoft.com/office/powerpoint/2010/main" val="162102927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912177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115304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3416326D-CA01-5683-2F7F-0A1DE6930EAE}"/>
              </a:ext>
            </a:extLst>
          </p:cNvPr>
          <p:cNvSpPr txBox="1"/>
          <p:nvPr userDrawn="1"/>
        </p:nvSpPr>
        <p:spPr>
          <a:xfrm>
            <a:off x="8510400" y="4814508"/>
            <a:ext cx="558000"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307719235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3560120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6099034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238129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9601255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dirty="0"/>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90077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1638263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165378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3/27/2023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a:extLst>
              <a:ext uri="{FF2B5EF4-FFF2-40B4-BE49-F238E27FC236}">
                <a16:creationId xmlns:a16="http://schemas.microsoft.com/office/drawing/2014/main" id="{94DAB38A-C02C-FA2D-71ED-A6C31B7E5CBB}"/>
              </a:ext>
            </a:extLst>
          </p:cNvPr>
          <p:cNvSpPr txBox="1"/>
          <p:nvPr userDrawn="1"/>
        </p:nvSpPr>
        <p:spPr>
          <a:xfrm>
            <a:off x="8510400" y="4814508"/>
            <a:ext cx="558000"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q.osd.mil/asda/dpc/ce/pc/system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acq.osd.mil/dpap/policy/policyvault/USA000098-19-DPC.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smartpay.gsa.gov/sites/default/files/downloads/Issuance-of-Revised-Appendix-B-to-OMB-Circular-A-123.pdf" TargetMode="External"/><Relationship Id="rId4" Type="http://schemas.openxmlformats.org/officeDocument/2006/relationships/hyperlink" Target="https://www.acq.osd.mil/asda/dpc/ce/pc/docs/guides-docs/DoD_Govt_Charge_Card_Guide_06_03_20.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acq.osd.mil/asda/dpc/ce/pc/smart-pay.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cq.osd.mil/asda/dpc/ce/pc/training.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cq.osd.mil/asda/dpc/ce/pc/trainin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acq.osd.mil/asda/dpc/ce/pc/systems.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mailto:disa.global.servicedesk.mbx.eb-ticket-requests@mail.mi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wawftraining.eb.mil/wbt/"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203203" y="3513671"/>
            <a:ext cx="5139761" cy="1103418"/>
          </a:xfrm>
        </p:spPr>
        <p:txBody>
          <a:bodyPr>
            <a:normAutofit/>
          </a:bodyPr>
          <a:lstStyle/>
          <a:p>
            <a:pPr algn="l">
              <a:spcBef>
                <a:spcPts val="600"/>
              </a:spcBef>
              <a:spcAft>
                <a:spcPts val="600"/>
              </a:spcAft>
            </a:pPr>
            <a:r>
              <a:rPr lang="en-US" sz="2000" dirty="0">
                <a:solidFill>
                  <a:srgbClr val="005087"/>
                </a:solidFill>
              </a:rPr>
              <a:t>DoD GPC Electronic Systems Update</a:t>
            </a:r>
            <a:br>
              <a:rPr lang="en-US" sz="2000" dirty="0">
                <a:solidFill>
                  <a:srgbClr val="005087"/>
                </a:solidFill>
              </a:rPr>
            </a:br>
            <a:r>
              <a:rPr lang="en-US" sz="1800" dirty="0">
                <a:solidFill>
                  <a:schemeClr val="tx2">
                    <a:lumMod val="50000"/>
                  </a:schemeClr>
                </a:solidFill>
                <a:latin typeface="Arial Bold" pitchFamily="92" charset="0"/>
              </a:rPr>
              <a:t>Mr. Jim Tew and Ms. Pam Talbott</a:t>
            </a:r>
            <a:endParaRPr lang="en-US" sz="1800" dirty="0"/>
          </a:p>
        </p:txBody>
      </p:sp>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B84-F8BA-5EAA-2019-FD1DE9445A87}"/>
              </a:ext>
            </a:extLst>
          </p:cNvPr>
          <p:cNvSpPr>
            <a:spLocks noGrp="1"/>
          </p:cNvSpPr>
          <p:nvPr>
            <p:ph type="title"/>
          </p:nvPr>
        </p:nvSpPr>
        <p:spPr>
          <a:xfrm>
            <a:off x="457200" y="0"/>
            <a:ext cx="8229600" cy="1063229"/>
          </a:xfrm>
        </p:spPr>
        <p:txBody>
          <a:bodyPr>
            <a:normAutofit/>
          </a:bodyPr>
          <a:lstStyle/>
          <a:p>
            <a:r>
              <a:rPr lang="en-US" sz="3600" dirty="0"/>
              <a:t>Access Online Capabilities 101</a:t>
            </a:r>
          </a:p>
        </p:txBody>
      </p:sp>
      <p:sp>
        <p:nvSpPr>
          <p:cNvPr id="3" name="Content Placeholder 2">
            <a:extLst>
              <a:ext uri="{FF2B5EF4-FFF2-40B4-BE49-F238E27FC236}">
                <a16:creationId xmlns:a16="http://schemas.microsoft.com/office/drawing/2014/main" id="{40CC8394-E390-3861-B334-589C8EDFE29E}"/>
              </a:ext>
            </a:extLst>
          </p:cNvPr>
          <p:cNvSpPr>
            <a:spLocks noGrp="1"/>
          </p:cNvSpPr>
          <p:nvPr>
            <p:ph idx="1"/>
          </p:nvPr>
        </p:nvSpPr>
        <p:spPr>
          <a:xfrm>
            <a:off x="484095" y="987879"/>
            <a:ext cx="8229600" cy="3840956"/>
          </a:xfrm>
        </p:spPr>
        <p:txBody>
          <a:bodyPr>
            <a:normAutofit/>
          </a:bodyPr>
          <a:lstStyle/>
          <a:p>
            <a:pPr indent="-330200">
              <a:lnSpc>
                <a:spcPct val="125000"/>
              </a:lnSpc>
              <a:spcBef>
                <a:spcPts val="0"/>
              </a:spcBef>
              <a:buClr>
                <a:schemeClr val="dk1"/>
              </a:buClr>
              <a:buSzPts val="1800"/>
              <a:tabLst>
                <a:tab pos="183356" algn="l"/>
              </a:tabLst>
            </a:pPr>
            <a:r>
              <a:rPr lang="en-US" sz="1400" dirty="0"/>
              <a:t>Cardholders (CHs) use Order Management (OM) to enter Purchase Log information.</a:t>
            </a:r>
          </a:p>
          <a:p>
            <a:pPr lvl="1" indent="-273050">
              <a:lnSpc>
                <a:spcPct val="125000"/>
              </a:lnSpc>
              <a:spcBef>
                <a:spcPts val="0"/>
              </a:spcBef>
              <a:buClr>
                <a:schemeClr val="dk1"/>
              </a:buClr>
              <a:buSzPts val="1800"/>
              <a:tabLst>
                <a:tab pos="525780" algn="l"/>
                <a:tab pos="526256" algn="l"/>
              </a:tabLst>
            </a:pPr>
            <a:r>
              <a:rPr lang="en-US" sz="1400" dirty="0"/>
              <a:t>Includes 20 Header/Order Detail custom fields and 10 line-item custom fields that can be configured by DoD and Components</a:t>
            </a:r>
          </a:p>
          <a:p>
            <a:pPr lvl="1" indent="-273050">
              <a:lnSpc>
                <a:spcPct val="125000"/>
              </a:lnSpc>
              <a:spcBef>
                <a:spcPts val="0"/>
              </a:spcBef>
              <a:buClr>
                <a:schemeClr val="dk1"/>
              </a:buClr>
              <a:buSzPts val="1800"/>
              <a:tabLst>
                <a:tab pos="525780" algn="l"/>
                <a:tab pos="526256" algn="l"/>
              </a:tabLst>
            </a:pPr>
            <a:r>
              <a:rPr lang="en-US" sz="1400" dirty="0"/>
              <a:t>Orders can be created or edited before or after transactions take place</a:t>
            </a:r>
          </a:p>
          <a:p>
            <a:pPr marR="349091" lvl="1" indent="-273050">
              <a:lnSpc>
                <a:spcPct val="125000"/>
              </a:lnSpc>
              <a:spcBef>
                <a:spcPts val="0"/>
              </a:spcBef>
              <a:buClr>
                <a:schemeClr val="dk1"/>
              </a:buClr>
              <a:buSzPts val="1800"/>
              <a:tabLst>
                <a:tab pos="525780" algn="l"/>
                <a:tab pos="526256" algn="l"/>
              </a:tabLst>
            </a:pPr>
            <a:r>
              <a:rPr lang="en-US" sz="1400" dirty="0"/>
              <a:t>Functionality deployed in May 2022 which allows drop-down fields to default to a blank entry, thereby requiring CHs to select a value for mandatory drop-down fields</a:t>
            </a:r>
          </a:p>
          <a:p>
            <a:pPr marR="3810" indent="-330200">
              <a:lnSpc>
                <a:spcPct val="125000"/>
              </a:lnSpc>
              <a:spcBef>
                <a:spcPts val="0"/>
              </a:spcBef>
              <a:buClr>
                <a:schemeClr val="dk1"/>
              </a:buClr>
              <a:buSzPts val="1800"/>
              <a:tabLst>
                <a:tab pos="183356" algn="l"/>
              </a:tabLst>
            </a:pPr>
            <a:r>
              <a:rPr lang="en-US" sz="1400" dirty="0"/>
              <a:t>CHs use Transaction Management (TM) to view vendor-provided transaction data, reconcile their transactions, retain transaction-supporting data (TSD), and approve their CH statements.</a:t>
            </a:r>
          </a:p>
          <a:p>
            <a:pPr lvl="1" indent="-273050">
              <a:lnSpc>
                <a:spcPct val="125000"/>
              </a:lnSpc>
              <a:spcBef>
                <a:spcPts val="0"/>
              </a:spcBef>
              <a:buClr>
                <a:schemeClr val="dk1"/>
              </a:buClr>
              <a:buSzPts val="1800"/>
              <a:tabLst>
                <a:tab pos="525780" algn="l"/>
                <a:tab pos="526256" algn="l"/>
              </a:tabLst>
            </a:pPr>
            <a:r>
              <a:rPr lang="en-US" sz="1400" dirty="0"/>
              <a:t>Includes 5 custom fields</a:t>
            </a:r>
          </a:p>
          <a:p>
            <a:pPr lvl="1" indent="-273050">
              <a:lnSpc>
                <a:spcPct val="125000"/>
              </a:lnSpc>
              <a:spcBef>
                <a:spcPts val="0"/>
              </a:spcBef>
              <a:buClr>
                <a:schemeClr val="dk1"/>
              </a:buClr>
              <a:buSzPts val="1800"/>
              <a:tabLst>
                <a:tab pos="525780" algn="l"/>
                <a:tab pos="526256" algn="l"/>
              </a:tabLst>
            </a:pPr>
            <a:r>
              <a:rPr lang="en-US" sz="1400" dirty="0"/>
              <a:t>Can be used only after the transaction posts</a:t>
            </a:r>
          </a:p>
          <a:p>
            <a:pPr lvl="1" indent="-273050">
              <a:lnSpc>
                <a:spcPct val="125000"/>
              </a:lnSpc>
              <a:spcBef>
                <a:spcPts val="0"/>
              </a:spcBef>
              <a:buClr>
                <a:schemeClr val="dk1"/>
              </a:buClr>
              <a:buSzPts val="1800"/>
              <a:tabLst>
                <a:tab pos="525780" algn="l"/>
                <a:tab pos="526256" algn="l"/>
              </a:tabLst>
            </a:pPr>
            <a:r>
              <a:rPr lang="en-US" sz="1400" dirty="0"/>
              <a:t>Updated on 7/1/2022 to include mandatory drop-downs for “889 Designation” and “Emergency-Type Operations”</a:t>
            </a:r>
          </a:p>
          <a:p>
            <a:pPr marR="3810" indent="-330200">
              <a:lnSpc>
                <a:spcPct val="125000"/>
              </a:lnSpc>
              <a:spcBef>
                <a:spcPts val="0"/>
              </a:spcBef>
              <a:buClr>
                <a:schemeClr val="dk1"/>
              </a:buClr>
              <a:buSzPts val="1800"/>
              <a:tabLst>
                <a:tab pos="183356" algn="l"/>
              </a:tabLst>
            </a:pPr>
            <a:r>
              <a:rPr lang="en-US" sz="1400" dirty="0"/>
              <a:t>OM and TM are configured to work in concert to ensure the monthly reconciliation process cannot be completed before each transaction is matched to an order.</a:t>
            </a:r>
          </a:p>
        </p:txBody>
      </p:sp>
      <p:sp>
        <p:nvSpPr>
          <p:cNvPr id="4" name="object 4">
            <a:extLst>
              <a:ext uri="{FF2B5EF4-FFF2-40B4-BE49-F238E27FC236}">
                <a16:creationId xmlns:a16="http://schemas.microsoft.com/office/drawing/2014/main" id="{A5AA419B-ABD5-EFBB-D70B-67130F898468}"/>
              </a:ext>
            </a:extLst>
          </p:cNvPr>
          <p:cNvSpPr txBox="1"/>
          <p:nvPr/>
        </p:nvSpPr>
        <p:spPr>
          <a:xfrm>
            <a:off x="734786" y="4903472"/>
            <a:ext cx="7641771" cy="239969"/>
          </a:xfrm>
          <a:prstGeom prst="rect">
            <a:avLst/>
          </a:prstGeom>
          <a:solidFill>
            <a:srgbClr val="DCE6F1"/>
          </a:solidFill>
          <a:ln w="9525">
            <a:solidFill>
              <a:srgbClr val="4F81BC"/>
            </a:solidFill>
          </a:ln>
        </p:spPr>
        <p:txBody>
          <a:bodyPr vert="horz" wrap="square" lIns="0" tIns="24288" rIns="0" bIns="0" rtlCol="0">
            <a:spAutoFit/>
          </a:bodyPr>
          <a:lstStyle/>
          <a:p>
            <a:pPr marL="745808">
              <a:spcBef>
                <a:spcPts val="191"/>
              </a:spcBef>
            </a:pPr>
            <a:r>
              <a:rPr lang="en-US" sz="1400" dirty="0">
                <a:latin typeface="Calibri"/>
                <a:cs typeface="Calibri"/>
              </a:rPr>
              <a:t>Access</a:t>
            </a:r>
            <a:r>
              <a:rPr lang="en-US" sz="1400" spc="-38" dirty="0">
                <a:latin typeface="Calibri"/>
                <a:cs typeface="Calibri"/>
              </a:rPr>
              <a:t> </a:t>
            </a:r>
            <a:r>
              <a:rPr lang="en-US" sz="1400" dirty="0">
                <a:latin typeface="Calibri"/>
                <a:cs typeface="Calibri"/>
              </a:rPr>
              <a:t>Online</a:t>
            </a:r>
            <a:r>
              <a:rPr lang="en-US" sz="1400" spc="-38" dirty="0">
                <a:latin typeface="Calibri"/>
                <a:cs typeface="Calibri"/>
              </a:rPr>
              <a:t> </a:t>
            </a:r>
            <a:r>
              <a:rPr lang="en-US" sz="1400" dirty="0">
                <a:latin typeface="Calibri"/>
                <a:cs typeface="Calibri"/>
              </a:rPr>
              <a:t>updates</a:t>
            </a:r>
            <a:r>
              <a:rPr lang="en-US" sz="1400" spc="-8" dirty="0">
                <a:latin typeface="Calibri"/>
                <a:cs typeface="Calibri"/>
              </a:rPr>
              <a:t> </a:t>
            </a:r>
            <a:r>
              <a:rPr lang="en-US" sz="1400" dirty="0">
                <a:latin typeface="Calibri"/>
                <a:cs typeface="Calibri"/>
              </a:rPr>
              <a:t>present</a:t>
            </a:r>
            <a:r>
              <a:rPr lang="en-US" sz="1400" spc="-8" dirty="0">
                <a:latin typeface="Calibri"/>
                <a:cs typeface="Calibri"/>
              </a:rPr>
              <a:t> </a:t>
            </a:r>
            <a:r>
              <a:rPr lang="en-US" sz="1400" dirty="0">
                <a:latin typeface="Calibri"/>
                <a:cs typeface="Calibri"/>
              </a:rPr>
              <a:t>the</a:t>
            </a:r>
            <a:r>
              <a:rPr lang="en-US" sz="1400" spc="-19" dirty="0">
                <a:latin typeface="Calibri"/>
                <a:cs typeface="Calibri"/>
              </a:rPr>
              <a:t> </a:t>
            </a:r>
            <a:r>
              <a:rPr lang="en-US" sz="1400" dirty="0">
                <a:latin typeface="Calibri"/>
                <a:cs typeface="Calibri"/>
              </a:rPr>
              <a:t>Department</a:t>
            </a:r>
            <a:r>
              <a:rPr lang="en-US" sz="1400" spc="4" dirty="0">
                <a:latin typeface="Calibri"/>
                <a:cs typeface="Calibri"/>
              </a:rPr>
              <a:t> </a:t>
            </a:r>
            <a:r>
              <a:rPr lang="en-US" sz="1400" dirty="0">
                <a:latin typeface="Calibri"/>
                <a:cs typeface="Calibri"/>
              </a:rPr>
              <a:t>with</a:t>
            </a:r>
            <a:r>
              <a:rPr lang="en-US" sz="1400" spc="-26" dirty="0">
                <a:latin typeface="Calibri"/>
                <a:cs typeface="Calibri"/>
              </a:rPr>
              <a:t> </a:t>
            </a:r>
            <a:r>
              <a:rPr lang="en-US" sz="1400" dirty="0">
                <a:latin typeface="Calibri"/>
                <a:cs typeface="Calibri"/>
              </a:rPr>
              <a:t>the</a:t>
            </a:r>
            <a:r>
              <a:rPr lang="en-US" sz="1400" spc="-19" dirty="0">
                <a:latin typeface="Calibri"/>
                <a:cs typeface="Calibri"/>
              </a:rPr>
              <a:t> </a:t>
            </a:r>
            <a:r>
              <a:rPr lang="en-US" sz="1400" dirty="0">
                <a:latin typeface="Calibri"/>
                <a:cs typeface="Calibri"/>
              </a:rPr>
              <a:t>opportunity</a:t>
            </a:r>
            <a:r>
              <a:rPr lang="en-US" sz="1400" spc="19" dirty="0">
                <a:latin typeface="Calibri"/>
                <a:cs typeface="Calibri"/>
              </a:rPr>
              <a:t> </a:t>
            </a:r>
            <a:r>
              <a:rPr lang="en-US" sz="1400" dirty="0">
                <a:latin typeface="Calibri"/>
                <a:cs typeface="Calibri"/>
              </a:rPr>
              <a:t>to</a:t>
            </a:r>
            <a:r>
              <a:rPr lang="en-US" sz="1400" spc="-26" dirty="0">
                <a:latin typeface="Calibri"/>
                <a:cs typeface="Calibri"/>
              </a:rPr>
              <a:t> </a:t>
            </a:r>
            <a:r>
              <a:rPr lang="en-US" sz="1400" dirty="0">
                <a:latin typeface="Calibri"/>
                <a:cs typeface="Calibri"/>
              </a:rPr>
              <a:t>improve</a:t>
            </a:r>
            <a:r>
              <a:rPr lang="en-US" sz="1400" spc="-26" dirty="0">
                <a:latin typeface="Calibri"/>
                <a:cs typeface="Calibri"/>
              </a:rPr>
              <a:t> </a:t>
            </a:r>
            <a:r>
              <a:rPr lang="en-US" sz="1400" dirty="0">
                <a:latin typeface="Calibri"/>
                <a:cs typeface="Calibri"/>
              </a:rPr>
              <a:t>data</a:t>
            </a:r>
            <a:r>
              <a:rPr lang="en-US" sz="1400" spc="-23" dirty="0">
                <a:latin typeface="Calibri"/>
                <a:cs typeface="Calibri"/>
              </a:rPr>
              <a:t> </a:t>
            </a:r>
            <a:r>
              <a:rPr lang="en-US" sz="1400" spc="-8" dirty="0">
                <a:latin typeface="Calibri"/>
                <a:cs typeface="Calibri"/>
              </a:rPr>
              <a:t>integrity.</a:t>
            </a:r>
            <a:endParaRPr lang="en-US" sz="1400" dirty="0">
              <a:latin typeface="Calibri"/>
              <a:cs typeface="Calibri"/>
            </a:endParaRPr>
          </a:p>
        </p:txBody>
      </p:sp>
    </p:spTree>
    <p:extLst>
      <p:ext uri="{BB962C8B-B14F-4D97-AF65-F5344CB8AC3E}">
        <p14:creationId xmlns:p14="http://schemas.microsoft.com/office/powerpoint/2010/main" val="389097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B84-F8BA-5EAA-2019-FD1DE9445A87}"/>
              </a:ext>
            </a:extLst>
          </p:cNvPr>
          <p:cNvSpPr>
            <a:spLocks noGrp="1"/>
          </p:cNvSpPr>
          <p:nvPr>
            <p:ph type="title"/>
          </p:nvPr>
        </p:nvSpPr>
        <p:spPr>
          <a:xfrm>
            <a:off x="457200" y="0"/>
            <a:ext cx="8229600" cy="1063229"/>
          </a:xfrm>
        </p:spPr>
        <p:txBody>
          <a:bodyPr>
            <a:normAutofit/>
          </a:bodyPr>
          <a:lstStyle/>
          <a:p>
            <a:r>
              <a:rPr lang="en-US" sz="3600" dirty="0"/>
              <a:t>Access Online Capabilities 101, Cont.</a:t>
            </a:r>
          </a:p>
        </p:txBody>
      </p:sp>
      <p:sp>
        <p:nvSpPr>
          <p:cNvPr id="3" name="Content Placeholder 2">
            <a:extLst>
              <a:ext uri="{FF2B5EF4-FFF2-40B4-BE49-F238E27FC236}">
                <a16:creationId xmlns:a16="http://schemas.microsoft.com/office/drawing/2014/main" id="{40CC8394-E390-3861-B334-589C8EDFE29E}"/>
              </a:ext>
            </a:extLst>
          </p:cNvPr>
          <p:cNvSpPr>
            <a:spLocks noGrp="1"/>
          </p:cNvSpPr>
          <p:nvPr>
            <p:ph idx="1"/>
          </p:nvPr>
        </p:nvSpPr>
        <p:spPr>
          <a:xfrm>
            <a:off x="484095" y="1200151"/>
            <a:ext cx="8229600" cy="3840956"/>
          </a:xfrm>
        </p:spPr>
        <p:txBody>
          <a:bodyPr>
            <a:normAutofit lnSpcReduction="10000"/>
          </a:bodyPr>
          <a:lstStyle/>
          <a:p>
            <a:pPr indent="-330200">
              <a:spcAft>
                <a:spcPts val="200"/>
              </a:spcAft>
              <a:buClr>
                <a:schemeClr val="dk1"/>
              </a:buClr>
              <a:buSzPts val="1800"/>
              <a:tabLst>
                <a:tab pos="183356" algn="l"/>
              </a:tabLst>
            </a:pPr>
            <a:r>
              <a:rPr lang="en-US" sz="1400" dirty="0"/>
              <a:t>All Purchase Log fields can be found on the DPC GPC website at </a:t>
            </a:r>
            <a:r>
              <a:rPr lang="en-US" sz="1400" dirty="0">
                <a:hlinkClick r:id="rId3"/>
              </a:rPr>
              <a:t>https://www.acq.osd.mil/asda/dpc/ce/pc/systems.html</a:t>
            </a:r>
            <a:endParaRPr lang="en-US" sz="1400" dirty="0"/>
          </a:p>
          <a:p>
            <a:pPr lvl="1" indent="-330200">
              <a:spcAft>
                <a:spcPts val="200"/>
              </a:spcAft>
              <a:buClr>
                <a:schemeClr val="dk1"/>
              </a:buClr>
              <a:buSzPts val="1800"/>
              <a:tabLst>
                <a:tab pos="183356" algn="l"/>
              </a:tabLst>
            </a:pPr>
            <a:r>
              <a:rPr lang="en-US" sz="1400" dirty="0"/>
              <a:t>Document is entitled “Access Online Enterprise Purchase Log Requirements” or “Purchase Log Requirements”, and is CAC enabled</a:t>
            </a:r>
          </a:p>
          <a:p>
            <a:pPr lvl="1" indent="-330200">
              <a:spcAft>
                <a:spcPts val="200"/>
              </a:spcAft>
              <a:buClr>
                <a:schemeClr val="dk1"/>
              </a:buClr>
              <a:buSzPts val="1800"/>
              <a:tabLst>
                <a:tab pos="183356" algn="l"/>
              </a:tabLst>
            </a:pPr>
            <a:r>
              <a:rPr lang="en-US" sz="1400" dirty="0"/>
              <a:t>Contains both Standard and Custom fields</a:t>
            </a:r>
          </a:p>
          <a:p>
            <a:pPr marR="3810" indent="-330200">
              <a:spcAft>
                <a:spcPts val="200"/>
              </a:spcAft>
              <a:buClr>
                <a:schemeClr val="dk1"/>
              </a:buClr>
              <a:buSzPts val="1800"/>
              <a:tabLst>
                <a:tab pos="183356" algn="l"/>
              </a:tabLst>
            </a:pPr>
            <a:r>
              <a:rPr lang="en-US" sz="1400" dirty="0"/>
              <a:t>Standard Fields:</a:t>
            </a:r>
          </a:p>
          <a:p>
            <a:pPr marR="3810" lvl="1" indent="-330200">
              <a:spcAft>
                <a:spcPts val="200"/>
              </a:spcAft>
              <a:buClr>
                <a:schemeClr val="dk1"/>
              </a:buClr>
              <a:buSzPts val="1800"/>
              <a:tabLst>
                <a:tab pos="183356" algn="l"/>
              </a:tabLst>
            </a:pPr>
            <a:r>
              <a:rPr lang="en-US" sz="1400" dirty="0"/>
              <a:t>Make up the vast majority of the fields </a:t>
            </a:r>
          </a:p>
          <a:p>
            <a:pPr marR="3810" lvl="1" indent="-330200">
              <a:spcAft>
                <a:spcPts val="200"/>
              </a:spcAft>
              <a:buClr>
                <a:schemeClr val="dk1"/>
              </a:buClr>
              <a:buSzPts val="1800"/>
              <a:tabLst>
                <a:tab pos="183356" algn="l"/>
              </a:tabLst>
            </a:pPr>
            <a:r>
              <a:rPr lang="en-US" sz="1400" dirty="0"/>
              <a:t>Include fields such as Order Date, Match Status, Amount, Merchant Name, Line of Accounting (LOA), Item Description, etc.</a:t>
            </a:r>
          </a:p>
          <a:p>
            <a:pPr marR="3810" indent="-330200">
              <a:spcAft>
                <a:spcPts val="200"/>
              </a:spcAft>
              <a:buClr>
                <a:schemeClr val="dk1"/>
              </a:buClr>
              <a:buSzPts val="1800"/>
              <a:tabLst>
                <a:tab pos="183356" algn="l"/>
              </a:tabLst>
            </a:pPr>
            <a:r>
              <a:rPr lang="en-US" sz="1400" dirty="0"/>
              <a:t>Custom Fields:</a:t>
            </a:r>
          </a:p>
          <a:p>
            <a:pPr marR="3810" lvl="1" indent="-330200">
              <a:spcAft>
                <a:spcPts val="200"/>
              </a:spcAft>
              <a:buClr>
                <a:schemeClr val="dk1"/>
              </a:buClr>
              <a:buSzPts val="1800"/>
              <a:tabLst>
                <a:tab pos="183356" algn="l"/>
              </a:tabLst>
            </a:pPr>
            <a:r>
              <a:rPr lang="en-US" sz="1400" dirty="0"/>
              <a:t>Fields that can be configured by DoD.  Include the 20 Header/Order Detail custom fields and 10 line-item custom fields that can be configured by DoD and Components.</a:t>
            </a:r>
          </a:p>
          <a:p>
            <a:pPr marR="3810" lvl="1" indent="-330200">
              <a:spcAft>
                <a:spcPts val="200"/>
              </a:spcAft>
              <a:buClr>
                <a:schemeClr val="dk1"/>
              </a:buClr>
              <a:buSzPts val="1800"/>
              <a:tabLst>
                <a:tab pos="183356" algn="l"/>
              </a:tabLst>
            </a:pPr>
            <a:r>
              <a:rPr lang="en-US" sz="1400" dirty="0"/>
              <a:t>Have not been updated for several years except for adding “889 Designation” and “Contingency Operations” (now “Emergency-Type Operations”).</a:t>
            </a:r>
          </a:p>
          <a:p>
            <a:pPr marR="3810" lvl="1" indent="-330200">
              <a:spcAft>
                <a:spcPts val="200"/>
              </a:spcAft>
              <a:buClr>
                <a:schemeClr val="dk1"/>
              </a:buClr>
              <a:buSzPts val="1800"/>
              <a:tabLst>
                <a:tab pos="183356" algn="l"/>
              </a:tabLst>
            </a:pPr>
            <a:r>
              <a:rPr lang="en-US" sz="1400" dirty="0"/>
              <a:t>Identified in the “Custom Field” sections of the Purchase Log Requirements document</a:t>
            </a:r>
          </a:p>
        </p:txBody>
      </p:sp>
      <p:sp>
        <p:nvSpPr>
          <p:cNvPr id="4" name="object 4">
            <a:extLst>
              <a:ext uri="{FF2B5EF4-FFF2-40B4-BE49-F238E27FC236}">
                <a16:creationId xmlns:a16="http://schemas.microsoft.com/office/drawing/2014/main" id="{A5AA419B-ABD5-EFBB-D70B-67130F898468}"/>
              </a:ext>
            </a:extLst>
          </p:cNvPr>
          <p:cNvSpPr txBox="1"/>
          <p:nvPr/>
        </p:nvSpPr>
        <p:spPr>
          <a:xfrm>
            <a:off x="734786" y="4903472"/>
            <a:ext cx="7641771" cy="239969"/>
          </a:xfrm>
          <a:prstGeom prst="rect">
            <a:avLst/>
          </a:prstGeom>
          <a:solidFill>
            <a:srgbClr val="DCE6F1"/>
          </a:solidFill>
          <a:ln w="9525">
            <a:solidFill>
              <a:srgbClr val="4F81BC"/>
            </a:solidFill>
          </a:ln>
        </p:spPr>
        <p:txBody>
          <a:bodyPr vert="horz" wrap="square" lIns="0" tIns="24288" rIns="0" bIns="0" rtlCol="0">
            <a:spAutoFit/>
          </a:bodyPr>
          <a:lstStyle/>
          <a:p>
            <a:pPr marL="745808">
              <a:spcBef>
                <a:spcPts val="191"/>
              </a:spcBef>
            </a:pPr>
            <a:r>
              <a:rPr lang="en-US" sz="1400" dirty="0">
                <a:latin typeface="Calibri"/>
                <a:cs typeface="Calibri"/>
              </a:rPr>
              <a:t>Access</a:t>
            </a:r>
            <a:r>
              <a:rPr lang="en-US" sz="1400" spc="-38" dirty="0">
                <a:latin typeface="Calibri"/>
                <a:cs typeface="Calibri"/>
              </a:rPr>
              <a:t> </a:t>
            </a:r>
            <a:r>
              <a:rPr lang="en-US" sz="1400" dirty="0">
                <a:latin typeface="Calibri"/>
                <a:cs typeface="Calibri"/>
              </a:rPr>
              <a:t>Online</a:t>
            </a:r>
            <a:r>
              <a:rPr lang="en-US" sz="1400" spc="-38" dirty="0">
                <a:latin typeface="Calibri"/>
                <a:cs typeface="Calibri"/>
              </a:rPr>
              <a:t> </a:t>
            </a:r>
            <a:r>
              <a:rPr lang="en-US" sz="1400" dirty="0">
                <a:latin typeface="Calibri"/>
                <a:cs typeface="Calibri"/>
              </a:rPr>
              <a:t>updates</a:t>
            </a:r>
            <a:r>
              <a:rPr lang="en-US" sz="1400" spc="-8" dirty="0">
                <a:latin typeface="Calibri"/>
                <a:cs typeface="Calibri"/>
              </a:rPr>
              <a:t> </a:t>
            </a:r>
            <a:r>
              <a:rPr lang="en-US" sz="1400" dirty="0">
                <a:latin typeface="Calibri"/>
                <a:cs typeface="Calibri"/>
              </a:rPr>
              <a:t>present</a:t>
            </a:r>
            <a:r>
              <a:rPr lang="en-US" sz="1400" spc="-8" dirty="0">
                <a:latin typeface="Calibri"/>
                <a:cs typeface="Calibri"/>
              </a:rPr>
              <a:t> </a:t>
            </a:r>
            <a:r>
              <a:rPr lang="en-US" sz="1400" dirty="0">
                <a:latin typeface="Calibri"/>
                <a:cs typeface="Calibri"/>
              </a:rPr>
              <a:t>the</a:t>
            </a:r>
            <a:r>
              <a:rPr lang="en-US" sz="1400" spc="-19" dirty="0">
                <a:latin typeface="Calibri"/>
                <a:cs typeface="Calibri"/>
              </a:rPr>
              <a:t> </a:t>
            </a:r>
            <a:r>
              <a:rPr lang="en-US" sz="1400" dirty="0">
                <a:latin typeface="Calibri"/>
                <a:cs typeface="Calibri"/>
              </a:rPr>
              <a:t>Department</a:t>
            </a:r>
            <a:r>
              <a:rPr lang="en-US" sz="1400" spc="4" dirty="0">
                <a:latin typeface="Calibri"/>
                <a:cs typeface="Calibri"/>
              </a:rPr>
              <a:t> </a:t>
            </a:r>
            <a:r>
              <a:rPr lang="en-US" sz="1400" dirty="0">
                <a:latin typeface="Calibri"/>
                <a:cs typeface="Calibri"/>
              </a:rPr>
              <a:t>with</a:t>
            </a:r>
            <a:r>
              <a:rPr lang="en-US" sz="1400" spc="-26" dirty="0">
                <a:latin typeface="Calibri"/>
                <a:cs typeface="Calibri"/>
              </a:rPr>
              <a:t> </a:t>
            </a:r>
            <a:r>
              <a:rPr lang="en-US" sz="1400" dirty="0">
                <a:latin typeface="Calibri"/>
                <a:cs typeface="Calibri"/>
              </a:rPr>
              <a:t>the</a:t>
            </a:r>
            <a:r>
              <a:rPr lang="en-US" sz="1400" spc="-19" dirty="0">
                <a:latin typeface="Calibri"/>
                <a:cs typeface="Calibri"/>
              </a:rPr>
              <a:t> </a:t>
            </a:r>
            <a:r>
              <a:rPr lang="en-US" sz="1400" dirty="0">
                <a:latin typeface="Calibri"/>
                <a:cs typeface="Calibri"/>
              </a:rPr>
              <a:t>opportunity</a:t>
            </a:r>
            <a:r>
              <a:rPr lang="en-US" sz="1400" spc="19" dirty="0">
                <a:latin typeface="Calibri"/>
                <a:cs typeface="Calibri"/>
              </a:rPr>
              <a:t> </a:t>
            </a:r>
            <a:r>
              <a:rPr lang="en-US" sz="1400" dirty="0">
                <a:latin typeface="Calibri"/>
                <a:cs typeface="Calibri"/>
              </a:rPr>
              <a:t>to</a:t>
            </a:r>
            <a:r>
              <a:rPr lang="en-US" sz="1400" spc="-26" dirty="0">
                <a:latin typeface="Calibri"/>
                <a:cs typeface="Calibri"/>
              </a:rPr>
              <a:t> </a:t>
            </a:r>
            <a:r>
              <a:rPr lang="en-US" sz="1400" dirty="0">
                <a:latin typeface="Calibri"/>
                <a:cs typeface="Calibri"/>
              </a:rPr>
              <a:t>improve</a:t>
            </a:r>
            <a:r>
              <a:rPr lang="en-US" sz="1400" spc="-26" dirty="0">
                <a:latin typeface="Calibri"/>
                <a:cs typeface="Calibri"/>
              </a:rPr>
              <a:t> </a:t>
            </a:r>
            <a:r>
              <a:rPr lang="en-US" sz="1400" dirty="0">
                <a:latin typeface="Calibri"/>
                <a:cs typeface="Calibri"/>
              </a:rPr>
              <a:t>data</a:t>
            </a:r>
            <a:r>
              <a:rPr lang="en-US" sz="1400" spc="-23" dirty="0">
                <a:latin typeface="Calibri"/>
                <a:cs typeface="Calibri"/>
              </a:rPr>
              <a:t> </a:t>
            </a:r>
            <a:r>
              <a:rPr lang="en-US" sz="1400" spc="-8" dirty="0">
                <a:latin typeface="Calibri"/>
                <a:cs typeface="Calibri"/>
              </a:rPr>
              <a:t>integrity.</a:t>
            </a:r>
            <a:endParaRPr lang="en-US" sz="1400" dirty="0">
              <a:latin typeface="Calibri"/>
              <a:cs typeface="Calibri"/>
            </a:endParaRPr>
          </a:p>
        </p:txBody>
      </p:sp>
    </p:spTree>
    <p:extLst>
      <p:ext uri="{BB962C8B-B14F-4D97-AF65-F5344CB8AC3E}">
        <p14:creationId xmlns:p14="http://schemas.microsoft.com/office/powerpoint/2010/main" val="23227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188E-586E-B6A0-6BA0-1317FA690CDB}"/>
              </a:ext>
            </a:extLst>
          </p:cNvPr>
          <p:cNvSpPr>
            <a:spLocks noGrp="1"/>
          </p:cNvSpPr>
          <p:nvPr>
            <p:ph type="title"/>
          </p:nvPr>
        </p:nvSpPr>
        <p:spPr>
          <a:xfrm>
            <a:off x="457200" y="0"/>
            <a:ext cx="8229600" cy="1063229"/>
          </a:xfrm>
        </p:spPr>
        <p:txBody>
          <a:bodyPr>
            <a:normAutofit/>
          </a:bodyPr>
          <a:lstStyle/>
          <a:p>
            <a:r>
              <a:rPr lang="en-US" sz="3600" dirty="0"/>
              <a:t>Automated GPC Account Funding</a:t>
            </a:r>
          </a:p>
        </p:txBody>
      </p:sp>
      <p:sp>
        <p:nvSpPr>
          <p:cNvPr id="3" name="Content Placeholder 2">
            <a:extLst>
              <a:ext uri="{FF2B5EF4-FFF2-40B4-BE49-F238E27FC236}">
                <a16:creationId xmlns:a16="http://schemas.microsoft.com/office/drawing/2014/main" id="{1350B8AC-7208-8947-3677-0AD08C877D80}"/>
              </a:ext>
            </a:extLst>
          </p:cNvPr>
          <p:cNvSpPr>
            <a:spLocks noGrp="1"/>
          </p:cNvSpPr>
          <p:nvPr>
            <p:ph idx="1"/>
          </p:nvPr>
        </p:nvSpPr>
        <p:spPr>
          <a:xfrm>
            <a:off x="457200" y="1200151"/>
            <a:ext cx="8229600" cy="3840956"/>
          </a:xfrm>
        </p:spPr>
        <p:txBody>
          <a:bodyPr>
            <a:normAutofit/>
          </a:bodyPr>
          <a:lstStyle/>
          <a:p>
            <a:pPr marL="182880" marR="3810" indent="-173831">
              <a:spcBef>
                <a:spcPts val="75"/>
              </a:spcBef>
              <a:buFont typeface="Arial"/>
              <a:buChar char="•"/>
              <a:tabLst>
                <a:tab pos="183356" algn="l"/>
              </a:tabLst>
            </a:pPr>
            <a:r>
              <a:rPr lang="en-US" sz="1800" dirty="0"/>
              <a:t>Some Enterprise Resource Planning (ERP) / Access Online system interfaces to bulk fund GPC accounts have been implemented, including procedures that result in the CH’s inability to enter all required Purchase Log data in Access Online.</a:t>
            </a:r>
          </a:p>
          <a:p>
            <a:pPr lvl="1" indent="-273050">
              <a:spcBef>
                <a:spcPts val="400"/>
              </a:spcBef>
              <a:spcAft>
                <a:spcPts val="200"/>
              </a:spcAft>
              <a:buClr>
                <a:schemeClr val="dk1"/>
              </a:buClr>
              <a:buSzPts val="1800"/>
              <a:tabLst>
                <a:tab pos="525780" algn="l"/>
                <a:tab pos="526256" algn="l"/>
              </a:tabLst>
            </a:pPr>
            <a:r>
              <a:rPr lang="en-US" sz="1800" dirty="0"/>
              <a:t>Results in automatic creation of a single e-Order in OM for use on all requirements/transactions made using the bulk funding.</a:t>
            </a:r>
          </a:p>
          <a:p>
            <a:pPr lvl="1" indent="-273050">
              <a:spcBef>
                <a:spcPts val="400"/>
              </a:spcBef>
              <a:spcAft>
                <a:spcPts val="200"/>
              </a:spcAft>
              <a:buClr>
                <a:schemeClr val="dk1"/>
              </a:buClr>
              <a:buSzPts val="1800"/>
              <a:tabLst>
                <a:tab pos="525780" algn="l"/>
                <a:tab pos="526256" algn="l"/>
              </a:tabLst>
            </a:pPr>
            <a:r>
              <a:rPr lang="en-US" sz="1800" dirty="0"/>
              <a:t>When transactions for multiple items at multiple vendors are matched to a single bulk order, compliance and data consistency often are disrupted.</a:t>
            </a:r>
          </a:p>
          <a:p>
            <a:pPr lvl="1" indent="-273050">
              <a:spcBef>
                <a:spcPts val="400"/>
              </a:spcBef>
              <a:spcAft>
                <a:spcPts val="200"/>
              </a:spcAft>
              <a:buClr>
                <a:schemeClr val="dk1"/>
              </a:buClr>
              <a:buSzPts val="1800"/>
              <a:tabLst>
                <a:tab pos="525780" algn="l"/>
                <a:tab pos="526256" algn="l"/>
              </a:tabLst>
            </a:pPr>
            <a:r>
              <a:rPr lang="en-US" sz="1800" dirty="0"/>
              <a:t>TM does not include a sufficient number of fields to capture all required data.</a:t>
            </a:r>
          </a:p>
          <a:p>
            <a:pPr marL="182880" marR="3810" indent="-173831">
              <a:spcBef>
                <a:spcPts val="75"/>
              </a:spcBef>
              <a:tabLst>
                <a:tab pos="183356" algn="l"/>
              </a:tabLst>
            </a:pPr>
            <a:r>
              <a:rPr lang="en-US" sz="1800" dirty="0"/>
              <a:t>Defense Pricing and Contracting / Contracting eBusiness (CeB) is working with the DoD Comptroller to identify bulk funding alternatives that will comply with both financial management and purchasing policies.</a:t>
            </a:r>
          </a:p>
        </p:txBody>
      </p:sp>
    </p:spTree>
    <p:extLst>
      <p:ext uri="{BB962C8B-B14F-4D97-AF65-F5344CB8AC3E}">
        <p14:creationId xmlns:p14="http://schemas.microsoft.com/office/powerpoint/2010/main" val="185057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050" y="0"/>
            <a:ext cx="8378190" cy="1188720"/>
          </a:xfrm>
          <a:prstGeom prst="rect">
            <a:avLst/>
          </a:prstGeom>
        </p:spPr>
        <p:txBody>
          <a:bodyPr vert="horz" lIns="91440" tIns="45720" rIns="91440" bIns="45720" rtlCol="0" anchor="ctr">
            <a:noAutofit/>
          </a:bodyPr>
          <a:lstStyle/>
          <a:p>
            <a:pPr>
              <a:tabLst>
                <a:tab pos="4348163" algn="l"/>
              </a:tabLst>
            </a:pPr>
            <a:r>
              <a:rPr lang="en-US" sz="3600" dirty="0"/>
              <a:t>Upcoming/Recent Purchase Log Custom Field Changes in Order Management</a:t>
            </a:r>
            <a:endParaRPr sz="3600" dirty="0"/>
          </a:p>
        </p:txBody>
      </p:sp>
      <p:sp>
        <p:nvSpPr>
          <p:cNvPr id="5" name="object 5"/>
          <p:cNvSpPr txBox="1"/>
          <p:nvPr/>
        </p:nvSpPr>
        <p:spPr>
          <a:xfrm>
            <a:off x="469037" y="1261043"/>
            <a:ext cx="8495349" cy="3261790"/>
          </a:xfrm>
          <a:prstGeom prst="rect">
            <a:avLst/>
          </a:prstGeom>
        </p:spPr>
        <p:txBody>
          <a:bodyPr vert="horz" wrap="square" lIns="0" tIns="9525" rIns="0" bIns="0" rtlCol="0">
            <a:spAutoFit/>
          </a:bodyPr>
          <a:lstStyle/>
          <a:p>
            <a:pPr marL="9525" marR="109538">
              <a:spcBef>
                <a:spcPts val="75"/>
              </a:spcBef>
            </a:pPr>
            <a:r>
              <a:rPr lang="en-US" sz="1600" dirty="0"/>
              <a:t>To improve the quality of data, compliance, and oversight for the Purchase Log, CeB is updating the mandatory Purchase Log data standard established in </a:t>
            </a:r>
            <a:r>
              <a:rPr lang="en-US" sz="1600" i="1" dirty="0"/>
              <a:t>DoD SmartPay® 3 (SP3) Government-wide Commercial Purchase Card Policies, Procedures and Tools – SP3 Transition Memorandum #6 </a:t>
            </a:r>
            <a:r>
              <a:rPr lang="en-US" sz="1600" dirty="0"/>
              <a:t>to support consistent Department-wide reporting, data integrity, and auditability.  This is the Phase 2 effort addressed in </a:t>
            </a:r>
            <a:r>
              <a:rPr lang="en-US" sz="1600" i="1" dirty="0"/>
              <a:t>Governmentwide Commercial Purchase Card Guidance Related to Recording 889 Designation and Emergency-type Operation Values (GPC 2022-02)</a:t>
            </a:r>
            <a:r>
              <a:rPr lang="en-US" sz="1600" dirty="0"/>
              <a:t>.</a:t>
            </a:r>
          </a:p>
          <a:p>
            <a:pPr marL="9525" marR="109538">
              <a:spcBef>
                <a:spcPts val="75"/>
              </a:spcBef>
            </a:pPr>
            <a:endParaRPr lang="en-US" sz="1600" dirty="0"/>
          </a:p>
          <a:p>
            <a:pPr marL="182880" marR="3810" indent="-173831">
              <a:spcBef>
                <a:spcPts val="75"/>
              </a:spcBef>
              <a:buFont typeface="Arial"/>
              <a:buChar char="•"/>
              <a:tabLst>
                <a:tab pos="183356" algn="l"/>
              </a:tabLst>
            </a:pPr>
            <a:r>
              <a:rPr lang="en-US" sz="1600" dirty="0"/>
              <a:t>OM drop-down issue was fixed in May 2022.  </a:t>
            </a:r>
          </a:p>
          <a:p>
            <a:pPr marL="182880" marR="3810" indent="-173831">
              <a:spcBef>
                <a:spcPts val="75"/>
              </a:spcBef>
              <a:buFont typeface="Arial"/>
              <a:buChar char="•"/>
              <a:tabLst>
                <a:tab pos="183356" algn="l"/>
              </a:tabLst>
            </a:pPr>
            <a:r>
              <a:rPr lang="en-US" sz="1600" dirty="0"/>
              <a:t>A working group was established in July 2022 with members from the Army, Air Force, Navy, and Other Defense Agencies and Activities.  The working group reviewed and voted on 20 order/header-level custom fields and 10 line-item-level custom fields.</a:t>
            </a:r>
          </a:p>
          <a:p>
            <a:pPr marL="182880" marR="3810" indent="-173831">
              <a:spcBef>
                <a:spcPts val="75"/>
              </a:spcBef>
              <a:buFont typeface="Arial"/>
              <a:buChar char="•"/>
              <a:tabLst>
                <a:tab pos="183356" algn="l"/>
              </a:tabLst>
            </a:pPr>
            <a:r>
              <a:rPr lang="en-US" sz="1600" dirty="0"/>
              <a:t>Non-editable eOrders will remain noncompliant unless action is taken to make the eOrders editable or to have the source ERP populate the standardized Access Online Purchase Log.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050" y="0"/>
            <a:ext cx="8743950" cy="1188720"/>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What Was Considered</a:t>
            </a:r>
            <a:endParaRPr sz="2800" dirty="0"/>
          </a:p>
        </p:txBody>
      </p:sp>
      <p:sp>
        <p:nvSpPr>
          <p:cNvPr id="5" name="object 5"/>
          <p:cNvSpPr txBox="1"/>
          <p:nvPr/>
        </p:nvSpPr>
        <p:spPr>
          <a:xfrm>
            <a:off x="521971" y="1065098"/>
            <a:ext cx="8446770" cy="3864519"/>
          </a:xfrm>
          <a:prstGeom prst="rect">
            <a:avLst/>
          </a:prstGeom>
        </p:spPr>
        <p:txBody>
          <a:bodyPr vert="horz" wrap="square" lIns="0" tIns="9525" rIns="0" bIns="0" rtlCol="0">
            <a:spAutoFit/>
          </a:bodyPr>
          <a:lstStyle/>
          <a:p>
            <a:pPr marL="9525" marR="109538">
              <a:spcBef>
                <a:spcPts val="75"/>
              </a:spcBef>
            </a:pPr>
            <a:endParaRPr sz="1350" dirty="0">
              <a:latin typeface="Calibri"/>
              <a:cs typeface="Calibri"/>
            </a:endParaRPr>
          </a:p>
          <a:p>
            <a:pPr marL="9049" marR="3810">
              <a:spcAft>
                <a:spcPts val="600"/>
              </a:spcAft>
              <a:tabLst>
                <a:tab pos="183356" algn="l"/>
              </a:tabLst>
            </a:pPr>
            <a:r>
              <a:rPr lang="en-US" sz="1400" dirty="0"/>
              <a:t>What was considered?</a:t>
            </a:r>
          </a:p>
          <a:p>
            <a:pPr marL="182880" marR="3810" lvl="1" indent="-173831">
              <a:spcAft>
                <a:spcPts val="600"/>
              </a:spcAft>
              <a:buClr>
                <a:schemeClr val="dk1"/>
              </a:buClr>
              <a:buSzPts val="1800"/>
              <a:buFont typeface="Arial"/>
              <a:buChar char="•"/>
              <a:tabLst>
                <a:tab pos="183356" algn="l"/>
              </a:tabLst>
            </a:pPr>
            <a:r>
              <a:rPr lang="en-US" sz="1400" dirty="0"/>
              <a:t>Field names</a:t>
            </a:r>
          </a:p>
          <a:p>
            <a:pPr marL="182880" marR="3810" lvl="1" indent="-173831">
              <a:spcAft>
                <a:spcPts val="600"/>
              </a:spcAft>
              <a:buClr>
                <a:schemeClr val="dk1"/>
              </a:buClr>
              <a:buSzPts val="1800"/>
              <a:buFont typeface="Arial"/>
              <a:buChar char="•"/>
              <a:tabLst>
                <a:tab pos="183356" algn="l"/>
              </a:tabLst>
            </a:pPr>
            <a:r>
              <a:rPr lang="en-US" sz="1400" dirty="0"/>
              <a:t>Attributes (free-form text versus drop-down)</a:t>
            </a:r>
          </a:p>
          <a:p>
            <a:pPr marL="182880" marR="3810" lvl="1" indent="-173831">
              <a:spcAft>
                <a:spcPts val="600"/>
              </a:spcAft>
              <a:buClr>
                <a:schemeClr val="dk1"/>
              </a:buClr>
              <a:buSzPts val="1800"/>
              <a:buFont typeface="Arial"/>
              <a:buChar char="•"/>
              <a:tabLst>
                <a:tab pos="183356" algn="l"/>
              </a:tabLst>
            </a:pPr>
            <a:r>
              <a:rPr lang="en-US" sz="1400" dirty="0"/>
              <a:t>Current usage rate</a:t>
            </a:r>
          </a:p>
          <a:p>
            <a:pPr marL="182880" marR="3810" lvl="1" indent="-173831">
              <a:spcAft>
                <a:spcPts val="600"/>
              </a:spcAft>
              <a:buClr>
                <a:schemeClr val="dk1"/>
              </a:buClr>
              <a:buSzPts val="1800"/>
              <a:buFont typeface="Arial"/>
              <a:buChar char="•"/>
              <a:tabLst>
                <a:tab pos="183356" algn="l"/>
              </a:tabLst>
            </a:pPr>
            <a:r>
              <a:rPr lang="en-US" sz="1400" dirty="0"/>
              <a:t>Quality of data entered</a:t>
            </a:r>
          </a:p>
          <a:p>
            <a:pPr marL="182880" marR="3810" lvl="1" indent="-173831">
              <a:spcAft>
                <a:spcPts val="600"/>
              </a:spcAft>
              <a:buClr>
                <a:schemeClr val="dk1"/>
              </a:buClr>
              <a:buSzPts val="1800"/>
              <a:buFont typeface="Arial"/>
              <a:buChar char="•"/>
              <a:tabLst>
                <a:tab pos="183356" algn="l"/>
              </a:tabLst>
            </a:pPr>
            <a:r>
              <a:rPr lang="en-US" sz="1400" dirty="0"/>
              <a:t>Useful data:  Data for end users and ways it could be used at Component and Department levels to improve the program</a:t>
            </a:r>
          </a:p>
          <a:p>
            <a:pPr marL="182880" marR="3810" lvl="1" indent="-173831">
              <a:spcAft>
                <a:spcPts val="600"/>
              </a:spcAft>
              <a:buClr>
                <a:schemeClr val="dk1"/>
              </a:buClr>
              <a:buSzPts val="1800"/>
              <a:buFont typeface="Arial"/>
              <a:buChar char="•"/>
              <a:tabLst>
                <a:tab pos="183356" algn="l"/>
              </a:tabLst>
            </a:pPr>
            <a:r>
              <a:rPr lang="en-US" sz="1400" dirty="0"/>
              <a:t>Preservation of historical data</a:t>
            </a:r>
          </a:p>
          <a:p>
            <a:pPr marL="182880" marR="3810" lvl="1" indent="-173831">
              <a:spcAft>
                <a:spcPts val="600"/>
              </a:spcAft>
              <a:buClr>
                <a:schemeClr val="dk1"/>
              </a:buClr>
              <a:buSzPts val="1800"/>
              <a:buFont typeface="Arial"/>
              <a:buChar char="•"/>
              <a:tabLst>
                <a:tab pos="183356" algn="l"/>
              </a:tabLst>
            </a:pPr>
            <a:r>
              <a:rPr lang="en-US" sz="1400" dirty="0"/>
              <a:t>SP3 Data Mining (DM) Transaction Review Questions</a:t>
            </a:r>
          </a:p>
          <a:p>
            <a:pPr marL="182880" marR="3810" lvl="1" indent="-173831">
              <a:spcAft>
                <a:spcPts val="600"/>
              </a:spcAft>
              <a:buClr>
                <a:schemeClr val="dk1"/>
              </a:buClr>
              <a:buSzPts val="1800"/>
              <a:buFont typeface="Arial"/>
              <a:buChar char="•"/>
              <a:tabLst>
                <a:tab pos="183356" algn="l"/>
              </a:tabLst>
            </a:pPr>
            <a:r>
              <a:rPr lang="en-US" sz="1400" i="1" dirty="0"/>
              <a:t>DoD GPC Program Policy</a:t>
            </a:r>
          </a:p>
          <a:p>
            <a:pPr marL="182880" marR="3810" lvl="1" indent="-173831">
              <a:spcAft>
                <a:spcPts val="600"/>
              </a:spcAft>
              <a:buClr>
                <a:schemeClr val="dk1"/>
              </a:buClr>
              <a:buSzPts val="1800"/>
              <a:buFont typeface="Arial"/>
              <a:buChar char="•"/>
              <a:tabLst>
                <a:tab pos="183356" algn="l"/>
              </a:tabLst>
            </a:pPr>
            <a:r>
              <a:rPr lang="en-US" sz="1400" dirty="0"/>
              <a:t>Statutes, regulation, policy, etc.</a:t>
            </a:r>
          </a:p>
          <a:p>
            <a:pPr marL="182880" marR="3810" lvl="1" indent="-173831">
              <a:spcAft>
                <a:spcPts val="600"/>
              </a:spcAft>
              <a:buClr>
                <a:schemeClr val="dk1"/>
              </a:buClr>
              <a:buSzPts val="1800"/>
              <a:buFont typeface="Arial"/>
              <a:buChar char="•"/>
              <a:tabLst>
                <a:tab pos="183356" algn="l"/>
              </a:tabLst>
            </a:pPr>
            <a:r>
              <a:rPr lang="en-US" sz="1400" dirty="0"/>
              <a:t>Frustrated freight</a:t>
            </a:r>
          </a:p>
          <a:p>
            <a:pPr marL="182880" marR="3810" lvl="1" indent="-173831">
              <a:spcAft>
                <a:spcPts val="600"/>
              </a:spcAft>
              <a:buClr>
                <a:schemeClr val="dk1"/>
              </a:buClr>
              <a:buSzPts val="1800"/>
              <a:buFont typeface="Arial"/>
              <a:buChar char="•"/>
              <a:tabLst>
                <a:tab pos="183356" algn="l"/>
              </a:tabLst>
            </a:pPr>
            <a:r>
              <a:rPr lang="en-US" sz="1400" dirty="0"/>
              <a:t>Workload drivers:  Balanced value of fields versus time and resources to complete the Purchase Log</a:t>
            </a:r>
          </a:p>
        </p:txBody>
      </p:sp>
    </p:spTree>
    <p:extLst>
      <p:ext uri="{BB962C8B-B14F-4D97-AF65-F5344CB8AC3E}">
        <p14:creationId xmlns:p14="http://schemas.microsoft.com/office/powerpoint/2010/main" val="286169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064" y="1"/>
            <a:ext cx="8746936" cy="886902"/>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Header/Order Detail Level (1 of 5)</a:t>
            </a:r>
            <a:endParaRPr sz="2800" dirty="0"/>
          </a:p>
        </p:txBody>
      </p:sp>
      <p:graphicFrame>
        <p:nvGraphicFramePr>
          <p:cNvPr id="5" name="Table 4" descr="Chart showing upcoming/recent Purchase Log Custom Field changes in Order Management: Header/Order Detail Level, page 1 of 5.">
            <a:extLst>
              <a:ext uri="{FF2B5EF4-FFF2-40B4-BE49-F238E27FC236}">
                <a16:creationId xmlns:a16="http://schemas.microsoft.com/office/drawing/2014/main" id="{F43E1F99-D2D6-E7AB-3E84-23201684C467}"/>
              </a:ext>
            </a:extLst>
          </p:cNvPr>
          <p:cNvGraphicFramePr>
            <a:graphicFrameLocks noGrp="1"/>
          </p:cNvGraphicFramePr>
          <p:nvPr>
            <p:extLst>
              <p:ext uri="{D42A27DB-BD31-4B8C-83A1-F6EECF244321}">
                <p14:modId xmlns:p14="http://schemas.microsoft.com/office/powerpoint/2010/main" val="2718823267"/>
              </p:ext>
            </p:extLst>
          </p:nvPr>
        </p:nvGraphicFramePr>
        <p:xfrm>
          <a:off x="485522" y="862533"/>
          <a:ext cx="8367163" cy="3612991"/>
        </p:xfrm>
        <a:graphic>
          <a:graphicData uri="http://schemas.openxmlformats.org/drawingml/2006/table">
            <a:tbl>
              <a:tblPr firstRow="1"/>
              <a:tblGrid>
                <a:gridCol w="2063469">
                  <a:extLst>
                    <a:ext uri="{9D8B030D-6E8A-4147-A177-3AD203B41FA5}">
                      <a16:colId xmlns:a16="http://schemas.microsoft.com/office/drawing/2014/main" val="112203048"/>
                    </a:ext>
                  </a:extLst>
                </a:gridCol>
                <a:gridCol w="56644">
                  <a:extLst>
                    <a:ext uri="{9D8B030D-6E8A-4147-A177-3AD203B41FA5}">
                      <a16:colId xmlns:a16="http://schemas.microsoft.com/office/drawing/2014/main" val="211129789"/>
                    </a:ext>
                  </a:extLst>
                </a:gridCol>
                <a:gridCol w="1563409">
                  <a:extLst>
                    <a:ext uri="{9D8B030D-6E8A-4147-A177-3AD203B41FA5}">
                      <a16:colId xmlns:a16="http://schemas.microsoft.com/office/drawing/2014/main" val="1249642098"/>
                    </a:ext>
                  </a:extLst>
                </a:gridCol>
                <a:gridCol w="790414">
                  <a:extLst>
                    <a:ext uri="{9D8B030D-6E8A-4147-A177-3AD203B41FA5}">
                      <a16:colId xmlns:a16="http://schemas.microsoft.com/office/drawing/2014/main" val="3065493501"/>
                    </a:ext>
                  </a:extLst>
                </a:gridCol>
                <a:gridCol w="3092117">
                  <a:extLst>
                    <a:ext uri="{9D8B030D-6E8A-4147-A177-3AD203B41FA5}">
                      <a16:colId xmlns:a16="http://schemas.microsoft.com/office/drawing/2014/main" val="190672283"/>
                    </a:ext>
                  </a:extLst>
                </a:gridCol>
                <a:gridCol w="801110">
                  <a:extLst>
                    <a:ext uri="{9D8B030D-6E8A-4147-A177-3AD203B41FA5}">
                      <a16:colId xmlns:a16="http://schemas.microsoft.com/office/drawing/2014/main" val="2042440033"/>
                    </a:ext>
                  </a:extLst>
                </a:gridCol>
              </a:tblGrid>
              <a:tr h="160414">
                <a:tc>
                  <a:txBody>
                    <a:bodyPr/>
                    <a:lstStyle/>
                    <a:p>
                      <a:pPr algn="ctr" fontAlgn="ctr"/>
                      <a:r>
                        <a:rPr lang="en-US" sz="800" b="1" i="0" u="none" strike="noStrike" dirty="0">
                          <a:solidFill>
                            <a:srgbClr val="FFFFFF"/>
                          </a:solidFill>
                          <a:effectLst/>
                          <a:latin typeface="Calibri" panose="020F0502020204030204" pitchFamily="34" charset="0"/>
                        </a:rPr>
                        <a:t>Current (For Majority</a:t>
                      </a:r>
                      <a:r>
                        <a:rPr lang="en-US" sz="800" b="1" i="0" u="none" strike="noStrike" baseline="0" dirty="0">
                          <a:solidFill>
                            <a:srgbClr val="FFFFFF"/>
                          </a:solidFill>
                          <a:effectLst/>
                          <a:latin typeface="Calibri" panose="020F0502020204030204" pitchFamily="34" charset="0"/>
                        </a:rPr>
                        <a:t> of Components)</a:t>
                      </a:r>
                      <a:endParaRPr lang="en-US" sz="800" b="1" i="0" u="none" strike="noStrike" dirty="0">
                        <a:solidFill>
                          <a:srgbClr val="FFFFFF"/>
                        </a:solidFill>
                        <a:effectLst/>
                        <a:latin typeface="Calibri" panose="020F0502020204030204" pitchFamily="34" charset="0"/>
                      </a:endParaRP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800" b="0" i="0" u="none" strike="noStrike" dirty="0">
                          <a:solidFill>
                            <a:srgbClr val="000000"/>
                          </a:solidFill>
                          <a:effectLst/>
                          <a:latin typeface="Calibri" panose="020F0502020204030204" pitchFamily="34" charset="0"/>
                        </a:rPr>
                        <a:t> </a:t>
                      </a:r>
                    </a:p>
                  </a:txBody>
                  <a:tcPr marL="7071" marR="7071" marT="7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800" b="1" i="0" u="none" strike="noStrike" dirty="0">
                          <a:solidFill>
                            <a:srgbClr val="FFFFFF"/>
                          </a:solidFill>
                          <a:effectLst/>
                          <a:latin typeface="Calibri" panose="020F0502020204030204" pitchFamily="34" charset="0"/>
                        </a:rPr>
                        <a:t>Future</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6382058"/>
                  </a:ext>
                </a:extLst>
              </a:tr>
              <a:tr h="320829">
                <a:tc>
                  <a:txBody>
                    <a:bodyPr/>
                    <a:lstStyle/>
                    <a:p>
                      <a:pPr algn="ctr" fontAlgn="ctr"/>
                      <a:r>
                        <a:rPr lang="en-US" sz="1000" b="1" i="0" u="none" strike="noStrike" dirty="0">
                          <a:solidFill>
                            <a:srgbClr val="000000"/>
                          </a:solidFill>
                          <a:effectLst/>
                          <a:latin typeface="Calibri" panose="020F0502020204030204" pitchFamily="34" charset="0"/>
                        </a:rPr>
                        <a:t>Field</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solidFill>
                            <a:srgbClr val="000000"/>
                          </a:solidFill>
                          <a:effectLst/>
                          <a:latin typeface="Calibri" panose="020F0502020204030204" pitchFamily="34" charset="0"/>
                        </a:rPr>
                        <a:t>To Be Field Name</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Freeform or Drop down?</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Values in Drop Down</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Mandatory or Optional?</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04497237"/>
                  </a:ext>
                </a:extLst>
              </a:tr>
              <a:tr h="417153">
                <a:tc>
                  <a:txBody>
                    <a:bodyPr/>
                    <a:lstStyle/>
                    <a:p>
                      <a:pPr algn="l" fontAlgn="ctr"/>
                      <a:r>
                        <a:rPr lang="en-US" sz="1000" b="0" i="0" u="none" strike="noStrike" dirty="0">
                          <a:solidFill>
                            <a:srgbClr val="000000"/>
                          </a:solidFill>
                          <a:effectLst/>
                          <a:latin typeface="Calibri" panose="020F0502020204030204" pitchFamily="34" charset="0"/>
                        </a:rPr>
                        <a:t>Authorization Number</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071" marR="7071" marT="707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Request to Purchase Received</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Drop Down</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Written request provided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Self-Generated Purchase-Ind Recpt/Accept Required</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Refund, Credit, External Fraud, or Disputed</a:t>
                      </a:r>
                    </a:p>
                  </a:txBody>
                  <a:tcPr marL="7071" marR="7071" marT="7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130965"/>
                  </a:ext>
                </a:extLst>
              </a:tr>
              <a:tr h="214935">
                <a:tc>
                  <a:txBody>
                    <a:bodyPr/>
                    <a:lstStyle/>
                    <a:p>
                      <a:pPr algn="l" fontAlgn="ctr"/>
                      <a:r>
                        <a:rPr lang="en-US" sz="1000" b="0" i="0" u="none" strike="noStrike" dirty="0">
                          <a:solidFill>
                            <a:srgbClr val="000000"/>
                          </a:solidFill>
                          <a:effectLst/>
                          <a:latin typeface="Calibri" panose="020F0502020204030204" pitchFamily="34" charset="0"/>
                        </a:rPr>
                        <a:t>Requestor Name</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071" marR="7071" marT="707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Requestor Email</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071" marR="7071" marT="7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77185"/>
                  </a:ext>
                </a:extLst>
              </a:tr>
              <a:tr h="396679">
                <a:tc>
                  <a:txBody>
                    <a:bodyPr/>
                    <a:lstStyle/>
                    <a:p>
                      <a:pPr algn="l" fontAlgn="ctr"/>
                      <a:r>
                        <a:rPr lang="en-US" sz="1000" b="0" i="0" u="none" strike="noStrike" dirty="0">
                          <a:solidFill>
                            <a:srgbClr val="000000"/>
                          </a:solidFill>
                          <a:effectLst/>
                          <a:latin typeface="Calibri" panose="020F0502020204030204" pitchFamily="34" charset="0"/>
                        </a:rPr>
                        <a:t>Socioeconomic Indicator/Merchandise Received Date</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071" marR="7071" marT="707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A/BO or Financial Mgr Pre-Purch Approvals Obtained  </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1.Yes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None Required</a:t>
                      </a:r>
                    </a:p>
                    <a:p>
                      <a:pPr algn="l" fontAlgn="b"/>
                      <a:r>
                        <a:rPr lang="en-US" sz="1000" b="0" i="0" u="none" strike="noStrike" dirty="0">
                          <a:solidFill>
                            <a:srgbClr val="000000"/>
                          </a:solidFill>
                          <a:effectLst/>
                          <a:latin typeface="Calibri" panose="020F0502020204030204" pitchFamily="34" charset="0"/>
                        </a:rPr>
                        <a:t>3. Non-Compliant: Pre-Purchase Approval not</a:t>
                      </a:r>
                      <a:r>
                        <a:rPr lang="en-US" sz="1000" b="0" i="0" u="none" strike="noStrike" baseline="0" dirty="0">
                          <a:solidFill>
                            <a:srgbClr val="000000"/>
                          </a:solidFill>
                          <a:effectLst/>
                          <a:latin typeface="Calibri" panose="020F0502020204030204" pitchFamily="34" charset="0"/>
                        </a:rPr>
                        <a:t> </a:t>
                      </a:r>
                      <a:r>
                        <a:rPr lang="en-US" sz="1000" b="0" i="0" u="none" strike="noStrike" dirty="0">
                          <a:solidFill>
                            <a:srgbClr val="000000"/>
                          </a:solidFill>
                          <a:effectLst/>
                          <a:latin typeface="Calibri" panose="020F0502020204030204" pitchFamily="34" charset="0"/>
                        </a:rPr>
                        <a:t>Obtained</a:t>
                      </a:r>
                    </a:p>
                  </a:txBody>
                  <a:tcPr marL="7071" marR="7071" marT="7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15085"/>
                  </a:ext>
                </a:extLst>
              </a:tr>
              <a:tr h="1493245">
                <a:tc>
                  <a:txBody>
                    <a:bodyPr/>
                    <a:lstStyle/>
                    <a:p>
                      <a:pPr algn="l" fontAlgn="ctr"/>
                      <a:r>
                        <a:rPr lang="en-US" sz="1000" b="0" i="0" u="none" strike="noStrike" dirty="0">
                          <a:solidFill>
                            <a:srgbClr val="000000"/>
                          </a:solidFill>
                          <a:effectLst/>
                          <a:latin typeface="Calibri" panose="020F0502020204030204" pitchFamily="34" charset="0"/>
                        </a:rPr>
                        <a:t>Contract Payment Method</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071" marR="7071" marT="707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Delegated Procurement Authority Used</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Micro-Purchase (MP) Cardholder (CH)</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Micro-Purchase Convenience Check Writer</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Micro-Purchase ETO CH and/or Check Writer</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Higher Education Micro-Purchase CH</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Warranted Overseas ETO CH</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6. Contract Ordering Official CH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7. Overseas Simplified Acquisition CH</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8. Contract Payment Official CH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9. Misc Payments Official CH (SF-182 Training)</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10. Inter/Intra-Government Payment Official CH</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11. N/A-Refund or Credit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12. N/A-External Fraud</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13. N/A-Disputed Transaction</a:t>
                      </a:r>
                    </a:p>
                  </a:txBody>
                  <a:tcPr marL="7071" marR="7071" marT="70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071" marR="7071" marT="70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641307"/>
                  </a:ext>
                </a:extLst>
              </a:tr>
            </a:tbl>
          </a:graphicData>
        </a:graphic>
      </p:graphicFrame>
      <p:sp>
        <p:nvSpPr>
          <p:cNvPr id="8" name="object 8"/>
          <p:cNvSpPr txBox="1"/>
          <p:nvPr/>
        </p:nvSpPr>
        <p:spPr>
          <a:xfrm>
            <a:off x="4433207" y="4523598"/>
            <a:ext cx="4558395" cy="194284"/>
          </a:xfrm>
          <a:prstGeom prst="rect">
            <a:avLst/>
          </a:prstGeom>
        </p:spPr>
        <p:txBody>
          <a:bodyPr vert="horz" wrap="square" lIns="0" tIns="9525" rIns="0" bIns="0" rtlCol="0">
            <a:spAutoFit/>
          </a:bodyPr>
          <a:lstStyle/>
          <a:p>
            <a:pPr marL="9525" marR="3810">
              <a:spcBef>
                <a:spcPts val="75"/>
              </a:spcBef>
            </a:pPr>
            <a:r>
              <a:rPr sz="1200" dirty="0">
                <a:solidFill>
                  <a:schemeClr val="accent4">
                    <a:lumMod val="75000"/>
                  </a:schemeClr>
                </a:solidFill>
                <a:latin typeface="Calibri"/>
                <a:cs typeface="Calibri"/>
              </a:rPr>
              <a:t>Note:</a:t>
            </a:r>
            <a:r>
              <a:rPr lang="en-US" sz="1200" spc="18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Fields</a:t>
            </a:r>
            <a:r>
              <a:rPr sz="1200" spc="-4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are</a:t>
            </a:r>
            <a:r>
              <a:rPr sz="1200" spc="-4"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listed </a:t>
            </a:r>
            <a:r>
              <a:rPr sz="1200" spc="-19" dirty="0">
                <a:solidFill>
                  <a:schemeClr val="accent4">
                    <a:lumMod val="75000"/>
                  </a:schemeClr>
                </a:solidFill>
                <a:latin typeface="Calibri"/>
                <a:cs typeface="Calibri"/>
              </a:rPr>
              <a:t>in </a:t>
            </a:r>
            <a:r>
              <a:rPr sz="1200" spc="-8" dirty="0">
                <a:solidFill>
                  <a:schemeClr val="accent4">
                    <a:lumMod val="75000"/>
                  </a:schemeClr>
                </a:solidFill>
                <a:latin typeface="Calibri"/>
                <a:cs typeface="Calibri"/>
              </a:rPr>
              <a:t>approximation</a:t>
            </a:r>
            <a:r>
              <a:rPr sz="1200" spc="-1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of</a:t>
            </a:r>
            <a:r>
              <a:rPr sz="1200" spc="19" dirty="0">
                <a:solidFill>
                  <a:schemeClr val="accent4">
                    <a:lumMod val="75000"/>
                  </a:schemeClr>
                </a:solidFill>
                <a:latin typeface="Calibri"/>
                <a:cs typeface="Calibri"/>
              </a:rPr>
              <a:t> </a:t>
            </a:r>
            <a:r>
              <a:rPr sz="1200" spc="-15" dirty="0">
                <a:solidFill>
                  <a:schemeClr val="accent4">
                    <a:lumMod val="75000"/>
                  </a:schemeClr>
                </a:solidFill>
                <a:latin typeface="Calibri"/>
                <a:cs typeface="Calibri"/>
              </a:rPr>
              <a:t>order </a:t>
            </a:r>
            <a:r>
              <a:rPr sz="1200" dirty="0">
                <a:solidFill>
                  <a:schemeClr val="accent4">
                    <a:lumMod val="75000"/>
                  </a:schemeClr>
                </a:solidFill>
                <a:latin typeface="Calibri"/>
                <a:cs typeface="Calibri"/>
              </a:rPr>
              <a:t>completion</a:t>
            </a:r>
            <a:r>
              <a:rPr sz="1200" spc="-3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by</a:t>
            </a:r>
            <a:r>
              <a:rPr sz="1200" spc="-11"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the</a:t>
            </a:r>
            <a:r>
              <a:rPr sz="1200" spc="-8" dirty="0">
                <a:solidFill>
                  <a:schemeClr val="accent4">
                    <a:lumMod val="75000"/>
                  </a:schemeClr>
                </a:solidFill>
                <a:latin typeface="Calibri"/>
                <a:cs typeface="Calibri"/>
              </a:rPr>
              <a:t> </a:t>
            </a:r>
            <a:r>
              <a:rPr sz="1200" spc="-19" dirty="0">
                <a:solidFill>
                  <a:schemeClr val="accent4">
                    <a:lumMod val="75000"/>
                  </a:schemeClr>
                </a:solidFill>
                <a:latin typeface="Calibri"/>
                <a:cs typeface="Calibri"/>
              </a:rPr>
              <a:t>CH.</a:t>
            </a:r>
            <a:endParaRPr sz="1200" dirty="0">
              <a:solidFill>
                <a:schemeClr val="accent4">
                  <a:lumMod val="75000"/>
                </a:schemeClr>
              </a:solidFill>
              <a:latin typeface="Calibri"/>
              <a:cs typeface="Calibri"/>
            </a:endParaRPr>
          </a:p>
        </p:txBody>
      </p:sp>
      <p:graphicFrame>
        <p:nvGraphicFramePr>
          <p:cNvPr id="2" name="object 7">
            <a:extLst>
              <a:ext uri="{FF2B5EF4-FFF2-40B4-BE49-F238E27FC236}">
                <a16:creationId xmlns:a16="http://schemas.microsoft.com/office/drawing/2014/main" id="{89C3FFC7-9909-0180-6B8B-B5EBC296268E}"/>
              </a:ext>
            </a:extLst>
          </p:cNvPr>
          <p:cNvGraphicFramePr>
            <a:graphicFrameLocks noGrp="1"/>
          </p:cNvGraphicFramePr>
          <p:nvPr>
            <p:extLst>
              <p:ext uri="{D42A27DB-BD31-4B8C-83A1-F6EECF244321}">
                <p14:modId xmlns:p14="http://schemas.microsoft.com/office/powerpoint/2010/main" val="3290406513"/>
              </p:ext>
            </p:extLst>
          </p:nvPr>
        </p:nvGraphicFramePr>
        <p:xfrm>
          <a:off x="488495" y="4742157"/>
          <a:ext cx="7172325" cy="319469"/>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4"/>
                        </a:spcBef>
                      </a:pPr>
                      <a:r>
                        <a:rPr sz="800" spc="-10" dirty="0">
                          <a:latin typeface="Calibri"/>
                          <a:cs typeface="Calibri"/>
                        </a:rPr>
                        <a:t>Legend</a:t>
                      </a:r>
                      <a:endParaRPr sz="800" dirty="0">
                        <a:latin typeface="Calibri"/>
                        <a:cs typeface="Calibri"/>
                      </a:endParaRPr>
                    </a:p>
                  </a:txBody>
                  <a:tcPr marL="0" marR="0" marT="2428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5"/>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5"/>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5"/>
                        </a:spcBef>
                      </a:pPr>
                      <a:r>
                        <a:rPr sz="800" dirty="0">
                          <a:latin typeface="Calibri"/>
                          <a:cs typeface="Calibri"/>
                        </a:rPr>
                        <a:t>NOT</a:t>
                      </a:r>
                      <a:r>
                        <a:rPr sz="800" spc="-25" dirty="0">
                          <a:latin typeface="Calibri"/>
                          <a:cs typeface="Calibri"/>
                        </a:rPr>
                        <a:t> </a:t>
                      </a:r>
                      <a:r>
                        <a:rPr sz="800" dirty="0">
                          <a:latin typeface="Calibri"/>
                          <a:cs typeface="Calibri"/>
                        </a:rPr>
                        <a:t>Keeping</a:t>
                      </a:r>
                      <a:r>
                        <a:rPr sz="800" spc="-20"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5"/>
                        </a:spcBef>
                      </a:pPr>
                      <a:r>
                        <a:rPr sz="800" dirty="0">
                          <a:latin typeface="Calibri"/>
                          <a:cs typeface="Calibri"/>
                        </a:rPr>
                        <a:t>Moving</a:t>
                      </a:r>
                      <a:r>
                        <a:rPr sz="800" spc="-45" dirty="0">
                          <a:latin typeface="Calibri"/>
                          <a:cs typeface="Calibri"/>
                        </a:rPr>
                        <a:t> </a:t>
                      </a:r>
                      <a:r>
                        <a:rPr sz="800" dirty="0">
                          <a:latin typeface="Calibri"/>
                          <a:cs typeface="Calibri"/>
                        </a:rPr>
                        <a:t>to</a:t>
                      </a:r>
                      <a:r>
                        <a:rPr sz="800" spc="-10" dirty="0">
                          <a:latin typeface="Calibri"/>
                          <a:cs typeface="Calibri"/>
                        </a:rPr>
                        <a:t> </a:t>
                      </a:r>
                      <a:r>
                        <a:rPr sz="800" dirty="0">
                          <a:latin typeface="Calibri"/>
                          <a:cs typeface="Calibri"/>
                        </a:rPr>
                        <a:t>Line </a:t>
                      </a:r>
                      <a:r>
                        <a:rPr sz="800" spc="-20" dirty="0">
                          <a:latin typeface="Calibri"/>
                          <a:cs typeface="Calibri"/>
                        </a:rPr>
                        <a:t>Item</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5"/>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0795">
                        <a:lnSpc>
                          <a:spcPts val="1265"/>
                        </a:lnSpc>
                        <a:spcBef>
                          <a:spcPts val="135"/>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16624"/>
            <a:ext cx="8795148" cy="910631"/>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Header/Order Detail Level (2 of 5)</a:t>
            </a:r>
            <a:endParaRPr sz="2800" dirty="0"/>
          </a:p>
        </p:txBody>
      </p:sp>
      <p:graphicFrame>
        <p:nvGraphicFramePr>
          <p:cNvPr id="5" name="Table 4" descr="Chart showing upcoming/recent Purchase Log Custom Field changes in Order Management: Header/Order Detail Level, page 2 of 5.">
            <a:extLst>
              <a:ext uri="{FF2B5EF4-FFF2-40B4-BE49-F238E27FC236}">
                <a16:creationId xmlns:a16="http://schemas.microsoft.com/office/drawing/2014/main" id="{4B908213-774A-BE36-CA2C-D1C55F3B91D6}"/>
              </a:ext>
            </a:extLst>
          </p:cNvPr>
          <p:cNvGraphicFramePr>
            <a:graphicFrameLocks noGrp="1"/>
          </p:cNvGraphicFramePr>
          <p:nvPr>
            <p:extLst>
              <p:ext uri="{D42A27DB-BD31-4B8C-83A1-F6EECF244321}">
                <p14:modId xmlns:p14="http://schemas.microsoft.com/office/powerpoint/2010/main" val="2707138220"/>
              </p:ext>
            </p:extLst>
          </p:nvPr>
        </p:nvGraphicFramePr>
        <p:xfrm>
          <a:off x="457201" y="908967"/>
          <a:ext cx="8557326" cy="3387487"/>
        </p:xfrm>
        <a:graphic>
          <a:graphicData uri="http://schemas.openxmlformats.org/drawingml/2006/table">
            <a:tbl>
              <a:tblPr firstRow="1"/>
              <a:tblGrid>
                <a:gridCol w="1484406">
                  <a:extLst>
                    <a:ext uri="{9D8B030D-6E8A-4147-A177-3AD203B41FA5}">
                      <a16:colId xmlns:a16="http://schemas.microsoft.com/office/drawing/2014/main" val="151895673"/>
                    </a:ext>
                  </a:extLst>
                </a:gridCol>
                <a:gridCol w="57727">
                  <a:extLst>
                    <a:ext uri="{9D8B030D-6E8A-4147-A177-3AD203B41FA5}">
                      <a16:colId xmlns:a16="http://schemas.microsoft.com/office/drawing/2014/main" val="1624354946"/>
                    </a:ext>
                  </a:extLst>
                </a:gridCol>
                <a:gridCol w="2001200">
                  <a:extLst>
                    <a:ext uri="{9D8B030D-6E8A-4147-A177-3AD203B41FA5}">
                      <a16:colId xmlns:a16="http://schemas.microsoft.com/office/drawing/2014/main" val="3135991414"/>
                    </a:ext>
                  </a:extLst>
                </a:gridCol>
                <a:gridCol w="1121551">
                  <a:extLst>
                    <a:ext uri="{9D8B030D-6E8A-4147-A177-3AD203B41FA5}">
                      <a16:colId xmlns:a16="http://schemas.microsoft.com/office/drawing/2014/main" val="1392413282"/>
                    </a:ext>
                  </a:extLst>
                </a:gridCol>
                <a:gridCol w="2968812">
                  <a:extLst>
                    <a:ext uri="{9D8B030D-6E8A-4147-A177-3AD203B41FA5}">
                      <a16:colId xmlns:a16="http://schemas.microsoft.com/office/drawing/2014/main" val="3980611518"/>
                    </a:ext>
                  </a:extLst>
                </a:gridCol>
                <a:gridCol w="923630">
                  <a:extLst>
                    <a:ext uri="{9D8B030D-6E8A-4147-A177-3AD203B41FA5}">
                      <a16:colId xmlns:a16="http://schemas.microsoft.com/office/drawing/2014/main" val="1223694935"/>
                    </a:ext>
                  </a:extLst>
                </a:gridCol>
              </a:tblGrid>
              <a:tr h="18238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Calibri" panose="020F0502020204030204" pitchFamily="34" charset="0"/>
                        </a:rPr>
                        <a:t>Current (For Majority</a:t>
                      </a:r>
                      <a:r>
                        <a:rPr lang="en-US" sz="1000" b="1" i="0" u="none" strike="noStrike" baseline="0" dirty="0">
                          <a:solidFill>
                            <a:srgbClr val="FFFFFF"/>
                          </a:solidFill>
                          <a:effectLst/>
                          <a:latin typeface="Calibri" panose="020F0502020204030204" pitchFamily="34" charset="0"/>
                        </a:rPr>
                        <a:t> of Components)</a:t>
                      </a:r>
                      <a:endParaRPr lang="en-US" sz="1000" b="1" i="0" u="none" strike="noStrike" dirty="0">
                        <a:solidFill>
                          <a:srgbClr val="FFFFFF"/>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1000" b="1" i="0" u="none" strike="noStrike" dirty="0">
                          <a:solidFill>
                            <a:srgbClr val="FFFFFF"/>
                          </a:solidFill>
                          <a:effectLst/>
                          <a:latin typeface="Calibri" panose="020F0502020204030204" pitchFamily="34" charset="0"/>
                        </a:rPr>
                        <a:t>Future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6154041"/>
                  </a:ext>
                </a:extLst>
              </a:tr>
              <a:tr h="360975">
                <a:tc>
                  <a:txBody>
                    <a:bodyPr/>
                    <a:lstStyle/>
                    <a:p>
                      <a:pPr algn="ctr" fontAlgn="ctr"/>
                      <a:r>
                        <a:rPr lang="en-US" sz="1000" b="1" i="0" u="none" strike="noStrike" dirty="0">
                          <a:solidFill>
                            <a:srgbClr val="000000"/>
                          </a:solidFill>
                          <a:effectLst/>
                          <a:latin typeface="Calibri" panose="020F0502020204030204" pitchFamily="34" charset="0"/>
                        </a:rPr>
                        <a:t>Field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solidFill>
                            <a:srgbClr val="000000"/>
                          </a:solidFill>
                          <a:effectLst/>
                          <a:latin typeface="Calibri" panose="020F0502020204030204" pitchFamily="34" charset="0"/>
                        </a:rPr>
                        <a:t>To Be Field Name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Freeform or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Values in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Mandatory or 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484391091"/>
                  </a:ext>
                </a:extLst>
              </a:tr>
              <a:tr h="360975">
                <a:tc>
                  <a:txBody>
                    <a:bodyPr/>
                    <a:lstStyle/>
                    <a:p>
                      <a:pPr algn="l" fontAlgn="ctr"/>
                      <a:r>
                        <a:rPr lang="en-US" sz="1000" b="0" i="0" u="none" strike="noStrike" dirty="0">
                          <a:solidFill>
                            <a:srgbClr val="000000"/>
                          </a:solidFill>
                          <a:effectLst/>
                          <a:latin typeface="Calibri" panose="020F0502020204030204" pitchFamily="34" charset="0"/>
                        </a:rPr>
                        <a:t>Contract/Federal Supply Schedule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Contract/BPA/FSS/Order Number</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136649"/>
                  </a:ext>
                </a:extLst>
              </a:tr>
              <a:tr h="1199600">
                <a:tc>
                  <a:txBody>
                    <a:bodyPr/>
                    <a:lstStyle/>
                    <a:p>
                      <a:pPr algn="l" fontAlgn="ctr"/>
                      <a:r>
                        <a:rPr lang="en-US" sz="1000" b="0" i="0" u="none" strike="noStrike" dirty="0">
                          <a:solidFill>
                            <a:srgbClr val="000000"/>
                          </a:solidFill>
                          <a:effectLst/>
                          <a:latin typeface="Calibri" panose="020F0502020204030204" pitchFamily="34" charset="0"/>
                        </a:rPr>
                        <a:t>Hazardous Materials</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Special Pre-Approval Obtained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 Items require Special Approvals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Yes-Unmanned Aerial Systems (UAS)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Yes-Bottled Water</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Yes-Hazardous Material</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Yes-Information Technology (IT)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6. Yes-Other - Identify in Comments Fields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7. Yes-Multiple-Identify All in Comments Fields</a:t>
                      </a:r>
                    </a:p>
                    <a:p>
                      <a:pPr algn="l" fontAlgn="b"/>
                      <a:r>
                        <a:rPr lang="en-US" sz="1000" b="0" i="0" u="none" strike="noStrike" dirty="0">
                          <a:solidFill>
                            <a:srgbClr val="000000"/>
                          </a:solidFill>
                          <a:effectLst/>
                          <a:latin typeface="Calibri" panose="020F0502020204030204" pitchFamily="34" charset="0"/>
                        </a:rPr>
                        <a:t>8. Non-Compliant:  Required Pre-Approval not Obtained</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588714"/>
                  </a:ext>
                </a:extLst>
              </a:tr>
              <a:tr h="768945">
                <a:tc>
                  <a:txBody>
                    <a:bodyPr/>
                    <a:lstStyle/>
                    <a:p>
                      <a:pPr algn="l" fontAlgn="ctr"/>
                      <a:r>
                        <a:rPr lang="en-US" sz="1000" b="0" i="0" u="none" strike="noStrike" dirty="0">
                          <a:solidFill>
                            <a:srgbClr val="000000"/>
                          </a:solidFill>
                          <a:effectLst/>
                          <a:latin typeface="Calibri" panose="020F0502020204030204" pitchFamily="34" charset="0"/>
                        </a:rPr>
                        <a:t>Transaction Method Code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a:noFill/>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Emergency-Type Operation (OM)</a:t>
                      </a:r>
                    </a:p>
                  </a:txBody>
                  <a:tcPr marL="7933" marR="7933" marT="793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Not in support of ETO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Applicable code not in this list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O14S-Operations in Iraq and Syria</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O15F-Operation Freedom’s Sentinel</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O21R-Operation Allies RefugeWelcome</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224935"/>
                  </a:ext>
                </a:extLst>
              </a:tr>
              <a:tr h="355738">
                <a:tc>
                  <a:txBody>
                    <a:bodyPr/>
                    <a:lstStyle/>
                    <a:p>
                      <a:pPr algn="l" fontAlgn="ctr"/>
                      <a:r>
                        <a:rPr lang="en-US" sz="1000" b="0" i="0" u="none" strike="noStrike" dirty="0">
                          <a:solidFill>
                            <a:srgbClr val="000000"/>
                          </a:solidFill>
                          <a:effectLst/>
                          <a:latin typeface="Calibri" panose="020F0502020204030204" pitchFamily="34" charset="0"/>
                        </a:rPr>
                        <a:t>Contingency Operations</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ADD’L Code or Event Info (ETO) (OM)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834002"/>
                  </a:ext>
                </a:extLst>
              </a:tr>
            </a:tbl>
          </a:graphicData>
        </a:graphic>
      </p:graphicFrame>
      <p:sp>
        <p:nvSpPr>
          <p:cNvPr id="2" name="object 8">
            <a:extLst>
              <a:ext uri="{FF2B5EF4-FFF2-40B4-BE49-F238E27FC236}">
                <a16:creationId xmlns:a16="http://schemas.microsoft.com/office/drawing/2014/main" id="{99E50025-BB33-480E-E0E6-CCC8493203B6}"/>
              </a:ext>
            </a:extLst>
          </p:cNvPr>
          <p:cNvSpPr txBox="1"/>
          <p:nvPr/>
        </p:nvSpPr>
        <p:spPr>
          <a:xfrm>
            <a:off x="4572000" y="4353190"/>
            <a:ext cx="4572000" cy="194284"/>
          </a:xfrm>
          <a:prstGeom prst="rect">
            <a:avLst/>
          </a:prstGeom>
        </p:spPr>
        <p:txBody>
          <a:bodyPr vert="horz" wrap="square" lIns="0" tIns="9525" rIns="0" bIns="0" rtlCol="0">
            <a:spAutoFit/>
          </a:bodyPr>
          <a:lstStyle/>
          <a:p>
            <a:pPr marL="9525" marR="3810">
              <a:spcBef>
                <a:spcPts val="75"/>
              </a:spcBef>
            </a:pPr>
            <a:r>
              <a:rPr sz="1200" dirty="0">
                <a:solidFill>
                  <a:schemeClr val="accent4">
                    <a:lumMod val="75000"/>
                  </a:schemeClr>
                </a:solidFill>
                <a:latin typeface="Calibri"/>
                <a:cs typeface="Calibri"/>
              </a:rPr>
              <a:t>Note: Fields are listed in approximation of order completion by the CH</a:t>
            </a:r>
            <a:r>
              <a:rPr sz="1200" spc="-19" dirty="0">
                <a:solidFill>
                  <a:schemeClr val="accent4">
                    <a:lumMod val="75000"/>
                  </a:schemeClr>
                </a:solidFill>
                <a:latin typeface="Calibri"/>
                <a:cs typeface="Calibri"/>
              </a:rPr>
              <a:t>.</a:t>
            </a:r>
            <a:endParaRPr sz="1200" dirty="0">
              <a:solidFill>
                <a:schemeClr val="accent4">
                  <a:lumMod val="75000"/>
                </a:schemeClr>
              </a:solidFill>
              <a:latin typeface="Calibri"/>
              <a:cs typeface="Calibri"/>
            </a:endParaRPr>
          </a:p>
        </p:txBody>
      </p:sp>
      <p:graphicFrame>
        <p:nvGraphicFramePr>
          <p:cNvPr id="3" name="object 7">
            <a:extLst>
              <a:ext uri="{FF2B5EF4-FFF2-40B4-BE49-F238E27FC236}">
                <a16:creationId xmlns:a16="http://schemas.microsoft.com/office/drawing/2014/main" id="{8FC2DBC7-65AD-D275-7119-21156DDE515D}"/>
              </a:ext>
            </a:extLst>
          </p:cNvPr>
          <p:cNvGraphicFramePr>
            <a:graphicFrameLocks noGrp="1"/>
          </p:cNvGraphicFramePr>
          <p:nvPr>
            <p:extLst>
              <p:ext uri="{D42A27DB-BD31-4B8C-83A1-F6EECF244321}">
                <p14:modId xmlns:p14="http://schemas.microsoft.com/office/powerpoint/2010/main" val="223095550"/>
              </p:ext>
            </p:extLst>
          </p:nvPr>
        </p:nvGraphicFramePr>
        <p:xfrm>
          <a:off x="447675" y="4569074"/>
          <a:ext cx="7172325" cy="319469"/>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4"/>
                        </a:spcBef>
                      </a:pPr>
                      <a:r>
                        <a:rPr sz="800" spc="-10" dirty="0">
                          <a:latin typeface="Calibri"/>
                          <a:cs typeface="Calibri"/>
                        </a:rPr>
                        <a:t>Legend</a:t>
                      </a:r>
                      <a:endParaRPr sz="800" dirty="0">
                        <a:latin typeface="Calibri"/>
                        <a:cs typeface="Calibri"/>
                      </a:endParaRPr>
                    </a:p>
                  </a:txBody>
                  <a:tcPr marL="0" marR="0" marT="2428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5"/>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5"/>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5"/>
                        </a:spcBef>
                      </a:pPr>
                      <a:r>
                        <a:rPr sz="800" dirty="0">
                          <a:latin typeface="Calibri"/>
                          <a:cs typeface="Calibri"/>
                        </a:rPr>
                        <a:t>NOT</a:t>
                      </a:r>
                      <a:r>
                        <a:rPr sz="800" spc="-25" dirty="0">
                          <a:latin typeface="Calibri"/>
                          <a:cs typeface="Calibri"/>
                        </a:rPr>
                        <a:t> </a:t>
                      </a:r>
                      <a:r>
                        <a:rPr sz="800" dirty="0">
                          <a:latin typeface="Calibri"/>
                          <a:cs typeface="Calibri"/>
                        </a:rPr>
                        <a:t>Keeping</a:t>
                      </a:r>
                      <a:r>
                        <a:rPr sz="800" spc="-20"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5"/>
                        </a:spcBef>
                      </a:pPr>
                      <a:r>
                        <a:rPr sz="800" dirty="0">
                          <a:latin typeface="Calibri"/>
                          <a:cs typeface="Calibri"/>
                        </a:rPr>
                        <a:t>Moving</a:t>
                      </a:r>
                      <a:r>
                        <a:rPr sz="800" spc="-45" dirty="0">
                          <a:latin typeface="Calibri"/>
                          <a:cs typeface="Calibri"/>
                        </a:rPr>
                        <a:t> </a:t>
                      </a:r>
                      <a:r>
                        <a:rPr sz="800" dirty="0">
                          <a:latin typeface="Calibri"/>
                          <a:cs typeface="Calibri"/>
                        </a:rPr>
                        <a:t>to</a:t>
                      </a:r>
                      <a:r>
                        <a:rPr sz="800" spc="-10" dirty="0">
                          <a:latin typeface="Calibri"/>
                          <a:cs typeface="Calibri"/>
                        </a:rPr>
                        <a:t> </a:t>
                      </a:r>
                      <a:r>
                        <a:rPr sz="800" dirty="0">
                          <a:latin typeface="Calibri"/>
                          <a:cs typeface="Calibri"/>
                        </a:rPr>
                        <a:t>Line </a:t>
                      </a:r>
                      <a:r>
                        <a:rPr sz="800" spc="-20" dirty="0">
                          <a:latin typeface="Calibri"/>
                          <a:cs typeface="Calibri"/>
                        </a:rPr>
                        <a:t>Item</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5"/>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0795">
                        <a:lnSpc>
                          <a:spcPts val="1265"/>
                        </a:lnSpc>
                        <a:spcBef>
                          <a:spcPts val="135"/>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16327"/>
            <a:ext cx="8795148" cy="720670"/>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Header/Order Detail Level (3 of 5)</a:t>
            </a:r>
            <a:endParaRPr sz="2800" dirty="0"/>
          </a:p>
        </p:txBody>
      </p:sp>
      <p:graphicFrame>
        <p:nvGraphicFramePr>
          <p:cNvPr id="10" name="Table 9" descr="Chart showing upcoming/recent Purchase Log Custom Field changes in Order Management: Header/Order Detail Level, page 3 of 5.">
            <a:extLst>
              <a:ext uri="{FF2B5EF4-FFF2-40B4-BE49-F238E27FC236}">
                <a16:creationId xmlns:a16="http://schemas.microsoft.com/office/drawing/2014/main" id="{862289ED-06FF-537B-EBCE-A59F407FC11D}"/>
              </a:ext>
            </a:extLst>
          </p:cNvPr>
          <p:cNvGraphicFramePr>
            <a:graphicFrameLocks noGrp="1"/>
          </p:cNvGraphicFramePr>
          <p:nvPr>
            <p:extLst>
              <p:ext uri="{D42A27DB-BD31-4B8C-83A1-F6EECF244321}">
                <p14:modId xmlns:p14="http://schemas.microsoft.com/office/powerpoint/2010/main" val="1306166907"/>
              </p:ext>
            </p:extLst>
          </p:nvPr>
        </p:nvGraphicFramePr>
        <p:xfrm>
          <a:off x="488273" y="720671"/>
          <a:ext cx="8377307" cy="4018596"/>
        </p:xfrm>
        <a:graphic>
          <a:graphicData uri="http://schemas.openxmlformats.org/drawingml/2006/table">
            <a:tbl>
              <a:tblPr firstRow="1"/>
              <a:tblGrid>
                <a:gridCol w="1453179">
                  <a:extLst>
                    <a:ext uri="{9D8B030D-6E8A-4147-A177-3AD203B41FA5}">
                      <a16:colId xmlns:a16="http://schemas.microsoft.com/office/drawing/2014/main" val="2836654734"/>
                    </a:ext>
                  </a:extLst>
                </a:gridCol>
                <a:gridCol w="56513">
                  <a:extLst>
                    <a:ext uri="{9D8B030D-6E8A-4147-A177-3AD203B41FA5}">
                      <a16:colId xmlns:a16="http://schemas.microsoft.com/office/drawing/2014/main" val="2700828615"/>
                    </a:ext>
                  </a:extLst>
                </a:gridCol>
                <a:gridCol w="1959101">
                  <a:extLst>
                    <a:ext uri="{9D8B030D-6E8A-4147-A177-3AD203B41FA5}">
                      <a16:colId xmlns:a16="http://schemas.microsoft.com/office/drawing/2014/main" val="420414807"/>
                    </a:ext>
                  </a:extLst>
                </a:gridCol>
                <a:gridCol w="1097958">
                  <a:extLst>
                    <a:ext uri="{9D8B030D-6E8A-4147-A177-3AD203B41FA5}">
                      <a16:colId xmlns:a16="http://schemas.microsoft.com/office/drawing/2014/main" val="3697997115"/>
                    </a:ext>
                  </a:extLst>
                </a:gridCol>
                <a:gridCol w="2906357">
                  <a:extLst>
                    <a:ext uri="{9D8B030D-6E8A-4147-A177-3AD203B41FA5}">
                      <a16:colId xmlns:a16="http://schemas.microsoft.com/office/drawing/2014/main" val="1824986423"/>
                    </a:ext>
                  </a:extLst>
                </a:gridCol>
                <a:gridCol w="904199">
                  <a:extLst>
                    <a:ext uri="{9D8B030D-6E8A-4147-A177-3AD203B41FA5}">
                      <a16:colId xmlns:a16="http://schemas.microsoft.com/office/drawing/2014/main" val="3781211172"/>
                    </a:ext>
                  </a:extLst>
                </a:gridCol>
              </a:tblGrid>
              <a:tr h="160847">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Calibri" panose="020F0502020204030204" pitchFamily="34" charset="0"/>
                        </a:rPr>
                        <a:t>Current</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714" marR="7714" marT="7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1000" b="1" i="0" u="none" strike="noStrike" dirty="0">
                          <a:solidFill>
                            <a:srgbClr val="FFFFFF"/>
                          </a:solidFill>
                          <a:effectLst/>
                          <a:latin typeface="Calibri" panose="020F0502020204030204" pitchFamily="34" charset="0"/>
                        </a:rPr>
                        <a:t>Future</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8803928"/>
                  </a:ext>
                </a:extLst>
              </a:tr>
              <a:tr h="321693">
                <a:tc>
                  <a:txBody>
                    <a:bodyPr/>
                    <a:lstStyle/>
                    <a:p>
                      <a:pPr algn="ctr" fontAlgn="ctr"/>
                      <a:r>
                        <a:rPr lang="en-US" sz="1000" b="1" i="0" u="none" strike="noStrike" dirty="0">
                          <a:solidFill>
                            <a:srgbClr val="000000"/>
                          </a:solidFill>
                          <a:effectLst/>
                          <a:latin typeface="Calibri" panose="020F0502020204030204" pitchFamily="34" charset="0"/>
                        </a:rPr>
                        <a:t>Field</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solidFill>
                            <a:srgbClr val="000000"/>
                          </a:solidFill>
                          <a:effectLst/>
                          <a:latin typeface="Calibri" panose="020F0502020204030204" pitchFamily="34" charset="0"/>
                        </a:rPr>
                        <a:t>To Be Field Name</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Freeform or 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Values in 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Mandatory or Optional?</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988984830"/>
                  </a:ext>
                </a:extLst>
              </a:tr>
              <a:tr h="804234">
                <a:tc>
                  <a:txBody>
                    <a:bodyPr/>
                    <a:lstStyle/>
                    <a:p>
                      <a:pPr algn="l" fontAlgn="ctr"/>
                      <a:r>
                        <a:rPr lang="en-US" sz="1000" b="0" i="0" u="none" strike="noStrike" dirty="0">
                          <a:solidFill>
                            <a:srgbClr val="000000"/>
                          </a:solidFill>
                          <a:effectLst/>
                          <a:latin typeface="Calibri" panose="020F0502020204030204" pitchFamily="34" charset="0"/>
                        </a:rPr>
                        <a:t>UID Required</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714" marR="7714" marT="77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Sustainable Acquisition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Sustainable Acquisition Considered &amp; Followed</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Delivery, price or perf reasonableness not met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Exception - Performed outside the U.S.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Other FAR 23 exemption applies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Refund, Credit, External Fraud, or Disputed</a:t>
                      </a:r>
                    </a:p>
                    <a:p>
                      <a:pPr algn="l" fontAlgn="b"/>
                      <a:r>
                        <a:rPr lang="en-US" sz="1000" b="0" i="0" u="none" strike="noStrike" dirty="0">
                          <a:solidFill>
                            <a:srgbClr val="000000"/>
                          </a:solidFill>
                          <a:effectLst/>
                          <a:latin typeface="Calibri" panose="020F0502020204030204" pitchFamily="34" charset="0"/>
                        </a:rPr>
                        <a:t>6. Non-Compliant: Sustainable </a:t>
                      </a:r>
                      <a:r>
                        <a:rPr lang="en-US" sz="1000" b="0" i="0" u="none" strike="noStrike" dirty="0" err="1">
                          <a:solidFill>
                            <a:srgbClr val="000000"/>
                          </a:solidFill>
                          <a:effectLst/>
                          <a:latin typeface="Calibri" panose="020F0502020204030204" pitchFamily="34" charset="0"/>
                        </a:rPr>
                        <a:t>Acq</a:t>
                      </a:r>
                      <a:r>
                        <a:rPr lang="en-US" sz="1000" b="0" i="0" u="none" strike="noStrike" dirty="0">
                          <a:solidFill>
                            <a:srgbClr val="000000"/>
                          </a:solidFill>
                          <a:effectLst/>
                          <a:latin typeface="Calibri" panose="020F0502020204030204" pitchFamily="34" charset="0"/>
                        </a:rPr>
                        <a:t> not Considered</a:t>
                      </a:r>
                    </a:p>
                  </a:txBody>
                  <a:tcPr marL="7714" marR="7714" marT="7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37766"/>
                  </a:ext>
                </a:extLst>
              </a:tr>
              <a:tr h="1447621">
                <a:tc>
                  <a:txBody>
                    <a:bodyPr/>
                    <a:lstStyle/>
                    <a:p>
                      <a:pPr algn="l" fontAlgn="ctr"/>
                      <a:r>
                        <a:rPr lang="en-US" sz="1000" b="0" i="0" u="none" strike="noStrike" dirty="0">
                          <a:solidFill>
                            <a:srgbClr val="000000"/>
                          </a:solidFill>
                          <a:effectLst/>
                          <a:latin typeface="Calibri" panose="020F0502020204030204" pitchFamily="34" charset="0"/>
                        </a:rPr>
                        <a:t>Merchandise Due Date</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714" marR="7714" marT="77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Items subject to section 508 Consideration? </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 item(s) in order are subject to 508 requirement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Yes-Subject item(s) are compliant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Yes-Exception (Excp)-Legacy ICT (Safe Harbor)</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Yes-Excp-National Security Systems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Yes-Excp-Federal Contract (ICT that is incidental)</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6. Yes-Excp-In Maintenance/Monitoring spaces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7. Yes-Excp-Undue Burden/Fundamental Alteration</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8. Yes-Excp-Best meets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9. Yes-Excp-Revised 508 Standards Applicability </a:t>
                      </a:r>
                      <a:r>
                        <a:rPr lang="en-US" sz="1000" b="0" i="0" u="none" strike="noStrike" dirty="0" err="1">
                          <a:solidFill>
                            <a:srgbClr val="000000"/>
                          </a:solidFill>
                          <a:effectLst/>
                          <a:latin typeface="Calibri" panose="020F0502020204030204" pitchFamily="34" charset="0"/>
                        </a:rPr>
                        <a:t>CkLst</a:t>
                      </a:r>
                      <a:endParaRPr lang="en-US" sz="1000" b="0" i="0" u="none" strike="noStrike" dirty="0">
                        <a:solidFill>
                          <a:srgbClr val="000000"/>
                        </a:solidFill>
                        <a:effectLst/>
                        <a:latin typeface="Calibri" panose="020F0502020204030204" pitchFamily="34" charset="0"/>
                      </a:endParaRPr>
                    </a:p>
                    <a:p>
                      <a:pPr algn="l" fontAlgn="b"/>
                      <a:r>
                        <a:rPr lang="en-US" sz="1000" b="0" i="0" u="none" strike="noStrike" dirty="0">
                          <a:solidFill>
                            <a:srgbClr val="000000"/>
                          </a:solidFill>
                          <a:effectLst/>
                          <a:latin typeface="Calibri" panose="020F0502020204030204" pitchFamily="34" charset="0"/>
                        </a:rPr>
                        <a:t>10.</a:t>
                      </a:r>
                      <a:r>
                        <a:rPr lang="en-US" sz="1000" b="0" i="0" u="none" strike="noStrike" baseline="0" dirty="0">
                          <a:solidFill>
                            <a:srgbClr val="000000"/>
                          </a:solidFill>
                          <a:effectLst/>
                          <a:latin typeface="Calibri" panose="020F0502020204030204" pitchFamily="34" charset="0"/>
                        </a:rPr>
                        <a:t> </a:t>
                      </a:r>
                      <a:r>
                        <a:rPr lang="en-US" sz="1000" b="0" i="0" u="none" strike="noStrike" dirty="0">
                          <a:solidFill>
                            <a:srgbClr val="000000"/>
                          </a:solidFill>
                          <a:effectLst/>
                          <a:latin typeface="Calibri" panose="020F0502020204030204" pitchFamily="34" charset="0"/>
                        </a:rPr>
                        <a:t>Non-Compliant: Subject Item(s) are not compliant</a:t>
                      </a:r>
                    </a:p>
                  </a:txBody>
                  <a:tcPr marL="7714" marR="7714" marT="7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379704"/>
                  </a:ext>
                </a:extLst>
              </a:tr>
              <a:tr h="321693">
                <a:tc>
                  <a:txBody>
                    <a:bodyPr/>
                    <a:lstStyle/>
                    <a:p>
                      <a:pPr algn="l" fontAlgn="ctr"/>
                      <a:r>
                        <a:rPr lang="en-US" sz="1000" b="0" i="0" u="none" strike="noStrike" dirty="0">
                          <a:solidFill>
                            <a:srgbClr val="000000"/>
                          </a:solidFill>
                          <a:effectLst/>
                          <a:latin typeface="Calibri" panose="020F0502020204030204" pitchFamily="34" charset="0"/>
                        </a:rPr>
                        <a:t>Merchandise Need Date</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714" marR="7714" marT="77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Third Party Payment service required</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 3rd Party pay service was required</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See attached detail review/approval from ABO/AOPC</a:t>
                      </a:r>
                    </a:p>
                    <a:p>
                      <a:pPr algn="l" fontAlgn="b"/>
                      <a:r>
                        <a:rPr lang="en-US" sz="1000" b="0" i="0" u="none" strike="noStrike" dirty="0">
                          <a:solidFill>
                            <a:srgbClr val="000000"/>
                          </a:solidFill>
                          <a:effectLst/>
                          <a:latin typeface="Calibri" panose="020F0502020204030204" pitchFamily="34" charset="0"/>
                        </a:rPr>
                        <a:t>3. Non-Compliant: Review/Approval not Obtained</a:t>
                      </a:r>
                    </a:p>
                  </a:txBody>
                  <a:tcPr marL="7714" marR="7714" marT="7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1390760"/>
                  </a:ext>
                </a:extLst>
              </a:tr>
              <a:tr h="482540">
                <a:tc>
                  <a:txBody>
                    <a:bodyPr/>
                    <a:lstStyle/>
                    <a:p>
                      <a:pPr algn="l" fontAlgn="ctr"/>
                      <a:r>
                        <a:rPr lang="en-US" sz="1000" b="0" i="0" u="none" strike="noStrike" dirty="0">
                          <a:solidFill>
                            <a:srgbClr val="000000"/>
                          </a:solidFill>
                          <a:effectLst/>
                          <a:latin typeface="Calibri" panose="020F0502020204030204" pitchFamily="34" charset="0"/>
                        </a:rPr>
                        <a:t>Property Book</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714" marR="7714" marT="77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Required Source Screened</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Purchased from Required Source</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Exception or Waiver Applies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No FAR 8 Required or Other Required Sources Apply</a:t>
                      </a:r>
                    </a:p>
                    <a:p>
                      <a:pPr algn="l" fontAlgn="b"/>
                      <a:r>
                        <a:rPr lang="en-US" sz="1000" b="0" i="0" u="none" strike="noStrike" dirty="0">
                          <a:solidFill>
                            <a:srgbClr val="000000"/>
                          </a:solidFill>
                          <a:effectLst/>
                          <a:latin typeface="Calibri" panose="020F0502020204030204" pitchFamily="34" charset="0"/>
                        </a:rPr>
                        <a:t>4. Non-Compliant: Not Purchased from Required Source</a:t>
                      </a:r>
                    </a:p>
                  </a:txBody>
                  <a:tcPr marL="7714" marR="7714" marT="7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714" marR="7714" marT="77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153329"/>
                  </a:ext>
                </a:extLst>
              </a:tr>
            </a:tbl>
          </a:graphicData>
        </a:graphic>
      </p:graphicFrame>
      <p:sp>
        <p:nvSpPr>
          <p:cNvPr id="8" name="object 8">
            <a:extLst>
              <a:ext uri="{FF2B5EF4-FFF2-40B4-BE49-F238E27FC236}">
                <a16:creationId xmlns:a16="http://schemas.microsoft.com/office/drawing/2014/main" id="{8AE924E9-93C3-824E-A1FB-7C5B34851A90}"/>
              </a:ext>
            </a:extLst>
          </p:cNvPr>
          <p:cNvSpPr txBox="1"/>
          <p:nvPr/>
        </p:nvSpPr>
        <p:spPr>
          <a:xfrm>
            <a:off x="4449535" y="4782977"/>
            <a:ext cx="4588330" cy="194284"/>
          </a:xfrm>
          <a:prstGeom prst="rect">
            <a:avLst/>
          </a:prstGeom>
        </p:spPr>
        <p:txBody>
          <a:bodyPr vert="horz" wrap="square" lIns="0" tIns="9525" rIns="0" bIns="0" rtlCol="0">
            <a:spAutoFit/>
          </a:bodyPr>
          <a:lstStyle/>
          <a:p>
            <a:pPr marL="9525" marR="3810">
              <a:spcBef>
                <a:spcPts val="75"/>
              </a:spcBef>
            </a:pPr>
            <a:r>
              <a:rPr sz="1200" dirty="0">
                <a:solidFill>
                  <a:schemeClr val="accent4">
                    <a:lumMod val="75000"/>
                  </a:schemeClr>
                </a:solidFill>
                <a:latin typeface="Calibri"/>
                <a:cs typeface="Calibri"/>
              </a:rPr>
              <a:t>Note:</a:t>
            </a:r>
            <a:r>
              <a:rPr sz="1200" spc="18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Fields</a:t>
            </a:r>
            <a:r>
              <a:rPr sz="1200" spc="-4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are</a:t>
            </a:r>
            <a:r>
              <a:rPr sz="1200" spc="-4"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listed </a:t>
            </a:r>
            <a:r>
              <a:rPr sz="1200" spc="-19" dirty="0">
                <a:solidFill>
                  <a:schemeClr val="accent4">
                    <a:lumMod val="75000"/>
                  </a:schemeClr>
                </a:solidFill>
                <a:latin typeface="Calibri"/>
                <a:cs typeface="Calibri"/>
              </a:rPr>
              <a:t>in </a:t>
            </a:r>
            <a:r>
              <a:rPr sz="1200" spc="-8" dirty="0">
                <a:solidFill>
                  <a:schemeClr val="accent4">
                    <a:lumMod val="75000"/>
                  </a:schemeClr>
                </a:solidFill>
                <a:latin typeface="Calibri"/>
                <a:cs typeface="Calibri"/>
              </a:rPr>
              <a:t>approximation</a:t>
            </a:r>
            <a:r>
              <a:rPr sz="1200" spc="-1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of</a:t>
            </a:r>
            <a:r>
              <a:rPr sz="1200" spc="19" dirty="0">
                <a:solidFill>
                  <a:schemeClr val="accent4">
                    <a:lumMod val="75000"/>
                  </a:schemeClr>
                </a:solidFill>
                <a:latin typeface="Calibri"/>
                <a:cs typeface="Calibri"/>
              </a:rPr>
              <a:t> </a:t>
            </a:r>
            <a:r>
              <a:rPr sz="1200" spc="-15" dirty="0">
                <a:solidFill>
                  <a:schemeClr val="accent4">
                    <a:lumMod val="75000"/>
                  </a:schemeClr>
                </a:solidFill>
                <a:latin typeface="Calibri"/>
                <a:cs typeface="Calibri"/>
              </a:rPr>
              <a:t>order </a:t>
            </a:r>
            <a:r>
              <a:rPr sz="1200" dirty="0">
                <a:solidFill>
                  <a:schemeClr val="accent4">
                    <a:lumMod val="75000"/>
                  </a:schemeClr>
                </a:solidFill>
                <a:latin typeface="Calibri"/>
                <a:cs typeface="Calibri"/>
              </a:rPr>
              <a:t>completion</a:t>
            </a:r>
            <a:r>
              <a:rPr sz="1200" spc="-3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by</a:t>
            </a:r>
            <a:r>
              <a:rPr sz="1200" spc="-11"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the</a:t>
            </a:r>
            <a:r>
              <a:rPr sz="1200" spc="-8" dirty="0">
                <a:solidFill>
                  <a:schemeClr val="accent4">
                    <a:lumMod val="75000"/>
                  </a:schemeClr>
                </a:solidFill>
                <a:latin typeface="Calibri"/>
                <a:cs typeface="Calibri"/>
              </a:rPr>
              <a:t> </a:t>
            </a:r>
            <a:r>
              <a:rPr sz="1200" spc="-19" dirty="0">
                <a:solidFill>
                  <a:schemeClr val="accent4">
                    <a:lumMod val="75000"/>
                  </a:schemeClr>
                </a:solidFill>
                <a:latin typeface="Calibri"/>
                <a:cs typeface="Calibri"/>
              </a:rPr>
              <a:t>CH.</a:t>
            </a:r>
            <a:endParaRPr sz="1200" dirty="0">
              <a:solidFill>
                <a:schemeClr val="accent4">
                  <a:lumMod val="75000"/>
                </a:schemeClr>
              </a:solidFill>
              <a:latin typeface="Calibri"/>
              <a:cs typeface="Calibri"/>
            </a:endParaRPr>
          </a:p>
        </p:txBody>
      </p:sp>
      <p:graphicFrame>
        <p:nvGraphicFramePr>
          <p:cNvPr id="9" name="object 7">
            <a:extLst>
              <a:ext uri="{FF2B5EF4-FFF2-40B4-BE49-F238E27FC236}">
                <a16:creationId xmlns:a16="http://schemas.microsoft.com/office/drawing/2014/main" id="{257B466D-6B1F-7BEC-3199-C45B490D137C}"/>
              </a:ext>
            </a:extLst>
          </p:cNvPr>
          <p:cNvGraphicFramePr>
            <a:graphicFrameLocks noGrp="1"/>
          </p:cNvGraphicFramePr>
          <p:nvPr>
            <p:extLst>
              <p:ext uri="{D42A27DB-BD31-4B8C-83A1-F6EECF244321}">
                <p14:modId xmlns:p14="http://schemas.microsoft.com/office/powerpoint/2010/main" val="2990997959"/>
              </p:ext>
            </p:extLst>
          </p:nvPr>
        </p:nvGraphicFramePr>
        <p:xfrm>
          <a:off x="480331" y="4815633"/>
          <a:ext cx="7172325" cy="319469"/>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4"/>
                        </a:spcBef>
                      </a:pPr>
                      <a:r>
                        <a:rPr sz="800" spc="-10" dirty="0">
                          <a:latin typeface="Calibri"/>
                          <a:cs typeface="Calibri"/>
                        </a:rPr>
                        <a:t>Legend</a:t>
                      </a:r>
                      <a:endParaRPr sz="800" dirty="0">
                        <a:latin typeface="Calibri"/>
                        <a:cs typeface="Calibri"/>
                      </a:endParaRPr>
                    </a:p>
                  </a:txBody>
                  <a:tcPr marL="0" marR="0" marT="2428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5"/>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5"/>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5"/>
                        </a:spcBef>
                      </a:pPr>
                      <a:r>
                        <a:rPr sz="800" dirty="0">
                          <a:latin typeface="Calibri"/>
                          <a:cs typeface="Calibri"/>
                        </a:rPr>
                        <a:t>NOT</a:t>
                      </a:r>
                      <a:r>
                        <a:rPr sz="800" spc="-25" dirty="0">
                          <a:latin typeface="Calibri"/>
                          <a:cs typeface="Calibri"/>
                        </a:rPr>
                        <a:t> </a:t>
                      </a:r>
                      <a:r>
                        <a:rPr sz="800" dirty="0">
                          <a:latin typeface="Calibri"/>
                          <a:cs typeface="Calibri"/>
                        </a:rPr>
                        <a:t>Keeping</a:t>
                      </a:r>
                      <a:r>
                        <a:rPr sz="800" spc="-20"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5"/>
                        </a:spcBef>
                      </a:pPr>
                      <a:r>
                        <a:rPr sz="800" dirty="0">
                          <a:latin typeface="Calibri"/>
                          <a:cs typeface="Calibri"/>
                        </a:rPr>
                        <a:t>Moving</a:t>
                      </a:r>
                      <a:r>
                        <a:rPr sz="800" spc="-45" dirty="0">
                          <a:latin typeface="Calibri"/>
                          <a:cs typeface="Calibri"/>
                        </a:rPr>
                        <a:t> </a:t>
                      </a:r>
                      <a:r>
                        <a:rPr sz="800" dirty="0">
                          <a:latin typeface="Calibri"/>
                          <a:cs typeface="Calibri"/>
                        </a:rPr>
                        <a:t>to</a:t>
                      </a:r>
                      <a:r>
                        <a:rPr sz="800" spc="-10" dirty="0">
                          <a:latin typeface="Calibri"/>
                          <a:cs typeface="Calibri"/>
                        </a:rPr>
                        <a:t> </a:t>
                      </a:r>
                      <a:r>
                        <a:rPr sz="800" dirty="0">
                          <a:latin typeface="Calibri"/>
                          <a:cs typeface="Calibri"/>
                        </a:rPr>
                        <a:t>Line </a:t>
                      </a:r>
                      <a:r>
                        <a:rPr sz="800" spc="-20" dirty="0">
                          <a:latin typeface="Calibri"/>
                          <a:cs typeface="Calibri"/>
                        </a:rPr>
                        <a:t>Item</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5"/>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0795">
                        <a:lnSpc>
                          <a:spcPts val="1265"/>
                        </a:lnSpc>
                        <a:spcBef>
                          <a:spcPts val="135"/>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17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0"/>
            <a:ext cx="8795148" cy="865357"/>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Header/Order Detail Level (4 of 5)</a:t>
            </a:r>
            <a:endParaRPr sz="2800" dirty="0"/>
          </a:p>
        </p:txBody>
      </p:sp>
      <p:graphicFrame>
        <p:nvGraphicFramePr>
          <p:cNvPr id="5" name="Table 4" descr="Chart showing upcoming/recent Purchase Log Custom Field changes in Order Management: Header/Order Detail Level, page 14of 5.">
            <a:extLst>
              <a:ext uri="{FF2B5EF4-FFF2-40B4-BE49-F238E27FC236}">
                <a16:creationId xmlns:a16="http://schemas.microsoft.com/office/drawing/2014/main" id="{4CBBCC70-04B5-FEBF-9D20-E195C9F955AB}"/>
              </a:ext>
            </a:extLst>
          </p:cNvPr>
          <p:cNvGraphicFramePr>
            <a:graphicFrameLocks noGrp="1"/>
          </p:cNvGraphicFramePr>
          <p:nvPr>
            <p:extLst>
              <p:ext uri="{D42A27DB-BD31-4B8C-83A1-F6EECF244321}">
                <p14:modId xmlns:p14="http://schemas.microsoft.com/office/powerpoint/2010/main" val="1696827362"/>
              </p:ext>
            </p:extLst>
          </p:nvPr>
        </p:nvGraphicFramePr>
        <p:xfrm>
          <a:off x="433477" y="865357"/>
          <a:ext cx="8516314" cy="3410242"/>
        </p:xfrm>
        <a:graphic>
          <a:graphicData uri="http://schemas.openxmlformats.org/drawingml/2006/table">
            <a:tbl>
              <a:tblPr firstRow="1"/>
              <a:tblGrid>
                <a:gridCol w="1477291">
                  <a:extLst>
                    <a:ext uri="{9D8B030D-6E8A-4147-A177-3AD203B41FA5}">
                      <a16:colId xmlns:a16="http://schemas.microsoft.com/office/drawing/2014/main" val="2403010692"/>
                    </a:ext>
                  </a:extLst>
                </a:gridCol>
                <a:gridCol w="57450">
                  <a:extLst>
                    <a:ext uri="{9D8B030D-6E8A-4147-A177-3AD203B41FA5}">
                      <a16:colId xmlns:a16="http://schemas.microsoft.com/office/drawing/2014/main" val="1084700629"/>
                    </a:ext>
                  </a:extLst>
                </a:gridCol>
                <a:gridCol w="1991609">
                  <a:extLst>
                    <a:ext uri="{9D8B030D-6E8A-4147-A177-3AD203B41FA5}">
                      <a16:colId xmlns:a16="http://schemas.microsoft.com/office/drawing/2014/main" val="2504643"/>
                    </a:ext>
                  </a:extLst>
                </a:gridCol>
                <a:gridCol w="1116176">
                  <a:extLst>
                    <a:ext uri="{9D8B030D-6E8A-4147-A177-3AD203B41FA5}">
                      <a16:colId xmlns:a16="http://schemas.microsoft.com/office/drawing/2014/main" val="702327917"/>
                    </a:ext>
                  </a:extLst>
                </a:gridCol>
                <a:gridCol w="2954584">
                  <a:extLst>
                    <a:ext uri="{9D8B030D-6E8A-4147-A177-3AD203B41FA5}">
                      <a16:colId xmlns:a16="http://schemas.microsoft.com/office/drawing/2014/main" val="2849985157"/>
                    </a:ext>
                  </a:extLst>
                </a:gridCol>
                <a:gridCol w="919204">
                  <a:extLst>
                    <a:ext uri="{9D8B030D-6E8A-4147-A177-3AD203B41FA5}">
                      <a16:colId xmlns:a16="http://schemas.microsoft.com/office/drawing/2014/main" val="1994920628"/>
                    </a:ext>
                  </a:extLst>
                </a:gridCol>
              </a:tblGrid>
              <a:tr h="180494">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FFFFFF"/>
                          </a:solidFill>
                          <a:effectLst/>
                          <a:latin typeface="Calibri" panose="020F0502020204030204" pitchFamily="34" charset="0"/>
                        </a:rPr>
                        <a:t>Current (For Majority</a:t>
                      </a:r>
                      <a:r>
                        <a:rPr lang="en-US" sz="900" b="1" i="0" u="none" strike="noStrike" baseline="0" dirty="0">
                          <a:solidFill>
                            <a:srgbClr val="FFFFFF"/>
                          </a:solidFill>
                          <a:effectLst/>
                          <a:latin typeface="Calibri" panose="020F0502020204030204" pitchFamily="34" charset="0"/>
                        </a:rPr>
                        <a:t> of Components)</a:t>
                      </a:r>
                      <a:endParaRPr lang="en-US" sz="900" b="1" i="0" u="none" strike="noStrike" dirty="0">
                        <a:solidFill>
                          <a:srgbClr val="FFFFFF"/>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900" b="1" i="0" u="none" strike="noStrike" dirty="0">
                          <a:solidFill>
                            <a:srgbClr val="FFFFFF"/>
                          </a:solidFill>
                          <a:effectLst/>
                          <a:latin typeface="Calibri" panose="020F0502020204030204" pitchFamily="34" charset="0"/>
                        </a:rPr>
                        <a:t>Future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7099262"/>
                  </a:ext>
                </a:extLst>
              </a:tr>
              <a:tr h="360990">
                <a:tc>
                  <a:txBody>
                    <a:bodyPr/>
                    <a:lstStyle/>
                    <a:p>
                      <a:pPr algn="ctr" fontAlgn="ctr"/>
                      <a:r>
                        <a:rPr lang="en-US" sz="900" b="1" i="0" u="none" strike="noStrike" dirty="0">
                          <a:solidFill>
                            <a:srgbClr val="000000"/>
                          </a:solidFill>
                          <a:effectLst/>
                          <a:latin typeface="Calibri" panose="020F0502020204030204" pitchFamily="34" charset="0"/>
                        </a:rPr>
                        <a:t>Field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900" b="0" i="0" u="none" strike="noStrike" dirty="0">
                          <a:solidFill>
                            <a:srgbClr val="000000"/>
                          </a:solidFill>
                          <a:effectLst/>
                          <a:latin typeface="Calibri" panose="020F0502020204030204" pitchFamily="34" charset="0"/>
                        </a:rPr>
                        <a:t>To Be Field Name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0" i="0" u="none" strike="noStrike" dirty="0">
                          <a:solidFill>
                            <a:srgbClr val="000000"/>
                          </a:solidFill>
                          <a:effectLst/>
                          <a:latin typeface="Calibri" panose="020F0502020204030204" pitchFamily="34" charset="0"/>
                        </a:rPr>
                        <a:t>Freeform or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0" i="0" u="none" strike="noStrike" dirty="0">
                          <a:solidFill>
                            <a:srgbClr val="000000"/>
                          </a:solidFill>
                          <a:effectLst/>
                          <a:latin typeface="Calibri" panose="020F0502020204030204" pitchFamily="34" charset="0"/>
                        </a:rPr>
                        <a:t>Values in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900" b="0" i="0" u="none" strike="noStrike" dirty="0">
                          <a:solidFill>
                            <a:srgbClr val="000000"/>
                          </a:solidFill>
                          <a:effectLst/>
                          <a:latin typeface="Calibri" panose="020F0502020204030204" pitchFamily="34" charset="0"/>
                        </a:rPr>
                        <a:t>Mandatory or 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537605430"/>
                  </a:ext>
                </a:extLst>
              </a:tr>
              <a:tr h="541484">
                <a:tc>
                  <a:txBody>
                    <a:bodyPr/>
                    <a:lstStyle/>
                    <a:p>
                      <a:pPr algn="l" fontAlgn="ctr"/>
                      <a:r>
                        <a:rPr lang="en-US" sz="1000" b="0" i="0" u="none" strike="noStrike" dirty="0">
                          <a:solidFill>
                            <a:srgbClr val="000000"/>
                          </a:solidFill>
                          <a:effectLst/>
                          <a:latin typeface="Calibri" panose="020F0502020204030204" pitchFamily="34" charset="0"/>
                        </a:rPr>
                        <a:t>Source Currency Amount</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Equitable Distribution Accomplished?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Yes</a:t>
                      </a:r>
                    </a:p>
                    <a:p>
                      <a:pPr algn="l" fontAlgn="b"/>
                      <a:r>
                        <a:rPr lang="en-US" sz="1000" b="0" i="0" u="none" strike="noStrike" dirty="0">
                          <a:solidFill>
                            <a:srgbClr val="000000"/>
                          </a:solidFill>
                          <a:effectLst/>
                          <a:latin typeface="Calibri" panose="020F0502020204030204" pitchFamily="34" charset="0"/>
                        </a:rPr>
                        <a:t>2. No</a:t>
                      </a:r>
                    </a:p>
                    <a:p>
                      <a:pPr algn="l" fontAlgn="b"/>
                      <a:r>
                        <a:rPr lang="en-US" sz="1000" b="0" i="0" u="none" strike="noStrike" dirty="0">
                          <a:solidFill>
                            <a:srgbClr val="000000"/>
                          </a:solidFill>
                          <a:effectLst/>
                          <a:latin typeface="Calibri" panose="020F0502020204030204" pitchFamily="34" charset="0"/>
                        </a:rPr>
                        <a:t>3. Overseas Simplified Acq WITH max Competition</a:t>
                      </a:r>
                    </a:p>
                    <a:p>
                      <a:pPr algn="l" fontAlgn="b"/>
                      <a:r>
                        <a:rPr lang="en-US" sz="1000" b="0" i="0" u="none" strike="noStrike" dirty="0">
                          <a:solidFill>
                            <a:srgbClr val="000000"/>
                          </a:solidFill>
                          <a:effectLst/>
                          <a:latin typeface="Calibri" panose="020F0502020204030204" pitchFamily="34" charset="0"/>
                        </a:rPr>
                        <a:t>4. Overseas Simplified Acq WITHOUT max Competition</a:t>
                      </a:r>
                    </a:p>
                    <a:p>
                      <a:pPr algn="l" fontAlgn="b"/>
                      <a:r>
                        <a:rPr lang="en-US" sz="1000" b="0" i="0" u="none" strike="noStrike" dirty="0">
                          <a:solidFill>
                            <a:srgbClr val="000000"/>
                          </a:solidFill>
                          <a:effectLst/>
                          <a:latin typeface="Calibri" panose="020F0502020204030204" pitchFamily="34" charset="0"/>
                        </a:rPr>
                        <a:t>5. N/A</a:t>
                      </a:r>
                      <a:endParaRPr lang="pt-BR" sz="1000" b="0" i="0" u="none" strike="noStrike" dirty="0">
                        <a:solidFill>
                          <a:srgbClr val="000000"/>
                        </a:solidFill>
                        <a:effectLst/>
                        <a:latin typeface="Calibri" panose="020F0502020204030204" pitchFamily="34" charset="0"/>
                      </a:endParaRP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69871"/>
                  </a:ext>
                </a:extLst>
              </a:tr>
              <a:tr h="432010">
                <a:tc>
                  <a:txBody>
                    <a:bodyPr/>
                    <a:lstStyle/>
                    <a:p>
                      <a:pPr algn="l" fontAlgn="ctr"/>
                      <a:r>
                        <a:rPr lang="en-US" sz="1000" b="0" i="0" u="none" strike="noStrike" dirty="0">
                          <a:solidFill>
                            <a:srgbClr val="000000"/>
                          </a:solidFill>
                          <a:effectLst/>
                          <a:latin typeface="Calibri" panose="020F0502020204030204" pitchFamily="34" charset="0"/>
                        </a:rPr>
                        <a:t>E-Order User ID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Vendor Responsibility Determination Completed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Yes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No</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N/A-Refund, Credit, External Fraud, or Disputed</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563135"/>
                  </a:ext>
                </a:extLst>
              </a:tr>
              <a:tr h="1500171">
                <a:tc>
                  <a:txBody>
                    <a:bodyPr/>
                    <a:lstStyle/>
                    <a:p>
                      <a:pPr algn="l" fontAlgn="ctr"/>
                      <a:r>
                        <a:rPr lang="en-US" sz="1000" b="0" i="0" u="none" strike="noStrike" dirty="0">
                          <a:solidFill>
                            <a:srgbClr val="000000"/>
                          </a:solidFill>
                          <a:effectLst/>
                          <a:latin typeface="Calibri" panose="020F0502020204030204" pitchFamily="34" charset="0"/>
                        </a:rPr>
                        <a:t>Miscellaneous Amount</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889 Designation (OM)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889 Merchant Rep</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889 ODNI</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889 Exception</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889 Payment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5. 889 Non-Compliant</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6. Fraudulent (external) Transactions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7. Disputed Transactions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8. US Bank Fee (e.g., Convenience Check)</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9. Refunds &amp; Trans Credits/Discounts</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10. Memo For Record approved by A/OPC</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692378"/>
                  </a:ext>
                </a:extLst>
              </a:tr>
            </a:tbl>
          </a:graphicData>
        </a:graphic>
      </p:graphicFrame>
      <p:sp>
        <p:nvSpPr>
          <p:cNvPr id="2" name="object 8">
            <a:extLst>
              <a:ext uri="{FF2B5EF4-FFF2-40B4-BE49-F238E27FC236}">
                <a16:creationId xmlns:a16="http://schemas.microsoft.com/office/drawing/2014/main" id="{B480A536-CE4F-E719-2CCA-19948D7759E6}"/>
              </a:ext>
            </a:extLst>
          </p:cNvPr>
          <p:cNvSpPr txBox="1"/>
          <p:nvPr/>
        </p:nvSpPr>
        <p:spPr>
          <a:xfrm>
            <a:off x="4572000" y="4315095"/>
            <a:ext cx="4539344" cy="194284"/>
          </a:xfrm>
          <a:prstGeom prst="rect">
            <a:avLst/>
          </a:prstGeom>
        </p:spPr>
        <p:txBody>
          <a:bodyPr vert="horz" wrap="square" lIns="0" tIns="9525" rIns="0" bIns="0" rtlCol="0">
            <a:spAutoFit/>
          </a:bodyPr>
          <a:lstStyle/>
          <a:p>
            <a:pPr marL="9525" marR="3810">
              <a:spcBef>
                <a:spcPts val="75"/>
              </a:spcBef>
            </a:pPr>
            <a:r>
              <a:rPr sz="1200" dirty="0">
                <a:solidFill>
                  <a:schemeClr val="accent4">
                    <a:lumMod val="75000"/>
                  </a:schemeClr>
                </a:solidFill>
                <a:latin typeface="Calibri"/>
                <a:cs typeface="Calibri"/>
              </a:rPr>
              <a:t>Note:</a:t>
            </a:r>
            <a:r>
              <a:rPr sz="1200" spc="18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Fields</a:t>
            </a:r>
            <a:r>
              <a:rPr sz="1200" spc="-4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are</a:t>
            </a:r>
            <a:r>
              <a:rPr sz="1200" spc="-4"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listed </a:t>
            </a:r>
            <a:r>
              <a:rPr sz="1200" spc="-19" dirty="0">
                <a:solidFill>
                  <a:schemeClr val="accent4">
                    <a:lumMod val="75000"/>
                  </a:schemeClr>
                </a:solidFill>
                <a:latin typeface="Calibri"/>
                <a:cs typeface="Calibri"/>
              </a:rPr>
              <a:t>in </a:t>
            </a:r>
            <a:r>
              <a:rPr sz="1200" spc="-8" dirty="0">
                <a:solidFill>
                  <a:schemeClr val="accent4">
                    <a:lumMod val="75000"/>
                  </a:schemeClr>
                </a:solidFill>
                <a:latin typeface="Calibri"/>
                <a:cs typeface="Calibri"/>
              </a:rPr>
              <a:t>approximation</a:t>
            </a:r>
            <a:r>
              <a:rPr sz="1200" spc="-1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of</a:t>
            </a:r>
            <a:r>
              <a:rPr sz="1200" spc="19" dirty="0">
                <a:solidFill>
                  <a:schemeClr val="accent4">
                    <a:lumMod val="75000"/>
                  </a:schemeClr>
                </a:solidFill>
                <a:latin typeface="Calibri"/>
                <a:cs typeface="Calibri"/>
              </a:rPr>
              <a:t> </a:t>
            </a:r>
            <a:r>
              <a:rPr sz="1200" spc="-15" dirty="0">
                <a:solidFill>
                  <a:schemeClr val="accent4">
                    <a:lumMod val="75000"/>
                  </a:schemeClr>
                </a:solidFill>
                <a:latin typeface="Calibri"/>
                <a:cs typeface="Calibri"/>
              </a:rPr>
              <a:t>order </a:t>
            </a:r>
            <a:r>
              <a:rPr sz="1200" dirty="0">
                <a:solidFill>
                  <a:schemeClr val="accent4">
                    <a:lumMod val="75000"/>
                  </a:schemeClr>
                </a:solidFill>
                <a:latin typeface="Calibri"/>
                <a:cs typeface="Calibri"/>
              </a:rPr>
              <a:t>completion</a:t>
            </a:r>
            <a:r>
              <a:rPr sz="1200" spc="-3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by</a:t>
            </a:r>
            <a:r>
              <a:rPr sz="1200" spc="-11"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the</a:t>
            </a:r>
            <a:r>
              <a:rPr sz="1200" spc="-8" dirty="0">
                <a:solidFill>
                  <a:schemeClr val="accent4">
                    <a:lumMod val="75000"/>
                  </a:schemeClr>
                </a:solidFill>
                <a:latin typeface="Calibri"/>
                <a:cs typeface="Calibri"/>
              </a:rPr>
              <a:t> </a:t>
            </a:r>
            <a:r>
              <a:rPr sz="1200" spc="-19" dirty="0">
                <a:solidFill>
                  <a:schemeClr val="accent4">
                    <a:lumMod val="75000"/>
                  </a:schemeClr>
                </a:solidFill>
                <a:latin typeface="Calibri"/>
                <a:cs typeface="Calibri"/>
              </a:rPr>
              <a:t>CH.</a:t>
            </a:r>
            <a:endParaRPr sz="1200" dirty="0">
              <a:solidFill>
                <a:schemeClr val="accent4">
                  <a:lumMod val="75000"/>
                </a:schemeClr>
              </a:solidFill>
              <a:latin typeface="Calibri"/>
              <a:cs typeface="Calibri"/>
            </a:endParaRPr>
          </a:p>
        </p:txBody>
      </p:sp>
      <p:graphicFrame>
        <p:nvGraphicFramePr>
          <p:cNvPr id="3" name="object 7">
            <a:extLst>
              <a:ext uri="{FF2B5EF4-FFF2-40B4-BE49-F238E27FC236}">
                <a16:creationId xmlns:a16="http://schemas.microsoft.com/office/drawing/2014/main" id="{F1886D77-8858-93E1-2088-3BF5164D2891}"/>
              </a:ext>
            </a:extLst>
          </p:cNvPr>
          <p:cNvGraphicFramePr>
            <a:graphicFrameLocks noGrp="1"/>
          </p:cNvGraphicFramePr>
          <p:nvPr>
            <p:extLst>
              <p:ext uri="{D42A27DB-BD31-4B8C-83A1-F6EECF244321}">
                <p14:modId xmlns:p14="http://schemas.microsoft.com/office/powerpoint/2010/main" val="1273104102"/>
              </p:ext>
            </p:extLst>
          </p:nvPr>
        </p:nvGraphicFramePr>
        <p:xfrm>
          <a:off x="447675" y="4539140"/>
          <a:ext cx="7172325" cy="319469"/>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4"/>
                        </a:spcBef>
                      </a:pPr>
                      <a:r>
                        <a:rPr sz="800" spc="-10" dirty="0">
                          <a:latin typeface="Calibri"/>
                          <a:cs typeface="Calibri"/>
                        </a:rPr>
                        <a:t>Legend</a:t>
                      </a:r>
                      <a:endParaRPr sz="800" dirty="0">
                        <a:latin typeface="Calibri"/>
                        <a:cs typeface="Calibri"/>
                      </a:endParaRPr>
                    </a:p>
                  </a:txBody>
                  <a:tcPr marL="0" marR="0" marT="2428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5"/>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5"/>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5"/>
                        </a:spcBef>
                      </a:pPr>
                      <a:r>
                        <a:rPr sz="800" dirty="0">
                          <a:latin typeface="Calibri"/>
                          <a:cs typeface="Calibri"/>
                        </a:rPr>
                        <a:t>NOT</a:t>
                      </a:r>
                      <a:r>
                        <a:rPr sz="800" spc="-25" dirty="0">
                          <a:latin typeface="Calibri"/>
                          <a:cs typeface="Calibri"/>
                        </a:rPr>
                        <a:t> </a:t>
                      </a:r>
                      <a:r>
                        <a:rPr sz="800" dirty="0">
                          <a:latin typeface="Calibri"/>
                          <a:cs typeface="Calibri"/>
                        </a:rPr>
                        <a:t>Keeping</a:t>
                      </a:r>
                      <a:r>
                        <a:rPr sz="800" spc="-20"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5"/>
                        </a:spcBef>
                      </a:pPr>
                      <a:r>
                        <a:rPr sz="800" dirty="0">
                          <a:latin typeface="Calibri"/>
                          <a:cs typeface="Calibri"/>
                        </a:rPr>
                        <a:t>Moving</a:t>
                      </a:r>
                      <a:r>
                        <a:rPr sz="800" spc="-45" dirty="0">
                          <a:latin typeface="Calibri"/>
                          <a:cs typeface="Calibri"/>
                        </a:rPr>
                        <a:t> </a:t>
                      </a:r>
                      <a:r>
                        <a:rPr sz="800" dirty="0">
                          <a:latin typeface="Calibri"/>
                          <a:cs typeface="Calibri"/>
                        </a:rPr>
                        <a:t>to</a:t>
                      </a:r>
                      <a:r>
                        <a:rPr sz="800" spc="-10" dirty="0">
                          <a:latin typeface="Calibri"/>
                          <a:cs typeface="Calibri"/>
                        </a:rPr>
                        <a:t> </a:t>
                      </a:r>
                      <a:r>
                        <a:rPr sz="800" dirty="0">
                          <a:latin typeface="Calibri"/>
                          <a:cs typeface="Calibri"/>
                        </a:rPr>
                        <a:t>Line </a:t>
                      </a:r>
                      <a:r>
                        <a:rPr sz="800" spc="-20" dirty="0">
                          <a:latin typeface="Calibri"/>
                          <a:cs typeface="Calibri"/>
                        </a:rPr>
                        <a:t>Item</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5"/>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0795">
                        <a:lnSpc>
                          <a:spcPts val="1265"/>
                        </a:lnSpc>
                        <a:spcBef>
                          <a:spcPts val="135"/>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1454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0"/>
            <a:ext cx="8795148" cy="893023"/>
          </a:xfrm>
          <a:prstGeom prst="rect">
            <a:avLst/>
          </a:prstGeom>
        </p:spPr>
        <p:txBody>
          <a:bodyPr vert="horz" lIns="91440" tIns="45720" rIns="91440" bIns="45720" rtlCol="0" anchor="ctr">
            <a:noAutofit/>
          </a:bodyPr>
          <a:lstStyle/>
          <a:p>
            <a:pPr>
              <a:tabLst>
                <a:tab pos="4348163" algn="l"/>
              </a:tabLst>
            </a:pPr>
            <a:r>
              <a:rPr lang="en-US" sz="2800" dirty="0"/>
              <a:t>Upcoming/Recent Purchase Log Custom Field Changes in Order Management:  Header/Order Detail Level (5 of 5)</a:t>
            </a:r>
            <a:endParaRPr sz="2800" dirty="0"/>
          </a:p>
        </p:txBody>
      </p:sp>
      <p:graphicFrame>
        <p:nvGraphicFramePr>
          <p:cNvPr id="8" name="Table 7" descr="Chart showing upcoming/recent Purchase Log Custom Field changes in Order Management: Header/Order Detail Level, page 5 of 5.">
            <a:extLst>
              <a:ext uri="{FF2B5EF4-FFF2-40B4-BE49-F238E27FC236}">
                <a16:creationId xmlns:a16="http://schemas.microsoft.com/office/drawing/2014/main" id="{AE9F59BC-D79D-F015-B1CB-D96E70E98E90}"/>
              </a:ext>
            </a:extLst>
          </p:cNvPr>
          <p:cNvGraphicFramePr>
            <a:graphicFrameLocks noGrp="1"/>
          </p:cNvGraphicFramePr>
          <p:nvPr>
            <p:extLst>
              <p:ext uri="{D42A27DB-BD31-4B8C-83A1-F6EECF244321}">
                <p14:modId xmlns:p14="http://schemas.microsoft.com/office/powerpoint/2010/main" val="2328731455"/>
              </p:ext>
            </p:extLst>
          </p:nvPr>
        </p:nvGraphicFramePr>
        <p:xfrm>
          <a:off x="590718" y="893023"/>
          <a:ext cx="8204430" cy="3357968"/>
        </p:xfrm>
        <a:graphic>
          <a:graphicData uri="http://schemas.openxmlformats.org/drawingml/2006/table">
            <a:tbl>
              <a:tblPr firstRow="1"/>
              <a:tblGrid>
                <a:gridCol w="1423190">
                  <a:extLst>
                    <a:ext uri="{9D8B030D-6E8A-4147-A177-3AD203B41FA5}">
                      <a16:colId xmlns:a16="http://schemas.microsoft.com/office/drawing/2014/main" val="3954515280"/>
                    </a:ext>
                  </a:extLst>
                </a:gridCol>
                <a:gridCol w="55346">
                  <a:extLst>
                    <a:ext uri="{9D8B030D-6E8A-4147-A177-3AD203B41FA5}">
                      <a16:colId xmlns:a16="http://schemas.microsoft.com/office/drawing/2014/main" val="45803716"/>
                    </a:ext>
                  </a:extLst>
                </a:gridCol>
                <a:gridCol w="1918672">
                  <a:extLst>
                    <a:ext uri="{9D8B030D-6E8A-4147-A177-3AD203B41FA5}">
                      <a16:colId xmlns:a16="http://schemas.microsoft.com/office/drawing/2014/main" val="2274873011"/>
                    </a:ext>
                  </a:extLst>
                </a:gridCol>
                <a:gridCol w="1075300">
                  <a:extLst>
                    <a:ext uri="{9D8B030D-6E8A-4147-A177-3AD203B41FA5}">
                      <a16:colId xmlns:a16="http://schemas.microsoft.com/office/drawing/2014/main" val="2335784739"/>
                    </a:ext>
                  </a:extLst>
                </a:gridCol>
                <a:gridCol w="2846381">
                  <a:extLst>
                    <a:ext uri="{9D8B030D-6E8A-4147-A177-3AD203B41FA5}">
                      <a16:colId xmlns:a16="http://schemas.microsoft.com/office/drawing/2014/main" val="326007733"/>
                    </a:ext>
                  </a:extLst>
                </a:gridCol>
                <a:gridCol w="885541">
                  <a:extLst>
                    <a:ext uri="{9D8B030D-6E8A-4147-A177-3AD203B41FA5}">
                      <a16:colId xmlns:a16="http://schemas.microsoft.com/office/drawing/2014/main" val="57244576"/>
                    </a:ext>
                  </a:extLst>
                </a:gridCol>
              </a:tblGrid>
              <a:tr h="207214">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FFFFFF"/>
                          </a:solidFill>
                          <a:effectLst/>
                          <a:latin typeface="Calibri" panose="020F0502020204030204" pitchFamily="34" charset="0"/>
                        </a:rPr>
                        <a:t>Current (For Majority</a:t>
                      </a:r>
                      <a:r>
                        <a:rPr lang="en-US" sz="900" b="1" i="0" u="none" strike="noStrike" baseline="0" dirty="0">
                          <a:solidFill>
                            <a:srgbClr val="FFFFFF"/>
                          </a:solidFill>
                          <a:effectLst/>
                          <a:latin typeface="Calibri" panose="020F0502020204030204" pitchFamily="34" charset="0"/>
                        </a:rPr>
                        <a:t> of Components)</a:t>
                      </a:r>
                      <a:endParaRPr lang="en-US" sz="900" b="1" i="0" u="none" strike="noStrike" dirty="0">
                        <a:solidFill>
                          <a:srgbClr val="FFFFFF"/>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900" b="1" i="0" u="none" strike="noStrike" dirty="0">
                          <a:solidFill>
                            <a:srgbClr val="FFFFFF"/>
                          </a:solidFill>
                          <a:effectLst/>
                          <a:latin typeface="Calibri" panose="020F0502020204030204" pitchFamily="34" charset="0"/>
                        </a:rPr>
                        <a:t>Future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00373181"/>
                  </a:ext>
                </a:extLst>
              </a:tr>
              <a:tr h="414430">
                <a:tc>
                  <a:txBody>
                    <a:bodyPr/>
                    <a:lstStyle/>
                    <a:p>
                      <a:pPr algn="ctr" fontAlgn="ctr"/>
                      <a:r>
                        <a:rPr lang="en-US" sz="1000" b="1" i="0" u="none" strike="noStrike" dirty="0">
                          <a:solidFill>
                            <a:srgbClr val="000000"/>
                          </a:solidFill>
                          <a:effectLst/>
                          <a:latin typeface="Calibri" panose="020F0502020204030204" pitchFamily="34" charset="0"/>
                        </a:rPr>
                        <a:t>Field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solidFill>
                            <a:srgbClr val="000000"/>
                          </a:solidFill>
                          <a:effectLst/>
                          <a:latin typeface="Calibri" panose="020F0502020204030204" pitchFamily="34" charset="0"/>
                        </a:rPr>
                        <a:t>To Be Field Name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Freeform or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Values in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Mandatory or 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469899433"/>
                  </a:ext>
                </a:extLst>
              </a:tr>
              <a:tr h="598323">
                <a:tc>
                  <a:txBody>
                    <a:bodyPr/>
                    <a:lstStyle/>
                    <a:p>
                      <a:pPr algn="l" fontAlgn="ctr"/>
                      <a:r>
                        <a:rPr lang="en-US" sz="1000" b="0" i="0" u="none" strike="noStrike" dirty="0">
                          <a:solidFill>
                            <a:srgbClr val="000000"/>
                          </a:solidFill>
                          <a:effectLst/>
                          <a:latin typeface="Calibri" panose="020F0502020204030204" pitchFamily="34" charset="0"/>
                        </a:rPr>
                        <a:t>OCONUS Shipment Method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Final Delivery Location Outside United States? </a:t>
                      </a:r>
                      <a:br>
                        <a:rPr lang="en-US" sz="1000" b="1" i="0" u="none" strike="noStrike" dirty="0">
                          <a:solidFill>
                            <a:srgbClr val="000000"/>
                          </a:solidFill>
                          <a:effectLst/>
                          <a:latin typeface="Calibri" panose="020F0502020204030204" pitchFamily="34" charset="0"/>
                        </a:rPr>
                      </a:br>
                      <a:endParaRPr lang="en-US" sz="1000" b="1" i="0" u="none" strike="noStrike" dirty="0">
                        <a:solidFill>
                          <a:srgbClr val="000000"/>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Yes-Ship commercial carrier (e.g., DHL)-DTS NOT req</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3. Yes-Via postal service to APO/FPO </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4. Yes-</a:t>
                      </a:r>
                      <a:r>
                        <a:rPr lang="en-US" sz="1000" b="0" i="0" u="none" strike="noStrike" dirty="0" err="1">
                          <a:solidFill>
                            <a:srgbClr val="000000"/>
                          </a:solidFill>
                          <a:effectLst/>
                          <a:latin typeface="Calibri" panose="020F0502020204030204" pitchFamily="34" charset="0"/>
                        </a:rPr>
                        <a:t>MSLabel</a:t>
                      </a:r>
                      <a:r>
                        <a:rPr lang="en-US" sz="1000" b="0" i="0" u="none" strike="noStrike" dirty="0">
                          <a:solidFill>
                            <a:srgbClr val="000000"/>
                          </a:solidFill>
                          <a:effectLst/>
                          <a:latin typeface="Calibri" panose="020F0502020204030204" pitchFamily="34" charset="0"/>
                        </a:rPr>
                        <a:t> provided to vendor for DTS Shipment</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FF0000"/>
                          </a:solidFill>
                          <a:effectLst/>
                          <a:latin typeface="Calibri" panose="020F0502020204030204" pitchFamily="34" charset="0"/>
                        </a:rPr>
                        <a:t>Mandatory</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81719"/>
                  </a:ext>
                </a:extLst>
              </a:tr>
              <a:tr h="1005503">
                <a:tc>
                  <a:txBody>
                    <a:bodyPr/>
                    <a:lstStyle/>
                    <a:p>
                      <a:pPr algn="l" fontAlgn="ctr"/>
                      <a:r>
                        <a:rPr lang="en-US" sz="1000" b="0" i="0" u="none" strike="noStrike" dirty="0">
                          <a:solidFill>
                            <a:srgbClr val="000000"/>
                          </a:solidFill>
                          <a:effectLst/>
                          <a:latin typeface="Calibri" panose="020F0502020204030204" pitchFamily="34" charset="0"/>
                        </a:rPr>
                        <a:t>Shipping Data</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MSLabel-enter TCN/TAC/Dest DoDAAC</a:t>
                      </a: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 </a:t>
                      </a:r>
                      <a:br>
                        <a:rPr lang="en-US" sz="1000" b="1" i="0" u="none" strike="noStrike" dirty="0">
                          <a:solidFill>
                            <a:srgbClr val="000000"/>
                          </a:solidFill>
                          <a:effectLst/>
                          <a:latin typeface="Calibri" panose="020F0502020204030204" pitchFamily="34" charset="0"/>
                        </a:rPr>
                      </a:br>
                      <a:endParaRPr lang="en-US" sz="1000" b="1" i="0" u="none" strike="noStrike" dirty="0">
                        <a:solidFill>
                          <a:srgbClr val="000000"/>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87462"/>
                  </a:ext>
                </a:extLst>
              </a:tr>
              <a:tr h="414430">
                <a:tc>
                  <a:txBody>
                    <a:bodyPr/>
                    <a:lstStyle/>
                    <a:p>
                      <a:pPr algn="l" fontAlgn="ctr"/>
                      <a:r>
                        <a:rPr lang="en-US" sz="1000" b="0" i="0" u="none" strike="noStrike" dirty="0">
                          <a:solidFill>
                            <a:srgbClr val="000000"/>
                          </a:solidFill>
                          <a:effectLst/>
                          <a:latin typeface="Calibri" panose="020F0502020204030204" pitchFamily="34" charset="0"/>
                        </a:rPr>
                        <a:t>PMO Reserved 1 (was 889 Designation)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PMO Reserved 1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643171"/>
                  </a:ext>
                </a:extLst>
              </a:tr>
              <a:tr h="414430">
                <a:tc>
                  <a:txBody>
                    <a:bodyPr/>
                    <a:lstStyle/>
                    <a:p>
                      <a:pPr algn="l" fontAlgn="ctr"/>
                      <a:r>
                        <a:rPr lang="en-US" sz="1000" b="0" i="0" u="none" strike="noStrike" dirty="0">
                          <a:solidFill>
                            <a:srgbClr val="000000"/>
                          </a:solidFill>
                          <a:effectLst/>
                          <a:latin typeface="Calibri" panose="020F0502020204030204" pitchFamily="34" charset="0"/>
                        </a:rPr>
                        <a:t>PMO Reserved 2</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PMO Reserved 2</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721995"/>
                  </a:ext>
                </a:extLst>
              </a:tr>
              <a:tr h="209389">
                <a:tc>
                  <a:txBody>
                    <a:bodyPr/>
                    <a:lstStyle/>
                    <a:p>
                      <a:pPr algn="l" fontAlgn="ctr"/>
                      <a:r>
                        <a:rPr lang="en-US" sz="1000" b="0" i="0" u="none" strike="noStrike" dirty="0">
                          <a:solidFill>
                            <a:srgbClr val="000000"/>
                          </a:solidFill>
                          <a:effectLst/>
                          <a:latin typeface="Calibri" panose="020F0502020204030204" pitchFamily="34" charset="0"/>
                        </a:rPr>
                        <a:t>Other Data</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Component/Agency Reserved 1</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403766"/>
                  </a:ext>
                </a:extLst>
              </a:tr>
            </a:tbl>
          </a:graphicData>
        </a:graphic>
      </p:graphicFrame>
      <p:sp>
        <p:nvSpPr>
          <p:cNvPr id="6" name="object 8">
            <a:extLst>
              <a:ext uri="{FF2B5EF4-FFF2-40B4-BE49-F238E27FC236}">
                <a16:creationId xmlns:a16="http://schemas.microsoft.com/office/drawing/2014/main" id="{9AF60A2D-57AA-3B6F-BF6E-91EA65A0D6EC}"/>
              </a:ext>
            </a:extLst>
          </p:cNvPr>
          <p:cNvSpPr txBox="1"/>
          <p:nvPr/>
        </p:nvSpPr>
        <p:spPr>
          <a:xfrm>
            <a:off x="4392386" y="4300941"/>
            <a:ext cx="4449539" cy="194284"/>
          </a:xfrm>
          <a:prstGeom prst="rect">
            <a:avLst/>
          </a:prstGeom>
        </p:spPr>
        <p:txBody>
          <a:bodyPr vert="horz" wrap="square" lIns="0" tIns="9525" rIns="0" bIns="0" rtlCol="0">
            <a:spAutoFit/>
          </a:bodyPr>
          <a:lstStyle/>
          <a:p>
            <a:pPr marL="9525" marR="3810">
              <a:spcBef>
                <a:spcPts val="75"/>
              </a:spcBef>
            </a:pPr>
            <a:r>
              <a:rPr sz="1200" dirty="0">
                <a:solidFill>
                  <a:schemeClr val="accent4">
                    <a:lumMod val="75000"/>
                  </a:schemeClr>
                </a:solidFill>
                <a:latin typeface="Calibri"/>
                <a:cs typeface="Calibri"/>
              </a:rPr>
              <a:t>Note:</a:t>
            </a:r>
            <a:r>
              <a:rPr sz="1200" spc="18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Fields</a:t>
            </a:r>
            <a:r>
              <a:rPr sz="1200" spc="-4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are</a:t>
            </a:r>
            <a:r>
              <a:rPr sz="1200" spc="-4"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listed </a:t>
            </a:r>
            <a:r>
              <a:rPr sz="1200" spc="-19" dirty="0">
                <a:solidFill>
                  <a:schemeClr val="accent4">
                    <a:lumMod val="75000"/>
                  </a:schemeClr>
                </a:solidFill>
                <a:latin typeface="Calibri"/>
                <a:cs typeface="Calibri"/>
              </a:rPr>
              <a:t>in </a:t>
            </a:r>
            <a:r>
              <a:rPr sz="1200" spc="-8" dirty="0">
                <a:solidFill>
                  <a:schemeClr val="accent4">
                    <a:lumMod val="75000"/>
                  </a:schemeClr>
                </a:solidFill>
                <a:latin typeface="Calibri"/>
                <a:cs typeface="Calibri"/>
              </a:rPr>
              <a:t>approximation</a:t>
            </a:r>
            <a:r>
              <a:rPr sz="1200" spc="-15"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of</a:t>
            </a:r>
            <a:r>
              <a:rPr sz="1200" spc="19" dirty="0">
                <a:solidFill>
                  <a:schemeClr val="accent4">
                    <a:lumMod val="75000"/>
                  </a:schemeClr>
                </a:solidFill>
                <a:latin typeface="Calibri"/>
                <a:cs typeface="Calibri"/>
              </a:rPr>
              <a:t> </a:t>
            </a:r>
            <a:r>
              <a:rPr sz="1200" spc="-15" dirty="0">
                <a:solidFill>
                  <a:schemeClr val="accent4">
                    <a:lumMod val="75000"/>
                  </a:schemeClr>
                </a:solidFill>
                <a:latin typeface="Calibri"/>
                <a:cs typeface="Calibri"/>
              </a:rPr>
              <a:t>order </a:t>
            </a:r>
            <a:r>
              <a:rPr sz="1200" dirty="0">
                <a:solidFill>
                  <a:schemeClr val="accent4">
                    <a:lumMod val="75000"/>
                  </a:schemeClr>
                </a:solidFill>
                <a:latin typeface="Calibri"/>
                <a:cs typeface="Calibri"/>
              </a:rPr>
              <a:t>completion</a:t>
            </a:r>
            <a:r>
              <a:rPr sz="1200" spc="-30"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by</a:t>
            </a:r>
            <a:r>
              <a:rPr sz="1200" spc="-11" dirty="0">
                <a:solidFill>
                  <a:schemeClr val="accent4">
                    <a:lumMod val="75000"/>
                  </a:schemeClr>
                </a:solidFill>
                <a:latin typeface="Calibri"/>
                <a:cs typeface="Calibri"/>
              </a:rPr>
              <a:t> </a:t>
            </a:r>
            <a:r>
              <a:rPr sz="1200" dirty="0">
                <a:solidFill>
                  <a:schemeClr val="accent4">
                    <a:lumMod val="75000"/>
                  </a:schemeClr>
                </a:solidFill>
                <a:latin typeface="Calibri"/>
                <a:cs typeface="Calibri"/>
              </a:rPr>
              <a:t>the</a:t>
            </a:r>
            <a:r>
              <a:rPr sz="1200" spc="-8" dirty="0">
                <a:solidFill>
                  <a:schemeClr val="accent4">
                    <a:lumMod val="75000"/>
                  </a:schemeClr>
                </a:solidFill>
                <a:latin typeface="Calibri"/>
                <a:cs typeface="Calibri"/>
              </a:rPr>
              <a:t> </a:t>
            </a:r>
            <a:r>
              <a:rPr sz="1200" spc="-19" dirty="0">
                <a:solidFill>
                  <a:schemeClr val="accent4">
                    <a:lumMod val="75000"/>
                  </a:schemeClr>
                </a:solidFill>
                <a:latin typeface="Calibri"/>
                <a:cs typeface="Calibri"/>
              </a:rPr>
              <a:t>CH.</a:t>
            </a:r>
            <a:endParaRPr sz="1200" dirty="0">
              <a:solidFill>
                <a:schemeClr val="accent4">
                  <a:lumMod val="75000"/>
                </a:schemeClr>
              </a:solidFill>
              <a:latin typeface="Calibri"/>
              <a:cs typeface="Calibri"/>
            </a:endParaRPr>
          </a:p>
        </p:txBody>
      </p:sp>
      <p:graphicFrame>
        <p:nvGraphicFramePr>
          <p:cNvPr id="7" name="object 7">
            <a:extLst>
              <a:ext uri="{FF2B5EF4-FFF2-40B4-BE49-F238E27FC236}">
                <a16:creationId xmlns:a16="http://schemas.microsoft.com/office/drawing/2014/main" id="{D9E3075B-163A-A593-1511-578BBED42F9A}"/>
              </a:ext>
            </a:extLst>
          </p:cNvPr>
          <p:cNvGraphicFramePr>
            <a:graphicFrameLocks noGrp="1"/>
          </p:cNvGraphicFramePr>
          <p:nvPr>
            <p:extLst>
              <p:ext uri="{D42A27DB-BD31-4B8C-83A1-F6EECF244321}">
                <p14:modId xmlns:p14="http://schemas.microsoft.com/office/powerpoint/2010/main" val="2150234924"/>
              </p:ext>
            </p:extLst>
          </p:nvPr>
        </p:nvGraphicFramePr>
        <p:xfrm>
          <a:off x="586469" y="4516825"/>
          <a:ext cx="7172325" cy="319469"/>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4"/>
                        </a:spcBef>
                      </a:pPr>
                      <a:r>
                        <a:rPr sz="800" spc="-10" dirty="0">
                          <a:latin typeface="Calibri"/>
                          <a:cs typeface="Calibri"/>
                        </a:rPr>
                        <a:t>Legend</a:t>
                      </a:r>
                      <a:endParaRPr sz="800" dirty="0">
                        <a:latin typeface="Calibri"/>
                        <a:cs typeface="Calibri"/>
                      </a:endParaRPr>
                    </a:p>
                  </a:txBody>
                  <a:tcPr marL="0" marR="0" marT="24288"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5"/>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5"/>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5"/>
                        </a:spcBef>
                      </a:pPr>
                      <a:r>
                        <a:rPr sz="800" dirty="0">
                          <a:latin typeface="Calibri"/>
                          <a:cs typeface="Calibri"/>
                        </a:rPr>
                        <a:t>NOT</a:t>
                      </a:r>
                      <a:r>
                        <a:rPr sz="800" spc="-25" dirty="0">
                          <a:latin typeface="Calibri"/>
                          <a:cs typeface="Calibri"/>
                        </a:rPr>
                        <a:t> </a:t>
                      </a:r>
                      <a:r>
                        <a:rPr sz="800" dirty="0">
                          <a:latin typeface="Calibri"/>
                          <a:cs typeface="Calibri"/>
                        </a:rPr>
                        <a:t>Keeping</a:t>
                      </a:r>
                      <a:r>
                        <a:rPr sz="800" spc="-20"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5"/>
                        </a:spcBef>
                      </a:pPr>
                      <a:r>
                        <a:rPr sz="800" dirty="0">
                          <a:latin typeface="Calibri"/>
                          <a:cs typeface="Calibri"/>
                        </a:rPr>
                        <a:t>Moving</a:t>
                      </a:r>
                      <a:r>
                        <a:rPr sz="800" spc="-45" dirty="0">
                          <a:latin typeface="Calibri"/>
                          <a:cs typeface="Calibri"/>
                        </a:rPr>
                        <a:t> </a:t>
                      </a:r>
                      <a:r>
                        <a:rPr sz="800" dirty="0">
                          <a:latin typeface="Calibri"/>
                          <a:cs typeface="Calibri"/>
                        </a:rPr>
                        <a:t>to</a:t>
                      </a:r>
                      <a:r>
                        <a:rPr sz="800" spc="-10" dirty="0">
                          <a:latin typeface="Calibri"/>
                          <a:cs typeface="Calibri"/>
                        </a:rPr>
                        <a:t> </a:t>
                      </a:r>
                      <a:r>
                        <a:rPr sz="800" dirty="0">
                          <a:latin typeface="Calibri"/>
                          <a:cs typeface="Calibri"/>
                        </a:rPr>
                        <a:t>Line </a:t>
                      </a:r>
                      <a:r>
                        <a:rPr sz="800" spc="-20" dirty="0">
                          <a:latin typeface="Calibri"/>
                          <a:cs typeface="Calibri"/>
                        </a:rPr>
                        <a:t>Item</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5"/>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0795">
                        <a:lnSpc>
                          <a:spcPts val="1265"/>
                        </a:lnSpc>
                        <a:spcBef>
                          <a:spcPts val="135"/>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85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2298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a:xfrm>
            <a:off x="457200" y="1020538"/>
            <a:ext cx="8229600" cy="3861706"/>
          </a:xfrm>
        </p:spPr>
        <p:txBody>
          <a:bodyPr>
            <a:noAutofit/>
          </a:bodyPr>
          <a:lstStyle/>
          <a:p>
            <a:pPr marL="330200" marR="0" lvl="0" indent="-330200" algn="l" rtl="0">
              <a:lnSpc>
                <a:spcPct val="120000"/>
              </a:lnSpc>
              <a:spcBef>
                <a:spcPts val="225"/>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a typeface="Arial"/>
                <a:cs typeface="Arial"/>
                <a:sym typeface="Arial"/>
              </a:rPr>
              <a:t>GPC Systems Summary Functional Workflow and PIEE/JAM Benefits</a:t>
            </a:r>
          </a:p>
          <a:p>
            <a:pPr marL="330200" marR="0" lvl="0" indent="-330200" algn="l" rtl="0">
              <a:lnSpc>
                <a:spcPct val="120000"/>
              </a:lnSpc>
              <a:spcBef>
                <a:spcPts val="225"/>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a typeface="Arial"/>
                <a:cs typeface="Arial"/>
                <a:sym typeface="Arial"/>
              </a:rPr>
              <a:t>Access Online Purchase Log</a:t>
            </a:r>
          </a:p>
          <a:p>
            <a:pPr marL="330200" marR="0" lvl="0" indent="-330200" algn="l" rtl="0">
              <a:lnSpc>
                <a:spcPct val="120000"/>
              </a:lnSpc>
              <a:spcBef>
                <a:spcPts val="225"/>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a typeface="Arial"/>
                <a:cs typeface="Arial"/>
                <a:sym typeface="Arial"/>
              </a:rPr>
              <a:t>Access Online/</a:t>
            </a:r>
            <a:r>
              <a:rPr lang="en-US" sz="1600" dirty="0">
                <a:ea typeface="Arial"/>
                <a:cs typeface="Arial"/>
                <a:sym typeface="Arial"/>
              </a:rPr>
              <a:t>Insights on Demand</a:t>
            </a:r>
            <a:r>
              <a:rPr lang="en-US" sz="1600" b="0" i="0" u="none" strike="noStrike" cap="none" dirty="0">
                <a:solidFill>
                  <a:schemeClr val="tx1"/>
                </a:solidFill>
                <a:ea typeface="Arial"/>
                <a:cs typeface="Arial"/>
                <a:sym typeface="Arial"/>
              </a:rPr>
              <a:t> – Disputed Tra</a:t>
            </a:r>
            <a:r>
              <a:rPr lang="en-US" sz="1600" dirty="0">
                <a:ea typeface="Arial"/>
                <a:cs typeface="Arial"/>
                <a:sym typeface="Arial"/>
              </a:rPr>
              <a:t>nsactions</a:t>
            </a:r>
            <a:endParaRPr lang="en-US" sz="1600" b="0" i="0" u="none" strike="noStrike" cap="none" dirty="0">
              <a:solidFill>
                <a:schemeClr val="tx1"/>
              </a:solidFill>
              <a:ea typeface="Arial"/>
              <a:cs typeface="Arial"/>
              <a:sym typeface="Arial"/>
            </a:endParaRPr>
          </a:p>
          <a:p>
            <a:pPr marL="330200" marR="0" lvl="0" indent="-330200" algn="l" rtl="0">
              <a:lnSpc>
                <a:spcPct val="120000"/>
              </a:lnSpc>
              <a:spcBef>
                <a:spcPts val="225"/>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a typeface="Arial"/>
                <a:cs typeface="Arial"/>
                <a:sym typeface="Arial"/>
              </a:rPr>
              <a:t>GPC Program Oversight in Insights on Demand Reminders </a:t>
            </a:r>
          </a:p>
          <a:p>
            <a:pPr marL="330200" indent="-330200">
              <a:lnSpc>
                <a:spcPct val="120000"/>
              </a:lnSpc>
              <a:spcBef>
                <a:spcPts val="225"/>
              </a:spcBef>
              <a:buClr>
                <a:schemeClr val="dk1"/>
              </a:buClr>
              <a:buSzPts val="1800"/>
              <a:buFont typeface="Arial" panose="020B0604020202020204" pitchFamily="34" charset="0"/>
              <a:buChar char="•"/>
            </a:pPr>
            <a:r>
              <a:rPr lang="en-US" sz="1600" dirty="0">
                <a:solidFill>
                  <a:schemeClr val="tx1"/>
                </a:solidFill>
              </a:rPr>
              <a:t>Purchase Card Oversight Module (PCOM) Updates</a:t>
            </a:r>
            <a:endParaRPr lang="en-US" sz="1600" b="0" i="0" u="none" strike="noStrike" cap="none" dirty="0">
              <a:solidFill>
                <a:schemeClr val="tx1"/>
              </a:solidFill>
              <a:ea typeface="Arial"/>
              <a:cs typeface="Arial"/>
              <a:sym typeface="Aria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JAM Updates</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Helpful Hints and Tips for PIEE/JAM Success</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Defense Enrollment Eligibility Reporting System (DEERS) Interface with PIEE</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Access Online Integration</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FedMall SSO &amp; Relationship to a PIEE User Profile</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How the Help Desk Can Assist You</a:t>
            </a:r>
            <a:endParaRPr lang="en-US" sz="1600" dirty="0">
              <a:solidFill>
                <a:schemeClr val="tx1"/>
              </a:solidFill>
            </a:endParaRPr>
          </a:p>
          <a:p>
            <a:pPr marL="330200" marR="0" lvl="0" indent="-330200" algn="l" rtl="0">
              <a:lnSpc>
                <a:spcPct val="120000"/>
              </a:lnSpc>
              <a:spcBef>
                <a:spcPts val="225"/>
              </a:spcBef>
              <a:spcAft>
                <a:spcPts val="0"/>
              </a:spcAft>
              <a:buClr>
                <a:schemeClr val="dk1"/>
              </a:buClr>
              <a:buSzPts val="1800"/>
              <a:buFont typeface="Arial"/>
              <a:buChar char="•"/>
            </a:pPr>
            <a:r>
              <a:rPr lang="en-US" sz="1600" b="0" i="0" u="none" strike="noStrike" cap="none" dirty="0">
                <a:solidFill>
                  <a:schemeClr val="tx1"/>
                </a:solidFill>
                <a:ea typeface="Arial"/>
                <a:cs typeface="Arial"/>
                <a:sym typeface="Arial"/>
              </a:rPr>
              <a:t>Help Desk Process</a:t>
            </a:r>
            <a:endParaRPr lang="en-US" sz="1600" dirty="0">
              <a:solidFill>
                <a:schemeClr val="tx1"/>
              </a:solidFill>
            </a:endParaRPr>
          </a:p>
        </p:txBody>
      </p:sp>
    </p:spTree>
    <p:extLst>
      <p:ext uri="{BB962C8B-B14F-4D97-AF65-F5344CB8AC3E}">
        <p14:creationId xmlns:p14="http://schemas.microsoft.com/office/powerpoint/2010/main" val="270007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0"/>
            <a:ext cx="8795148" cy="929537"/>
          </a:xfrm>
          <a:prstGeom prst="rect">
            <a:avLst/>
          </a:prstGeom>
        </p:spPr>
        <p:txBody>
          <a:bodyPr vert="horz" lIns="91440" tIns="45720" rIns="91440" bIns="45720" rtlCol="0" anchor="ctr">
            <a:normAutofit fontScale="90000"/>
          </a:bodyPr>
          <a:lstStyle/>
          <a:p>
            <a:pPr>
              <a:tabLst>
                <a:tab pos="4348163" algn="l"/>
              </a:tabLst>
            </a:pPr>
            <a:r>
              <a:rPr lang="en-US" sz="3100" dirty="0"/>
              <a:t>Upcoming</a:t>
            </a:r>
            <a:r>
              <a:rPr lang="en-US" sz="3000" dirty="0"/>
              <a:t>/Recent Purchase Log Custom Field Changes in Order Management:  Line Item Level</a:t>
            </a:r>
            <a:endParaRPr sz="3000" dirty="0"/>
          </a:p>
        </p:txBody>
      </p:sp>
      <p:graphicFrame>
        <p:nvGraphicFramePr>
          <p:cNvPr id="3" name="Table 2" descr="Chart showing upcoming/recent Purchase Log Custom Field changes in Order Management: Line Item Level.">
            <a:extLst>
              <a:ext uri="{FF2B5EF4-FFF2-40B4-BE49-F238E27FC236}">
                <a16:creationId xmlns:a16="http://schemas.microsoft.com/office/drawing/2014/main" id="{ABB60A95-317F-211D-19C7-AC9FBBC38F09}"/>
              </a:ext>
            </a:extLst>
          </p:cNvPr>
          <p:cNvGraphicFramePr>
            <a:graphicFrameLocks noGrp="1"/>
          </p:cNvGraphicFramePr>
          <p:nvPr>
            <p:extLst>
              <p:ext uri="{D42A27DB-BD31-4B8C-83A1-F6EECF244321}">
                <p14:modId xmlns:p14="http://schemas.microsoft.com/office/powerpoint/2010/main" val="1698459087"/>
              </p:ext>
            </p:extLst>
          </p:nvPr>
        </p:nvGraphicFramePr>
        <p:xfrm>
          <a:off x="457201" y="929537"/>
          <a:ext cx="8565418" cy="3138767"/>
        </p:xfrm>
        <a:graphic>
          <a:graphicData uri="http://schemas.openxmlformats.org/drawingml/2006/table">
            <a:tbl>
              <a:tblPr firstRow="1"/>
              <a:tblGrid>
                <a:gridCol w="1485809">
                  <a:extLst>
                    <a:ext uri="{9D8B030D-6E8A-4147-A177-3AD203B41FA5}">
                      <a16:colId xmlns:a16="http://schemas.microsoft.com/office/drawing/2014/main" val="2654679447"/>
                    </a:ext>
                  </a:extLst>
                </a:gridCol>
                <a:gridCol w="57781">
                  <a:extLst>
                    <a:ext uri="{9D8B030D-6E8A-4147-A177-3AD203B41FA5}">
                      <a16:colId xmlns:a16="http://schemas.microsoft.com/office/drawing/2014/main" val="1858594163"/>
                    </a:ext>
                  </a:extLst>
                </a:gridCol>
                <a:gridCol w="2003092">
                  <a:extLst>
                    <a:ext uri="{9D8B030D-6E8A-4147-A177-3AD203B41FA5}">
                      <a16:colId xmlns:a16="http://schemas.microsoft.com/office/drawing/2014/main" val="3369431345"/>
                    </a:ext>
                  </a:extLst>
                </a:gridCol>
                <a:gridCol w="1122612">
                  <a:extLst>
                    <a:ext uri="{9D8B030D-6E8A-4147-A177-3AD203B41FA5}">
                      <a16:colId xmlns:a16="http://schemas.microsoft.com/office/drawing/2014/main" val="540418683"/>
                    </a:ext>
                  </a:extLst>
                </a:gridCol>
                <a:gridCol w="2971620">
                  <a:extLst>
                    <a:ext uri="{9D8B030D-6E8A-4147-A177-3AD203B41FA5}">
                      <a16:colId xmlns:a16="http://schemas.microsoft.com/office/drawing/2014/main" val="1118238780"/>
                    </a:ext>
                  </a:extLst>
                </a:gridCol>
                <a:gridCol w="924504">
                  <a:extLst>
                    <a:ext uri="{9D8B030D-6E8A-4147-A177-3AD203B41FA5}">
                      <a16:colId xmlns:a16="http://schemas.microsoft.com/office/drawing/2014/main" val="1475206757"/>
                    </a:ext>
                  </a:extLst>
                </a:gridCol>
              </a:tblGrid>
              <a:tr h="224626">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Calibri" panose="020F0502020204030204" pitchFamily="34" charset="0"/>
                        </a:rPr>
                        <a:t>Current (For Majority</a:t>
                      </a:r>
                      <a:r>
                        <a:rPr lang="en-US" sz="1000" b="1" i="0" u="none" strike="noStrike" baseline="0" dirty="0">
                          <a:solidFill>
                            <a:srgbClr val="FFFFFF"/>
                          </a:solidFill>
                          <a:effectLst/>
                          <a:latin typeface="Calibri" panose="020F0502020204030204" pitchFamily="34" charset="0"/>
                        </a:rPr>
                        <a:t> of Components)</a:t>
                      </a:r>
                      <a:endParaRPr lang="en-US" sz="1000" b="1" i="0" u="none" strike="noStrike" dirty="0">
                        <a:solidFill>
                          <a:srgbClr val="FFFFFF"/>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gridSpan="4">
                  <a:txBody>
                    <a:bodyPr/>
                    <a:lstStyle/>
                    <a:p>
                      <a:pPr algn="ctr" fontAlgn="ctr"/>
                      <a:r>
                        <a:rPr lang="en-US" sz="1000" b="1" i="0" u="none" strike="noStrike" dirty="0">
                          <a:solidFill>
                            <a:srgbClr val="FFFFFF"/>
                          </a:solidFill>
                          <a:effectLst/>
                          <a:latin typeface="Calibri" panose="020F0502020204030204" pitchFamily="34" charset="0"/>
                        </a:rPr>
                        <a:t>Future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2519493"/>
                  </a:ext>
                </a:extLst>
              </a:tr>
              <a:tr h="444589">
                <a:tc>
                  <a:txBody>
                    <a:bodyPr/>
                    <a:lstStyle/>
                    <a:p>
                      <a:pPr algn="ctr" fontAlgn="ctr"/>
                      <a:r>
                        <a:rPr lang="en-US" sz="1000" b="1" i="0" u="none" strike="noStrike" dirty="0">
                          <a:solidFill>
                            <a:srgbClr val="000000"/>
                          </a:solidFill>
                          <a:effectLst/>
                          <a:latin typeface="Calibri" panose="020F0502020204030204" pitchFamily="34" charset="0"/>
                        </a:rPr>
                        <a:t>Field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solidFill>
                            <a:srgbClr val="000000"/>
                          </a:solidFill>
                          <a:effectLst/>
                          <a:latin typeface="Calibri" panose="020F0502020204030204" pitchFamily="34" charset="0"/>
                        </a:rPr>
                        <a:t>To Be Field Name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Freeform or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Values in 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Calibri" panose="020F0502020204030204" pitchFamily="34" charset="0"/>
                        </a:rPr>
                        <a:t>Mandatory or 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532795685"/>
                  </a:ext>
                </a:extLst>
              </a:tr>
              <a:tr h="224626">
                <a:tc>
                  <a:txBody>
                    <a:bodyPr/>
                    <a:lstStyle/>
                    <a:p>
                      <a:pPr algn="l" fontAlgn="ctr"/>
                      <a:r>
                        <a:rPr lang="en-US" sz="1000" b="0" i="0" u="none" strike="noStrike" dirty="0">
                          <a:solidFill>
                            <a:srgbClr val="000000"/>
                          </a:solidFill>
                          <a:effectLst/>
                          <a:latin typeface="Calibri" panose="020F0502020204030204" pitchFamily="34" charset="0"/>
                        </a:rPr>
                        <a:t>Part # / MPN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Part # / MPN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120206"/>
                  </a:ext>
                </a:extLst>
              </a:tr>
              <a:tr h="224626">
                <a:tc>
                  <a:txBody>
                    <a:bodyPr/>
                    <a:lstStyle/>
                    <a:p>
                      <a:pPr algn="l" fontAlgn="ctr"/>
                      <a:r>
                        <a:rPr lang="en-US" sz="1000" b="0" i="0" u="none" strike="noStrike" dirty="0">
                          <a:solidFill>
                            <a:srgbClr val="000000"/>
                          </a:solidFill>
                          <a:effectLst/>
                          <a:latin typeface="Calibri" panose="020F0502020204030204" pitchFamily="34" charset="0"/>
                        </a:rPr>
                        <a:t>Req Tracking No</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Req Tracking No</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501294"/>
                  </a:ext>
                </a:extLst>
              </a:tr>
              <a:tr h="224626">
                <a:tc>
                  <a:txBody>
                    <a:bodyPr/>
                    <a:lstStyle/>
                    <a:p>
                      <a:pPr algn="l" fontAlgn="ctr"/>
                      <a:r>
                        <a:rPr lang="en-US" sz="1000" b="0" i="0" u="none" strike="noStrike" dirty="0">
                          <a:solidFill>
                            <a:srgbClr val="000000"/>
                          </a:solidFill>
                          <a:effectLst/>
                          <a:latin typeface="Calibri" panose="020F0502020204030204" pitchFamily="34" charset="0"/>
                        </a:rPr>
                        <a:t>Mat Group</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Mat Group</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278240"/>
                  </a:ext>
                </a:extLst>
              </a:tr>
              <a:tr h="224626">
                <a:tc>
                  <a:txBody>
                    <a:bodyPr/>
                    <a:lstStyle/>
                    <a:p>
                      <a:pPr algn="l" fontAlgn="ctr"/>
                      <a:r>
                        <a:rPr lang="en-US" sz="1000" b="0" i="0" u="none" strike="noStrike" dirty="0">
                          <a:solidFill>
                            <a:srgbClr val="000000"/>
                          </a:solidFill>
                          <a:effectLst/>
                          <a:latin typeface="Calibri" panose="020F0502020204030204" pitchFamily="34" charset="0"/>
                        </a:rPr>
                        <a:t>Requisitioner</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Requisitioner</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508189"/>
                  </a:ext>
                </a:extLst>
              </a:tr>
              <a:tr h="224626">
                <a:tc>
                  <a:txBody>
                    <a:bodyPr/>
                    <a:lstStyle/>
                    <a:p>
                      <a:pPr algn="l" fontAlgn="ctr"/>
                      <a:r>
                        <a:rPr lang="en-US" sz="1000" b="0" i="0" u="none" strike="noStrike" dirty="0">
                          <a:solidFill>
                            <a:srgbClr val="000000"/>
                          </a:solidFill>
                          <a:effectLst/>
                          <a:latin typeface="Calibri" panose="020F0502020204030204" pitchFamily="34" charset="0"/>
                        </a:rPr>
                        <a:t>Plant</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Plant</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473641"/>
                  </a:ext>
                </a:extLst>
              </a:tr>
              <a:tr h="169975">
                <a:tc>
                  <a:txBody>
                    <a:bodyPr/>
                    <a:lstStyle/>
                    <a:p>
                      <a:pPr algn="l" fontAlgn="ctr"/>
                      <a:r>
                        <a:rPr lang="en-US" sz="1000" b="0" i="0" u="none" strike="noStrike" dirty="0">
                          <a:solidFill>
                            <a:srgbClr val="000000"/>
                          </a:solidFill>
                          <a:effectLst/>
                          <a:latin typeface="Calibri" panose="020F0502020204030204" pitchFamily="34" charset="0"/>
                        </a:rPr>
                        <a:t>Storage Loc</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1"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Storage Loc</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r>
                        <a:rPr lang="en-US" sz="1000" b="0" i="0" u="none" strike="noStrike" baseline="0" dirty="0">
                          <a:solidFill>
                            <a:srgbClr val="000000"/>
                          </a:solidFill>
                          <a:effectLst/>
                          <a:latin typeface="Calibri" panose="020F0502020204030204" pitchFamily="34" charset="0"/>
                        </a:rPr>
                        <a:t> </a:t>
                      </a:r>
                      <a:endParaRPr lang="en-US" sz="1000" b="0" i="0" u="none" strike="noStrike" dirty="0">
                        <a:solidFill>
                          <a:srgbClr val="000000"/>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252315"/>
                  </a:ext>
                </a:extLst>
              </a:tr>
              <a:tr h="224626">
                <a:tc>
                  <a:txBody>
                    <a:bodyPr/>
                    <a:lstStyle/>
                    <a:p>
                      <a:pPr algn="l" fontAlgn="ctr"/>
                      <a:r>
                        <a:rPr lang="en-US" sz="1000" b="0" i="0" u="none" strike="noStrike" dirty="0">
                          <a:solidFill>
                            <a:srgbClr val="000000"/>
                          </a:solidFill>
                          <a:effectLst/>
                          <a:latin typeface="Calibri" panose="020F0502020204030204" pitchFamily="34" charset="0"/>
                        </a:rPr>
                        <a:t>Delivery Date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Estimated Delivery Date</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878265"/>
                  </a:ext>
                </a:extLst>
              </a:tr>
              <a:tr h="224626">
                <a:tc>
                  <a:txBody>
                    <a:bodyPr/>
                    <a:lstStyle/>
                    <a:p>
                      <a:pPr algn="l" fontAlgn="ctr"/>
                      <a:r>
                        <a:rPr lang="en-US" sz="1000" b="0" i="0" u="none" strike="noStrike" dirty="0">
                          <a:solidFill>
                            <a:srgbClr val="000000"/>
                          </a:solidFill>
                          <a:effectLst/>
                          <a:latin typeface="Calibri" panose="020F0502020204030204" pitchFamily="34" charset="0"/>
                        </a:rPr>
                        <a:t>SRN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SRN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Free Form</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92224"/>
                  </a:ext>
                </a:extLst>
              </a:tr>
              <a:tr h="326355">
                <a:tc>
                  <a:txBody>
                    <a:bodyPr/>
                    <a:lstStyle/>
                    <a:p>
                      <a:pPr algn="l" fontAlgn="ctr"/>
                      <a:r>
                        <a:rPr lang="en-US" sz="10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Is/will be entered into Property Book when req.?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dirty="0">
                          <a:solidFill>
                            <a:srgbClr val="000000"/>
                          </a:solidFill>
                          <a:effectLst/>
                          <a:latin typeface="Calibri" panose="020F0502020204030204" pitchFamily="34" charset="0"/>
                        </a:rPr>
                        <a:t>Drop Down</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 No</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Yes</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557494"/>
                  </a:ext>
                </a:extLst>
              </a:tr>
              <a:tr h="224626">
                <a:tc>
                  <a:txBody>
                    <a:bodyPr/>
                    <a:lstStyle/>
                    <a:p>
                      <a:pPr algn="l" fontAlgn="ctr"/>
                      <a:r>
                        <a:rPr lang="en-US" sz="1000" b="0" i="0" u="none" strike="noStrike" dirty="0">
                          <a:solidFill>
                            <a:srgbClr val="000000"/>
                          </a:solidFill>
                          <a:effectLst/>
                          <a:latin typeface="Calibri" panose="020F0502020204030204" pitchFamily="34" charset="0"/>
                        </a:rPr>
                        <a:t> </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7933" marR="7933" marT="79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000000"/>
                    </a:solidFill>
                  </a:tcPr>
                </a:tc>
                <a:tc>
                  <a:txBody>
                    <a:bodyPr/>
                    <a:lstStyle/>
                    <a:p>
                      <a:pPr algn="l" fontAlgn="ctr"/>
                      <a:r>
                        <a:rPr lang="en-US" sz="1000" b="1" i="0" u="none" strike="noStrike" dirty="0">
                          <a:solidFill>
                            <a:srgbClr val="000000"/>
                          </a:solidFill>
                          <a:effectLst/>
                          <a:latin typeface="Calibri" panose="020F0502020204030204" pitchFamily="34" charset="0"/>
                        </a:rPr>
                        <a:t>UID Required</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0" i="0" u="none" strike="noStrike" dirty="0">
                          <a:solidFill>
                            <a:srgbClr val="000000"/>
                          </a:solidFill>
                          <a:effectLst/>
                          <a:latin typeface="Calibri" panose="020F0502020204030204" pitchFamily="34" charset="0"/>
                        </a:rPr>
                        <a:t>Drop</a:t>
                      </a:r>
                      <a:r>
                        <a:rPr lang="en-US" sz="1000" b="0" i="0" u="none" strike="noStrike" baseline="0" dirty="0">
                          <a:solidFill>
                            <a:srgbClr val="000000"/>
                          </a:solidFill>
                          <a:effectLst/>
                          <a:latin typeface="Calibri" panose="020F0502020204030204" pitchFamily="34" charset="0"/>
                        </a:rPr>
                        <a:t> Down</a:t>
                      </a:r>
                      <a:endParaRPr lang="en-US" sz="1000" b="0" i="0" u="none" strike="noStrike" dirty="0">
                        <a:solidFill>
                          <a:srgbClr val="000000"/>
                        </a:solidFill>
                        <a:effectLst/>
                        <a:latin typeface="Calibri" panose="020F0502020204030204" pitchFamily="34" charset="0"/>
                      </a:endParaRP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1. No</a:t>
                      </a: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2. Yes</a:t>
                      </a:r>
                    </a:p>
                  </a:txBody>
                  <a:tcPr marL="7933" marR="7933" marT="79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B0F0"/>
                          </a:solidFill>
                          <a:effectLst/>
                          <a:latin typeface="Calibri" panose="020F0502020204030204" pitchFamily="34" charset="0"/>
                        </a:rPr>
                        <a:t>Optional</a:t>
                      </a:r>
                    </a:p>
                  </a:txBody>
                  <a:tcPr marL="7933" marR="7933" marT="79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0604"/>
                  </a:ext>
                </a:extLst>
              </a:tr>
            </a:tbl>
          </a:graphicData>
        </a:graphic>
      </p:graphicFrame>
      <p:graphicFrame>
        <p:nvGraphicFramePr>
          <p:cNvPr id="2" name="object 8">
            <a:extLst>
              <a:ext uri="{FF2B5EF4-FFF2-40B4-BE49-F238E27FC236}">
                <a16:creationId xmlns:a16="http://schemas.microsoft.com/office/drawing/2014/main" id="{9F9EF66E-684E-90DE-611E-5036AAEACE05}"/>
              </a:ext>
            </a:extLst>
          </p:cNvPr>
          <p:cNvGraphicFramePr>
            <a:graphicFrameLocks noGrp="1"/>
          </p:cNvGraphicFramePr>
          <p:nvPr>
            <p:extLst>
              <p:ext uri="{D42A27DB-BD31-4B8C-83A1-F6EECF244321}">
                <p14:modId xmlns:p14="http://schemas.microsoft.com/office/powerpoint/2010/main" val="1082010860"/>
              </p:ext>
            </p:extLst>
          </p:nvPr>
        </p:nvGraphicFramePr>
        <p:xfrm>
          <a:off x="454941" y="4216118"/>
          <a:ext cx="7172325" cy="318518"/>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638300">
                  <a:extLst>
                    <a:ext uri="{9D8B030D-6E8A-4147-A177-3AD203B41FA5}">
                      <a16:colId xmlns:a16="http://schemas.microsoft.com/office/drawing/2014/main" val="20005"/>
                    </a:ext>
                  </a:extLst>
                </a:gridCol>
              </a:tblGrid>
              <a:tr h="142875">
                <a:tc gridSpan="6">
                  <a:txBody>
                    <a:bodyPr/>
                    <a:lstStyle/>
                    <a:p>
                      <a:pPr marL="1270" algn="ctr">
                        <a:lnSpc>
                          <a:spcPts val="1145"/>
                        </a:lnSpc>
                        <a:spcBef>
                          <a:spcPts val="250"/>
                        </a:spcBef>
                      </a:pPr>
                      <a:r>
                        <a:rPr sz="800" spc="-10" dirty="0">
                          <a:latin typeface="Calibri"/>
                          <a:cs typeface="Calibri"/>
                        </a:rPr>
                        <a:t>Legend</a:t>
                      </a:r>
                      <a:endParaRPr sz="800" dirty="0">
                        <a:latin typeface="Calibri"/>
                        <a:cs typeface="Calibri"/>
                      </a:endParaRPr>
                    </a:p>
                  </a:txBody>
                  <a:tcPr marL="0" marR="0" marT="2381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2875">
                <a:tc>
                  <a:txBody>
                    <a:bodyPr/>
                    <a:lstStyle/>
                    <a:p>
                      <a:pPr marL="9525">
                        <a:lnSpc>
                          <a:spcPts val="1265"/>
                        </a:lnSpc>
                        <a:spcBef>
                          <a:spcPts val="130"/>
                        </a:spcBef>
                      </a:pPr>
                      <a:r>
                        <a:rPr sz="800" dirty="0">
                          <a:latin typeface="Calibri"/>
                          <a:cs typeface="Calibri"/>
                        </a:rPr>
                        <a:t>Exact</a:t>
                      </a:r>
                      <a:r>
                        <a:rPr sz="800" spc="-20" dirty="0">
                          <a:latin typeface="Calibri"/>
                          <a:cs typeface="Calibri"/>
                        </a:rPr>
                        <a:t> Same</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50"/>
                    </a:solidFill>
                  </a:tcPr>
                </a:tc>
                <a:tc>
                  <a:txBody>
                    <a:bodyPr/>
                    <a:lstStyle/>
                    <a:p>
                      <a:pPr marL="9525">
                        <a:lnSpc>
                          <a:spcPts val="1265"/>
                        </a:lnSpc>
                        <a:spcBef>
                          <a:spcPts val="130"/>
                        </a:spcBef>
                      </a:pPr>
                      <a:r>
                        <a:rPr sz="800" dirty="0">
                          <a:latin typeface="Calibri"/>
                          <a:cs typeface="Calibri"/>
                        </a:rPr>
                        <a:t>Current and</a:t>
                      </a:r>
                      <a:r>
                        <a:rPr sz="800" spc="-20" dirty="0">
                          <a:latin typeface="Calibri"/>
                          <a:cs typeface="Calibri"/>
                        </a:rPr>
                        <a:t> </a:t>
                      </a:r>
                      <a:r>
                        <a:rPr sz="800" dirty="0">
                          <a:latin typeface="Calibri"/>
                          <a:cs typeface="Calibri"/>
                        </a:rPr>
                        <a:t>New</a:t>
                      </a:r>
                      <a:r>
                        <a:rPr sz="800" spc="-20" dirty="0">
                          <a:latin typeface="Calibri"/>
                          <a:cs typeface="Calibri"/>
                        </a:rPr>
                        <a:t> </a:t>
                      </a:r>
                      <a:r>
                        <a:rPr sz="800" dirty="0">
                          <a:latin typeface="Calibri"/>
                          <a:cs typeface="Calibri"/>
                        </a:rPr>
                        <a:t>Field</a:t>
                      </a:r>
                      <a:r>
                        <a:rPr sz="800" spc="-25" dirty="0">
                          <a:latin typeface="Calibri"/>
                          <a:cs typeface="Calibri"/>
                        </a:rPr>
                        <a:t> </a:t>
                      </a:r>
                      <a:r>
                        <a:rPr sz="800" dirty="0">
                          <a:latin typeface="Calibri"/>
                          <a:cs typeface="Calibri"/>
                        </a:rPr>
                        <a:t>are</a:t>
                      </a:r>
                      <a:r>
                        <a:rPr sz="800" spc="-15" dirty="0">
                          <a:latin typeface="Calibri"/>
                          <a:cs typeface="Calibri"/>
                        </a:rPr>
                        <a:t> </a:t>
                      </a:r>
                      <a:r>
                        <a:rPr sz="800" spc="-10" dirty="0">
                          <a:latin typeface="Calibri"/>
                          <a:cs typeface="Calibri"/>
                        </a:rPr>
                        <a:t>Similar</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10160">
                        <a:lnSpc>
                          <a:spcPts val="1265"/>
                        </a:lnSpc>
                        <a:spcBef>
                          <a:spcPts val="130"/>
                        </a:spcBef>
                      </a:pPr>
                      <a:r>
                        <a:rPr sz="800" dirty="0">
                          <a:latin typeface="Calibri"/>
                          <a:cs typeface="Calibri"/>
                        </a:rPr>
                        <a:t>NOT</a:t>
                      </a:r>
                      <a:r>
                        <a:rPr sz="800" spc="-15" dirty="0">
                          <a:latin typeface="Calibri"/>
                          <a:cs typeface="Calibri"/>
                        </a:rPr>
                        <a:t> </a:t>
                      </a:r>
                      <a:r>
                        <a:rPr sz="800" dirty="0">
                          <a:latin typeface="Calibri"/>
                          <a:cs typeface="Calibri"/>
                        </a:rPr>
                        <a:t>Keeping</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0000"/>
                    </a:solidFill>
                  </a:tcPr>
                </a:tc>
                <a:tc>
                  <a:txBody>
                    <a:bodyPr/>
                    <a:lstStyle/>
                    <a:p>
                      <a:pPr marL="10160">
                        <a:lnSpc>
                          <a:spcPts val="1265"/>
                        </a:lnSpc>
                        <a:spcBef>
                          <a:spcPts val="130"/>
                        </a:spcBef>
                      </a:pPr>
                      <a:r>
                        <a:rPr sz="800" dirty="0">
                          <a:latin typeface="Calibri"/>
                          <a:cs typeface="Calibri"/>
                        </a:rPr>
                        <a:t>Moving</a:t>
                      </a:r>
                      <a:r>
                        <a:rPr sz="800" spc="-50" dirty="0">
                          <a:latin typeface="Calibri"/>
                          <a:cs typeface="Calibri"/>
                        </a:rPr>
                        <a:t> </a:t>
                      </a:r>
                      <a:r>
                        <a:rPr sz="800" dirty="0">
                          <a:latin typeface="Calibri"/>
                          <a:cs typeface="Calibri"/>
                        </a:rPr>
                        <a:t>to</a:t>
                      </a:r>
                      <a:r>
                        <a:rPr sz="800" spc="-15" dirty="0">
                          <a:latin typeface="Calibri"/>
                          <a:cs typeface="Calibri"/>
                        </a:rPr>
                        <a:t> </a:t>
                      </a:r>
                      <a:r>
                        <a:rPr sz="800" dirty="0">
                          <a:latin typeface="Calibri"/>
                          <a:cs typeface="Calibri"/>
                        </a:rPr>
                        <a:t>Line</a:t>
                      </a:r>
                      <a:r>
                        <a:rPr sz="800" spc="-5" dirty="0">
                          <a:latin typeface="Calibri"/>
                          <a:cs typeface="Calibri"/>
                        </a:rPr>
                        <a:t> </a:t>
                      </a:r>
                      <a:r>
                        <a:rPr sz="800" spc="-20" dirty="0">
                          <a:latin typeface="Calibri"/>
                          <a:cs typeface="Calibri"/>
                        </a:rPr>
                        <a:t>Item</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00"/>
                    </a:solidFill>
                  </a:tcPr>
                </a:tc>
                <a:tc>
                  <a:txBody>
                    <a:bodyPr/>
                    <a:lstStyle/>
                    <a:p>
                      <a:pPr marL="10795">
                        <a:lnSpc>
                          <a:spcPts val="1265"/>
                        </a:lnSpc>
                        <a:spcBef>
                          <a:spcPts val="130"/>
                        </a:spcBef>
                      </a:pPr>
                      <a:r>
                        <a:rPr sz="800" dirty="0">
                          <a:latin typeface="Calibri"/>
                          <a:cs typeface="Calibri"/>
                        </a:rPr>
                        <a:t>New</a:t>
                      </a:r>
                      <a:r>
                        <a:rPr sz="800" spc="-15" dirty="0">
                          <a:latin typeface="Calibri"/>
                          <a:cs typeface="Calibri"/>
                        </a:rPr>
                        <a:t> </a:t>
                      </a:r>
                      <a:r>
                        <a:rPr sz="800" spc="-10" dirty="0">
                          <a:latin typeface="Calibri"/>
                          <a:cs typeface="Calibri"/>
                        </a:rPr>
                        <a:t>Field</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00AFEF"/>
                    </a:solidFill>
                  </a:tcPr>
                </a:tc>
                <a:tc>
                  <a:txBody>
                    <a:bodyPr/>
                    <a:lstStyle/>
                    <a:p>
                      <a:pPr marL="11430">
                        <a:lnSpc>
                          <a:spcPts val="1265"/>
                        </a:lnSpc>
                        <a:spcBef>
                          <a:spcPts val="130"/>
                        </a:spcBef>
                      </a:pPr>
                      <a:r>
                        <a:rPr sz="800" dirty="0">
                          <a:latin typeface="Calibri"/>
                          <a:cs typeface="Calibri"/>
                        </a:rPr>
                        <a:t>PMO</a:t>
                      </a:r>
                      <a:r>
                        <a:rPr sz="800" spc="-25" dirty="0">
                          <a:latin typeface="Calibri"/>
                          <a:cs typeface="Calibri"/>
                        </a:rPr>
                        <a:t> </a:t>
                      </a:r>
                      <a:r>
                        <a:rPr sz="800" dirty="0">
                          <a:latin typeface="Calibri"/>
                          <a:cs typeface="Calibri"/>
                        </a:rPr>
                        <a:t>or</a:t>
                      </a:r>
                      <a:r>
                        <a:rPr sz="800" spc="-35" dirty="0">
                          <a:latin typeface="Calibri"/>
                          <a:cs typeface="Calibri"/>
                        </a:rPr>
                        <a:t> </a:t>
                      </a:r>
                      <a:r>
                        <a:rPr sz="800" dirty="0">
                          <a:latin typeface="Calibri"/>
                          <a:cs typeface="Calibri"/>
                        </a:rPr>
                        <a:t>Component</a:t>
                      </a:r>
                      <a:r>
                        <a:rPr sz="800" spc="-35" dirty="0">
                          <a:latin typeface="Calibri"/>
                          <a:cs typeface="Calibri"/>
                        </a:rPr>
                        <a:t> </a:t>
                      </a:r>
                      <a:r>
                        <a:rPr sz="800" dirty="0">
                          <a:latin typeface="Calibri"/>
                          <a:cs typeface="Calibri"/>
                        </a:rPr>
                        <a:t>Reserved</a:t>
                      </a:r>
                      <a:r>
                        <a:rPr sz="800" spc="5" dirty="0">
                          <a:latin typeface="Calibri"/>
                          <a:cs typeface="Calibri"/>
                        </a:rPr>
                        <a:t> </a:t>
                      </a:r>
                      <a:r>
                        <a:rPr sz="800" spc="-20" dirty="0">
                          <a:latin typeface="Calibri"/>
                          <a:cs typeface="Calibri"/>
                        </a:rPr>
                        <a:t>Field</a:t>
                      </a:r>
                      <a:endParaRPr sz="800" dirty="0">
                        <a:latin typeface="Calibri"/>
                        <a:cs typeface="Calibri"/>
                      </a:endParaRPr>
                    </a:p>
                  </a:txBody>
                  <a:tcPr marL="0" marR="0" marT="12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BEBEB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1133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0"/>
            <a:ext cx="8795148" cy="897775"/>
          </a:xfrm>
          <a:prstGeom prst="rect">
            <a:avLst/>
          </a:prstGeom>
        </p:spPr>
        <p:txBody>
          <a:bodyPr vert="horz" lIns="91440" tIns="45720" rIns="91440" bIns="45720" rtlCol="0" anchor="ctr">
            <a:normAutofit/>
          </a:bodyPr>
          <a:lstStyle/>
          <a:p>
            <a:pPr>
              <a:tabLst>
                <a:tab pos="4348163" algn="l"/>
              </a:tabLst>
            </a:pPr>
            <a:r>
              <a:rPr lang="en-US" sz="2600" dirty="0"/>
              <a:t>Upcoming/Recent Purchase Log Custom Field Changes in Order Management:  Header/Order Detail Level Mockup (1 of 2)</a:t>
            </a:r>
            <a:endParaRPr sz="2600" dirty="0"/>
          </a:p>
        </p:txBody>
      </p:sp>
      <p:sp>
        <p:nvSpPr>
          <p:cNvPr id="5" name="Text Box 2">
            <a:extLst>
              <a:ext uri="{FF2B5EF4-FFF2-40B4-BE49-F238E27FC236}">
                <a16:creationId xmlns:a16="http://schemas.microsoft.com/office/drawing/2014/main" id="{ADA32876-9A42-9347-119E-343D636F096C}"/>
              </a:ext>
            </a:extLst>
          </p:cNvPr>
          <p:cNvSpPr txBox="1">
            <a:spLocks noChangeArrowheads="1"/>
          </p:cNvSpPr>
          <p:nvPr/>
        </p:nvSpPr>
        <p:spPr bwMode="auto">
          <a:xfrm>
            <a:off x="1700462" y="4534155"/>
            <a:ext cx="6208296" cy="466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171450" marR="0" indent="-171450">
              <a:spcBef>
                <a:spcPts val="0"/>
              </a:spcBef>
              <a:buFont typeface="Arial" panose="020B0604020202020204" pitchFamily="34" charset="0"/>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C=custom; CLI=Custom Line Item; 1-20=Field Number; A=Appears on form; M=Mandatory, O=Optional; D=drop down, F=Free Form; B=Bank</a:t>
            </a:r>
          </a:p>
          <a:p>
            <a:pPr marL="171450" marR="0" indent="-171450">
              <a:spcBef>
                <a:spcPts val="0"/>
              </a:spcBef>
              <a:buFont typeface="Arial" panose="020B0604020202020204" pitchFamily="34" charset="0"/>
              <a:buChar char="•"/>
            </a:pPr>
            <a:r>
              <a:rPr lang="en-US" sz="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Red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 Must appear on form and must be completed by CH;</a:t>
            </a:r>
            <a:r>
              <a:rPr lang="en-US" sz="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Yellow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=Must appear on form and Optional for CH to complete—Org may choose to make mandatory for CH to complete;  </a:t>
            </a: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Grey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=appears on form;  White Fill=Org may choose to appear on form.</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descr="Screen capture showing General Section and Financials Section of Purchase Log Custom Field Changes in Order Management: Header/Order Detail Level Mockup.&#10;">
            <a:extLst>
              <a:ext uri="{FF2B5EF4-FFF2-40B4-BE49-F238E27FC236}">
                <a16:creationId xmlns:a16="http://schemas.microsoft.com/office/drawing/2014/main" id="{EAF0380B-4180-0A8B-258C-781FFF2308B1}"/>
              </a:ext>
            </a:extLst>
          </p:cNvPr>
          <p:cNvPicPr>
            <a:picLocks noChangeAspect="1"/>
          </p:cNvPicPr>
          <p:nvPr/>
        </p:nvPicPr>
        <p:blipFill rotWithShape="1">
          <a:blip r:embed="rId3"/>
          <a:srcRect l="5291" t="2898" r="5092" b="838"/>
          <a:stretch/>
        </p:blipFill>
        <p:spPr>
          <a:xfrm>
            <a:off x="1066800" y="799017"/>
            <a:ext cx="7026442" cy="3679690"/>
          </a:xfrm>
          <a:prstGeom prst="rect">
            <a:avLst/>
          </a:prstGeom>
        </p:spPr>
      </p:pic>
    </p:spTree>
    <p:extLst>
      <p:ext uri="{BB962C8B-B14F-4D97-AF65-F5344CB8AC3E}">
        <p14:creationId xmlns:p14="http://schemas.microsoft.com/office/powerpoint/2010/main" val="102659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1"/>
            <a:ext cx="8795148" cy="922712"/>
          </a:xfrm>
          <a:prstGeom prst="rect">
            <a:avLst/>
          </a:prstGeom>
        </p:spPr>
        <p:txBody>
          <a:bodyPr vert="horz" lIns="91440" tIns="45720" rIns="91440" bIns="45720" rtlCol="0" anchor="ctr">
            <a:normAutofit/>
          </a:bodyPr>
          <a:lstStyle/>
          <a:p>
            <a:pPr>
              <a:tabLst>
                <a:tab pos="4348163" algn="l"/>
              </a:tabLst>
            </a:pPr>
            <a:r>
              <a:rPr lang="en-US" sz="2600" dirty="0"/>
              <a:t>Upcoming/Recent Purchase Log Custom Field Changes in Order Management:  Header/Order Detail Level Mockup (2 of 2)</a:t>
            </a:r>
            <a:endParaRPr sz="2600" dirty="0"/>
          </a:p>
        </p:txBody>
      </p:sp>
      <p:pic>
        <p:nvPicPr>
          <p:cNvPr id="2" name="Picture 1" descr="Screen capture showing Merchant section and Shipping Section of Purchase Log Custom Field Changes in Order Management: Header/Order Detail Level Mockup.">
            <a:extLst>
              <a:ext uri="{FF2B5EF4-FFF2-40B4-BE49-F238E27FC236}">
                <a16:creationId xmlns:a16="http://schemas.microsoft.com/office/drawing/2014/main" id="{59C979EF-B9B0-0DE9-571B-E1B25ED22455}"/>
              </a:ext>
            </a:extLst>
          </p:cNvPr>
          <p:cNvPicPr>
            <a:picLocks noChangeAspect="1"/>
          </p:cNvPicPr>
          <p:nvPr/>
        </p:nvPicPr>
        <p:blipFill rotWithShape="1">
          <a:blip r:embed="rId3"/>
          <a:srcRect l="5104" t="4543" r="2542"/>
          <a:stretch/>
        </p:blipFill>
        <p:spPr>
          <a:xfrm>
            <a:off x="1221173" y="840733"/>
            <a:ext cx="7050506" cy="3664643"/>
          </a:xfrm>
          <a:prstGeom prst="rect">
            <a:avLst/>
          </a:prstGeom>
        </p:spPr>
      </p:pic>
      <p:sp>
        <p:nvSpPr>
          <p:cNvPr id="3" name="Text Box 2">
            <a:extLst>
              <a:ext uri="{FF2B5EF4-FFF2-40B4-BE49-F238E27FC236}">
                <a16:creationId xmlns:a16="http://schemas.microsoft.com/office/drawing/2014/main" id="{18C803BA-7379-5962-685E-23BBA1BA6A3A}"/>
              </a:ext>
            </a:extLst>
          </p:cNvPr>
          <p:cNvSpPr txBox="1">
            <a:spLocks noChangeArrowheads="1"/>
          </p:cNvSpPr>
          <p:nvPr/>
        </p:nvSpPr>
        <p:spPr bwMode="auto">
          <a:xfrm>
            <a:off x="1700462" y="4534155"/>
            <a:ext cx="6208296" cy="466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171450" marR="0" indent="-171450">
              <a:spcBef>
                <a:spcPts val="0"/>
              </a:spcBef>
              <a:buFont typeface="Arial" panose="020B0604020202020204" pitchFamily="34" charset="0"/>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C=custom; CLI=Custom Line Item; 1-20=Field Number; A=Appears on form; M=Mandatory, O=Optional; D=drop down, F=Free Form; B=Bank</a:t>
            </a:r>
          </a:p>
          <a:p>
            <a:pPr marL="171450" marR="0" indent="-171450">
              <a:spcBef>
                <a:spcPts val="0"/>
              </a:spcBef>
              <a:buFont typeface="Arial" panose="020B0604020202020204" pitchFamily="34" charset="0"/>
              <a:buChar char="•"/>
            </a:pPr>
            <a:r>
              <a:rPr lang="en-US" sz="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Red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 Must appear on form and must be completed by CH;</a:t>
            </a:r>
            <a:r>
              <a:rPr lang="en-US" sz="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Yellow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=Must appear on form and Optional for CH to complete—Org may choose to make mandatory for CH to complete;  </a:t>
            </a: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Grey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=appears on form;  White Fill=Org may choose to appear on form.</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8677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48852" y="0"/>
            <a:ext cx="8795148" cy="947651"/>
          </a:xfrm>
          <a:prstGeom prst="rect">
            <a:avLst/>
          </a:prstGeom>
        </p:spPr>
        <p:txBody>
          <a:bodyPr vert="horz" lIns="91440" tIns="45720" rIns="91440" bIns="45720" rtlCol="0" anchor="ctr">
            <a:normAutofit/>
          </a:bodyPr>
          <a:lstStyle/>
          <a:p>
            <a:pPr>
              <a:tabLst>
                <a:tab pos="4348163" algn="l"/>
              </a:tabLst>
            </a:pPr>
            <a:r>
              <a:rPr lang="en-US" sz="2400" dirty="0"/>
              <a:t>Upcoming/Recent Purchase Log Custom Field Changes in </a:t>
            </a:r>
            <a:br>
              <a:rPr lang="en-US" sz="2400" dirty="0"/>
            </a:br>
            <a:r>
              <a:rPr lang="en-US" sz="2400" dirty="0"/>
              <a:t>Order Management: Line Item Level Mockup (1 of 1)</a:t>
            </a:r>
            <a:endParaRPr sz="2400" dirty="0"/>
          </a:p>
        </p:txBody>
      </p:sp>
      <p:sp>
        <p:nvSpPr>
          <p:cNvPr id="8" name="Text Box 2"/>
          <p:cNvSpPr txBox="1">
            <a:spLocks noChangeArrowheads="1"/>
          </p:cNvSpPr>
          <p:nvPr/>
        </p:nvSpPr>
        <p:spPr bwMode="auto">
          <a:xfrm>
            <a:off x="1700462" y="4424820"/>
            <a:ext cx="6208296" cy="466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171450" marR="0" indent="-171450">
              <a:spcBef>
                <a:spcPts val="0"/>
              </a:spcBef>
              <a:buFont typeface="Arial" panose="020B0604020202020204" pitchFamily="34" charset="0"/>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C=custom; CLI=Custom Line Item; 1-20=Field Number; A=Appears on form; M=Mandatory, O=Optional; D=drop down, F=Free Form; B=Bank</a:t>
            </a:r>
          </a:p>
          <a:p>
            <a:pPr marL="171450" marR="0" indent="-171450">
              <a:spcBef>
                <a:spcPts val="0"/>
              </a:spcBef>
              <a:buFont typeface="Arial" panose="020B0604020202020204" pitchFamily="34" charset="0"/>
              <a:buChar char="•"/>
            </a:pPr>
            <a:r>
              <a:rPr lang="en-US" sz="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Red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 Must appear on form and must be completed by CH;</a:t>
            </a:r>
            <a:r>
              <a:rPr lang="en-US" sz="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Yellow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=Must appear on form and Optional for CH to complete—Org may choose to make mandatory for CH to complete;  </a:t>
            </a: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Grey fill</a:t>
            </a:r>
            <a:r>
              <a:rPr lang="en-US" sz="800" dirty="0">
                <a:effectLst/>
                <a:latin typeface="Calibri" panose="020F0502020204030204" pitchFamily="34" charset="0"/>
                <a:ea typeface="Calibri" panose="020F0502020204030204" pitchFamily="34" charset="0"/>
                <a:cs typeface="Times New Roman" panose="02020603050405020304" pitchFamily="18" charset="0"/>
              </a:rPr>
              <a:t>=appears on form;  White Fill=Org may choose to appear on form.</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Picture 4" descr="Chart illustrating upcoming/recent Purchase Log Custom Field changes in Order Management: Line Item Level mockup. &#10;"/>
          <p:cNvPicPr>
            <a:picLocks noChangeAspect="1"/>
          </p:cNvPicPr>
          <p:nvPr/>
        </p:nvPicPr>
        <p:blipFill>
          <a:blip r:embed="rId3"/>
          <a:stretch>
            <a:fillRect/>
          </a:stretch>
        </p:blipFill>
        <p:spPr>
          <a:xfrm>
            <a:off x="701521" y="792311"/>
            <a:ext cx="8335387" cy="3566019"/>
          </a:xfrm>
          <a:prstGeom prst="rect">
            <a:avLst/>
          </a:prstGeom>
        </p:spPr>
      </p:pic>
    </p:spTree>
    <p:extLst>
      <p:ext uri="{BB962C8B-B14F-4D97-AF65-F5344CB8AC3E}">
        <p14:creationId xmlns:p14="http://schemas.microsoft.com/office/powerpoint/2010/main" val="113204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390698" y="0"/>
            <a:ext cx="8753302" cy="1063229"/>
          </a:xfrm>
        </p:spPr>
        <p:txBody>
          <a:bodyPr>
            <a:noAutofit/>
          </a:bodyPr>
          <a:lstStyle/>
          <a:p>
            <a:pPr marL="0" marR="0" lvl="0" indent="0">
              <a:spcAft>
                <a:spcPts val="0"/>
              </a:spcAft>
            </a:pPr>
            <a:r>
              <a:rPr lang="en-US" sz="3600" dirty="0">
                <a:sym typeface="Arial"/>
              </a:rPr>
              <a:t>Purchase Log Best Practice and On the Horizon</a:t>
            </a:r>
            <a:endParaRPr lang="en-US" sz="3600" dirty="0"/>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199" y="1200151"/>
            <a:ext cx="8556171" cy="3394472"/>
          </a:xfrm>
        </p:spPr>
        <p:txBody>
          <a:bodyPr>
            <a:noAutofit/>
          </a:bodyPr>
          <a:lstStyle/>
          <a:p>
            <a:pPr indent="-330200">
              <a:spcAft>
                <a:spcPts val="200"/>
              </a:spcAft>
              <a:buClr>
                <a:schemeClr val="dk1"/>
              </a:buClr>
              <a:buSzPts val="1800"/>
            </a:pPr>
            <a:r>
              <a:rPr lang="en-US" sz="1600" dirty="0">
                <a:sym typeface="Calibri"/>
              </a:rPr>
              <a:t>Best Practice:  Until drop-downs are available in OM for 889 Designation and ETOs, input values in free form text exactly as indicated in </a:t>
            </a:r>
            <a:r>
              <a:rPr lang="en-US" sz="1600" i="1" dirty="0"/>
              <a:t>Governmentwide Commercial Purchase Card Guidance Related to Recording 889 Designation and Emergency-type Operation Values (GPC 2022-02)</a:t>
            </a:r>
            <a:r>
              <a:rPr lang="en-US" sz="1600" dirty="0"/>
              <a:t>.</a:t>
            </a:r>
            <a:r>
              <a:rPr lang="en-US" sz="1600" dirty="0">
                <a:sym typeface="Calibri"/>
              </a:rPr>
              <a:t> </a:t>
            </a:r>
          </a:p>
          <a:p>
            <a:pPr indent="-330200">
              <a:spcAft>
                <a:spcPts val="200"/>
              </a:spcAft>
              <a:buClr>
                <a:schemeClr val="dk1"/>
              </a:buClr>
              <a:buSzPts val="1800"/>
            </a:pPr>
            <a:r>
              <a:rPr lang="en-US" sz="1600" dirty="0"/>
              <a:t>Current and future steps in the process:</a:t>
            </a:r>
          </a:p>
          <a:p>
            <a:pPr lvl="1" indent="-273050">
              <a:spcBef>
                <a:spcPts val="400"/>
              </a:spcBef>
              <a:spcAft>
                <a:spcPts val="200"/>
              </a:spcAft>
              <a:buClr>
                <a:schemeClr val="dk1"/>
              </a:buClr>
              <a:buSzPts val="1800"/>
              <a:tabLst>
                <a:tab pos="525780" algn="l"/>
                <a:tab pos="526256" algn="l"/>
              </a:tabLst>
            </a:pPr>
            <a:r>
              <a:rPr lang="en-US" sz="1600" dirty="0"/>
              <a:t>Work with the Bank to deploy the new Standard Purchase Log.</a:t>
            </a:r>
          </a:p>
          <a:p>
            <a:pPr lvl="1" indent="-273050">
              <a:spcBef>
                <a:spcPts val="400"/>
              </a:spcBef>
              <a:spcAft>
                <a:spcPts val="200"/>
              </a:spcAft>
              <a:buClr>
                <a:schemeClr val="dk1"/>
              </a:buClr>
              <a:buSzPts val="1800"/>
              <a:tabLst>
                <a:tab pos="525780" algn="l"/>
                <a:tab pos="526256" algn="l"/>
              </a:tabLst>
            </a:pPr>
            <a:r>
              <a:rPr lang="en-US" sz="1600" dirty="0"/>
              <a:t>Issue a Purchase Log Standard Operating Procedure that includes new fields/values guidance.</a:t>
            </a:r>
          </a:p>
          <a:p>
            <a:pPr lvl="1" indent="-273050">
              <a:spcBef>
                <a:spcPts val="400"/>
              </a:spcBef>
              <a:spcAft>
                <a:spcPts val="200"/>
              </a:spcAft>
              <a:buClr>
                <a:schemeClr val="dk1"/>
              </a:buClr>
              <a:buSzPts val="1800"/>
              <a:tabLst>
                <a:tab pos="525780" algn="l"/>
                <a:tab pos="526256" algn="l"/>
              </a:tabLst>
            </a:pPr>
            <a:r>
              <a:rPr lang="en-US" sz="1600" dirty="0"/>
              <a:t>Preserve historical data for fields that have changed attributes in the new standard.</a:t>
            </a:r>
          </a:p>
          <a:p>
            <a:pPr lvl="1" indent="-273050">
              <a:spcBef>
                <a:spcPts val="400"/>
              </a:spcBef>
              <a:spcAft>
                <a:spcPts val="200"/>
              </a:spcAft>
              <a:buClr>
                <a:schemeClr val="dk1"/>
              </a:buClr>
              <a:buSzPts val="1800"/>
              <a:tabLst>
                <a:tab pos="525780" algn="l"/>
                <a:tab pos="526256" algn="l"/>
              </a:tabLst>
            </a:pPr>
            <a:r>
              <a:rPr lang="en-US" sz="1600" dirty="0"/>
              <a:t>Facilitate (map) appropriate data transmission from the ERP to the new standard fields, where applicable.</a:t>
            </a:r>
          </a:p>
          <a:p>
            <a:pPr lvl="1" indent="-273050">
              <a:spcBef>
                <a:spcPts val="400"/>
              </a:spcBef>
              <a:spcAft>
                <a:spcPts val="200"/>
              </a:spcAft>
              <a:buClr>
                <a:schemeClr val="dk1"/>
              </a:buClr>
              <a:buSzPts val="1800"/>
              <a:tabLst>
                <a:tab pos="525780" algn="l"/>
                <a:tab pos="526256" algn="l"/>
              </a:tabLst>
            </a:pPr>
            <a:r>
              <a:rPr lang="en-US" sz="1600" dirty="0"/>
              <a:t>Analyze issues related to non-editable/non-bulk-funded eOrders to determine what solutions are available.</a:t>
            </a:r>
          </a:p>
          <a:p>
            <a:pPr lvl="1" indent="-273050">
              <a:spcBef>
                <a:spcPts val="400"/>
              </a:spcBef>
              <a:spcAft>
                <a:spcPts val="200"/>
              </a:spcAft>
              <a:buClr>
                <a:schemeClr val="dk1"/>
              </a:buClr>
              <a:buSzPts val="1800"/>
              <a:tabLst>
                <a:tab pos="525780" algn="l"/>
                <a:tab pos="526256" algn="l"/>
              </a:tabLst>
            </a:pPr>
            <a:r>
              <a:rPr lang="en-US" sz="1600" dirty="0"/>
              <a:t>Analyze issues related to bulk funding to determine what solutions are available.</a:t>
            </a:r>
          </a:p>
        </p:txBody>
      </p:sp>
    </p:spTree>
    <p:extLst>
      <p:ext uri="{BB962C8B-B14F-4D97-AF65-F5344CB8AC3E}">
        <p14:creationId xmlns:p14="http://schemas.microsoft.com/office/powerpoint/2010/main" val="1864964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F83B-4FC6-763B-9648-15C7C1295CBB}"/>
              </a:ext>
            </a:extLst>
          </p:cNvPr>
          <p:cNvSpPr>
            <a:spLocks noGrp="1"/>
          </p:cNvSpPr>
          <p:nvPr>
            <p:ph type="title"/>
          </p:nvPr>
        </p:nvSpPr>
        <p:spPr>
          <a:xfrm>
            <a:off x="777240" y="1699401"/>
            <a:ext cx="7749540" cy="857100"/>
          </a:xfrm>
        </p:spPr>
        <p:txBody>
          <a:bodyPr>
            <a:noAutofit/>
          </a:bodyPr>
          <a:lstStyle/>
          <a:p>
            <a:r>
              <a:rPr lang="en-US" sz="3600" dirty="0">
                <a:sym typeface="Arial"/>
              </a:rPr>
              <a:t>Access Online/IOD – Disputed Transactions</a:t>
            </a:r>
            <a:endParaRPr lang="en-US" sz="3600" dirty="0"/>
          </a:p>
        </p:txBody>
      </p:sp>
    </p:spTree>
    <p:extLst>
      <p:ext uri="{BB962C8B-B14F-4D97-AF65-F5344CB8AC3E}">
        <p14:creationId xmlns:p14="http://schemas.microsoft.com/office/powerpoint/2010/main" val="718194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382385" y="0"/>
            <a:ext cx="8761615" cy="1063229"/>
          </a:xfrm>
        </p:spPr>
        <p:txBody>
          <a:bodyPr>
            <a:normAutofit fontScale="90000"/>
          </a:bodyPr>
          <a:lstStyle/>
          <a:p>
            <a:r>
              <a:rPr lang="en-US" sz="4000" dirty="0">
                <a:sym typeface="Arial"/>
              </a:rPr>
              <a:t>Access Online/IOD – Disputed Transactions</a:t>
            </a:r>
            <a:endParaRPr lang="en-US" sz="4000" dirty="0"/>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199" y="1200151"/>
            <a:ext cx="8482693" cy="3840956"/>
          </a:xfrm>
        </p:spPr>
        <p:txBody>
          <a:bodyPr>
            <a:noAutofit/>
          </a:bodyPr>
          <a:lstStyle/>
          <a:p>
            <a:pPr indent="-330200">
              <a:lnSpc>
                <a:spcPct val="125000"/>
              </a:lnSpc>
              <a:spcBef>
                <a:spcPts val="0"/>
              </a:spcBef>
              <a:buClr>
                <a:schemeClr val="dk1"/>
              </a:buClr>
              <a:buSzPts val="1800"/>
            </a:pPr>
            <a:r>
              <a:rPr lang="en-US" sz="1400" dirty="0">
                <a:sym typeface="Calibri"/>
              </a:rPr>
              <a:t>SP3 Data Mining (DM) has helped to identify risk areas to focus on to improve the purchase card program.  As a result of DM, Integrated Solutions Team (IST) meetings, and Component Program Manager (CPM) monthly meetings, it has become clear that improvements are needed, and possible, for disputes.</a:t>
            </a:r>
          </a:p>
          <a:p>
            <a:pPr indent="-330200">
              <a:lnSpc>
                <a:spcPct val="125000"/>
              </a:lnSpc>
              <a:spcBef>
                <a:spcPts val="0"/>
              </a:spcBef>
              <a:buClr>
                <a:schemeClr val="dk1"/>
              </a:buClr>
              <a:buSzPts val="1800"/>
            </a:pPr>
            <a:r>
              <a:rPr lang="en-US" sz="1400" dirty="0">
                <a:sym typeface="Calibri"/>
              </a:rPr>
              <a:t>An analysis of DoD disputes data showed that 56.8% of disputed transactions are resolved in favor of the merchant, a significantly higher amount than expected. </a:t>
            </a:r>
          </a:p>
          <a:p>
            <a:pPr indent="-330200">
              <a:lnSpc>
                <a:spcPct val="125000"/>
              </a:lnSpc>
              <a:spcBef>
                <a:spcPts val="0"/>
              </a:spcBef>
              <a:buClr>
                <a:schemeClr val="dk1"/>
              </a:buClr>
              <a:buSzPts val="1800"/>
            </a:pPr>
            <a:r>
              <a:rPr lang="en-US" sz="1400" dirty="0">
                <a:sym typeface="Calibri"/>
              </a:rPr>
              <a:t>During the COVID-19 pandemic, the Bank developed a capability to use email correspondence rather than paper communication with CHs for some disputes.  For some disputes, the Bank uses the Account Administration email address in Access Online to contact the CH and collect dispute documentation.  Requirements:</a:t>
            </a:r>
          </a:p>
          <a:p>
            <a:pPr marL="812800" lvl="1" indent="-342900">
              <a:lnSpc>
                <a:spcPct val="125000"/>
              </a:lnSpc>
              <a:spcBef>
                <a:spcPts val="0"/>
              </a:spcBef>
              <a:buClr>
                <a:schemeClr val="dk1"/>
              </a:buClr>
              <a:buSzPct val="100000"/>
              <a:buFont typeface="+mj-lt"/>
              <a:buAutoNum type="arabicPeriod"/>
              <a:tabLst>
                <a:tab pos="525780" algn="l"/>
                <a:tab pos="526256" algn="l"/>
              </a:tabLst>
            </a:pPr>
            <a:r>
              <a:rPr lang="en-US" sz="1400" dirty="0">
                <a:sym typeface="Calibri"/>
              </a:rPr>
              <a:t>CHs </a:t>
            </a:r>
            <a:r>
              <a:rPr lang="en-US" sz="1400" b="1" dirty="0">
                <a:sym typeface="Calibri"/>
              </a:rPr>
              <a:t>must</a:t>
            </a:r>
            <a:r>
              <a:rPr lang="en-US" sz="1400" dirty="0">
                <a:sym typeface="Calibri"/>
              </a:rPr>
              <a:t> have a valid email address recorded in Account Administration in Access Online to receive dispute documentation correspondence via email</a:t>
            </a:r>
          </a:p>
          <a:p>
            <a:pPr marL="812800" lvl="1" indent="-342900">
              <a:lnSpc>
                <a:spcPct val="125000"/>
              </a:lnSpc>
              <a:spcBef>
                <a:spcPts val="0"/>
              </a:spcBef>
              <a:buClr>
                <a:schemeClr val="dk1"/>
              </a:buClr>
              <a:buSzPct val="100000"/>
              <a:buFont typeface="+mj-lt"/>
              <a:buAutoNum type="arabicPeriod"/>
              <a:tabLst>
                <a:tab pos="525780" algn="l"/>
                <a:tab pos="526256" algn="l"/>
              </a:tabLst>
            </a:pPr>
            <a:r>
              <a:rPr lang="en-US" sz="1400" dirty="0">
                <a:sym typeface="Calibri"/>
              </a:rPr>
              <a:t>CHs </a:t>
            </a:r>
            <a:r>
              <a:rPr lang="en-US" sz="1400" b="1" dirty="0">
                <a:sym typeface="Calibri"/>
              </a:rPr>
              <a:t>must</a:t>
            </a:r>
            <a:r>
              <a:rPr lang="en-US" sz="1400" dirty="0">
                <a:sym typeface="Calibri"/>
              </a:rPr>
              <a:t> enable email notification for Disputes via My Personal Information in Access Online</a:t>
            </a:r>
          </a:p>
        </p:txBody>
      </p:sp>
    </p:spTree>
    <p:extLst>
      <p:ext uri="{BB962C8B-B14F-4D97-AF65-F5344CB8AC3E}">
        <p14:creationId xmlns:p14="http://schemas.microsoft.com/office/powerpoint/2010/main" val="373554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561070" cy="1063229"/>
          </a:xfrm>
        </p:spPr>
        <p:txBody>
          <a:bodyPr>
            <a:noAutofit/>
          </a:bodyPr>
          <a:lstStyle/>
          <a:p>
            <a:r>
              <a:rPr lang="en-US" sz="2800" dirty="0"/>
              <a:t>Access Online/IOD – Disputed Transactions:  Potential Reasons for High Rate of Resolution in Favor of Merchant</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199" y="1200151"/>
            <a:ext cx="8482693" cy="3840956"/>
          </a:xfrm>
        </p:spPr>
        <p:txBody>
          <a:bodyPr>
            <a:noAutofit/>
          </a:bodyPr>
          <a:lstStyle/>
          <a:p>
            <a:pPr marL="355600">
              <a:lnSpc>
                <a:spcPct val="125000"/>
              </a:lnSpc>
              <a:spcBef>
                <a:spcPts val="0"/>
              </a:spcBef>
              <a:buClr>
                <a:schemeClr val="dk1"/>
              </a:buClr>
              <a:buSzPct val="100000"/>
              <a:buFont typeface="+mj-lt"/>
              <a:buAutoNum type="arabicPeriod"/>
            </a:pPr>
            <a:r>
              <a:rPr lang="en-US" sz="1600" dirty="0"/>
              <a:t>CHs dispute transactions inappropriately</a:t>
            </a:r>
          </a:p>
          <a:p>
            <a:pPr lvl="1">
              <a:lnSpc>
                <a:spcPct val="125000"/>
              </a:lnSpc>
              <a:spcBef>
                <a:spcPts val="0"/>
              </a:spcBef>
              <a:buFont typeface="Arial" panose="020B0604020202020204" pitchFamily="34" charset="0"/>
              <a:buChar char="•"/>
            </a:pPr>
            <a:r>
              <a:rPr lang="en-US" sz="1600" dirty="0"/>
              <a:t>CHs “forget” they ordered something and dispute the transaction rather than calling the merchant to work it out</a:t>
            </a:r>
          </a:p>
          <a:p>
            <a:pPr lvl="1">
              <a:lnSpc>
                <a:spcPct val="125000"/>
              </a:lnSpc>
              <a:spcBef>
                <a:spcPts val="0"/>
              </a:spcBef>
              <a:buFont typeface="Arial" panose="020B0604020202020204" pitchFamily="34" charset="0"/>
              <a:buChar char="•"/>
            </a:pPr>
            <a:r>
              <a:rPr lang="en-US" sz="1600" dirty="0"/>
              <a:t>CHs work it out with the merchant AND dispute the transaction</a:t>
            </a:r>
          </a:p>
          <a:p>
            <a:pPr marL="355600">
              <a:lnSpc>
                <a:spcPct val="125000"/>
              </a:lnSpc>
              <a:spcBef>
                <a:spcPts val="0"/>
              </a:spcBef>
              <a:buClr>
                <a:schemeClr val="dk1"/>
              </a:buClr>
              <a:buSzPct val="100000"/>
              <a:buFont typeface="+mj-lt"/>
              <a:buAutoNum type="arabicPeriod"/>
            </a:pPr>
            <a:r>
              <a:rPr lang="en-US" sz="1600" dirty="0"/>
              <a:t>CHs dispute transactions to cover up fraud or other suspect behavior</a:t>
            </a:r>
          </a:p>
        </p:txBody>
      </p:sp>
    </p:spTree>
    <p:extLst>
      <p:ext uri="{BB962C8B-B14F-4D97-AF65-F5344CB8AC3E}">
        <p14:creationId xmlns:p14="http://schemas.microsoft.com/office/powerpoint/2010/main" val="254506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6833-8D8F-D864-71F7-D513770DCA68}"/>
              </a:ext>
            </a:extLst>
          </p:cNvPr>
          <p:cNvSpPr>
            <a:spLocks noGrp="1"/>
          </p:cNvSpPr>
          <p:nvPr>
            <p:ph type="title"/>
          </p:nvPr>
        </p:nvSpPr>
        <p:spPr>
          <a:xfrm>
            <a:off x="457200" y="0"/>
            <a:ext cx="8637270" cy="1063229"/>
          </a:xfrm>
        </p:spPr>
        <p:txBody>
          <a:bodyPr>
            <a:noAutofit/>
          </a:bodyPr>
          <a:lstStyle/>
          <a:p>
            <a:r>
              <a:rPr lang="en-US" sz="2600" dirty="0"/>
              <a:t>Access Online/IOD – Disputed Transactions:  Potential Reasons for High Rate of Resolution in Favor of Merchant, Cont.</a:t>
            </a:r>
          </a:p>
        </p:txBody>
      </p:sp>
      <p:sp>
        <p:nvSpPr>
          <p:cNvPr id="3" name="Content Placeholder 2">
            <a:extLst>
              <a:ext uri="{FF2B5EF4-FFF2-40B4-BE49-F238E27FC236}">
                <a16:creationId xmlns:a16="http://schemas.microsoft.com/office/drawing/2014/main" id="{4E804E68-ED62-FF8F-32FE-F512593B2BBD}"/>
              </a:ext>
            </a:extLst>
          </p:cNvPr>
          <p:cNvSpPr>
            <a:spLocks noGrp="1"/>
          </p:cNvSpPr>
          <p:nvPr>
            <p:ph idx="1"/>
          </p:nvPr>
        </p:nvSpPr>
        <p:spPr>
          <a:xfrm>
            <a:off x="457200" y="1009651"/>
            <a:ext cx="8481060" cy="3737370"/>
          </a:xfrm>
        </p:spPr>
        <p:txBody>
          <a:bodyPr>
            <a:noAutofit/>
          </a:bodyPr>
          <a:lstStyle/>
          <a:p>
            <a:pPr>
              <a:spcBef>
                <a:spcPts val="0"/>
              </a:spcBef>
              <a:buFont typeface="+mj-lt"/>
              <a:buAutoNum type="arabicPeriod" startAt="3"/>
            </a:pPr>
            <a:r>
              <a:rPr lang="en-US" sz="1400" dirty="0"/>
              <a:t>CHs do not provide dispute supporting documentation to the Bank, or do not provide it on time</a:t>
            </a:r>
          </a:p>
          <a:p>
            <a:pPr lvl="1">
              <a:spcBef>
                <a:spcPts val="0"/>
              </a:spcBef>
              <a:buFont typeface="Arial" panose="020B0604020202020204" pitchFamily="34" charset="0"/>
              <a:buChar char="•"/>
            </a:pPr>
            <a:r>
              <a:rPr lang="en-US" sz="1400" dirty="0"/>
              <a:t>Time frames required by the Bank may vary; CH must pay close attention to dispute instructions in Access Online and/or from the Bank and comply with the time frame provided for each specific dispute.  </a:t>
            </a:r>
          </a:p>
          <a:p>
            <a:pPr lvl="1">
              <a:spcBef>
                <a:spcPts val="0"/>
              </a:spcBef>
              <a:buFont typeface="Arial" panose="020B0604020202020204" pitchFamily="34" charset="0"/>
              <a:buChar char="•"/>
            </a:pPr>
            <a:r>
              <a:rPr lang="en-US" sz="1400" dirty="0"/>
              <a:t>Example:  If disputing in Access Online, the CH MUST print, sign and fax or mail (within 21 days) the form from Access Online and the other required documentation to the Bank in accordance with instructions (screen to do so pops up after the request has been successfully completed so CHs may not know this is required)</a:t>
            </a:r>
          </a:p>
        </p:txBody>
      </p:sp>
      <p:grpSp>
        <p:nvGrpSpPr>
          <p:cNvPr id="12" name="Group 11" descr="Screen capture to emphasize the point that if disputing in Access Online, the CH must print, sign and fax or mail (within 21 days) the form from Access Online and the other required documentation.">
            <a:extLst>
              <a:ext uri="{FF2B5EF4-FFF2-40B4-BE49-F238E27FC236}">
                <a16:creationId xmlns:a16="http://schemas.microsoft.com/office/drawing/2014/main" id="{A154E5D2-2540-A71F-243B-7427D4C4A4D1}"/>
              </a:ext>
            </a:extLst>
          </p:cNvPr>
          <p:cNvGrpSpPr/>
          <p:nvPr/>
        </p:nvGrpSpPr>
        <p:grpSpPr>
          <a:xfrm>
            <a:off x="626027" y="2447857"/>
            <a:ext cx="8154782" cy="2677656"/>
            <a:chOff x="650966" y="2447857"/>
            <a:chExt cx="8154782" cy="2677656"/>
          </a:xfrm>
        </p:grpSpPr>
        <p:sp>
          <p:nvSpPr>
            <p:cNvPr id="5" name="TextBox 4">
              <a:extLst>
                <a:ext uri="{FF2B5EF4-FFF2-40B4-BE49-F238E27FC236}">
                  <a16:creationId xmlns:a16="http://schemas.microsoft.com/office/drawing/2014/main" id="{9199BD49-CBFC-F77D-1B86-8B3B5EAC6C82}"/>
                </a:ext>
              </a:extLst>
            </p:cNvPr>
            <p:cNvSpPr txBox="1"/>
            <p:nvPr/>
          </p:nvSpPr>
          <p:spPr>
            <a:xfrm>
              <a:off x="4291199" y="2447857"/>
              <a:ext cx="4514549" cy="2677656"/>
            </a:xfrm>
            <a:prstGeom prst="rect">
              <a:avLst/>
            </a:prstGeom>
            <a:solidFill>
              <a:srgbClr val="CDA057">
                <a:lumMod val="20000"/>
                <a:lumOff val="80000"/>
              </a:srgbClr>
            </a:solidFill>
            <a:ln w="31750">
              <a:solidFill>
                <a:srgbClr val="1D3B6F">
                  <a:shade val="95000"/>
                  <a:satMod val="105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a:solidFill>
                    <a:srgbClr val="1D3B6F"/>
                  </a:solidFill>
                  <a:latin typeface="Arial"/>
                </a:rPr>
                <a:t>I</a:t>
              </a:r>
              <a:r>
                <a:rPr kumimoji="0" lang="en-US" sz="1400" b="0" i="0" u="none" strike="noStrike" kern="0" cap="none" spc="0" normalizeH="0" baseline="0" noProof="0" dirty="0">
                  <a:ln>
                    <a:noFill/>
                  </a:ln>
                  <a:solidFill>
                    <a:srgbClr val="1D3B6F"/>
                  </a:solidFill>
                  <a:effectLst/>
                  <a:uLnTx/>
                  <a:uFillTx/>
                  <a:latin typeface="Arial"/>
                </a:rPr>
                <a:t>f disputing in Access Online, the CH </a:t>
              </a:r>
              <a:r>
                <a:rPr kumimoji="0" lang="en-US" sz="1400" b="1" i="0" u="sng" strike="noStrike" kern="0" cap="none" spc="0" normalizeH="0" baseline="0" noProof="0" dirty="0">
                  <a:ln>
                    <a:noFill/>
                  </a:ln>
                  <a:solidFill>
                    <a:srgbClr val="1D3B6F"/>
                  </a:solidFill>
                  <a:effectLst/>
                  <a:uLnTx/>
                  <a:uFillTx/>
                  <a:latin typeface="Arial"/>
                </a:rPr>
                <a:t>MUST</a:t>
              </a:r>
              <a:r>
                <a:rPr kumimoji="0" lang="en-US" sz="1400" b="0" i="0" u="none" strike="noStrike" kern="0" cap="none" spc="0" normalizeH="0" baseline="0" noProof="0" dirty="0">
                  <a:ln>
                    <a:noFill/>
                  </a:ln>
                  <a:solidFill>
                    <a:srgbClr val="1D3B6F"/>
                  </a:solidFill>
                  <a:effectLst/>
                  <a:uLnTx/>
                  <a:uFillTx/>
                  <a:latin typeface="Arial"/>
                </a:rPr>
                <a:t> print, sign </a:t>
              </a:r>
              <a:r>
                <a:rPr kumimoji="0" lang="en-US" sz="1400" b="0" i="0" u="sng" strike="noStrike" kern="0" cap="none" spc="0" normalizeH="0" baseline="0" noProof="0" dirty="0">
                  <a:ln>
                    <a:noFill/>
                  </a:ln>
                  <a:solidFill>
                    <a:srgbClr val="1D3B6F"/>
                  </a:solidFill>
                  <a:effectLst/>
                  <a:uLnTx/>
                  <a:uFillTx/>
                  <a:latin typeface="Arial"/>
                </a:rPr>
                <a:t>and fax or mail (within 21 days) </a:t>
              </a:r>
              <a:r>
                <a:rPr kumimoji="0" lang="en-US" sz="1400" b="0" i="0" u="none" strike="noStrike" kern="0" cap="none" spc="0" normalizeH="0" baseline="0" noProof="0" dirty="0">
                  <a:ln>
                    <a:noFill/>
                  </a:ln>
                  <a:solidFill>
                    <a:srgbClr val="1D3B6F"/>
                  </a:solidFill>
                  <a:effectLst/>
                  <a:uLnTx/>
                  <a:uFillTx/>
                  <a:latin typeface="Arial"/>
                </a:rPr>
                <a:t>the form from Access Online and the other required documentation to:</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D3B6F"/>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1D3B6F"/>
                  </a:solidFill>
                  <a:effectLst/>
                  <a:uLnTx/>
                  <a:uFillTx/>
                  <a:latin typeface="Arial"/>
                </a:rPr>
                <a:t>	</a:t>
              </a:r>
            </a:p>
          </p:txBody>
        </p:sp>
        <p:pic>
          <p:nvPicPr>
            <p:cNvPr id="4" name="Picture 3">
              <a:extLst>
                <a:ext uri="{FF2B5EF4-FFF2-40B4-BE49-F238E27FC236}">
                  <a16:creationId xmlns:a16="http://schemas.microsoft.com/office/drawing/2014/main" id="{DA17DC83-BB84-BCF2-6D90-CB82A27999B2}"/>
                </a:ext>
              </a:extLst>
            </p:cNvPr>
            <p:cNvPicPr>
              <a:picLocks noChangeAspect="1"/>
            </p:cNvPicPr>
            <p:nvPr/>
          </p:nvPicPr>
          <p:blipFill rotWithShape="1">
            <a:blip r:embed="rId3"/>
            <a:srcRect r="28032" b="63439"/>
            <a:stretch/>
          </p:blipFill>
          <p:spPr>
            <a:xfrm>
              <a:off x="650966" y="2544665"/>
              <a:ext cx="3427641" cy="1854269"/>
            </a:xfrm>
            <a:prstGeom prst="rect">
              <a:avLst/>
            </a:prstGeom>
          </p:spPr>
        </p:pic>
        <p:pic>
          <p:nvPicPr>
            <p:cNvPr id="6" name="Picture 5" descr="Graphical user interface, text&#10;&#10;Description automatically generated with medium confidence">
              <a:extLst>
                <a:ext uri="{FF2B5EF4-FFF2-40B4-BE49-F238E27FC236}">
                  <a16:creationId xmlns:a16="http://schemas.microsoft.com/office/drawing/2014/main" id="{55D54BBA-641E-B9F1-B46E-A4833D7E3436}"/>
                </a:ext>
              </a:extLst>
            </p:cNvPr>
            <p:cNvPicPr>
              <a:picLocks noChangeAspect="1"/>
            </p:cNvPicPr>
            <p:nvPr/>
          </p:nvPicPr>
          <p:blipFill>
            <a:blip r:embed="rId4"/>
            <a:stretch>
              <a:fillRect/>
            </a:stretch>
          </p:blipFill>
          <p:spPr>
            <a:xfrm>
              <a:off x="4412206" y="3182773"/>
              <a:ext cx="4263988" cy="1491474"/>
            </a:xfrm>
            <a:prstGeom prst="rect">
              <a:avLst/>
            </a:prstGeom>
          </p:spPr>
        </p:pic>
        <p:cxnSp>
          <p:nvCxnSpPr>
            <p:cNvPr id="7" name="Straight Arrow Connector 6">
              <a:extLst>
                <a:ext uri="{FF2B5EF4-FFF2-40B4-BE49-F238E27FC236}">
                  <a16:creationId xmlns:a16="http://schemas.microsoft.com/office/drawing/2014/main" id="{5B152E5D-67E3-D174-1B0C-1D1D6945CA08}"/>
                </a:ext>
              </a:extLst>
            </p:cNvPr>
            <p:cNvCxnSpPr>
              <a:cxnSpLocks/>
            </p:cNvCxnSpPr>
            <p:nvPr/>
          </p:nvCxnSpPr>
          <p:spPr>
            <a:xfrm flipV="1">
              <a:off x="3534892" y="3471799"/>
              <a:ext cx="877314" cy="16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063447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561070" cy="1063229"/>
          </a:xfrm>
        </p:spPr>
        <p:txBody>
          <a:bodyPr>
            <a:noAutofit/>
          </a:bodyPr>
          <a:lstStyle/>
          <a:p>
            <a:r>
              <a:rPr lang="en-US" sz="2600" dirty="0"/>
              <a:t>Access Online/IOD – Disputed Transactions:  Potential Reasons for High Rate of Resolution in Favor of Merchant, Cont.</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87679" y="1021081"/>
            <a:ext cx="8482693" cy="3840956"/>
          </a:xfrm>
        </p:spPr>
        <p:txBody>
          <a:bodyPr>
            <a:noAutofit/>
          </a:bodyPr>
          <a:lstStyle/>
          <a:p>
            <a:pPr>
              <a:buFont typeface="+mj-lt"/>
              <a:buAutoNum type="arabicPeriod" startAt="3"/>
            </a:pPr>
            <a:r>
              <a:rPr lang="en-US" sz="1400" dirty="0"/>
              <a:t>CHs do not provide dispute supporting documentation to the Bank, or do not provide it on time, cont.</a:t>
            </a:r>
          </a:p>
          <a:p>
            <a:pPr lvl="1">
              <a:spcBef>
                <a:spcPts val="0"/>
              </a:spcBef>
              <a:buFont typeface="Arial" panose="020B0604020202020204" pitchFamily="34" charset="0"/>
              <a:buChar char="•"/>
            </a:pPr>
            <a:r>
              <a:rPr lang="en-US" sz="1400" dirty="0"/>
              <a:t>Telework may delay/prevent CHs from receiving mail from the Bank, making it difficult to send required documents in a timely manner.</a:t>
            </a:r>
          </a:p>
          <a:p>
            <a:pPr marL="1143000" lvl="1"/>
            <a:r>
              <a:rPr lang="en-US" sz="1400" dirty="0"/>
              <a:t>CHs often not in the office to receive mail, send mail, or use fax machine</a:t>
            </a:r>
          </a:p>
          <a:p>
            <a:pPr marL="1143000" lvl="1"/>
            <a:r>
              <a:rPr lang="en-US" sz="1400" dirty="0"/>
              <a:t>CHs may not have access to a printer-scanner or fax machine at the telework location</a:t>
            </a:r>
          </a:p>
          <a:p>
            <a:pPr lvl="1">
              <a:spcBef>
                <a:spcPts val="0"/>
              </a:spcBef>
              <a:buFont typeface="Arial" panose="020B0604020202020204" pitchFamily="34" charset="0"/>
              <a:buChar char="•"/>
            </a:pPr>
            <a:r>
              <a:rPr lang="en-US" sz="1400" dirty="0"/>
              <a:t>As addressed in a previous slide, the Bank can now use the Account Administration email address to contact the CH and collect dispute documentation.  If available, the Bank typically will contact CHs using email.  Therefore, continued Component CH training is needed to reinforce that:</a:t>
            </a:r>
          </a:p>
          <a:p>
            <a:pPr marL="1143000" lvl="1"/>
            <a:r>
              <a:rPr lang="en-US" sz="1400" b="1" dirty="0"/>
              <a:t>Users </a:t>
            </a:r>
            <a:r>
              <a:rPr lang="en-US" sz="1400" b="1" dirty="0">
                <a:sym typeface="Calibri"/>
              </a:rPr>
              <a:t>must have a valid email address recorded in </a:t>
            </a:r>
            <a:r>
              <a:rPr lang="en-US" sz="1400" b="1" u="sng" dirty="0">
                <a:sym typeface="Calibri"/>
              </a:rPr>
              <a:t>Account Administration </a:t>
            </a:r>
            <a:r>
              <a:rPr lang="en-US" sz="1400" b="1" dirty="0">
                <a:sym typeface="Calibri"/>
              </a:rPr>
              <a:t>in Access Online to receive dispute documentation correspondence via email. </a:t>
            </a:r>
            <a:r>
              <a:rPr lang="en-US" sz="1400" dirty="0">
                <a:sym typeface="Calibri"/>
              </a:rPr>
              <a:t> </a:t>
            </a:r>
            <a:r>
              <a:rPr lang="en-US" sz="1400" dirty="0"/>
              <a:t>Email would be the first method of communication if a valid email is associated with a CH account in Access Online Account Administration.  If a valid email is not associated with the CH account in Access Online Account Administration, communication to the CH will be sent via U.S. Postal Service.  </a:t>
            </a:r>
            <a:r>
              <a:rPr lang="en-US" sz="1400" i="1" dirty="0"/>
              <a:t>Note: email must be included in Account Administration for </a:t>
            </a:r>
            <a:r>
              <a:rPr lang="en-US" sz="1400" b="1" i="1" u="sng" dirty="0"/>
              <a:t>each</a:t>
            </a:r>
            <a:r>
              <a:rPr lang="en-US" sz="1400" i="1" dirty="0"/>
              <a:t> account the CH has.</a:t>
            </a:r>
          </a:p>
          <a:p>
            <a:pPr marL="1143000" lvl="1"/>
            <a:r>
              <a:rPr lang="en-US" sz="1400" b="1" dirty="0"/>
              <a:t>Users may enable email notification for Dispute Status Changes via My Personal Information in Access Online.  </a:t>
            </a:r>
            <a:r>
              <a:rPr lang="en-US" sz="1400" dirty="0"/>
              <a:t>Once in “My Personal Information,” navigate to the “Email Notifications” section, and select the radio button for “Dispute Status Email Notification.”</a:t>
            </a:r>
          </a:p>
        </p:txBody>
      </p:sp>
    </p:spTree>
    <p:extLst>
      <p:ext uri="{BB962C8B-B14F-4D97-AF65-F5344CB8AC3E}">
        <p14:creationId xmlns:p14="http://schemas.microsoft.com/office/powerpoint/2010/main" val="402783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dirty="0">
                <a:sym typeface="Arial"/>
              </a:rPr>
              <a:t>Reminders</a:t>
            </a:r>
            <a:endParaRPr lang="en-US" dirty="0"/>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p:txBody>
          <a:bodyPr>
            <a:normAutofit/>
          </a:bodyPr>
          <a:lstStyle/>
          <a:p>
            <a:pPr marL="342900" marR="0" lvl="2" indent="-330200" algn="l" rtl="0">
              <a:lnSpc>
                <a:spcPct val="100000"/>
              </a:lnSpc>
              <a:spcBef>
                <a:spcPts val="225"/>
              </a:spcBef>
              <a:spcAft>
                <a:spcPts val="0"/>
              </a:spcAft>
              <a:buClr>
                <a:schemeClr val="dk1"/>
              </a:buClr>
              <a:buSzPts val="1800"/>
              <a:buFont typeface="Arial"/>
              <a:buChar char="•"/>
            </a:pPr>
            <a:r>
              <a:rPr lang="en-US" sz="3200" b="0" i="0" u="none" strike="noStrike" cap="none" dirty="0">
                <a:solidFill>
                  <a:schemeClr val="dk1"/>
                </a:solidFill>
                <a:latin typeface="Arial"/>
                <a:ea typeface="Arial"/>
                <a:cs typeface="Arial"/>
                <a:sym typeface="Arial"/>
              </a:rPr>
              <a:t>Chat and Q&amp;A will be at the end of the presentation</a:t>
            </a:r>
            <a:endParaRPr lang="en-US" dirty="0"/>
          </a:p>
          <a:p>
            <a:pPr marL="342900" marR="0" lvl="2" indent="-330200" algn="l" rtl="0">
              <a:lnSpc>
                <a:spcPct val="100000"/>
              </a:lnSpc>
              <a:spcBef>
                <a:spcPts val="225"/>
              </a:spcBef>
              <a:spcAft>
                <a:spcPts val="0"/>
              </a:spcAft>
              <a:buClr>
                <a:schemeClr val="dk1"/>
              </a:buClr>
              <a:buSzPts val="1800"/>
              <a:buFont typeface="Arial"/>
              <a:buChar char="•"/>
            </a:pPr>
            <a:r>
              <a:rPr lang="en-US" sz="3200" b="0" i="0" u="none" strike="noStrike" cap="none" dirty="0">
                <a:solidFill>
                  <a:schemeClr val="dk1"/>
                </a:solidFill>
                <a:latin typeface="Arial"/>
                <a:ea typeface="Arial"/>
                <a:cs typeface="Arial"/>
                <a:sym typeface="Arial"/>
              </a:rPr>
              <a:t>Class surveys</a:t>
            </a:r>
          </a:p>
        </p:txBody>
      </p:sp>
    </p:spTree>
    <p:extLst>
      <p:ext uri="{BB962C8B-B14F-4D97-AF65-F5344CB8AC3E}">
        <p14:creationId xmlns:p14="http://schemas.microsoft.com/office/powerpoint/2010/main" val="3942144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F83B-4FC6-763B-9648-15C7C1295CBB}"/>
              </a:ext>
            </a:extLst>
          </p:cNvPr>
          <p:cNvSpPr>
            <a:spLocks noGrp="1"/>
          </p:cNvSpPr>
          <p:nvPr>
            <p:ph type="title"/>
          </p:nvPr>
        </p:nvSpPr>
        <p:spPr>
          <a:xfrm>
            <a:off x="777240" y="1699401"/>
            <a:ext cx="7749540" cy="857100"/>
          </a:xfrm>
        </p:spPr>
        <p:txBody>
          <a:bodyPr>
            <a:noAutofit/>
          </a:bodyPr>
          <a:lstStyle/>
          <a:p>
            <a:pPr>
              <a:buSzPts val="1800"/>
            </a:pPr>
            <a:r>
              <a:rPr lang="en-US" sz="3600" dirty="0">
                <a:sym typeface="Calibri"/>
              </a:rPr>
              <a:t>GPC Program Oversight in Insights On Demand (IOD) Reminders</a:t>
            </a:r>
            <a:endParaRPr lang="en-US" sz="3600" dirty="0"/>
          </a:p>
        </p:txBody>
      </p:sp>
    </p:spTree>
    <p:extLst>
      <p:ext uri="{BB962C8B-B14F-4D97-AF65-F5344CB8AC3E}">
        <p14:creationId xmlns:p14="http://schemas.microsoft.com/office/powerpoint/2010/main" val="425871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564880" cy="1063229"/>
          </a:xfrm>
        </p:spPr>
        <p:txBody>
          <a:bodyPr>
            <a:noAutofit/>
          </a:bodyPr>
          <a:lstStyle/>
          <a:p>
            <a:r>
              <a:rPr lang="en-US" sz="3600" dirty="0">
                <a:sym typeface="Arial"/>
              </a:rPr>
              <a:t>3-Pro</a:t>
            </a:r>
            <a:r>
              <a:rPr lang="en-US" sz="3600" dirty="0"/>
              <a:t>n</a:t>
            </a:r>
            <a:r>
              <a:rPr lang="en-US" sz="3600" dirty="0">
                <a:sym typeface="Arial"/>
              </a:rPr>
              <a:t>ged Oversight Review Process</a:t>
            </a:r>
            <a:endParaRPr lang="en-US" sz="3600" dirty="0"/>
          </a:p>
        </p:txBody>
      </p:sp>
      <p:grpSp>
        <p:nvGrpSpPr>
          <p:cNvPr id="3" name="Group 2" descr="Diagram of the three-pronged Oversight Review Process&#10;&#10;The diagram illustrates the purpose, players, process, and product for Daily DM Reviews, Monthly A/OPC Reviews, and Semi-Annual Head of Activity Reviews.  ">
            <a:extLst>
              <a:ext uri="{FF2B5EF4-FFF2-40B4-BE49-F238E27FC236}">
                <a16:creationId xmlns:a16="http://schemas.microsoft.com/office/drawing/2014/main" id="{D5465FAE-EDD5-AEFF-D7F0-EB22AC3371F6}"/>
              </a:ext>
            </a:extLst>
          </p:cNvPr>
          <p:cNvGrpSpPr/>
          <p:nvPr/>
        </p:nvGrpSpPr>
        <p:grpSpPr>
          <a:xfrm>
            <a:off x="1056550" y="809526"/>
            <a:ext cx="7487137" cy="4211514"/>
            <a:chOff x="1113698" y="931986"/>
            <a:chExt cx="7487137" cy="4211514"/>
          </a:xfrm>
        </p:grpSpPr>
        <p:graphicFrame>
          <p:nvGraphicFramePr>
            <p:cNvPr id="4" name="Object 3" descr="Diagram showing the 3-Pronged Oversight Review Process. The steps are Daily DM Case Reviews, Monthly A/OPC Reviews, and Semi-Annual Head of Activity Reviews. The process is supported by Procurement Management Reviews / Internal Control Reviews / Inspector General Reviews and the Integrated Solutions Team. ">
              <a:extLst>
                <a:ext uri="{FF2B5EF4-FFF2-40B4-BE49-F238E27FC236}">
                  <a16:creationId xmlns:a16="http://schemas.microsoft.com/office/drawing/2014/main" id="{D814DF4B-8A32-97C3-9D00-5049F3812285}"/>
                </a:ext>
              </a:extLst>
            </p:cNvPr>
            <p:cNvGraphicFramePr>
              <a:graphicFrameLocks noChangeAspect="1"/>
            </p:cNvGraphicFramePr>
            <p:nvPr>
              <p:extLst>
                <p:ext uri="{D42A27DB-BD31-4B8C-83A1-F6EECF244321}">
                  <p14:modId xmlns:p14="http://schemas.microsoft.com/office/powerpoint/2010/main" val="768724869"/>
                </p:ext>
              </p:extLst>
            </p:nvPr>
          </p:nvGraphicFramePr>
          <p:xfrm>
            <a:off x="1113698" y="931986"/>
            <a:ext cx="7487137" cy="4211514"/>
          </p:xfrm>
          <a:graphic>
            <a:graphicData uri="http://schemas.openxmlformats.org/presentationml/2006/ole">
              <mc:AlternateContent xmlns:mc="http://schemas.openxmlformats.org/markup-compatibility/2006">
                <mc:Choice xmlns:v="urn:schemas-microsoft-com:vml" Requires="v">
                  <p:oleObj name="Acrobat Document" r:id="rId3" imgW="9144000" imgH="5143500" progId="Acrobat.Document.DC">
                    <p:embed/>
                  </p:oleObj>
                </mc:Choice>
                <mc:Fallback>
                  <p:oleObj name="Acrobat Document" r:id="rId3" imgW="9144000" imgH="5143500" progId="Acrobat.Document.DC">
                    <p:embed/>
                    <p:pic>
                      <p:nvPicPr>
                        <p:cNvPr id="2" name="Object 1" descr="Diagram showing the 3-Pronged Oversight Review Process. The steps are Daily DM Case Reviews, Monthly A/OPC Reviews, and Semi-Annual Head of Activity Reviews. The process is supported by Procurement Management Reviews / Internal Control Reviews / Inspector General Reviews and the Integrated Solutions Team. ">
                          <a:extLst>
                            <a:ext uri="{FF2B5EF4-FFF2-40B4-BE49-F238E27FC236}">
                              <a16:creationId xmlns:a16="http://schemas.microsoft.com/office/drawing/2014/main" id="{2AF71BE7-BC33-93F4-B5A8-A32D77B2A87C}"/>
                            </a:ext>
                          </a:extLst>
                        </p:cNvPr>
                        <p:cNvPicPr/>
                        <p:nvPr/>
                      </p:nvPicPr>
                      <p:blipFill>
                        <a:blip r:embed="rId4"/>
                        <a:stretch>
                          <a:fillRect/>
                        </a:stretch>
                      </p:blipFill>
                      <p:spPr>
                        <a:xfrm>
                          <a:off x="1113698" y="931986"/>
                          <a:ext cx="7487137" cy="4211514"/>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62D8EF78-416C-E30D-4AE0-AC4E423735E9}"/>
                </a:ext>
              </a:extLst>
            </p:cNvPr>
            <p:cNvSpPr/>
            <p:nvPr/>
          </p:nvSpPr>
          <p:spPr>
            <a:xfrm rot="20778096">
              <a:off x="4541762" y="2348812"/>
              <a:ext cx="1194059" cy="431181"/>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00"/>
                  </a:solidFill>
                </a:rPr>
                <a:t>Aged Open Cases Result in Mandatory Account Suspensions</a:t>
              </a:r>
            </a:p>
          </p:txBody>
        </p:sp>
      </p:grpSp>
    </p:spTree>
    <p:extLst>
      <p:ext uri="{BB962C8B-B14F-4D97-AF65-F5344CB8AC3E}">
        <p14:creationId xmlns:p14="http://schemas.microsoft.com/office/powerpoint/2010/main" val="2147475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199" y="14525"/>
            <a:ext cx="8537171" cy="981449"/>
          </a:xfrm>
        </p:spPr>
        <p:txBody>
          <a:bodyPr>
            <a:noAutofit/>
          </a:bodyPr>
          <a:lstStyle/>
          <a:p>
            <a:pPr>
              <a:buSzPts val="1800"/>
            </a:pPr>
            <a:r>
              <a:rPr lang="en-US" sz="2800" dirty="0"/>
              <a:t>Monthly A/OPC Reviews and Semi-Annual Head of Activity Review (SAHAR) Schedule</a:t>
            </a:r>
          </a:p>
        </p:txBody>
      </p:sp>
      <p:graphicFrame>
        <p:nvGraphicFramePr>
          <p:cNvPr id="29" name="Table 28" descr="Chart showing due date schedule for Monthly A/OPC Reviews and SAHARs.  An arrow highlights an upcoming June 13, 2023 dudedate for &quot;CPM Review Complete - Shall Suspend Purchasing.&quot;">
            <a:extLst>
              <a:ext uri="{FF2B5EF4-FFF2-40B4-BE49-F238E27FC236}">
                <a16:creationId xmlns:a16="http://schemas.microsoft.com/office/drawing/2014/main" id="{7C08A055-26B9-8179-9C17-F85953BC2B8C}"/>
              </a:ext>
            </a:extLst>
          </p:cNvPr>
          <p:cNvGraphicFramePr>
            <a:graphicFrameLocks noGrp="1"/>
          </p:cNvGraphicFramePr>
          <p:nvPr>
            <p:extLst>
              <p:ext uri="{D42A27DB-BD31-4B8C-83A1-F6EECF244321}">
                <p14:modId xmlns:p14="http://schemas.microsoft.com/office/powerpoint/2010/main" val="1791387991"/>
              </p:ext>
            </p:extLst>
          </p:nvPr>
        </p:nvGraphicFramePr>
        <p:xfrm>
          <a:off x="926734" y="1030191"/>
          <a:ext cx="7450061" cy="4098784"/>
        </p:xfrm>
        <a:graphic>
          <a:graphicData uri="http://schemas.openxmlformats.org/drawingml/2006/table">
            <a:tbl>
              <a:tblPr firstRow="1"/>
              <a:tblGrid>
                <a:gridCol w="1479894">
                  <a:extLst>
                    <a:ext uri="{9D8B030D-6E8A-4147-A177-3AD203B41FA5}">
                      <a16:colId xmlns:a16="http://schemas.microsoft.com/office/drawing/2014/main" val="2489180328"/>
                    </a:ext>
                  </a:extLst>
                </a:gridCol>
                <a:gridCol w="569189">
                  <a:extLst>
                    <a:ext uri="{9D8B030D-6E8A-4147-A177-3AD203B41FA5}">
                      <a16:colId xmlns:a16="http://schemas.microsoft.com/office/drawing/2014/main" val="570409495"/>
                    </a:ext>
                  </a:extLst>
                </a:gridCol>
                <a:gridCol w="569189">
                  <a:extLst>
                    <a:ext uri="{9D8B030D-6E8A-4147-A177-3AD203B41FA5}">
                      <a16:colId xmlns:a16="http://schemas.microsoft.com/office/drawing/2014/main" val="2381781302"/>
                    </a:ext>
                  </a:extLst>
                </a:gridCol>
                <a:gridCol w="629904">
                  <a:extLst>
                    <a:ext uri="{9D8B030D-6E8A-4147-A177-3AD203B41FA5}">
                      <a16:colId xmlns:a16="http://schemas.microsoft.com/office/drawing/2014/main" val="30649977"/>
                    </a:ext>
                  </a:extLst>
                </a:gridCol>
                <a:gridCol w="657731">
                  <a:extLst>
                    <a:ext uri="{9D8B030D-6E8A-4147-A177-3AD203B41FA5}">
                      <a16:colId xmlns:a16="http://schemas.microsoft.com/office/drawing/2014/main" val="3464367370"/>
                    </a:ext>
                  </a:extLst>
                </a:gridCol>
                <a:gridCol w="910702">
                  <a:extLst>
                    <a:ext uri="{9D8B030D-6E8A-4147-A177-3AD203B41FA5}">
                      <a16:colId xmlns:a16="http://schemas.microsoft.com/office/drawing/2014/main" val="691368758"/>
                    </a:ext>
                  </a:extLst>
                </a:gridCol>
                <a:gridCol w="872759">
                  <a:extLst>
                    <a:ext uri="{9D8B030D-6E8A-4147-A177-3AD203B41FA5}">
                      <a16:colId xmlns:a16="http://schemas.microsoft.com/office/drawing/2014/main" val="1724763882"/>
                    </a:ext>
                  </a:extLst>
                </a:gridCol>
                <a:gridCol w="718443">
                  <a:extLst>
                    <a:ext uri="{9D8B030D-6E8A-4147-A177-3AD203B41FA5}">
                      <a16:colId xmlns:a16="http://schemas.microsoft.com/office/drawing/2014/main" val="3217523312"/>
                    </a:ext>
                  </a:extLst>
                </a:gridCol>
                <a:gridCol w="1042250">
                  <a:extLst>
                    <a:ext uri="{9D8B030D-6E8A-4147-A177-3AD203B41FA5}">
                      <a16:colId xmlns:a16="http://schemas.microsoft.com/office/drawing/2014/main" val="2090702427"/>
                    </a:ext>
                  </a:extLst>
                </a:gridCol>
              </a:tblGrid>
              <a:tr h="117089">
                <a:tc>
                  <a:txBody>
                    <a:bodyPr/>
                    <a:lstStyle/>
                    <a:p>
                      <a:pPr algn="l" fontAlgn="b"/>
                      <a:r>
                        <a:rPr lang="en-US" sz="800" b="1" i="0" u="none" strike="noStrike" dirty="0">
                          <a:solidFill>
                            <a:srgbClr val="FFFFFF"/>
                          </a:solidFill>
                          <a:effectLst/>
                          <a:latin typeface="Calibri" panose="020F0502020204030204" pitchFamily="34" charset="0"/>
                        </a:rPr>
                        <a:t>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gridSpan="2">
                  <a:txBody>
                    <a:bodyPr/>
                    <a:lstStyle/>
                    <a:p>
                      <a:pPr algn="ctr" fontAlgn="b"/>
                      <a:r>
                        <a:rPr lang="en-US" sz="800" b="1" i="0" u="none" strike="noStrike" dirty="0">
                          <a:solidFill>
                            <a:srgbClr val="FFFFFF"/>
                          </a:solidFill>
                          <a:effectLst/>
                          <a:latin typeface="Calibri" panose="020F0502020204030204" pitchFamily="34" charset="0"/>
                        </a:rPr>
                        <a:t>Transaction Period</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n-US"/>
                    </a:p>
                  </a:txBody>
                  <a:tcPr/>
                </a:tc>
                <a:tc gridSpan="6">
                  <a:txBody>
                    <a:bodyPr/>
                    <a:lstStyle/>
                    <a:p>
                      <a:pPr algn="ctr" fontAlgn="b"/>
                      <a:r>
                        <a:rPr lang="en-US" sz="800" b="1" i="0" u="none" strike="noStrike" dirty="0">
                          <a:solidFill>
                            <a:srgbClr val="FFFFFF"/>
                          </a:solidFill>
                          <a:effectLst/>
                          <a:latin typeface="Calibri" panose="020F0502020204030204" pitchFamily="34" charset="0"/>
                        </a:rPr>
                        <a:t>Review Period</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6015453"/>
                  </a:ext>
                </a:extLst>
              </a:tr>
              <a:tr h="455281">
                <a:tc>
                  <a:txBody>
                    <a:bodyPr/>
                    <a:lstStyle/>
                    <a:p>
                      <a:pPr algn="l" fontAlgn="b"/>
                      <a:r>
                        <a:rPr lang="en-US" sz="800" b="0" i="0" u="none" strike="noStrike" dirty="0">
                          <a:solidFill>
                            <a:srgbClr val="000000"/>
                          </a:solidFill>
                          <a:effectLst/>
                          <a:latin typeface="Calibri" panose="020F0502020204030204" pitchFamily="34" charset="0"/>
                        </a:rPr>
                        <a:t>Review Name / Required Action</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Cycle Start Date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Cycle End Date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A/OPC Runs Report</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A/OPC Review </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Complete - Can Suspend Purchasing</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1st Oversight A/OPC  Review Complete - Can Suspend Purchasing</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2nd Oversight A/OPC Review </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Complete -Can Suspend Purchasing</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CPM Review Complete - Shall  Suspend Purchasing</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800" b="0" i="0" u="none" strike="noStrike" dirty="0">
                          <a:solidFill>
                            <a:srgbClr val="000000"/>
                          </a:solidFill>
                          <a:effectLst/>
                          <a:latin typeface="Calibri" panose="020F0502020204030204" pitchFamily="34" charset="0"/>
                        </a:rPr>
                        <a:t>CPM Provides HA </a:t>
                      </a:r>
                      <a:br>
                        <a:rPr lang="en-US" sz="800" b="0" i="0" u="none" strike="noStrike" dirty="0">
                          <a:solidFill>
                            <a:srgbClr val="000000"/>
                          </a:solidFill>
                          <a:effectLst/>
                          <a:latin typeface="Calibri" panose="020F0502020204030204" pitchFamily="34" charset="0"/>
                        </a:rPr>
                      </a:br>
                      <a:r>
                        <a:rPr lang="en-US" sz="800" b="0" i="0" u="none" strike="noStrike" dirty="0">
                          <a:solidFill>
                            <a:srgbClr val="000000"/>
                          </a:solidFill>
                          <a:effectLst/>
                          <a:latin typeface="Calibri" panose="020F0502020204030204" pitchFamily="34" charset="0"/>
                        </a:rPr>
                        <a:t>Results to DPC</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619670424"/>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1 (October 2022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10/19/2022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11/18/2022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11/28/2022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12/8/2022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12/13/2022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202937"/>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2 (November 2022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11/19/2022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12/19/2022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12/29/2022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082001"/>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3 (December 2022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12/19/2022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2/7/2023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2/12/2023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8052"/>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4 (January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3/10/2023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3/15/2023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733077"/>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5 (February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3/21/2023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3/31/2023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4/10/2023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4/15/2023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675521"/>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6 (March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2/20/2023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256530"/>
                  </a:ext>
                </a:extLst>
              </a:tr>
              <a:tr h="229820">
                <a:tc>
                  <a:txBody>
                    <a:bodyPr/>
                    <a:lstStyle/>
                    <a:p>
                      <a:pPr algn="l" fontAlgn="b"/>
                      <a:r>
                        <a:rPr lang="en-US" sz="800" b="0" i="0" u="none" strike="noStrike" dirty="0">
                          <a:solidFill>
                            <a:srgbClr val="000000"/>
                          </a:solidFill>
                          <a:effectLst/>
                          <a:latin typeface="Calibri" panose="020F0502020204030204" pitchFamily="34" charset="0"/>
                        </a:rPr>
                        <a:t>Semi-Annual Head of Activity Review (1st Half FY 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9/20/2022</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3/19/2023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5/14/2023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6/13/2023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6/23/2023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7/3/2023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7/8/2023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7/14/2023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57361939"/>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7 (April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5/29/2023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052506"/>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8 (May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131038"/>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9 (June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5/20/2023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7/29/2023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450596"/>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10 (July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6/20/2023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9/7/2023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9/12/2023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442965"/>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11 (August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7/20/2023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9/28/2023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686680"/>
                  </a:ext>
                </a:extLst>
              </a:tr>
              <a:tr h="229820">
                <a:tc>
                  <a:txBody>
                    <a:bodyPr/>
                    <a:lstStyle/>
                    <a:p>
                      <a:pPr algn="l" fontAlgn="b"/>
                      <a:r>
                        <a:rPr lang="en-US" sz="800" b="0" i="0" u="none" strike="noStrike" dirty="0">
                          <a:solidFill>
                            <a:srgbClr val="000000"/>
                          </a:solidFill>
                          <a:effectLst/>
                          <a:latin typeface="Calibri" panose="020F0502020204030204" pitchFamily="34" charset="0"/>
                        </a:rPr>
                        <a:t>Monthly A/OPC Review 12 (September 2023 cycle)</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8/20/2023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9/20/2023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10/29/2023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11/8/2023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11/13/2023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   </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005669"/>
                  </a:ext>
                </a:extLst>
              </a:tr>
              <a:tr h="229820">
                <a:tc>
                  <a:txBody>
                    <a:bodyPr/>
                    <a:lstStyle/>
                    <a:p>
                      <a:pPr algn="l" fontAlgn="b"/>
                      <a:r>
                        <a:rPr lang="en-US" sz="800" b="0" i="0" u="none" strike="noStrike" dirty="0">
                          <a:solidFill>
                            <a:srgbClr val="000000"/>
                          </a:solidFill>
                          <a:effectLst/>
                          <a:latin typeface="Calibri" panose="020F0502020204030204" pitchFamily="34" charset="0"/>
                        </a:rPr>
                        <a:t>Semi-Annual Head of Activity Review (2nd Half FY 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3/20/2023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9/19/2023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11/14/2023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12/14/2023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12/24/2023</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1/3/2024</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1/8/2024</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800" b="0" i="0" u="none" strike="noStrike" dirty="0">
                          <a:solidFill>
                            <a:srgbClr val="000000"/>
                          </a:solidFill>
                          <a:effectLst/>
                          <a:latin typeface="Calibri" panose="020F0502020204030204" pitchFamily="34" charset="0"/>
                        </a:rPr>
                        <a:t>1/16/2024</a:t>
                      </a:r>
                    </a:p>
                  </a:txBody>
                  <a:tcPr marL="4714" marR="4714" marT="47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22865925"/>
                  </a:ext>
                </a:extLst>
              </a:tr>
            </a:tbl>
          </a:graphicData>
        </a:graphic>
      </p:graphicFrame>
      <p:sp>
        <p:nvSpPr>
          <p:cNvPr id="30" name="TextBox 29">
            <a:extLst>
              <a:ext uri="{FF2B5EF4-FFF2-40B4-BE49-F238E27FC236}">
                <a16:creationId xmlns:a16="http://schemas.microsoft.com/office/drawing/2014/main" id="{DBA2646E-DF31-0E78-49A6-EAA44827F4BE}"/>
              </a:ext>
              <a:ext uri="{C183D7F6-B498-43B3-948B-1728B52AA6E4}">
                <adec:decorative xmlns:adec="http://schemas.microsoft.com/office/drawing/2017/decorative" val="1"/>
              </a:ext>
            </a:extLst>
          </p:cNvPr>
          <p:cNvSpPr txBox="1"/>
          <p:nvPr/>
        </p:nvSpPr>
        <p:spPr>
          <a:xfrm>
            <a:off x="8426333" y="3316813"/>
            <a:ext cx="662205" cy="369332"/>
          </a:xfrm>
          <a:prstGeom prst="rect">
            <a:avLst/>
          </a:prstGeom>
          <a:noFill/>
          <a:ln w="38100">
            <a:solidFill>
              <a:srgbClr val="FF0000"/>
            </a:solidFill>
          </a:ln>
        </p:spPr>
        <p:txBody>
          <a:bodyPr wrap="square" rtlCol="0">
            <a:spAutoFit/>
          </a:bodyPr>
          <a:lstStyle/>
          <a:p>
            <a:r>
              <a:rPr lang="en-US" dirty="0"/>
              <a:t>Due</a:t>
            </a:r>
          </a:p>
        </p:txBody>
      </p:sp>
      <p:cxnSp>
        <p:nvCxnSpPr>
          <p:cNvPr id="31" name="Straight Arrow Connector 30">
            <a:extLst>
              <a:ext uri="{FF2B5EF4-FFF2-40B4-BE49-F238E27FC236}">
                <a16:creationId xmlns:a16="http://schemas.microsoft.com/office/drawing/2014/main" id="{FFA29D3B-8F76-BD0E-EF8F-50D1F706D239}"/>
              </a:ext>
              <a:ext uri="{C183D7F6-B498-43B3-948B-1728B52AA6E4}">
                <adec:decorative xmlns:adec="http://schemas.microsoft.com/office/drawing/2017/decorative" val="1"/>
              </a:ext>
            </a:extLst>
          </p:cNvPr>
          <p:cNvCxnSpPr>
            <a:cxnSpLocks/>
            <a:stCxn id="30" idx="1"/>
          </p:cNvCxnSpPr>
          <p:nvPr/>
        </p:nvCxnSpPr>
        <p:spPr>
          <a:xfrm flipH="1" flipV="1">
            <a:off x="6811505" y="3457913"/>
            <a:ext cx="1614828" cy="435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B1D189C-6945-B9B6-9881-B156984FC015}"/>
              </a:ext>
              <a:ext uri="{C183D7F6-B498-43B3-948B-1728B52AA6E4}">
                <adec:decorative xmlns:adec="http://schemas.microsoft.com/office/drawing/2017/decorative" val="1"/>
              </a:ext>
            </a:extLst>
          </p:cNvPr>
          <p:cNvGrpSpPr/>
          <p:nvPr/>
        </p:nvGrpSpPr>
        <p:grpSpPr>
          <a:xfrm>
            <a:off x="6646229" y="3355629"/>
            <a:ext cx="162275" cy="233531"/>
            <a:chOff x="7537284" y="1350861"/>
            <a:chExt cx="182880" cy="297110"/>
          </a:xfrm>
        </p:grpSpPr>
        <p:sp>
          <p:nvSpPr>
            <p:cNvPr id="33" name="Teardrop 32">
              <a:extLst>
                <a:ext uri="{FF2B5EF4-FFF2-40B4-BE49-F238E27FC236}">
                  <a16:creationId xmlns:a16="http://schemas.microsoft.com/office/drawing/2014/main" id="{836DDFEF-F940-5AC7-3C63-F0F6EB20CCD5}"/>
                </a:ext>
              </a:extLst>
            </p:cNvPr>
            <p:cNvSpPr/>
            <p:nvPr/>
          </p:nvSpPr>
          <p:spPr>
            <a:xfrm rot="8100000">
              <a:off x="7537284" y="1350861"/>
              <a:ext cx="182880" cy="182880"/>
            </a:xfrm>
            <a:prstGeom prst="teardrop">
              <a:avLst>
                <a:gd name="adj" fmla="val 137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Connector 33">
              <a:extLst>
                <a:ext uri="{FF2B5EF4-FFF2-40B4-BE49-F238E27FC236}">
                  <a16:creationId xmlns:a16="http://schemas.microsoft.com/office/drawing/2014/main" id="{52F3E79E-D584-7E2E-51B7-FDD73820EF05}"/>
                </a:ext>
              </a:extLst>
            </p:cNvPr>
            <p:cNvSpPr/>
            <p:nvPr/>
          </p:nvSpPr>
          <p:spPr>
            <a:xfrm>
              <a:off x="7605738" y="1602250"/>
              <a:ext cx="45720" cy="457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5462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199" y="0"/>
            <a:ext cx="8520545" cy="1063229"/>
          </a:xfrm>
        </p:spPr>
        <p:txBody>
          <a:bodyPr>
            <a:normAutofit/>
          </a:bodyPr>
          <a:lstStyle/>
          <a:p>
            <a:r>
              <a:rPr lang="en-US" sz="3600" dirty="0">
                <a:sym typeface="Arial"/>
              </a:rPr>
              <a:t>Daily DM Cases and Monthly/SAHARs</a:t>
            </a:r>
            <a:endParaRPr lang="en-US" sz="3600" dirty="0"/>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199" y="1085855"/>
            <a:ext cx="8613321" cy="3394472"/>
          </a:xfrm>
        </p:spPr>
        <p:txBody>
          <a:bodyPr>
            <a:noAutofit/>
          </a:bodyPr>
          <a:lstStyle/>
          <a:p>
            <a:pPr marL="342900" indent="-330200">
              <a:buClr>
                <a:schemeClr val="dk1"/>
              </a:buClr>
              <a:buSzPts val="1800"/>
              <a:buFont typeface="Arial"/>
              <a:buChar char="•"/>
            </a:pPr>
            <a:r>
              <a:rPr lang="en-US" sz="1400" dirty="0">
                <a:solidFill>
                  <a:schemeClr val="tx1"/>
                </a:solidFill>
                <a:sym typeface="Calibri"/>
              </a:rPr>
              <a:t>Example:  DM Case created in the April 2023 cycle*</a:t>
            </a:r>
          </a:p>
          <a:p>
            <a:pPr marL="742950" lvl="1" indent="-273050">
              <a:spcBef>
                <a:spcPts val="400"/>
              </a:spcBef>
              <a:buClr>
                <a:schemeClr val="dk1"/>
              </a:buClr>
              <a:buSzPts val="1800"/>
              <a:buFont typeface="Arial"/>
              <a:buChar char="–"/>
            </a:pPr>
            <a:r>
              <a:rPr lang="en-US" sz="1400" dirty="0">
                <a:solidFill>
                  <a:schemeClr val="tx1"/>
                </a:solidFill>
              </a:rPr>
              <a:t>April Daily DM Cases should have been adjudicated and closed no later than 6/13/2023, and accounts suspended when the cases were not closed. </a:t>
            </a:r>
          </a:p>
          <a:p>
            <a:pPr marL="742950" lvl="1" indent="-273050">
              <a:spcBef>
                <a:spcPts val="400"/>
              </a:spcBef>
              <a:buClr>
                <a:schemeClr val="dk1"/>
              </a:buClr>
              <a:buSzPts val="1800"/>
              <a:buFont typeface="Arial"/>
              <a:buChar char="–"/>
            </a:pPr>
            <a:r>
              <a:rPr lang="en-US" sz="1400" dirty="0">
                <a:solidFill>
                  <a:schemeClr val="tx1"/>
                </a:solidFill>
              </a:rPr>
              <a:t>The April cycle Monthly A/OPC Review should be completed by 6/13/2023.  To complete this, all April cycle DM cases have to be adjudicated and closed. </a:t>
            </a:r>
          </a:p>
          <a:p>
            <a:pPr marL="742950" lvl="1" indent="-273050">
              <a:spcBef>
                <a:spcPts val="400"/>
              </a:spcBef>
              <a:buClr>
                <a:schemeClr val="dk1"/>
              </a:buClr>
              <a:buSzPts val="1800"/>
              <a:buFont typeface="Arial"/>
              <a:buChar char="–"/>
            </a:pPr>
            <a:r>
              <a:rPr lang="en-US" sz="1400" dirty="0">
                <a:solidFill>
                  <a:schemeClr val="tx1"/>
                </a:solidFill>
              </a:rPr>
              <a:t>The </a:t>
            </a:r>
            <a:r>
              <a:rPr lang="en-US" sz="1400" dirty="0"/>
              <a:t>second</a:t>
            </a:r>
            <a:r>
              <a:rPr lang="en-US" sz="1400" dirty="0">
                <a:solidFill>
                  <a:schemeClr val="tx1"/>
                </a:solidFill>
              </a:rPr>
              <a:t> half of </a:t>
            </a:r>
            <a:r>
              <a:rPr lang="en-US" sz="1400" dirty="0"/>
              <a:t>fiscal year 2023 (</a:t>
            </a:r>
            <a:r>
              <a:rPr lang="en-US" sz="1400" dirty="0">
                <a:solidFill>
                  <a:schemeClr val="tx1"/>
                </a:solidFill>
              </a:rPr>
              <a:t>FY23) SAHAR must be completed and submitted to DPC by 1/16/2024.  All Daily DM cases must be adjudicated and closed and all Monthly A/OPC Reviews must be completed for the 6-month period.  Additionally, any DM case that was “Closed-Not Reviewed” due to a deferral needs to be closed with a valid review.</a:t>
            </a:r>
            <a:endParaRPr lang="en-US" sz="1400" dirty="0">
              <a:solidFill>
                <a:schemeClr val="tx1"/>
              </a:solidFill>
              <a:sym typeface="Calibri"/>
            </a:endParaRPr>
          </a:p>
          <a:p>
            <a:pPr marL="342900" indent="-330200">
              <a:buClr>
                <a:schemeClr val="dk1"/>
              </a:buClr>
              <a:buSzPts val="1800"/>
              <a:buFont typeface="Arial"/>
              <a:buChar char="•"/>
            </a:pPr>
            <a:r>
              <a:rPr lang="en-US" sz="1400" dirty="0">
                <a:solidFill>
                  <a:schemeClr val="tx1"/>
                </a:solidFill>
                <a:sym typeface="Calibri"/>
              </a:rPr>
              <a:t>Purchase Log and Supporting Documentation Impact** </a:t>
            </a:r>
          </a:p>
          <a:p>
            <a:pPr marL="742950" lvl="1" indent="-273050">
              <a:spcBef>
                <a:spcPts val="400"/>
              </a:spcBef>
              <a:buClr>
                <a:schemeClr val="dk1"/>
              </a:buClr>
              <a:buSzPts val="1800"/>
              <a:buFont typeface="Arial"/>
              <a:buChar char="–"/>
            </a:pPr>
            <a:r>
              <a:rPr lang="en-US" sz="1400" dirty="0">
                <a:solidFill>
                  <a:schemeClr val="tx1"/>
                </a:solidFill>
                <a:sym typeface="Calibri"/>
              </a:rPr>
              <a:t>A complete and documented Purchase Log </a:t>
            </a:r>
            <a:r>
              <a:rPr lang="en-US" sz="1400" dirty="0">
                <a:solidFill>
                  <a:schemeClr val="tx1"/>
                </a:solidFill>
              </a:rPr>
              <a:t>assists in adjudicating and closing Daily DM cases in IOD.</a:t>
            </a:r>
          </a:p>
          <a:p>
            <a:pPr marL="342900" indent="-330200">
              <a:buClr>
                <a:schemeClr val="dk1"/>
              </a:buClr>
              <a:buSzPts val="1800"/>
              <a:buFont typeface="Arial"/>
              <a:buChar char="•"/>
            </a:pPr>
            <a:r>
              <a:rPr lang="en-US" sz="1400" dirty="0">
                <a:solidFill>
                  <a:schemeClr val="tx1"/>
                </a:solidFill>
                <a:sym typeface="Calibri"/>
              </a:rPr>
              <a:t>GSA Statistical Reporting Impact*** </a:t>
            </a:r>
          </a:p>
          <a:p>
            <a:pPr marL="742950" lvl="1" indent="-273050">
              <a:spcBef>
                <a:spcPts val="400"/>
              </a:spcBef>
              <a:buClr>
                <a:schemeClr val="dk1"/>
              </a:buClr>
              <a:buSzPts val="1800"/>
              <a:buFont typeface="Arial"/>
              <a:buChar char="–"/>
            </a:pPr>
            <a:r>
              <a:rPr lang="en-US" sz="1400" dirty="0">
                <a:solidFill>
                  <a:schemeClr val="tx1"/>
                </a:solidFill>
                <a:sym typeface="Calibri"/>
              </a:rPr>
              <a:t>DM cases from the </a:t>
            </a:r>
            <a:r>
              <a:rPr lang="en-US" sz="1400" dirty="0">
                <a:sym typeface="Calibri"/>
              </a:rPr>
              <a:t>second</a:t>
            </a:r>
            <a:r>
              <a:rPr lang="en-US" sz="1400" dirty="0">
                <a:solidFill>
                  <a:schemeClr val="tx1"/>
                </a:solidFill>
                <a:sym typeface="Calibri"/>
              </a:rPr>
              <a:t> half SAHAR period (3/20 – 9/19) must be adjudicated and closed by 11/13 to ensure GSA Statistical Reporting for the Department can be submitted by the end of December.***</a:t>
            </a:r>
            <a:endParaRPr lang="en-US" sz="1400" dirty="0">
              <a:solidFill>
                <a:schemeClr val="tx1"/>
              </a:solidFill>
            </a:endParaRPr>
          </a:p>
        </p:txBody>
      </p:sp>
      <p:sp>
        <p:nvSpPr>
          <p:cNvPr id="4" name="TextBox 3">
            <a:extLst>
              <a:ext uri="{FF2B5EF4-FFF2-40B4-BE49-F238E27FC236}">
                <a16:creationId xmlns:a16="http://schemas.microsoft.com/office/drawing/2014/main" id="{939FFFFC-5F5F-7218-0AE1-7AD3F702CFF2}"/>
              </a:ext>
            </a:extLst>
          </p:cNvPr>
          <p:cNvSpPr txBox="1"/>
          <p:nvPr/>
        </p:nvSpPr>
        <p:spPr>
          <a:xfrm>
            <a:off x="373710" y="4539125"/>
            <a:ext cx="8770289" cy="600164"/>
          </a:xfrm>
          <a:prstGeom prst="rect">
            <a:avLst/>
          </a:prstGeom>
          <a:noFill/>
        </p:spPr>
        <p:txBody>
          <a:bodyPr wrap="square" rtlCol="0">
            <a:spAutoFit/>
          </a:bodyPr>
          <a:lstStyle/>
          <a:p>
            <a:r>
              <a:rPr lang="en-US" sz="1100" dirty="0">
                <a:latin typeface="+mn-lt"/>
              </a:rPr>
              <a:t>*</a:t>
            </a:r>
            <a:r>
              <a:rPr lang="en-US" sz="1100" i="0" u="none" strike="noStrike" dirty="0">
                <a:solidFill>
                  <a:srgbClr val="007BFF"/>
                </a:solidFill>
                <a:effectLst/>
                <a:latin typeface="+mn-lt"/>
                <a:hlinkClick r:id="rId3"/>
              </a:rPr>
              <a:t>Department of Defense SmartPay® 3 Government-wide Commercial Purchase Card Policies, Procedures and Tools – SP3 Transition Memorandum #6</a:t>
            </a:r>
            <a:endParaRPr lang="en-US" sz="1100" dirty="0">
              <a:latin typeface="+mn-lt"/>
            </a:endParaRPr>
          </a:p>
          <a:p>
            <a:r>
              <a:rPr lang="en-US" sz="1100" dirty="0">
                <a:latin typeface="+mn-lt"/>
              </a:rPr>
              <a:t>**</a:t>
            </a:r>
            <a:r>
              <a:rPr lang="en-US" sz="1100" b="0" i="0" u="none" strike="noStrike" dirty="0">
                <a:solidFill>
                  <a:srgbClr val="007BFF"/>
                </a:solidFill>
                <a:effectLst/>
                <a:latin typeface="+mn-lt"/>
                <a:hlinkClick r:id="rId4"/>
              </a:rPr>
              <a:t>Department of Defense Government Charge Card Guidebook for Establishing and Managing Purchase, Travel, and Fuel Card Programs</a:t>
            </a:r>
            <a:endParaRPr lang="en-US" sz="1100" dirty="0">
              <a:latin typeface="+mn-lt"/>
            </a:endParaRPr>
          </a:p>
          <a:p>
            <a:r>
              <a:rPr lang="en-US" sz="1100" dirty="0">
                <a:latin typeface="+mn-lt"/>
              </a:rPr>
              <a:t>***</a:t>
            </a:r>
            <a:r>
              <a:rPr lang="pt-BR" sz="1100" b="0" i="0" u="none" strike="noStrike" dirty="0">
                <a:solidFill>
                  <a:srgbClr val="337AB7"/>
                </a:solidFill>
                <a:effectLst/>
                <a:latin typeface="+mn-lt"/>
                <a:hlinkClick r:id="rId5"/>
              </a:rPr>
              <a:t>OMB Circular No A-123 Appendix B (Revised 8/27/2019)</a:t>
            </a:r>
            <a:endParaRPr lang="pt-BR" sz="1100" b="0" i="0" dirty="0">
              <a:solidFill>
                <a:srgbClr val="505050"/>
              </a:solidFill>
              <a:effectLst/>
              <a:latin typeface="+mn-lt"/>
            </a:endParaRPr>
          </a:p>
        </p:txBody>
      </p:sp>
    </p:spTree>
    <p:extLst>
      <p:ext uri="{BB962C8B-B14F-4D97-AF65-F5344CB8AC3E}">
        <p14:creationId xmlns:p14="http://schemas.microsoft.com/office/powerpoint/2010/main" val="213453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229600" cy="1063229"/>
          </a:xfrm>
        </p:spPr>
        <p:txBody>
          <a:bodyPr>
            <a:normAutofit/>
          </a:bodyPr>
          <a:lstStyle/>
          <a:p>
            <a:pPr marL="0" marR="0" lvl="0" indent="0">
              <a:spcAft>
                <a:spcPts val="0"/>
              </a:spcAft>
            </a:pPr>
            <a:r>
              <a:rPr lang="en-US" sz="3600" dirty="0">
                <a:sym typeface="Arial"/>
              </a:rPr>
              <a:t>SAHAR Guides</a:t>
            </a:r>
            <a:endParaRPr lang="en-US" sz="3600" dirty="0"/>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285750" lvl="1" indent="-285750">
              <a:lnSpc>
                <a:spcPct val="125000"/>
              </a:lnSpc>
              <a:spcBef>
                <a:spcPts val="0"/>
              </a:spcBef>
              <a:buClr>
                <a:schemeClr val="dk1"/>
              </a:buClr>
              <a:buSzPts val="1800"/>
              <a:buFont typeface="Arial"/>
              <a:buChar char="•"/>
              <a:tabLst>
                <a:tab pos="1828800" algn="l"/>
              </a:tabLst>
              <a:defRPr/>
            </a:pPr>
            <a:r>
              <a:rPr lang="en-US" sz="1400" dirty="0">
                <a:solidFill>
                  <a:schemeClr val="dk1"/>
                </a:solidFill>
              </a:rPr>
              <a:t>When using the Bank-generated “Insights on Demand A/OPC Monthly/SAHAR Report Line Item Validation Using Access Online” guide at </a:t>
            </a:r>
            <a:r>
              <a:rPr lang="en-US" sz="1400" dirty="0">
                <a:solidFill>
                  <a:schemeClr val="tx1"/>
                </a:solidFill>
                <a:hlinkClick r:id="rId3"/>
              </a:rPr>
              <a:t>https://www.acq.osd.mil/asda/dpc/ce/pc/smart-pay.html </a:t>
            </a:r>
            <a:r>
              <a:rPr lang="en-US" sz="1400" dirty="0">
                <a:solidFill>
                  <a:schemeClr val="tx1"/>
                </a:solidFill>
              </a:rPr>
              <a:t> to verify IOD data against Access Online</a:t>
            </a:r>
            <a:r>
              <a:rPr lang="en-US" sz="1400" dirty="0"/>
              <a:t>:</a:t>
            </a:r>
            <a:endParaRPr lang="en-US" sz="1400" dirty="0">
              <a:solidFill>
                <a:schemeClr val="tx1"/>
              </a:solidFill>
            </a:endParaRPr>
          </a:p>
          <a:p>
            <a:pPr marL="742950" lvl="1" indent="-273050">
              <a:lnSpc>
                <a:spcPct val="125000"/>
              </a:lnSpc>
              <a:spcBef>
                <a:spcPts val="0"/>
              </a:spcBef>
              <a:buClr>
                <a:schemeClr val="dk1"/>
              </a:buClr>
              <a:buSzPts val="1800"/>
              <a:buFont typeface="Arial"/>
              <a:buChar char="–"/>
              <a:tabLst>
                <a:tab pos="914400" algn="l"/>
              </a:tabLst>
              <a:defRPr/>
            </a:pPr>
            <a:r>
              <a:rPr lang="en-US" sz="1400" dirty="0"/>
              <a:t>Make sure to </a:t>
            </a:r>
            <a:r>
              <a:rPr lang="en-US" sz="1400" dirty="0">
                <a:solidFill>
                  <a:schemeClr val="tx1"/>
                </a:solidFill>
              </a:rPr>
              <a:t>schedule reports in Access Online according to directions</a:t>
            </a:r>
          </a:p>
          <a:p>
            <a:pPr marL="742950" lvl="1" indent="-273050">
              <a:lnSpc>
                <a:spcPct val="125000"/>
              </a:lnSpc>
              <a:spcBef>
                <a:spcPts val="0"/>
              </a:spcBef>
              <a:buClr>
                <a:schemeClr val="dk1"/>
              </a:buClr>
              <a:buSzPts val="1800"/>
              <a:buFont typeface="Arial"/>
              <a:buChar char="–"/>
              <a:tabLst>
                <a:tab pos="914400" algn="l"/>
              </a:tabLst>
              <a:defRPr/>
            </a:pPr>
            <a:r>
              <a:rPr lang="en-US" sz="1400" dirty="0">
                <a:solidFill>
                  <a:schemeClr val="tx1"/>
                </a:solidFill>
              </a:rPr>
              <a:t>Any deviation from the instructions can result in large variances and will likely indicate, incorrectly, that the data is inaccurate</a:t>
            </a:r>
          </a:p>
          <a:p>
            <a:pPr marL="285750" lvl="1" indent="-285750">
              <a:lnSpc>
                <a:spcPct val="125000"/>
              </a:lnSpc>
              <a:spcBef>
                <a:spcPts val="0"/>
              </a:spcBef>
              <a:buClr>
                <a:schemeClr val="dk1"/>
              </a:buClr>
              <a:buSzPts val="1800"/>
              <a:buFont typeface="Arial"/>
              <a:buChar char="•"/>
              <a:tabLst>
                <a:tab pos="1828800" algn="l"/>
              </a:tabLst>
              <a:defRPr/>
            </a:pPr>
            <a:r>
              <a:rPr lang="en-US" sz="1400" dirty="0">
                <a:solidFill>
                  <a:schemeClr val="tx1"/>
                </a:solidFill>
              </a:rPr>
              <a:t>Detailed “Monthly A/OPC Review Report Guide” and “Semi-Annual HA Review Report Guide” are available at </a:t>
            </a:r>
            <a:r>
              <a:rPr lang="en-US" sz="1400" dirty="0">
                <a:solidFill>
                  <a:schemeClr val="tx1"/>
                </a:solidFill>
                <a:hlinkClick r:id="rId3"/>
              </a:rPr>
              <a:t>https://www.acq.osd.mil/asda/dpc/ce/pc/smart-pay.html</a:t>
            </a:r>
            <a:r>
              <a:rPr lang="en-US" sz="1400" dirty="0"/>
              <a:t>.  Information </a:t>
            </a:r>
            <a:r>
              <a:rPr lang="en-US" sz="1400" dirty="0">
                <a:solidFill>
                  <a:schemeClr val="tx1"/>
                </a:solidFill>
              </a:rPr>
              <a:t>includes:</a:t>
            </a:r>
          </a:p>
          <a:p>
            <a:pPr marL="742950" lvl="1" indent="-273050">
              <a:lnSpc>
                <a:spcPct val="125000"/>
              </a:lnSpc>
              <a:spcBef>
                <a:spcPts val="0"/>
              </a:spcBef>
              <a:buClr>
                <a:schemeClr val="dk1"/>
              </a:buClr>
              <a:buSzPts val="1800"/>
              <a:buFont typeface="Arial"/>
              <a:buChar char="–"/>
              <a:tabLst>
                <a:tab pos="914400" algn="l"/>
              </a:tabLst>
              <a:defRPr/>
            </a:pPr>
            <a:r>
              <a:rPr lang="en-US" sz="1400" dirty="0">
                <a:solidFill>
                  <a:schemeClr val="tx1"/>
                </a:solidFill>
              </a:rPr>
              <a:t>A description of each line</a:t>
            </a:r>
          </a:p>
          <a:p>
            <a:pPr marL="742950" lvl="1" indent="-273050">
              <a:lnSpc>
                <a:spcPct val="125000"/>
              </a:lnSpc>
              <a:spcBef>
                <a:spcPts val="0"/>
              </a:spcBef>
              <a:buClr>
                <a:schemeClr val="dk1"/>
              </a:buClr>
              <a:buSzPts val="1800"/>
              <a:buFont typeface="Arial"/>
              <a:buChar char="–"/>
              <a:tabLst>
                <a:tab pos="914400" algn="l"/>
              </a:tabLst>
              <a:defRPr/>
            </a:pPr>
            <a:r>
              <a:rPr lang="en-US" sz="1400" dirty="0">
                <a:solidFill>
                  <a:schemeClr val="tx1"/>
                </a:solidFill>
              </a:rPr>
              <a:t>The source of the data that populates each line</a:t>
            </a:r>
          </a:p>
          <a:p>
            <a:pPr marL="742950" lvl="1" indent="-273050">
              <a:lnSpc>
                <a:spcPct val="125000"/>
              </a:lnSpc>
              <a:spcBef>
                <a:spcPts val="0"/>
              </a:spcBef>
              <a:buClr>
                <a:schemeClr val="dk1"/>
              </a:buClr>
              <a:buSzPts val="1800"/>
              <a:buFont typeface="Arial"/>
              <a:buChar char="–"/>
              <a:tabLst>
                <a:tab pos="914400" algn="l"/>
              </a:tabLst>
              <a:defRPr/>
            </a:pPr>
            <a:r>
              <a:rPr lang="en-US" sz="1400" dirty="0">
                <a:solidFill>
                  <a:schemeClr val="tx1"/>
                </a:solidFill>
              </a:rPr>
              <a:t>The calculation used for each line</a:t>
            </a:r>
          </a:p>
          <a:p>
            <a:pPr marL="742950" lvl="1" indent="-273050">
              <a:lnSpc>
                <a:spcPct val="125000"/>
              </a:lnSpc>
              <a:spcBef>
                <a:spcPts val="0"/>
              </a:spcBef>
              <a:buClr>
                <a:schemeClr val="dk1"/>
              </a:buClr>
              <a:buSzPts val="1800"/>
              <a:buFont typeface="Arial"/>
              <a:buChar char="–"/>
              <a:tabLst>
                <a:tab pos="914400" algn="l"/>
              </a:tabLst>
              <a:defRPr/>
            </a:pPr>
            <a:r>
              <a:rPr lang="en-US" sz="1400" dirty="0">
                <a:solidFill>
                  <a:schemeClr val="tx1"/>
                </a:solidFill>
              </a:rPr>
              <a:t>User guidance for each line</a:t>
            </a:r>
          </a:p>
        </p:txBody>
      </p:sp>
    </p:spTree>
    <p:extLst>
      <p:ext uri="{BB962C8B-B14F-4D97-AF65-F5344CB8AC3E}">
        <p14:creationId xmlns:p14="http://schemas.microsoft.com/office/powerpoint/2010/main" val="1273152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14410" cy="1063229"/>
          </a:xfrm>
        </p:spPr>
        <p:txBody>
          <a:bodyPr>
            <a:noAutofit/>
          </a:bodyPr>
          <a:lstStyle/>
          <a:p>
            <a:pPr marL="0" marR="0" lvl="0" indent="0">
              <a:spcAft>
                <a:spcPts val="0"/>
              </a:spcAft>
            </a:pPr>
            <a:r>
              <a:rPr lang="en-US" sz="3600" dirty="0">
                <a:sym typeface="Arial"/>
              </a:rPr>
              <a:t>Semi-Annual Head Of Activity Review Template</a:t>
            </a:r>
            <a:endParaRPr lang="en-US" sz="3600" dirty="0"/>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285750" lvl="1">
              <a:spcAft>
                <a:spcPts val="100"/>
              </a:spcAft>
              <a:buClr>
                <a:schemeClr val="dk1"/>
              </a:buClr>
              <a:buSzPts val="1800"/>
              <a:buFont typeface="Arial"/>
              <a:buChar char="•"/>
              <a:tabLst>
                <a:tab pos="1828800" algn="l"/>
              </a:tabLst>
              <a:defRPr/>
            </a:pPr>
            <a:r>
              <a:rPr lang="en-US" sz="1400" dirty="0"/>
              <a:t>The Semi-Annual Head of Activity Review Template slides found under “Additional Training Resources” on the DPC website at </a:t>
            </a:r>
            <a:r>
              <a:rPr lang="en-US" sz="1400" dirty="0">
                <a:hlinkClick r:id="rId3"/>
              </a:rPr>
              <a:t>https://www.acq.osd.mil/asda/dpc/ce/pc/training.html</a:t>
            </a:r>
            <a:r>
              <a:rPr lang="en-US" sz="1400" dirty="0"/>
              <a:t>, were updated in January 2023.  </a:t>
            </a:r>
          </a:p>
          <a:p>
            <a:pPr marL="0" lvl="1" indent="0">
              <a:spcAft>
                <a:spcPts val="100"/>
              </a:spcAft>
              <a:buClr>
                <a:schemeClr val="dk1"/>
              </a:buClr>
              <a:buSzPts val="1800"/>
              <a:buNone/>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endParaRPr lang="en-US" sz="1400" dirty="0"/>
          </a:p>
          <a:p>
            <a:pPr marL="0" lvl="1" indent="0">
              <a:spcAft>
                <a:spcPts val="100"/>
              </a:spcAft>
              <a:buClr>
                <a:schemeClr val="dk1"/>
              </a:buClr>
              <a:buSzPts val="1800"/>
              <a:buNone/>
              <a:tabLst>
                <a:tab pos="1828800" algn="l"/>
              </a:tabLst>
              <a:defRPr/>
            </a:pPr>
            <a:endParaRPr lang="en-US" sz="1400" dirty="0"/>
          </a:p>
          <a:p>
            <a:pPr marL="285750" lvl="1">
              <a:spcAft>
                <a:spcPts val="100"/>
              </a:spcAft>
              <a:buClr>
                <a:schemeClr val="dk1"/>
              </a:buClr>
              <a:buSzPts val="1800"/>
              <a:buFont typeface="Arial"/>
              <a:buChar char="•"/>
              <a:tabLst>
                <a:tab pos="1828800" algn="l"/>
              </a:tabLst>
              <a:defRPr/>
            </a:pPr>
            <a:r>
              <a:rPr lang="en-US" sz="1400" dirty="0"/>
              <a:t>Updates include:</a:t>
            </a:r>
          </a:p>
          <a:p>
            <a:pPr lvl="1" indent="-273050">
              <a:spcBef>
                <a:spcPts val="400"/>
              </a:spcBef>
              <a:spcAft>
                <a:spcPts val="100"/>
              </a:spcAft>
              <a:buClr>
                <a:schemeClr val="dk1"/>
              </a:buClr>
              <a:buSzPts val="1800"/>
              <a:tabLst>
                <a:tab pos="914400" algn="l"/>
              </a:tabLst>
              <a:defRPr/>
            </a:pPr>
            <a:r>
              <a:rPr lang="en-US" sz="1400" dirty="0"/>
              <a:t>Slides now include instructions on how to populate charts with your Component’s data. </a:t>
            </a:r>
          </a:p>
          <a:p>
            <a:pPr lvl="1" indent="-273050">
              <a:spcBef>
                <a:spcPts val="400"/>
              </a:spcBef>
              <a:spcAft>
                <a:spcPts val="100"/>
              </a:spcAft>
              <a:buClr>
                <a:schemeClr val="dk1"/>
              </a:buClr>
              <a:buSzPts val="1800"/>
              <a:tabLst>
                <a:tab pos="914400" algn="l"/>
              </a:tabLst>
              <a:defRPr/>
            </a:pPr>
            <a:r>
              <a:rPr lang="en-US" sz="1400" dirty="0"/>
              <a:t>The Backlog analysis was removed from the slides. </a:t>
            </a:r>
          </a:p>
        </p:txBody>
      </p:sp>
      <p:pic>
        <p:nvPicPr>
          <p:cNvPr id="2" name="Picture 1" descr="Screen capture from the DPC website highlighting the Semi-Annual Head of Activity Review Template.">
            <a:extLst>
              <a:ext uri="{FF2B5EF4-FFF2-40B4-BE49-F238E27FC236}">
                <a16:creationId xmlns:a16="http://schemas.microsoft.com/office/drawing/2014/main" id="{BBBB10EA-FAB9-B0C9-3F5A-D83781D296AE}"/>
              </a:ext>
            </a:extLst>
          </p:cNvPr>
          <p:cNvPicPr/>
          <p:nvPr/>
        </p:nvPicPr>
        <p:blipFill rotWithShape="1">
          <a:blip r:embed="rId4"/>
          <a:srcRect l="11638" t="29850" r="62094" b="10465"/>
          <a:stretch/>
        </p:blipFill>
        <p:spPr bwMode="auto">
          <a:xfrm>
            <a:off x="842837" y="1720755"/>
            <a:ext cx="4150581" cy="18965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1942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06790" cy="1063229"/>
          </a:xfrm>
        </p:spPr>
        <p:txBody>
          <a:bodyPr>
            <a:noAutofit/>
          </a:bodyPr>
          <a:lstStyle/>
          <a:p>
            <a:pPr marL="0" marR="0" lvl="0" indent="0">
              <a:spcAft>
                <a:spcPts val="0"/>
              </a:spcAft>
            </a:pPr>
            <a:r>
              <a:rPr lang="en-US" sz="2800" dirty="0">
                <a:sym typeface="Arial"/>
              </a:rPr>
              <a:t>Semi-Annual Head Of Activity Review Template, Cont.</a:t>
            </a:r>
            <a:endParaRPr lang="en-US" sz="2800" dirty="0"/>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200150"/>
            <a:ext cx="8519160" cy="3535679"/>
          </a:xfrm>
        </p:spPr>
        <p:txBody>
          <a:bodyPr>
            <a:noAutofit/>
          </a:bodyPr>
          <a:lstStyle/>
          <a:p>
            <a:pPr indent="-330200">
              <a:spcBef>
                <a:spcPts val="400"/>
              </a:spcBef>
              <a:buClr>
                <a:schemeClr val="dk1"/>
              </a:buClr>
              <a:buSzPts val="1800"/>
            </a:pPr>
            <a:r>
              <a:rPr lang="en-US" sz="1600" dirty="0"/>
              <a:t>Information included in the Template slides:</a:t>
            </a:r>
          </a:p>
          <a:p>
            <a:pPr lvl="1" indent="-273050">
              <a:spcBef>
                <a:spcPts val="400"/>
              </a:spcBef>
              <a:buClr>
                <a:schemeClr val="dk1"/>
              </a:buClr>
              <a:buSzPts val="1800"/>
            </a:pPr>
            <a:r>
              <a:rPr lang="en-US" sz="1600" dirty="0"/>
              <a:t>Volume of Transactions and Spend for the Period</a:t>
            </a:r>
          </a:p>
          <a:p>
            <a:pPr lvl="1" indent="-273050">
              <a:spcBef>
                <a:spcPts val="400"/>
              </a:spcBef>
              <a:buClr>
                <a:schemeClr val="dk1"/>
              </a:buClr>
              <a:buSzPts val="1800"/>
            </a:pPr>
            <a:r>
              <a:rPr lang="en-US" sz="1600" dirty="0"/>
              <a:t>Refunds for the Period</a:t>
            </a:r>
          </a:p>
          <a:p>
            <a:pPr lvl="1" indent="-273050">
              <a:spcBef>
                <a:spcPts val="400"/>
              </a:spcBef>
              <a:buClr>
                <a:schemeClr val="dk1"/>
              </a:buClr>
              <a:buSzPts val="1800"/>
            </a:pPr>
            <a:r>
              <a:rPr lang="en-US" sz="1600" dirty="0"/>
              <a:t>Delinquencies for the Period</a:t>
            </a:r>
          </a:p>
          <a:p>
            <a:pPr lvl="1" indent="-273050">
              <a:spcBef>
                <a:spcPts val="400"/>
              </a:spcBef>
              <a:buClr>
                <a:schemeClr val="dk1"/>
              </a:buClr>
              <a:buSzPts val="1800"/>
            </a:pPr>
            <a:r>
              <a:rPr lang="en-US" sz="1600" dirty="0"/>
              <a:t>Total Transaction Volume compared to DM Cases</a:t>
            </a:r>
          </a:p>
          <a:p>
            <a:pPr lvl="1" indent="-273050">
              <a:spcBef>
                <a:spcPts val="400"/>
              </a:spcBef>
              <a:buClr>
                <a:schemeClr val="dk1"/>
              </a:buClr>
              <a:buSzPts val="1800"/>
            </a:pPr>
            <a:r>
              <a:rPr lang="en-US" sz="1600" dirty="0"/>
              <a:t>Case Data for the Period - Total DM cases flagged, auto closed by Tier 2 Tailoring, and manually created; and True Positive Rate </a:t>
            </a:r>
          </a:p>
          <a:p>
            <a:pPr marL="1257300" lvl="4" indent="-330200">
              <a:spcBef>
                <a:spcPts val="400"/>
              </a:spcBef>
              <a:buClr>
                <a:schemeClr val="dk1"/>
              </a:buClr>
              <a:buSzPts val="1800"/>
              <a:buFont typeface="Arial"/>
              <a:buChar char="•"/>
            </a:pPr>
            <a:r>
              <a:rPr lang="en-US" sz="1600" dirty="0"/>
              <a:t>An important note included in the updated slides is that Heads of Activity are responsible for managing program risk.  This includes validating that any Component Tier Two Tailoring of the DM business rules (e.g., auto closing potentially high-risk cases without requiring A/BO and A/OPC review) is consistent with regulations and policy, and results in an appropriate number of cases being manually reviewed to detect and prevent fraud and other policy non-compliance.   </a:t>
            </a:r>
          </a:p>
        </p:txBody>
      </p:sp>
    </p:spTree>
    <p:extLst>
      <p:ext uri="{BB962C8B-B14F-4D97-AF65-F5344CB8AC3E}">
        <p14:creationId xmlns:p14="http://schemas.microsoft.com/office/powerpoint/2010/main" val="3437631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564880" cy="1063229"/>
          </a:xfrm>
        </p:spPr>
        <p:txBody>
          <a:bodyPr>
            <a:noAutofit/>
          </a:bodyPr>
          <a:lstStyle/>
          <a:p>
            <a:pPr marL="0" marR="0" lvl="0" indent="0">
              <a:spcAft>
                <a:spcPts val="0"/>
              </a:spcAft>
            </a:pPr>
            <a:r>
              <a:rPr lang="en-US" sz="3000" dirty="0">
                <a:sym typeface="Arial"/>
              </a:rPr>
              <a:t>Semi-Annual Head Of Activity Review Template, Cont.</a:t>
            </a:r>
            <a:endParaRPr lang="en-US" sz="3000" dirty="0"/>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200150"/>
            <a:ext cx="8519160" cy="3535679"/>
          </a:xfrm>
        </p:spPr>
        <p:txBody>
          <a:bodyPr>
            <a:noAutofit/>
          </a:bodyPr>
          <a:lstStyle/>
          <a:p>
            <a:pPr indent="-330200">
              <a:lnSpc>
                <a:spcPct val="125000"/>
              </a:lnSpc>
              <a:spcBef>
                <a:spcPts val="0"/>
              </a:spcBef>
              <a:buClr>
                <a:schemeClr val="dk1"/>
              </a:buClr>
              <a:buSzPts val="1800"/>
            </a:pPr>
            <a:r>
              <a:rPr lang="en-US" sz="1600" dirty="0"/>
              <a:t>Per SP3 Transition Memorandum #6, Semi-Annual HA Reviews are conducted to ensure adherence to internal controls and facilitate senior management’s awareness of their GPC program’s health (e.g., strengths and areas requiring improvement).  </a:t>
            </a:r>
          </a:p>
          <a:p>
            <a:pPr lvl="1" indent="-273050">
              <a:lnSpc>
                <a:spcPct val="125000"/>
              </a:lnSpc>
              <a:spcBef>
                <a:spcPts val="0"/>
              </a:spcBef>
              <a:buClr>
                <a:schemeClr val="dk1"/>
              </a:buClr>
              <a:buSzPts val="1800"/>
            </a:pPr>
            <a:r>
              <a:rPr lang="en-US" sz="1600" dirty="0"/>
              <a:t>Use of the Template slides, or portions of the slides, is considered a best practice.  The Template slides include data that is not directly displayed in the SAHAR, such as data broken out by monthly cycle.</a:t>
            </a:r>
          </a:p>
          <a:p>
            <a:pPr lvl="1" indent="-273050">
              <a:lnSpc>
                <a:spcPct val="125000"/>
              </a:lnSpc>
              <a:spcBef>
                <a:spcPts val="0"/>
              </a:spcBef>
              <a:buClr>
                <a:schemeClr val="dk1"/>
              </a:buClr>
              <a:buSzPts val="1800"/>
            </a:pPr>
            <a:r>
              <a:rPr lang="en-US" sz="1600" dirty="0"/>
              <a:t>The template provides assistance in having conversations with your Component’s HA.  </a:t>
            </a:r>
            <a:r>
              <a:rPr lang="en-US" sz="1600" dirty="0">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1099875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EF47-BD3C-6580-BA7B-59E827F3AC98}"/>
              </a:ext>
            </a:extLst>
          </p:cNvPr>
          <p:cNvSpPr>
            <a:spLocks noGrp="1"/>
          </p:cNvSpPr>
          <p:nvPr>
            <p:ph type="title"/>
          </p:nvPr>
        </p:nvSpPr>
        <p:spPr>
          <a:xfrm>
            <a:off x="777240" y="1985149"/>
            <a:ext cx="7749540" cy="857100"/>
          </a:xfrm>
        </p:spPr>
        <p:txBody>
          <a:bodyPr>
            <a:noAutofit/>
          </a:bodyPr>
          <a:lstStyle/>
          <a:p>
            <a:r>
              <a:rPr lang="en-US" sz="3600" dirty="0">
                <a:sym typeface="Calibri"/>
              </a:rPr>
              <a:t>Purchase Card Oversight Module (PCOM) Updates</a:t>
            </a:r>
            <a:br>
              <a:rPr lang="en-US" sz="3600" i="1" dirty="0"/>
            </a:br>
            <a:endParaRPr lang="en-US" sz="3600" dirty="0"/>
          </a:p>
        </p:txBody>
      </p:sp>
    </p:spTree>
    <p:extLst>
      <p:ext uri="{BB962C8B-B14F-4D97-AF65-F5344CB8AC3E}">
        <p14:creationId xmlns:p14="http://schemas.microsoft.com/office/powerpoint/2010/main" val="369550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229600" cy="1063229"/>
          </a:xfrm>
        </p:spPr>
        <p:txBody>
          <a:bodyPr>
            <a:normAutofit/>
          </a:bodyPr>
          <a:lstStyle/>
          <a:p>
            <a:r>
              <a:rPr lang="en-US" dirty="0"/>
              <a:t>What is </a:t>
            </a:r>
            <a:r>
              <a:rPr lang="en-US" sz="3600" dirty="0"/>
              <a:t>PCOM</a:t>
            </a:r>
            <a:r>
              <a:rPr lang="en-US" dirty="0"/>
              <a: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rmAutofit/>
          </a:bodyPr>
          <a:lstStyle/>
          <a:p>
            <a:pPr indent="-330200">
              <a:lnSpc>
                <a:spcPct val="125000"/>
              </a:lnSpc>
              <a:spcBef>
                <a:spcPts val="0"/>
              </a:spcBef>
              <a:buClr>
                <a:schemeClr val="dk1"/>
              </a:buClr>
              <a:buSzPts val="1800"/>
            </a:pPr>
            <a:r>
              <a:rPr lang="en-US" sz="1800" dirty="0"/>
              <a:t>PCOM is a module within PIEE.</a:t>
            </a:r>
          </a:p>
          <a:p>
            <a:pPr indent="-330200">
              <a:lnSpc>
                <a:spcPct val="125000"/>
              </a:lnSpc>
              <a:spcBef>
                <a:spcPts val="0"/>
              </a:spcBef>
              <a:buClr>
                <a:schemeClr val="dk1"/>
              </a:buClr>
              <a:buSzPts val="1800"/>
            </a:pPr>
            <a:r>
              <a:rPr lang="en-US" sz="1800" dirty="0"/>
              <a:t>It is a system that supports the preparation and submission of SAHAR reporting by Components as required by the Office of the Under Secretary of Defense (Acquisition and Sustainment) (OUSD(A&amp;S)) / Assistant Secretary of Defense (Acquisition) / Defense Pricing and Contracting (DPC).</a:t>
            </a:r>
          </a:p>
          <a:p>
            <a:pPr indent="-330200">
              <a:lnSpc>
                <a:spcPct val="125000"/>
              </a:lnSpc>
              <a:spcBef>
                <a:spcPts val="0"/>
              </a:spcBef>
              <a:buClr>
                <a:schemeClr val="dk1"/>
              </a:buClr>
              <a:buSzPts val="1800"/>
            </a:pPr>
            <a:r>
              <a:rPr lang="en-US" sz="1800" dirty="0"/>
              <a:t>In the future, it will also support the preparation of routine reports required by the Office of Management and Budget (OMB) and the General Services Administration SmartPay® Center for Charge Card Management (CCCM).</a:t>
            </a:r>
          </a:p>
        </p:txBody>
      </p:sp>
    </p:spTree>
    <p:extLst>
      <p:ext uri="{BB962C8B-B14F-4D97-AF65-F5344CB8AC3E}">
        <p14:creationId xmlns:p14="http://schemas.microsoft.com/office/powerpoint/2010/main" val="130589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1683-ABEB-0F70-AFBA-B31B539D5E51}"/>
              </a:ext>
            </a:extLst>
          </p:cNvPr>
          <p:cNvSpPr txBox="1">
            <a:spLocks noGrp="1"/>
          </p:cNvSpPr>
          <p:nvPr>
            <p:ph type="title" idx="4294967295"/>
          </p:nvPr>
        </p:nvSpPr>
        <p:spPr>
          <a:xfrm>
            <a:off x="576155" y="1693964"/>
            <a:ext cx="8002575" cy="8571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457200" rtl="0" eaLnBrk="1" latinLnBrk="0" hangingPunct="1">
              <a:spcBef>
                <a:spcPct val="0"/>
              </a:spcBef>
              <a:buNone/>
              <a:defRPr sz="4400" kern="1200">
                <a:solidFill>
                  <a:schemeClr val="accent4">
                    <a:lumMod val="75000"/>
                  </a:schemeClr>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Pts val="1800"/>
              <a:buFontTx/>
              <a:buNone/>
              <a:tabLst/>
              <a:defRPr/>
            </a:pPr>
            <a:r>
              <a:rPr kumimoji="0" lang="en-US" sz="3600" b="0" i="0" u="none" strike="noStrike" kern="1200" cap="none" spc="0" normalizeH="0" baseline="0" noProof="0" dirty="0">
                <a:ln>
                  <a:noFill/>
                </a:ln>
                <a:solidFill>
                  <a:schemeClr val="accent4">
                    <a:lumMod val="75000"/>
                  </a:schemeClr>
                </a:solidFill>
                <a:effectLst/>
                <a:uLnTx/>
                <a:uFillTx/>
                <a:latin typeface="+mj-lt"/>
                <a:ea typeface="+mj-ea"/>
                <a:cs typeface="+mj-cs"/>
                <a:sym typeface="Calibri"/>
              </a:rPr>
              <a:t>GPC Systems Summary Functional Workflow and PIEE/JAM Benefits</a:t>
            </a:r>
            <a:endParaRPr kumimoji="0" lang="en-US" sz="3600" b="0" i="0" u="none" strike="noStrike" kern="1200" cap="none" spc="0" normalizeH="0" baseline="0" noProof="0" dirty="0">
              <a:ln>
                <a:noFill/>
              </a:ln>
              <a:solidFill>
                <a:schemeClr val="accent4">
                  <a:lumMod val="75000"/>
                </a:schemeClr>
              </a:solidFill>
              <a:effectLst/>
              <a:uLnTx/>
              <a:uFillTx/>
              <a:latin typeface="+mj-lt"/>
              <a:ea typeface="+mj-ea"/>
              <a:cs typeface="+mj-cs"/>
            </a:endParaRPr>
          </a:p>
        </p:txBody>
      </p:sp>
    </p:spTree>
    <p:extLst>
      <p:ext uri="{BB962C8B-B14F-4D97-AF65-F5344CB8AC3E}">
        <p14:creationId xmlns:p14="http://schemas.microsoft.com/office/powerpoint/2010/main" val="3216919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229600" cy="1063229"/>
          </a:xfrm>
        </p:spPr>
        <p:txBody>
          <a:bodyPr>
            <a:normAutofit/>
          </a:bodyPr>
          <a:lstStyle/>
          <a:p>
            <a:pPr marL="0" marR="0" lvl="0" indent="0">
              <a:spcAft>
                <a:spcPts val="0"/>
              </a:spcAft>
            </a:pPr>
            <a:r>
              <a:rPr lang="en-US" sz="3600" dirty="0"/>
              <a:t>PCOM Purpose</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199" y="1200151"/>
            <a:ext cx="8543677" cy="3394472"/>
          </a:xfrm>
        </p:spPr>
        <p:txBody>
          <a:bodyPr>
            <a:noAutofit/>
          </a:bodyPr>
          <a:lstStyle/>
          <a:p>
            <a:pPr marL="285750" lvl="1" indent="-285750">
              <a:lnSpc>
                <a:spcPct val="125000"/>
              </a:lnSpc>
              <a:spcBef>
                <a:spcPts val="0"/>
              </a:spcBef>
              <a:buClr>
                <a:schemeClr val="dk1"/>
              </a:buClr>
              <a:buSzPts val="1800"/>
              <a:buFont typeface="Arial"/>
              <a:buChar char="•"/>
              <a:tabLst>
                <a:tab pos="1828800" algn="l"/>
              </a:tabLst>
              <a:defRPr/>
            </a:pPr>
            <a:r>
              <a:rPr lang="en-US" sz="1600" dirty="0">
                <a:solidFill>
                  <a:schemeClr val="tx1"/>
                </a:solidFill>
              </a:rPr>
              <a:t>Primary users are DPC and GPC CPMs.</a:t>
            </a:r>
          </a:p>
          <a:p>
            <a:pPr marL="285750" lvl="1">
              <a:lnSpc>
                <a:spcPct val="125000"/>
              </a:lnSpc>
              <a:spcBef>
                <a:spcPts val="0"/>
              </a:spcBef>
              <a:buClr>
                <a:schemeClr val="dk1"/>
              </a:buClr>
              <a:buSzPts val="1800"/>
              <a:buFont typeface="Arial"/>
              <a:buChar char="•"/>
              <a:tabLst>
                <a:tab pos="1828800" algn="l"/>
              </a:tabLst>
              <a:defRPr/>
            </a:pPr>
            <a:r>
              <a:rPr lang="en-US" sz="1600" dirty="0">
                <a:solidFill>
                  <a:schemeClr val="tx1"/>
                </a:solidFill>
              </a:rPr>
              <a:t>The first phase of PCOM was released </a:t>
            </a:r>
            <a:r>
              <a:rPr lang="en-US" sz="1600" dirty="0"/>
              <a:t>in July 2022.  It is currently used by waived organizations (do not use IOD) to generate and submit their SAHAR reporting.</a:t>
            </a:r>
          </a:p>
          <a:p>
            <a:pPr marL="285750" lvl="1" indent="-285750">
              <a:lnSpc>
                <a:spcPct val="125000"/>
              </a:lnSpc>
              <a:spcBef>
                <a:spcPts val="0"/>
              </a:spcBef>
              <a:buClr>
                <a:schemeClr val="dk1"/>
              </a:buClr>
              <a:buSzPts val="1800"/>
              <a:buFont typeface="Arial"/>
              <a:buChar char="•"/>
              <a:tabLst>
                <a:tab pos="1828800" algn="l"/>
              </a:tabLst>
              <a:defRPr/>
            </a:pPr>
            <a:r>
              <a:rPr lang="en-US" sz="1600" dirty="0">
                <a:solidFill>
                  <a:schemeClr val="tx1"/>
                </a:solidFill>
              </a:rPr>
              <a:t>PCOM is currently being developed with its </a:t>
            </a:r>
            <a:r>
              <a:rPr lang="en-US" sz="1600" dirty="0"/>
              <a:t>second </a:t>
            </a:r>
            <a:r>
              <a:rPr lang="en-US" sz="1600" dirty="0">
                <a:solidFill>
                  <a:schemeClr val="tx1"/>
                </a:solidFill>
              </a:rPr>
              <a:t>release planned for 2023.  The second phase will be used by non-waived organizations to update and submit their SAHAR reporting. </a:t>
            </a:r>
          </a:p>
          <a:p>
            <a:pPr marL="285750" lvl="1">
              <a:lnSpc>
                <a:spcPct val="125000"/>
              </a:lnSpc>
              <a:spcBef>
                <a:spcPts val="0"/>
              </a:spcBef>
              <a:buClr>
                <a:schemeClr val="dk1"/>
              </a:buClr>
              <a:buSzPts val="1800"/>
              <a:buFont typeface="Arial"/>
              <a:buChar char="•"/>
              <a:tabLst>
                <a:tab pos="1828800" algn="l"/>
              </a:tabLst>
              <a:defRPr/>
            </a:pPr>
            <a:r>
              <a:rPr lang="en-US" sz="1600" dirty="0"/>
              <a:t>With both data aggregates, PCOM can serve as the single source of Department-wide GPC Program Oversight Reporting (e.g., SAHAR Reporting, DoD Statistical reporting required by OMB).  </a:t>
            </a:r>
          </a:p>
          <a:p>
            <a:pPr marL="285750" lvl="1">
              <a:lnSpc>
                <a:spcPct val="125000"/>
              </a:lnSpc>
              <a:spcBef>
                <a:spcPts val="0"/>
              </a:spcBef>
              <a:buClr>
                <a:schemeClr val="dk1"/>
              </a:buClr>
              <a:buSzPts val="1800"/>
              <a:buFont typeface="Arial"/>
              <a:buChar char="•"/>
              <a:tabLst>
                <a:tab pos="1828800" algn="l"/>
              </a:tabLst>
              <a:defRPr/>
            </a:pPr>
            <a:r>
              <a:rPr lang="en-US" sz="1600" dirty="0"/>
              <a:t>Other functions that fit the scope of an Oversight Module may be released in the future.</a:t>
            </a:r>
          </a:p>
        </p:txBody>
      </p:sp>
    </p:spTree>
    <p:extLst>
      <p:ext uri="{BB962C8B-B14F-4D97-AF65-F5344CB8AC3E}">
        <p14:creationId xmlns:p14="http://schemas.microsoft.com/office/powerpoint/2010/main" val="383317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158D76D0-EC82-45B0-876F-45950082E641}"/>
              </a:ext>
            </a:extLst>
          </p:cNvPr>
          <p:cNvSpPr>
            <a:spLocks noGrp="1"/>
          </p:cNvSpPr>
          <p:nvPr>
            <p:ph type="title"/>
          </p:nvPr>
        </p:nvSpPr>
        <p:spPr>
          <a:xfrm>
            <a:off x="457200" y="1405343"/>
            <a:ext cx="8229600" cy="857100"/>
          </a:xfrm>
        </p:spPr>
        <p:txBody>
          <a:bodyPr>
            <a:normAutofit/>
          </a:bodyPr>
          <a:lstStyle/>
          <a:p>
            <a:pPr algn="ctr"/>
            <a:r>
              <a:rPr lang="en-US" sz="3600" dirty="0"/>
              <a:t>JAM Updates</a:t>
            </a:r>
          </a:p>
        </p:txBody>
      </p:sp>
    </p:spTree>
    <p:extLst>
      <p:ext uri="{BB962C8B-B14F-4D97-AF65-F5344CB8AC3E}">
        <p14:creationId xmlns:p14="http://schemas.microsoft.com/office/powerpoint/2010/main" val="3558073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91440"/>
            <a:ext cx="8229600" cy="1063229"/>
          </a:xfrm>
        </p:spPr>
        <p:txBody>
          <a:bodyPr>
            <a:normAutofit/>
          </a:bodyPr>
          <a:lstStyle/>
          <a:p>
            <a:r>
              <a:rPr lang="en-US" sz="3600" dirty="0"/>
              <a:t>JAM Updates</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199" y="593316"/>
            <a:ext cx="8478983" cy="4477448"/>
          </a:xfrm>
        </p:spPr>
        <p:txBody>
          <a:bodyPr>
            <a:noAutofit/>
          </a:bodyPr>
          <a:lstStyle/>
          <a:p>
            <a:pPr marL="12700" marR="0" lvl="1" indent="0" algn="l" rtl="0">
              <a:lnSpc>
                <a:spcPct val="125000"/>
              </a:lnSpc>
              <a:spcBef>
                <a:spcPts val="0"/>
              </a:spcBef>
              <a:buNone/>
            </a:pPr>
            <a:r>
              <a:rPr lang="en-US" sz="1600" b="0" i="0" u="none" strike="noStrike" cap="none" dirty="0">
                <a:solidFill>
                  <a:schemeClr val="tx1"/>
                </a:solidFill>
                <a:latin typeface="+mn-lt"/>
                <a:ea typeface="Arial"/>
                <a:cs typeface="Arial"/>
                <a:sym typeface="Arial"/>
              </a:rPr>
              <a:t>Engineering Change Proposal (ECP) 1297 JAM Enhancements Phase </a:t>
            </a:r>
            <a:r>
              <a:rPr lang="en-US" sz="1600" dirty="0">
                <a:ea typeface="Arial"/>
                <a:cs typeface="Arial"/>
                <a:sym typeface="Arial"/>
              </a:rPr>
              <a:t>4</a:t>
            </a:r>
            <a:r>
              <a:rPr lang="en-US" sz="1600" b="0" i="0" u="none" strike="noStrike" cap="none" dirty="0">
                <a:solidFill>
                  <a:schemeClr val="tx1"/>
                </a:solidFill>
                <a:latin typeface="+mn-lt"/>
                <a:ea typeface="Arial"/>
                <a:cs typeface="Arial"/>
                <a:sym typeface="Arial"/>
              </a:rPr>
              <a:t> is planned </a:t>
            </a:r>
            <a:r>
              <a:rPr lang="en-US" sz="1600" dirty="0">
                <a:ea typeface="Arial"/>
                <a:cs typeface="Arial"/>
                <a:sym typeface="Arial"/>
              </a:rPr>
              <a:t>for </a:t>
            </a:r>
            <a:r>
              <a:rPr lang="en-US" sz="1600" b="0" i="0" u="none" strike="noStrike" cap="none" dirty="0">
                <a:solidFill>
                  <a:schemeClr val="tx1"/>
                </a:solidFill>
                <a:latin typeface="+mn-lt"/>
                <a:ea typeface="Arial"/>
                <a:cs typeface="Arial"/>
                <a:sym typeface="Arial"/>
              </a:rPr>
              <a:t>deployment in early FY24.</a:t>
            </a:r>
          </a:p>
          <a:p>
            <a:pPr marL="12700" lvl="1" indent="0">
              <a:lnSpc>
                <a:spcPct val="125000"/>
              </a:lnSpc>
              <a:spcBef>
                <a:spcPts val="0"/>
              </a:spcBef>
              <a:spcAft>
                <a:spcPts val="1200"/>
              </a:spcAft>
              <a:buNone/>
            </a:pPr>
            <a:r>
              <a:rPr lang="en-US" sz="1600" b="0" i="0" u="none" strike="noStrike" cap="none" dirty="0">
                <a:solidFill>
                  <a:schemeClr val="tx1"/>
                </a:solidFill>
                <a:latin typeface="+mn-lt"/>
                <a:ea typeface="Arial"/>
                <a:cs typeface="Arial"/>
                <a:sym typeface="Arial"/>
              </a:rPr>
              <a:t>*Note* – we will get as many of thes</a:t>
            </a:r>
            <a:r>
              <a:rPr lang="en-US" sz="1600" dirty="0">
                <a:ea typeface="Arial"/>
                <a:cs typeface="Arial"/>
                <a:sym typeface="Arial"/>
              </a:rPr>
              <a:t>e developed as possible, but it is likely that not all requirements will be delivered.</a:t>
            </a:r>
            <a:endParaRPr lang="en-US" sz="1600" b="0" i="0" u="none" strike="noStrike" cap="none" dirty="0">
              <a:solidFill>
                <a:schemeClr val="tx1"/>
              </a:solidFill>
              <a:latin typeface="+mn-lt"/>
              <a:ea typeface="Arial"/>
              <a:cs typeface="Arial"/>
              <a:sym typeface="Arial"/>
            </a:endParaRPr>
          </a:p>
          <a:p>
            <a:pPr marL="12700" marR="0" lvl="1" indent="0" algn="l" rtl="0">
              <a:lnSpc>
                <a:spcPct val="125000"/>
              </a:lnSpc>
              <a:spcBef>
                <a:spcPts val="0"/>
              </a:spcBef>
              <a:buNone/>
            </a:pPr>
            <a:r>
              <a:rPr lang="en-US" sz="1600" dirty="0">
                <a:ea typeface="Arial"/>
                <a:cs typeface="Arial"/>
                <a:sym typeface="Arial"/>
              </a:rPr>
              <a:t>F</a:t>
            </a:r>
            <a:r>
              <a:rPr lang="en-US" sz="1600" b="0" i="0" u="none" strike="noStrike" cap="none" dirty="0">
                <a:solidFill>
                  <a:schemeClr val="tx1"/>
                </a:solidFill>
                <a:latin typeface="+mn-lt"/>
                <a:ea typeface="Arial"/>
                <a:cs typeface="Arial"/>
                <a:sym typeface="Arial"/>
              </a:rPr>
              <a:t>ollowing are the requirements we are requesting in this ECP:</a:t>
            </a:r>
          </a:p>
          <a:p>
            <a:pPr marL="12700" lvl="1" indent="0">
              <a:lnSpc>
                <a:spcPct val="125000"/>
              </a:lnSpc>
              <a:spcBef>
                <a:spcPts val="0"/>
              </a:spcBef>
              <a:buNone/>
            </a:pPr>
            <a:r>
              <a:rPr lang="en-US" sz="1600" b="1" dirty="0">
                <a:solidFill>
                  <a:schemeClr val="tx1"/>
                </a:solidFill>
                <a:latin typeface="+mn-lt"/>
              </a:rPr>
              <a:t>Reuse Appointment Data or Expand Access: </a:t>
            </a:r>
          </a:p>
          <a:p>
            <a:pPr marL="285750" lvl="1">
              <a:lnSpc>
                <a:spcPct val="125000"/>
              </a:lnSpc>
              <a:spcBef>
                <a:spcPts val="0"/>
              </a:spcBef>
              <a:buClr>
                <a:schemeClr val="dk1"/>
              </a:buClr>
              <a:buSzPts val="1800"/>
              <a:buFont typeface="Arial"/>
              <a:buChar char="•"/>
              <a:tabLst>
                <a:tab pos="1828800" algn="l"/>
              </a:tabLst>
              <a:defRPr/>
            </a:pPr>
            <a:r>
              <a:rPr lang="en-US" sz="1600" dirty="0"/>
              <a:t>Allow the original initiator and other A/OPCs and OA/OPCs at the same role location </a:t>
            </a:r>
            <a:r>
              <a:rPr lang="en-US" sz="1600" dirty="0" err="1"/>
              <a:t>DoDAAC</a:t>
            </a:r>
            <a:r>
              <a:rPr lang="en-US" sz="1600" dirty="0"/>
              <a:t> or Group to re-initiate an appointment using details from an appointment that was initiated but never fully approved (i.e., it was rejected or abandoned).</a:t>
            </a:r>
          </a:p>
          <a:p>
            <a:pPr marL="285750" lvl="1">
              <a:lnSpc>
                <a:spcPct val="125000"/>
              </a:lnSpc>
              <a:spcBef>
                <a:spcPts val="0"/>
              </a:spcBef>
              <a:buClr>
                <a:schemeClr val="dk1"/>
              </a:buClr>
              <a:buSzPts val="1800"/>
              <a:buFont typeface="Arial"/>
              <a:buChar char="•"/>
              <a:tabLst>
                <a:tab pos="1828800" algn="l"/>
              </a:tabLst>
              <a:defRPr/>
            </a:pPr>
            <a:r>
              <a:rPr lang="en-US" sz="1600" dirty="0"/>
              <a:t>Allow all A/OPCs and OA/OPCs [at PIEE Level 2 Group] to leverage appointment details for an individual with a prior or current PIEE/JAM appointment to initiate a new appointment.</a:t>
            </a:r>
          </a:p>
          <a:p>
            <a:pPr marL="285750" lvl="1">
              <a:lnSpc>
                <a:spcPct val="125000"/>
              </a:lnSpc>
              <a:spcBef>
                <a:spcPts val="0"/>
              </a:spcBef>
              <a:buClr>
                <a:schemeClr val="dk1"/>
              </a:buClr>
              <a:buSzPts val="1800"/>
              <a:buFont typeface="Arial"/>
              <a:buChar char="•"/>
              <a:tabLst>
                <a:tab pos="1828800" algn="l"/>
              </a:tabLst>
              <a:defRPr/>
            </a:pPr>
            <a:r>
              <a:rPr lang="en-US" sz="1600" dirty="0"/>
              <a:t>Allow A/OPCs and OA/OPCs to delete nominations within their span of control.  Once deleted, the same nomination can be started again.  Only restriction would be if the nomination would result in an appointment that is already active.</a:t>
            </a:r>
          </a:p>
        </p:txBody>
      </p:sp>
    </p:spTree>
    <p:extLst>
      <p:ext uri="{BB962C8B-B14F-4D97-AF65-F5344CB8AC3E}">
        <p14:creationId xmlns:p14="http://schemas.microsoft.com/office/powerpoint/2010/main" val="3989440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069523"/>
            <a:ext cx="8229600" cy="3867998"/>
          </a:xfrm>
        </p:spPr>
        <p:txBody>
          <a:bodyPr vert="horz" lIns="91440" tIns="45720" rIns="91440" bIns="45720" rtlCol="0" anchor="t">
            <a:normAutofit/>
          </a:bodyPr>
          <a:lstStyle/>
          <a:p>
            <a:pPr marL="285750" lvl="1">
              <a:spcAft>
                <a:spcPts val="200"/>
              </a:spcAft>
              <a:buClr>
                <a:schemeClr val="dk1"/>
              </a:buClr>
              <a:buSzPts val="1800"/>
              <a:buFont typeface="Arial"/>
              <a:buChar char="•"/>
              <a:tabLst>
                <a:tab pos="1828800" algn="l"/>
              </a:tabLst>
              <a:defRPr/>
            </a:pPr>
            <a:r>
              <a:rPr lang="en-US" sz="1800" dirty="0"/>
              <a:t>Allow OA/OPCs to terminate other OA/OPC appointments.</a:t>
            </a:r>
          </a:p>
          <a:p>
            <a:pPr marL="285750" lvl="1">
              <a:spcAft>
                <a:spcPts val="200"/>
              </a:spcAft>
              <a:buClr>
                <a:schemeClr val="dk1"/>
              </a:buClr>
              <a:buSzPts val="1800"/>
              <a:buFont typeface="Arial"/>
              <a:buChar char="•"/>
              <a:tabLst>
                <a:tab pos="1828800" algn="l"/>
              </a:tabLst>
              <a:defRPr/>
            </a:pPr>
            <a:r>
              <a:rPr lang="en-US" sz="1800" dirty="0"/>
              <a:t>Allow appointments to be updated temporarily for valid reasons such as TDY overseas.  This would function like the auditor feature with a suspense date, after which the original appointment becomes “active” again.</a:t>
            </a:r>
          </a:p>
          <a:p>
            <a:pPr marL="285750" lvl="1">
              <a:spcAft>
                <a:spcPts val="200"/>
              </a:spcAft>
              <a:buClr>
                <a:schemeClr val="dk1"/>
              </a:buClr>
              <a:buSzPts val="1800"/>
              <a:buFont typeface="Arial"/>
              <a:buChar char="•"/>
              <a:tabLst>
                <a:tab pos="1828800" algn="l"/>
              </a:tabLst>
              <a:defRPr/>
            </a:pPr>
            <a:r>
              <a:rPr lang="en-US" sz="1800" dirty="0"/>
              <a:t>As a CH or A/BO, when an appointment is initiated OR AFTER IT HAS BEEN APPROVED, need to be able to add attachments that are retained and can be viewed by anyone who can view the appointment in JAM.  Allow the A/OPC and OA/OPC to add attachments, as well as the appointee. </a:t>
            </a:r>
            <a:endParaRPr lang="en-US" sz="1800" dirty="0">
              <a:cs typeface="Calibri"/>
            </a:endParaRPr>
          </a:p>
          <a:p>
            <a:pPr marL="285750" lvl="1">
              <a:spcAft>
                <a:spcPts val="200"/>
              </a:spcAft>
              <a:buClr>
                <a:schemeClr val="dk1"/>
              </a:buClr>
              <a:buSzPts val="1800"/>
              <a:buFont typeface="Arial"/>
              <a:buChar char="•"/>
              <a:tabLst>
                <a:tab pos="1828800" algn="l"/>
              </a:tabLst>
              <a:defRPr/>
            </a:pPr>
            <a:r>
              <a:rPr lang="en-US" sz="1800" dirty="0"/>
              <a:t>Allow CPMs to resend appointments to the Bank; CPMs cannot do this now.  Mirrors capabilities that A/OPCs and OA/OPCs currently have. </a:t>
            </a:r>
          </a:p>
          <a:p>
            <a:pPr marL="285750" lvl="1">
              <a:spcAft>
                <a:spcPts val="200"/>
              </a:spcAft>
              <a:buClr>
                <a:schemeClr val="dk1"/>
              </a:buClr>
              <a:buSzPts val="1800"/>
              <a:buFont typeface="Arial"/>
              <a:buChar char="•"/>
              <a:tabLst>
                <a:tab pos="1828800" algn="l"/>
              </a:tabLst>
              <a:defRPr/>
            </a:pPr>
            <a:r>
              <a:rPr lang="en-US" sz="1800" dirty="0"/>
              <a:t>Add the Appointment ID to the JAM Appointment Details screen (i.e., where the Resend to Bank button currently exists). </a:t>
            </a:r>
          </a:p>
        </p:txBody>
      </p:sp>
    </p:spTree>
    <p:extLst>
      <p:ext uri="{BB962C8B-B14F-4D97-AF65-F5344CB8AC3E}">
        <p14:creationId xmlns:p14="http://schemas.microsoft.com/office/powerpoint/2010/main" val="2436099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D6CE-E66F-488B-B070-AC39E6E5381F}"/>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F4B108FB-9C8D-2565-1655-E14653FE0B93}"/>
              </a:ext>
            </a:extLst>
          </p:cNvPr>
          <p:cNvSpPr>
            <a:spLocks noGrp="1"/>
          </p:cNvSpPr>
          <p:nvPr>
            <p:ph idx="1"/>
          </p:nvPr>
        </p:nvSpPr>
        <p:spPr/>
        <p:txBody>
          <a:bodyPr>
            <a:normAutofit/>
          </a:bodyPr>
          <a:lstStyle/>
          <a:p>
            <a:pPr marL="12700" lvl="1" indent="0">
              <a:spcBef>
                <a:spcPts val="450"/>
              </a:spcBef>
              <a:spcAft>
                <a:spcPts val="200"/>
              </a:spcAft>
              <a:buNone/>
            </a:pPr>
            <a:r>
              <a:rPr lang="en-US" sz="1600" b="1" dirty="0">
                <a:solidFill>
                  <a:schemeClr val="tx1"/>
                </a:solidFill>
                <a:latin typeface="+mn-lt"/>
              </a:rPr>
              <a:t>Automatic Access Granted Based on GPC Role:</a:t>
            </a:r>
            <a:endParaRPr lang="en-US" sz="1600" b="1" dirty="0"/>
          </a:p>
          <a:p>
            <a:pPr marL="285750" lvl="1">
              <a:spcAft>
                <a:spcPts val="200"/>
              </a:spcAft>
              <a:buClr>
                <a:schemeClr val="dk1"/>
              </a:buClr>
              <a:buSzPts val="1800"/>
              <a:buFont typeface="Arial"/>
              <a:buChar char="•"/>
              <a:tabLst>
                <a:tab pos="1828800" algn="l"/>
              </a:tabLst>
              <a:defRPr/>
            </a:pPr>
            <a:r>
              <a:rPr lang="en-US" sz="1600" dirty="0"/>
              <a:t>Automatically grant all </a:t>
            </a:r>
            <a:r>
              <a:rPr lang="en-US" sz="1600" u="sng" dirty="0"/>
              <a:t>new</a:t>
            </a:r>
            <a:r>
              <a:rPr lang="en-US" sz="1600" dirty="0"/>
              <a:t> CPMs, OA/OPCs, A/OPCs, DAAs, AAs, Component Resource Managers (RM), and Oversight RMs the Electronic Data Access (EDA) Advance Reporting role.</a:t>
            </a:r>
          </a:p>
          <a:p>
            <a:pPr marL="285750" lvl="1">
              <a:spcAft>
                <a:spcPts val="200"/>
              </a:spcAft>
              <a:buClr>
                <a:schemeClr val="dk1"/>
              </a:buClr>
              <a:buSzPts val="1800"/>
              <a:buFont typeface="Arial"/>
              <a:buChar char="•"/>
              <a:tabLst>
                <a:tab pos="1828800" algn="l"/>
              </a:tabLst>
              <a:defRPr/>
            </a:pPr>
            <a:r>
              <a:rPr lang="en-US" sz="1600" dirty="0"/>
              <a:t>Automatically grant all </a:t>
            </a:r>
            <a:r>
              <a:rPr lang="en-US" sz="1600" u="sng" dirty="0"/>
              <a:t>current</a:t>
            </a:r>
            <a:r>
              <a:rPr lang="en-US" sz="1600" dirty="0"/>
              <a:t> CPMs, OA/OPCs, A/OPCs, DAAs, AAs, Component RMs, and Oversight RMs the EDA Advance Reporting role.</a:t>
            </a:r>
          </a:p>
          <a:p>
            <a:pPr marL="285750" lvl="1">
              <a:spcAft>
                <a:spcPts val="200"/>
              </a:spcAft>
              <a:buClr>
                <a:schemeClr val="dk1"/>
              </a:buClr>
              <a:buSzPts val="1800"/>
              <a:buFont typeface="Arial"/>
              <a:buChar char="•"/>
              <a:tabLst>
                <a:tab pos="1828800" algn="l"/>
              </a:tabLst>
              <a:defRPr/>
            </a:pPr>
            <a:r>
              <a:rPr lang="en-US" sz="1600" dirty="0"/>
              <a:t>Automatically grant all </a:t>
            </a:r>
            <a:r>
              <a:rPr lang="en-US" sz="1600" u="sng" dirty="0"/>
              <a:t>new</a:t>
            </a:r>
            <a:r>
              <a:rPr lang="en-US" sz="1600" dirty="0"/>
              <a:t> CHs with the Contract Pay and Contract Ordering Officer SD, and their A/BOs and A/OPCs the EDA Advanced Reporting role.</a:t>
            </a:r>
          </a:p>
          <a:p>
            <a:pPr marL="285750" lvl="1">
              <a:spcAft>
                <a:spcPts val="200"/>
              </a:spcAft>
              <a:buClr>
                <a:schemeClr val="dk1"/>
              </a:buClr>
              <a:buSzPts val="1800"/>
              <a:buFont typeface="Arial"/>
              <a:buChar char="•"/>
              <a:tabLst>
                <a:tab pos="1828800" algn="l"/>
              </a:tabLst>
              <a:defRPr/>
            </a:pPr>
            <a:r>
              <a:rPr lang="en-US" sz="1600" dirty="0"/>
              <a:t>Automatically grant all </a:t>
            </a:r>
            <a:r>
              <a:rPr lang="en-US" sz="1600" u="sng" dirty="0"/>
              <a:t>current</a:t>
            </a:r>
            <a:r>
              <a:rPr lang="en-US" sz="1600" dirty="0"/>
              <a:t> CHs with the Contract Pay and Contract Ordering Officer SD, and their A/BOs and A/OPCs the EDA Advanced Reporting role.</a:t>
            </a:r>
          </a:p>
          <a:p>
            <a:pPr marL="285750" lvl="1">
              <a:spcAft>
                <a:spcPts val="200"/>
              </a:spcAft>
              <a:buClr>
                <a:schemeClr val="dk1"/>
              </a:buClr>
              <a:buSzPts val="1800"/>
              <a:buFont typeface="Arial"/>
              <a:buChar char="•"/>
              <a:tabLst>
                <a:tab pos="1828800" algn="l"/>
              </a:tabLst>
              <a:defRPr/>
            </a:pPr>
            <a:r>
              <a:rPr lang="en-US" sz="1600" dirty="0"/>
              <a:t>Stop providing CHs with the Acceptor role automatically.</a:t>
            </a:r>
          </a:p>
          <a:p>
            <a:pPr marL="285750" lvl="1">
              <a:spcAft>
                <a:spcPts val="200"/>
              </a:spcAft>
              <a:buClr>
                <a:schemeClr val="dk1"/>
              </a:buClr>
              <a:buSzPts val="1800"/>
              <a:buFont typeface="Arial"/>
              <a:buChar char="•"/>
              <a:tabLst>
                <a:tab pos="1828800" algn="l"/>
              </a:tabLst>
              <a:defRPr/>
            </a:pPr>
            <a:r>
              <a:rPr lang="en-US" sz="1600" dirty="0"/>
              <a:t>Provide GPC View Only user access to PCOM.  The user must be at Level 2. </a:t>
            </a:r>
          </a:p>
        </p:txBody>
      </p:sp>
    </p:spTree>
    <p:extLst>
      <p:ext uri="{BB962C8B-B14F-4D97-AF65-F5344CB8AC3E}">
        <p14:creationId xmlns:p14="http://schemas.microsoft.com/office/powerpoint/2010/main" val="3479620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9139-79FE-9324-894C-B61B7DCEFE0E}"/>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BBDD3D18-21AD-0F36-612C-5212D96D5466}"/>
              </a:ext>
            </a:extLst>
          </p:cNvPr>
          <p:cNvSpPr>
            <a:spLocks noGrp="1"/>
          </p:cNvSpPr>
          <p:nvPr>
            <p:ph idx="1"/>
          </p:nvPr>
        </p:nvSpPr>
        <p:spPr>
          <a:xfrm>
            <a:off x="457200" y="1200151"/>
            <a:ext cx="8229600" cy="3737370"/>
          </a:xfrm>
        </p:spPr>
        <p:txBody>
          <a:bodyPr>
            <a:normAutofit/>
          </a:bodyPr>
          <a:lstStyle/>
          <a:p>
            <a:pPr marL="0" indent="0">
              <a:lnSpc>
                <a:spcPct val="125000"/>
              </a:lnSpc>
              <a:spcBef>
                <a:spcPts val="0"/>
              </a:spcBef>
              <a:buNone/>
            </a:pPr>
            <a:r>
              <a:rPr lang="en-US" sz="1600" b="1" dirty="0"/>
              <a:t>Automatic Termination of JAM Appointments</a:t>
            </a:r>
          </a:p>
          <a:p>
            <a:pPr marL="285750" lvl="1">
              <a:lnSpc>
                <a:spcPct val="125000"/>
              </a:lnSpc>
              <a:spcBef>
                <a:spcPts val="0"/>
              </a:spcBef>
              <a:buClr>
                <a:schemeClr val="dk1"/>
              </a:buClr>
              <a:buSzPts val="1800"/>
              <a:buFont typeface="Arial"/>
              <a:buChar char="•"/>
              <a:tabLst>
                <a:tab pos="1828800" algn="l"/>
              </a:tabLst>
              <a:defRPr/>
            </a:pPr>
            <a:r>
              <a:rPr lang="en-US" sz="1600" dirty="0"/>
              <a:t>Update existing PIEE (not JAM-specific) email notifications sent to users when PIEE roles are archived to include notification that all associated JAM appointments will be terminated within the number of days specified in the configurable system parameter.  The email notification should identify the initiator and other OA/OPCs and A/OPCs with the same Role Group/</a:t>
            </a:r>
            <a:r>
              <a:rPr lang="en-US" sz="1600" dirty="0" err="1"/>
              <a:t>DoDAAC</a:t>
            </a:r>
            <a:r>
              <a:rPr lang="en-US" sz="1600" dirty="0"/>
              <a:t>.</a:t>
            </a:r>
          </a:p>
          <a:p>
            <a:pPr marL="285750" lvl="1">
              <a:lnSpc>
                <a:spcPct val="125000"/>
              </a:lnSpc>
              <a:spcBef>
                <a:spcPts val="0"/>
              </a:spcBef>
              <a:buClr>
                <a:schemeClr val="dk1"/>
              </a:buClr>
              <a:buSzPts val="1800"/>
              <a:buFont typeface="Arial"/>
              <a:buChar char="•"/>
              <a:tabLst>
                <a:tab pos="1828800" algn="l"/>
              </a:tabLst>
              <a:defRPr/>
            </a:pPr>
            <a:r>
              <a:rPr lang="en-US" sz="1600" dirty="0"/>
              <a:t>Create email notification for when appointments are auto terminated due to archiving (and subsequent days having passed) that JAM appointments has been terminated.  The email notification should include the initiator (where this is an appointment that is not self initiated) and other (O)A/OPCs with the same Role Group/</a:t>
            </a:r>
            <a:r>
              <a:rPr lang="en-US" sz="1600" dirty="0" err="1"/>
              <a:t>DoDAAC</a:t>
            </a:r>
            <a:r>
              <a:rPr lang="en-US" sz="1600" dirty="0"/>
              <a:t>.</a:t>
            </a:r>
          </a:p>
        </p:txBody>
      </p:sp>
    </p:spTree>
    <p:extLst>
      <p:ext uri="{BB962C8B-B14F-4D97-AF65-F5344CB8AC3E}">
        <p14:creationId xmlns:p14="http://schemas.microsoft.com/office/powerpoint/2010/main" val="1100055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3531-E330-F8F7-1F82-5D985A940D91}"/>
              </a:ext>
            </a:extLst>
          </p:cNvPr>
          <p:cNvSpPr>
            <a:spLocks noGrp="1"/>
          </p:cNvSpPr>
          <p:nvPr>
            <p:ph type="title"/>
          </p:nvPr>
        </p:nvSpPr>
        <p:spPr>
          <a:xfrm>
            <a:off x="457200" y="18199"/>
            <a:ext cx="8229600" cy="979327"/>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1AF79139-6DD6-CD28-50A7-1635305FCEDE}"/>
              </a:ext>
            </a:extLst>
          </p:cNvPr>
          <p:cNvSpPr>
            <a:spLocks noGrp="1"/>
          </p:cNvSpPr>
          <p:nvPr>
            <p:ph idx="1"/>
          </p:nvPr>
        </p:nvSpPr>
        <p:spPr>
          <a:xfrm>
            <a:off x="457200" y="869571"/>
            <a:ext cx="8229600" cy="3737370"/>
          </a:xfrm>
        </p:spPr>
        <p:txBody>
          <a:bodyPr vert="horz" lIns="91440" tIns="45720" rIns="91440" bIns="45720" rtlCol="0" anchor="t">
            <a:noAutofit/>
          </a:bodyPr>
          <a:lstStyle/>
          <a:p>
            <a:pPr marL="0" indent="0">
              <a:buNone/>
            </a:pPr>
            <a:r>
              <a:rPr lang="en-US" sz="1600" b="1" dirty="0"/>
              <a:t>Training Data				</a:t>
            </a:r>
          </a:p>
          <a:p>
            <a:r>
              <a:rPr lang="en-US" sz="1600" dirty="0"/>
              <a:t>Add a drop down to the training page that allows GPC PMO to specify for which Component the course is being added.  In the training list, present DoD's Training list and the component identified training.  Add drop down to the training report parameters and report itself. "Component Specified" -&gt; "DON" -&gt; "How to dance 101" -&gt; then normal fields</a:t>
            </a:r>
          </a:p>
          <a:p>
            <a:r>
              <a:rPr lang="en-US" sz="1600" dirty="0"/>
              <a:t>Allow the training table to have breaks “----Mandatory----, --Component Specific---, etc.”</a:t>
            </a:r>
          </a:p>
          <a:p>
            <a:r>
              <a:rPr lang="en-US" sz="1600" dirty="0"/>
              <a:t>Provide the GPC PMO the ability to move courses up and down in the dropdown.</a:t>
            </a:r>
          </a:p>
          <a:p>
            <a:r>
              <a:rPr lang="en-US" sz="1600" dirty="0"/>
              <a:t>Notify the PIEE PMO and GPC PMO user if data for a DAU course stops flowing for 5 consecutive days.</a:t>
            </a:r>
          </a:p>
          <a:p>
            <a:r>
              <a:rPr lang="en-US" sz="1600" dirty="0"/>
              <a:t>Where training data is acquired from DAU, under the "Certificate" column in the training table instead of leaving it blank, insert "Certificate stored within DAU". </a:t>
            </a:r>
          </a:p>
        </p:txBody>
      </p:sp>
    </p:spTree>
    <p:extLst>
      <p:ext uri="{BB962C8B-B14F-4D97-AF65-F5344CB8AC3E}">
        <p14:creationId xmlns:p14="http://schemas.microsoft.com/office/powerpoint/2010/main" val="1836757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6084-14E5-1472-FCB0-DC1C7ABB56ED}"/>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013E3225-5E36-3EE0-CC9D-7641A433D19B}"/>
              </a:ext>
            </a:extLst>
          </p:cNvPr>
          <p:cNvSpPr>
            <a:spLocks noGrp="1"/>
          </p:cNvSpPr>
          <p:nvPr>
            <p:ph idx="1"/>
          </p:nvPr>
        </p:nvSpPr>
        <p:spPr>
          <a:xfrm>
            <a:off x="457200" y="1200151"/>
            <a:ext cx="8229600" cy="3737370"/>
          </a:xfrm>
        </p:spPr>
        <p:txBody>
          <a:bodyPr vert="horz" lIns="91440" tIns="45720" rIns="91440" bIns="45720" rtlCol="0" anchor="t">
            <a:normAutofit/>
          </a:bodyPr>
          <a:lstStyle/>
          <a:p>
            <a:r>
              <a:rPr lang="en-US" sz="1600" dirty="0"/>
              <a:t>For each Course, allow the GPC PMO to determine whether the course is displayed to the end user.  If it is not displayed it will be used to capture information from the DAU feed, but not available for manual selection and entry/completion.  These courses will still appear in reporting.</a:t>
            </a:r>
          </a:p>
          <a:p>
            <a:pPr marL="341313" indent="0">
              <a:spcBef>
                <a:spcPts val="600"/>
              </a:spcBef>
              <a:spcAft>
                <a:spcPts val="600"/>
              </a:spcAft>
              <a:buNone/>
            </a:pPr>
            <a:r>
              <a:rPr lang="en-US" sz="1600" dirty="0"/>
              <a:t>Use Case:  Completion of certain DAU Contracting, Ethics and Contingency, 889 courses will be useful for A/OPCs to see when delegating specific Special Designations, but users would not be adding them to their profile separate from the feed.  As currently functioning, the pick list has become too long for a manageable UI. </a:t>
            </a:r>
          </a:p>
          <a:p>
            <a:r>
              <a:rPr lang="en-US" sz="1600" dirty="0"/>
              <a:t>Add the ability to edit training entries in PIEE profiles.  Currently one must archive the training entry in JAM and re-add it just to edit the frequency, date etc.  Often, course names are input incorrectly and need to be updated.  </a:t>
            </a:r>
          </a:p>
        </p:txBody>
      </p:sp>
    </p:spTree>
    <p:extLst>
      <p:ext uri="{BB962C8B-B14F-4D97-AF65-F5344CB8AC3E}">
        <p14:creationId xmlns:p14="http://schemas.microsoft.com/office/powerpoint/2010/main" val="1550959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E476-42DE-9E9E-E769-73801B0B8701}"/>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75719E84-3190-8D52-C52F-401D27BC3AC9}"/>
              </a:ext>
            </a:extLst>
          </p:cNvPr>
          <p:cNvSpPr>
            <a:spLocks noGrp="1"/>
          </p:cNvSpPr>
          <p:nvPr>
            <p:ph idx="1"/>
          </p:nvPr>
        </p:nvSpPr>
        <p:spPr/>
        <p:txBody>
          <a:bodyPr vert="horz" lIns="91440" tIns="45720" rIns="91440" bIns="45720" rtlCol="0" anchor="t">
            <a:noAutofit/>
          </a:bodyPr>
          <a:lstStyle/>
          <a:p>
            <a:pPr marL="285750" lvl="1">
              <a:lnSpc>
                <a:spcPct val="125000"/>
              </a:lnSpc>
              <a:spcBef>
                <a:spcPts val="0"/>
              </a:spcBef>
              <a:buClr>
                <a:schemeClr val="dk1"/>
              </a:buClr>
              <a:buSzPts val="1800"/>
              <a:buFont typeface="Arial"/>
              <a:buChar char="•"/>
              <a:tabLst>
                <a:tab pos="1828800" algn="l"/>
              </a:tabLst>
              <a:defRPr/>
            </a:pPr>
            <a:r>
              <a:rPr lang="en-US" sz="1600" dirty="0"/>
              <a:t>Allow Supervisors/Alt Supervisors with a PIEE Account to see the training and appointment data for their users. </a:t>
            </a:r>
          </a:p>
          <a:p>
            <a:pPr marL="285750" lvl="1">
              <a:lnSpc>
                <a:spcPct val="125000"/>
              </a:lnSpc>
              <a:spcBef>
                <a:spcPts val="0"/>
              </a:spcBef>
              <a:buClr>
                <a:schemeClr val="dk1"/>
              </a:buClr>
              <a:buSzPts val="1800"/>
              <a:buFont typeface="Arial"/>
              <a:buChar char="•"/>
              <a:tabLst>
                <a:tab pos="1828800" algn="l"/>
              </a:tabLst>
              <a:defRPr/>
            </a:pPr>
            <a:r>
              <a:rPr lang="en-US" sz="1600" dirty="0"/>
              <a:t>If refresher training has not been taken timely, allow the OA/OPC and A/OPC who can see the appointment to archive the role.  This will give the appointee </a:t>
            </a:r>
            <a:r>
              <a:rPr lang="en-US" sz="1600" dirty="0">
                <a:solidFill>
                  <a:srgbClr val="C00000"/>
                </a:solidFill>
              </a:rPr>
              <a:t>30</a:t>
            </a:r>
            <a:r>
              <a:rPr lang="en-US" sz="1600" dirty="0"/>
              <a:t> days to complete their training. </a:t>
            </a:r>
          </a:p>
          <a:p>
            <a:pPr marL="285750" lvl="1">
              <a:lnSpc>
                <a:spcPct val="125000"/>
              </a:lnSpc>
              <a:spcBef>
                <a:spcPts val="0"/>
              </a:spcBef>
              <a:buClr>
                <a:schemeClr val="dk1"/>
              </a:buClr>
              <a:buSzPts val="1800"/>
              <a:buFont typeface="Arial"/>
              <a:buChar char="•"/>
              <a:tabLst>
                <a:tab pos="1828800" algn="l"/>
              </a:tabLst>
              <a:defRPr/>
            </a:pPr>
            <a:r>
              <a:rPr lang="en-US" sz="1600" dirty="0"/>
              <a:t>If refresher training is completed after the role was archived and before the appointment was auto terminated, allow the OA/OPC or A/OPC to reactivate the role.</a:t>
            </a:r>
          </a:p>
          <a:p>
            <a:pPr marL="285750" lvl="1">
              <a:lnSpc>
                <a:spcPct val="125000"/>
              </a:lnSpc>
              <a:spcBef>
                <a:spcPts val="0"/>
              </a:spcBef>
              <a:buClr>
                <a:schemeClr val="dk1"/>
              </a:buClr>
              <a:buSzPts val="1800"/>
              <a:buFont typeface="Arial"/>
              <a:buChar char="•"/>
              <a:tabLst>
                <a:tab pos="1828800" algn="l"/>
              </a:tabLst>
              <a:defRPr/>
            </a:pPr>
            <a:r>
              <a:rPr lang="en-US" sz="1600" dirty="0"/>
              <a:t>Update training reminder email to remove Provider/DAU reference:</a:t>
            </a:r>
          </a:p>
          <a:p>
            <a:pPr marL="742950" lvl="2" indent="-273050">
              <a:lnSpc>
                <a:spcPct val="125000"/>
              </a:lnSpc>
              <a:spcBef>
                <a:spcPts val="0"/>
              </a:spcBef>
              <a:buClr>
                <a:schemeClr val="dk1"/>
              </a:buClr>
              <a:buSzPts val="1800"/>
              <a:buFont typeface="Arial"/>
              <a:buChar char="–"/>
              <a:tabLst>
                <a:tab pos="914400" algn="l"/>
              </a:tabLst>
              <a:defRPr/>
            </a:pPr>
            <a:r>
              <a:rPr lang="en-US" sz="1600" dirty="0"/>
              <a:t>Change from: "Please logon to [Provider] and retake the training course as soon as possible." </a:t>
            </a:r>
          </a:p>
          <a:p>
            <a:pPr marL="742950" lvl="2" indent="-273050">
              <a:lnSpc>
                <a:spcPct val="125000"/>
              </a:lnSpc>
              <a:spcBef>
                <a:spcPts val="0"/>
              </a:spcBef>
              <a:buClr>
                <a:schemeClr val="dk1"/>
              </a:buClr>
              <a:buSzPts val="1800"/>
              <a:buFont typeface="Arial"/>
              <a:buChar char="–"/>
              <a:tabLst>
                <a:tab pos="914400" algn="l"/>
              </a:tabLst>
              <a:defRPr/>
            </a:pPr>
            <a:r>
              <a:rPr lang="en-US" sz="1600" dirty="0"/>
              <a:t>Change to: "Please retake the training course as soon as possible.“</a:t>
            </a:r>
          </a:p>
        </p:txBody>
      </p:sp>
    </p:spTree>
    <p:extLst>
      <p:ext uri="{BB962C8B-B14F-4D97-AF65-F5344CB8AC3E}">
        <p14:creationId xmlns:p14="http://schemas.microsoft.com/office/powerpoint/2010/main" val="2725506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17AB-F3D1-6B02-9EAB-753AB2732305}"/>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06B717C6-2DA0-8665-CBE8-3A3E0E0E9BB1}"/>
              </a:ext>
            </a:extLst>
          </p:cNvPr>
          <p:cNvSpPr>
            <a:spLocks noGrp="1"/>
          </p:cNvSpPr>
          <p:nvPr>
            <p:ph idx="1"/>
          </p:nvPr>
        </p:nvSpPr>
        <p:spPr>
          <a:xfrm>
            <a:off x="457200" y="1012372"/>
            <a:ext cx="8229600" cy="3820084"/>
          </a:xfrm>
        </p:spPr>
        <p:txBody>
          <a:bodyPr vert="horz" lIns="91440" tIns="45720" rIns="91440" bIns="45720" rtlCol="0" anchor="t">
            <a:noAutofit/>
          </a:bodyPr>
          <a:lstStyle/>
          <a:p>
            <a:pPr marL="0" indent="0">
              <a:lnSpc>
                <a:spcPct val="125000"/>
              </a:lnSpc>
              <a:spcBef>
                <a:spcPts val="0"/>
              </a:spcBef>
              <a:buNone/>
            </a:pPr>
            <a:r>
              <a:rPr lang="en-US" sz="1600" b="1" dirty="0"/>
              <a:t>Other</a:t>
            </a:r>
          </a:p>
          <a:p>
            <a:pPr marL="285750" lvl="1">
              <a:lnSpc>
                <a:spcPct val="125000"/>
              </a:lnSpc>
              <a:spcBef>
                <a:spcPts val="0"/>
              </a:spcBef>
              <a:buClr>
                <a:schemeClr val="dk1"/>
              </a:buClr>
              <a:buSzPts val="1800"/>
              <a:buFont typeface="Arial"/>
              <a:buChar char="•"/>
              <a:tabLst>
                <a:tab pos="1828800" algn="l"/>
              </a:tabLst>
              <a:defRPr/>
            </a:pPr>
            <a:r>
              <a:rPr lang="en-US" sz="1600" dirty="0"/>
              <a:t>Capture the Total Business Reporting (TBR) hierarchy on the JAM appointment.  (PTQ Access assistance)</a:t>
            </a:r>
          </a:p>
          <a:p>
            <a:pPr marL="285750" lvl="1">
              <a:lnSpc>
                <a:spcPct val="125000"/>
              </a:lnSpc>
              <a:spcBef>
                <a:spcPts val="0"/>
              </a:spcBef>
              <a:buClr>
                <a:schemeClr val="dk1"/>
              </a:buClr>
              <a:buSzPts val="1800"/>
              <a:buFont typeface="Arial"/>
              <a:buChar char="•"/>
              <a:tabLst>
                <a:tab pos="1828800" algn="l"/>
              </a:tabLst>
              <a:defRPr/>
            </a:pPr>
            <a:r>
              <a:rPr lang="en-US" sz="1600" dirty="0"/>
              <a:t>In each of the appointment letters, the reference to 10 U.S.C. 2784 needs to be replaced with 10 U.S.C. 4754.  Additionally, we need to review the other references to see if they are accurate.</a:t>
            </a:r>
          </a:p>
          <a:p>
            <a:pPr marL="285750" lvl="1">
              <a:lnSpc>
                <a:spcPct val="125000"/>
              </a:lnSpc>
              <a:spcBef>
                <a:spcPts val="0"/>
              </a:spcBef>
              <a:buClr>
                <a:schemeClr val="dk1"/>
              </a:buClr>
              <a:buSzPts val="1800"/>
              <a:buFont typeface="Arial"/>
              <a:buChar char="•"/>
              <a:tabLst>
                <a:tab pos="1828800" algn="l"/>
              </a:tabLst>
              <a:defRPr/>
            </a:pPr>
            <a:r>
              <a:rPr lang="en-US" sz="1600" dirty="0"/>
              <a:t>Allow OA/OPCs to make administrative changes to appointments without requiring the full workflow.  For Example - update the direct user and demographics from the profile.  </a:t>
            </a:r>
          </a:p>
          <a:p>
            <a:pPr marL="285750" lvl="1">
              <a:lnSpc>
                <a:spcPct val="125000"/>
              </a:lnSpc>
              <a:spcBef>
                <a:spcPts val="0"/>
              </a:spcBef>
              <a:buClr>
                <a:schemeClr val="dk1"/>
              </a:buClr>
              <a:buSzPts val="1800"/>
              <a:buFont typeface="Arial"/>
              <a:buChar char="•"/>
              <a:tabLst>
                <a:tab pos="1828800" algn="l"/>
              </a:tabLst>
              <a:defRPr/>
            </a:pPr>
            <a:r>
              <a:rPr lang="en-US" sz="1600" dirty="0"/>
              <a:t>Update the appointment workflow visualization for A/BO, CO, and CH appointments so the Nomination steps are also included. </a:t>
            </a:r>
          </a:p>
        </p:txBody>
      </p:sp>
    </p:spTree>
    <p:extLst>
      <p:ext uri="{BB962C8B-B14F-4D97-AF65-F5344CB8AC3E}">
        <p14:creationId xmlns:p14="http://schemas.microsoft.com/office/powerpoint/2010/main" val="227261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229600" cy="1126301"/>
          </a:xfrm>
        </p:spPr>
        <p:txBody>
          <a:bodyPr>
            <a:noAutofit/>
          </a:bodyPr>
          <a:lstStyle/>
          <a:p>
            <a:pPr marL="0" marR="0" lvl="0" indent="0">
              <a:spcAft>
                <a:spcPts val="0"/>
              </a:spcAft>
            </a:pPr>
            <a:r>
              <a:rPr lang="en-US" sz="3600" dirty="0">
                <a:sym typeface="Arial"/>
              </a:rPr>
              <a:t>GPC Systems Summary Functional Workflow</a:t>
            </a:r>
            <a:endParaRPr lang="en-US" sz="3600" dirty="0"/>
          </a:p>
        </p:txBody>
      </p:sp>
      <p:sp>
        <p:nvSpPr>
          <p:cNvPr id="23" name="TextBox 22">
            <a:extLst>
              <a:ext uri="{FF2B5EF4-FFF2-40B4-BE49-F238E27FC236}">
                <a16:creationId xmlns:a16="http://schemas.microsoft.com/office/drawing/2014/main" id="{9D86F214-E1A4-574C-FCC9-5752625D404E}"/>
              </a:ext>
            </a:extLst>
          </p:cNvPr>
          <p:cNvSpPr txBox="1"/>
          <p:nvPr/>
        </p:nvSpPr>
        <p:spPr>
          <a:xfrm>
            <a:off x="312477" y="296714"/>
            <a:ext cx="677108" cy="4754880"/>
          </a:xfrm>
          <a:prstGeom prst="rect">
            <a:avLst/>
          </a:prstGeom>
          <a:noFill/>
          <a:ln>
            <a:noFill/>
          </a:ln>
        </p:spPr>
        <p:txBody>
          <a:bodyPr vert="vert270" wrap="square" rtlCol="0">
            <a:spAutoFit/>
          </a:bodyPr>
          <a:lstStyle/>
          <a:p>
            <a:pPr algn="ctr"/>
            <a:r>
              <a:rPr lang="en-US" sz="1600" dirty="0"/>
              <a:t>SP3 GPC Systems Summary Functional Workflow</a:t>
            </a:r>
          </a:p>
        </p:txBody>
      </p:sp>
      <p:cxnSp>
        <p:nvCxnSpPr>
          <p:cNvPr id="24" name="Straight Connector 23">
            <a:extLst>
              <a:ext uri="{FF2B5EF4-FFF2-40B4-BE49-F238E27FC236}">
                <a16:creationId xmlns:a16="http://schemas.microsoft.com/office/drawing/2014/main" id="{559DEF08-C80C-7C70-A0D7-F19DFFD1C9EE}"/>
              </a:ext>
              <a:ext uri="{C183D7F6-B498-43B3-948B-1728B52AA6E4}">
                <adec:decorative xmlns:adec="http://schemas.microsoft.com/office/drawing/2017/decorative" val="1"/>
              </a:ext>
            </a:extLst>
          </p:cNvPr>
          <p:cNvCxnSpPr/>
          <p:nvPr/>
        </p:nvCxnSpPr>
        <p:spPr>
          <a:xfrm flipH="1">
            <a:off x="1020775" y="13097"/>
            <a:ext cx="1" cy="5143500"/>
          </a:xfrm>
          <a:prstGeom prst="line">
            <a:avLst/>
          </a:prstGeom>
          <a:ln w="38100">
            <a:solidFill>
              <a:srgbClr val="080163"/>
            </a:solidFill>
          </a:ln>
        </p:spPr>
        <p:style>
          <a:lnRef idx="1">
            <a:schemeClr val="accent1"/>
          </a:lnRef>
          <a:fillRef idx="0">
            <a:schemeClr val="accent1"/>
          </a:fillRef>
          <a:effectRef idx="0">
            <a:schemeClr val="accent1"/>
          </a:effectRef>
          <a:fontRef idx="minor">
            <a:schemeClr val="tx1"/>
          </a:fontRef>
        </p:style>
      </p:cxnSp>
      <p:grpSp>
        <p:nvGrpSpPr>
          <p:cNvPr id="2" name="Group 1" descr="Diagram of the GPC Systems Summary Functional Workflow&#10;&#10;The GPC Systems Summary Functional Workflow illustrates the workflow through Government Owned Systems that are PKI/CAC enabled and Bank provided systems.">
            <a:extLst>
              <a:ext uri="{FF2B5EF4-FFF2-40B4-BE49-F238E27FC236}">
                <a16:creationId xmlns:a16="http://schemas.microsoft.com/office/drawing/2014/main" id="{1CF70B6A-77FA-6DA6-8846-9A3FAC91610D}"/>
              </a:ext>
            </a:extLst>
          </p:cNvPr>
          <p:cNvGrpSpPr/>
          <p:nvPr/>
        </p:nvGrpSpPr>
        <p:grpSpPr>
          <a:xfrm>
            <a:off x="1162403" y="1210235"/>
            <a:ext cx="7467040" cy="3896832"/>
            <a:chOff x="1162403" y="1210235"/>
            <a:chExt cx="7467040" cy="3896832"/>
          </a:xfrm>
        </p:grpSpPr>
        <p:pic>
          <p:nvPicPr>
            <p:cNvPr id="3" name="Picture 2">
              <a:extLst>
                <a:ext uri="{FF2B5EF4-FFF2-40B4-BE49-F238E27FC236}">
                  <a16:creationId xmlns:a16="http://schemas.microsoft.com/office/drawing/2014/main" id="{830613DB-1AED-8BB1-4E34-B0161DC3B74A}"/>
                </a:ext>
              </a:extLst>
            </p:cNvPr>
            <p:cNvPicPr>
              <a:picLocks noChangeAspect="1"/>
            </p:cNvPicPr>
            <p:nvPr/>
          </p:nvPicPr>
          <p:blipFill>
            <a:blip r:embed="rId3"/>
            <a:stretch>
              <a:fillRect/>
            </a:stretch>
          </p:blipFill>
          <p:spPr>
            <a:xfrm>
              <a:off x="1162403" y="1210235"/>
              <a:ext cx="7467040" cy="3325218"/>
            </a:xfrm>
            <a:prstGeom prst="rect">
              <a:avLst/>
            </a:prstGeom>
          </p:spPr>
        </p:pic>
        <p:sp>
          <p:nvSpPr>
            <p:cNvPr id="4" name="TextBox 3">
              <a:extLst>
                <a:ext uri="{FF2B5EF4-FFF2-40B4-BE49-F238E27FC236}">
                  <a16:creationId xmlns:a16="http://schemas.microsoft.com/office/drawing/2014/main" id="{52A6E5BB-71A3-73F1-72F8-87376132CD10}"/>
                </a:ext>
              </a:extLst>
            </p:cNvPr>
            <p:cNvSpPr txBox="1"/>
            <p:nvPr/>
          </p:nvSpPr>
          <p:spPr>
            <a:xfrm>
              <a:off x="1237935" y="4558427"/>
              <a:ext cx="1769056" cy="538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AutoNum type="arabicPlain"/>
              </a:pPr>
              <a:r>
                <a:rPr lang="en-US" sz="788" dirty="0">
                  <a:solidFill>
                    <a:schemeClr val="tx1"/>
                  </a:solidFill>
                </a:rPr>
                <a:t>Supervisor Electronically Signs </a:t>
              </a:r>
            </a:p>
            <a:p>
              <a:pPr marL="171450" indent="-171450" algn="l">
                <a:buAutoNum type="arabicPlain"/>
              </a:pPr>
              <a:r>
                <a:rPr lang="en-US" sz="788" dirty="0">
                  <a:solidFill>
                    <a:schemeClr val="tx1"/>
                  </a:solidFill>
                </a:rPr>
                <a:t>DAS Electronically Signs</a:t>
              </a:r>
            </a:p>
            <a:p>
              <a:pPr marL="171450" indent="-171450" algn="l">
                <a:buFontTx/>
                <a:buAutoNum type="arabicPlain"/>
              </a:pPr>
              <a:r>
                <a:rPr lang="en-US" sz="788" dirty="0">
                  <a:solidFill>
                    <a:schemeClr val="tx1"/>
                  </a:solidFill>
                </a:rPr>
                <a:t>Group Account Manager Approves</a:t>
              </a:r>
            </a:p>
            <a:p>
              <a:pPr marL="171450" indent="-171450" algn="l">
                <a:buAutoNum type="arabicPlain"/>
              </a:pPr>
              <a:endParaRPr lang="en-US" sz="788" dirty="0">
                <a:solidFill>
                  <a:schemeClr val="tx1"/>
                </a:solidFill>
              </a:endParaRPr>
            </a:p>
          </p:txBody>
        </p:sp>
        <p:pic>
          <p:nvPicPr>
            <p:cNvPr id="6" name="Picture 5">
              <a:extLst>
                <a:ext uri="{FF2B5EF4-FFF2-40B4-BE49-F238E27FC236}">
                  <a16:creationId xmlns:a16="http://schemas.microsoft.com/office/drawing/2014/main" id="{D1FE4A64-9640-41AF-E080-FD8B39AFC5A5}"/>
                </a:ext>
              </a:extLst>
            </p:cNvPr>
            <p:cNvPicPr>
              <a:picLocks noChangeAspect="1"/>
            </p:cNvPicPr>
            <p:nvPr/>
          </p:nvPicPr>
          <p:blipFill>
            <a:blip r:embed="rId4"/>
            <a:stretch>
              <a:fillRect/>
            </a:stretch>
          </p:blipFill>
          <p:spPr>
            <a:xfrm>
              <a:off x="4859874" y="4558427"/>
              <a:ext cx="3539052" cy="548640"/>
            </a:xfrm>
            <a:prstGeom prst="rect">
              <a:avLst/>
            </a:prstGeom>
          </p:spPr>
        </p:pic>
        <p:pic>
          <p:nvPicPr>
            <p:cNvPr id="9" name="Picture 8">
              <a:extLst>
                <a:ext uri="{FF2B5EF4-FFF2-40B4-BE49-F238E27FC236}">
                  <a16:creationId xmlns:a16="http://schemas.microsoft.com/office/drawing/2014/main" id="{0B8B9889-2DAF-D71E-0377-35CDE01562B7}"/>
                </a:ext>
              </a:extLst>
            </p:cNvPr>
            <p:cNvPicPr>
              <a:picLocks noChangeAspect="1"/>
            </p:cNvPicPr>
            <p:nvPr/>
          </p:nvPicPr>
          <p:blipFill>
            <a:blip r:embed="rId5"/>
            <a:stretch>
              <a:fillRect/>
            </a:stretch>
          </p:blipFill>
          <p:spPr>
            <a:xfrm>
              <a:off x="3255080" y="4619387"/>
              <a:ext cx="1369705" cy="365760"/>
            </a:xfrm>
            <a:prstGeom prst="rect">
              <a:avLst/>
            </a:prstGeom>
          </p:spPr>
        </p:pic>
      </p:grpSp>
    </p:spTree>
    <p:extLst>
      <p:ext uri="{BB962C8B-B14F-4D97-AF65-F5344CB8AC3E}">
        <p14:creationId xmlns:p14="http://schemas.microsoft.com/office/powerpoint/2010/main" val="2741769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5BCD38-48D5-E5BA-5E5A-54239780C959}"/>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3D43D09D-3A5B-65B9-5B23-F5EA48462622}"/>
              </a:ext>
            </a:extLst>
          </p:cNvPr>
          <p:cNvSpPr>
            <a:spLocks noGrp="1"/>
          </p:cNvSpPr>
          <p:nvPr>
            <p:ph idx="1"/>
          </p:nvPr>
        </p:nvSpPr>
        <p:spPr/>
        <p:txBody>
          <a:bodyPr>
            <a:normAutofit fontScale="92500" lnSpcReduction="10000"/>
          </a:bodyPr>
          <a:lstStyle/>
          <a:p>
            <a:pPr marL="285750" lvl="1">
              <a:lnSpc>
                <a:spcPct val="145000"/>
              </a:lnSpc>
              <a:spcBef>
                <a:spcPts val="0"/>
              </a:spcBef>
              <a:spcAft>
                <a:spcPts val="200"/>
              </a:spcAft>
              <a:buClr>
                <a:schemeClr val="dk1"/>
              </a:buClr>
              <a:buSzPts val="1800"/>
              <a:buFont typeface="Arial"/>
              <a:buChar char="•"/>
              <a:tabLst>
                <a:tab pos="1828800" algn="l"/>
              </a:tabLst>
              <a:defRPr/>
            </a:pPr>
            <a:r>
              <a:rPr lang="en-US" sz="1600" dirty="0"/>
              <a:t>Add a full Appointment History section to an appointment and letter.  Create a new section on the appointment that captures all changes that happen to the appointment.  Discuss how to integrate the existing Appointment Workflow section in the appointment history section.  This section will be added to the end of the letter (new page).  Addendum will be added here, as well.</a:t>
            </a:r>
          </a:p>
          <a:p>
            <a:pPr marL="285750" lvl="1">
              <a:lnSpc>
                <a:spcPct val="145000"/>
              </a:lnSpc>
              <a:spcBef>
                <a:spcPts val="0"/>
              </a:spcBef>
              <a:spcAft>
                <a:spcPts val="200"/>
              </a:spcAft>
              <a:buClr>
                <a:schemeClr val="dk1"/>
              </a:buClr>
              <a:buSzPts val="1800"/>
              <a:buFont typeface="Arial"/>
              <a:buChar char="•"/>
              <a:tabLst>
                <a:tab pos="1828800" algn="l"/>
              </a:tabLst>
              <a:defRPr/>
            </a:pPr>
            <a:r>
              <a:rPr lang="en-US" sz="1600" dirty="0"/>
              <a:t>Update the appointment Workflow section at the bottom of the JAM appointment to match the updates to the appointment letter identified above.</a:t>
            </a:r>
          </a:p>
          <a:p>
            <a:pPr marL="285750" lvl="1">
              <a:lnSpc>
                <a:spcPct val="145000"/>
              </a:lnSpc>
              <a:spcBef>
                <a:spcPts val="0"/>
              </a:spcBef>
              <a:spcAft>
                <a:spcPts val="200"/>
              </a:spcAft>
              <a:buClr>
                <a:schemeClr val="dk1"/>
              </a:buClr>
              <a:buSzPts val="1800"/>
              <a:buFont typeface="Arial"/>
              <a:buChar char="•"/>
              <a:tabLst>
                <a:tab pos="1828800" algn="l"/>
              </a:tabLst>
              <a:defRPr/>
            </a:pPr>
            <a:r>
              <a:rPr lang="en-US" sz="1600" dirty="0"/>
              <a:t>Show a time stamp and the individual responsible for when the appointment was Initiated, Approved by DAS, Activated, Updated (including admin updates), and Terminated.  Show the link to the old appointment that this updates.  Show the changes from old to new, including specifics about the updates to the appointment such as new DA added, and old DA authority removed. </a:t>
            </a:r>
          </a:p>
        </p:txBody>
      </p:sp>
    </p:spTree>
    <p:extLst>
      <p:ext uri="{BB962C8B-B14F-4D97-AF65-F5344CB8AC3E}">
        <p14:creationId xmlns:p14="http://schemas.microsoft.com/office/powerpoint/2010/main" val="3701255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94611-BD15-DAE8-FCC8-28217123021A}"/>
              </a:ext>
            </a:extLst>
          </p:cNvPr>
          <p:cNvSpPr>
            <a:spLocks noGrp="1"/>
          </p:cNvSpPr>
          <p:nvPr>
            <p:ph idx="1"/>
          </p:nvPr>
        </p:nvSpPr>
        <p:spPr>
          <a:xfrm>
            <a:off x="457199" y="917515"/>
            <a:ext cx="8429105" cy="3943349"/>
          </a:xfrm>
        </p:spPr>
        <p:txBody>
          <a:bodyPr>
            <a:noAutofit/>
          </a:bodyPr>
          <a:lstStyle/>
          <a:p>
            <a:pPr marL="0" indent="0">
              <a:spcBef>
                <a:spcPts val="0"/>
              </a:spcBef>
              <a:buNone/>
            </a:pPr>
            <a:r>
              <a:rPr lang="en-US" sz="1400" b="1" dirty="0"/>
              <a:t>Bulk Appointment Updates</a:t>
            </a:r>
          </a:p>
          <a:p>
            <a:pPr marL="285750" lvl="1">
              <a:spcBef>
                <a:spcPts val="0"/>
              </a:spcBef>
              <a:buClr>
                <a:schemeClr val="dk1"/>
              </a:buClr>
              <a:buSzPts val="1800"/>
              <a:buFont typeface="Arial"/>
              <a:buChar char="•"/>
              <a:tabLst>
                <a:tab pos="1828800" algn="l"/>
              </a:tabLst>
              <a:defRPr/>
            </a:pPr>
            <a:r>
              <a:rPr lang="en-US" sz="1400" dirty="0"/>
              <a:t>Create an area in JAM for CPMs, OA/OPCs and A/OPCs to enter role specific text for use in all their  appointments.</a:t>
            </a:r>
          </a:p>
          <a:p>
            <a:pPr marL="285750" lvl="1">
              <a:spcBef>
                <a:spcPts val="0"/>
              </a:spcBef>
              <a:buClr>
                <a:schemeClr val="dk1"/>
              </a:buClr>
              <a:buSzPts val="1800"/>
              <a:buFont typeface="Arial"/>
              <a:buChar char="•"/>
              <a:tabLst>
                <a:tab pos="1828800" algn="l"/>
              </a:tabLst>
              <a:defRPr/>
            </a:pPr>
            <a:r>
              <a:rPr lang="en-US" sz="1400" dirty="0"/>
              <a:t>Add three fields to CH and A/BO appointments: CPM Agency Specific Text; OA/OPC Specified Language; A/OPC Specified Language.  Each of these text boxes will pre-populate with the language specified in their CPM, OA/OPC, and A/OPC specific text.  It will not be editable as individual language can be modified in existing user's appointment text boxes. </a:t>
            </a:r>
          </a:p>
          <a:p>
            <a:pPr marL="285750" lvl="1">
              <a:spcBef>
                <a:spcPts val="0"/>
              </a:spcBef>
              <a:buClr>
                <a:schemeClr val="dk1"/>
              </a:buClr>
              <a:buSzPts val="1800"/>
              <a:buFont typeface="Arial"/>
              <a:buChar char="•"/>
              <a:tabLst>
                <a:tab pos="1828800" algn="l"/>
              </a:tabLst>
              <a:defRPr/>
            </a:pPr>
            <a:r>
              <a:rPr lang="en-US" sz="1400" dirty="0"/>
              <a:t>Allow the OA/OPC and A/OPC to make bulk changes by appointment type based on the language in their specific text boxes.</a:t>
            </a:r>
          </a:p>
          <a:p>
            <a:pPr marL="285750" lvl="1">
              <a:spcBef>
                <a:spcPts val="0"/>
              </a:spcBef>
              <a:buClr>
                <a:schemeClr val="dk1"/>
              </a:buClr>
              <a:buSzPts val="1800"/>
              <a:buFont typeface="Arial"/>
              <a:buChar char="•"/>
              <a:tabLst>
                <a:tab pos="1828800" algn="l"/>
              </a:tabLst>
              <a:defRPr/>
            </a:pPr>
            <a:r>
              <a:rPr lang="en-US" sz="1400" dirty="0"/>
              <a:t>Allow for the Mass Updating of Appointments.  This will allow (O)A/OPCs the ability to quickly update the appointments of individuals who need, for example, updates to their Delegated Limits. </a:t>
            </a:r>
          </a:p>
          <a:p>
            <a:pPr marL="285750" lvl="1">
              <a:spcBef>
                <a:spcPts val="0"/>
              </a:spcBef>
              <a:buClr>
                <a:schemeClr val="dk1"/>
              </a:buClr>
              <a:buSzPts val="1800"/>
              <a:buFont typeface="Arial"/>
              <a:buChar char="•"/>
              <a:tabLst>
                <a:tab pos="1828800" algn="l"/>
              </a:tabLst>
              <a:defRPr/>
            </a:pPr>
            <a:r>
              <a:rPr lang="en-US" sz="1400" dirty="0"/>
              <a:t>Provide the ability for GPC PMO to Update Standard text on letters, add the specific changes (Z was changed from :X to :Y) to the Appointment History, and send a notice to the Initiator, Supervisor, Direct User, and the appointee when this occurs.  The email notification should document what, when, and by whom the change was made.</a:t>
            </a:r>
          </a:p>
          <a:p>
            <a:pPr marL="285750" lvl="1">
              <a:spcBef>
                <a:spcPts val="0"/>
              </a:spcBef>
              <a:buClr>
                <a:schemeClr val="dk1"/>
              </a:buClr>
              <a:buSzPts val="1800"/>
              <a:buFont typeface="Arial"/>
              <a:buChar char="•"/>
              <a:tabLst>
                <a:tab pos="1828800" algn="l"/>
              </a:tabLst>
              <a:defRPr/>
            </a:pPr>
            <a:r>
              <a:rPr lang="en-US" sz="1400" dirty="0"/>
              <a:t>When standard text is updated, allow the GPC PMO to determine if the full appointment approval workflow needs to be completed, if a single approval is required, or no approvals are required.  Follow the workflow as necessary thereafter.</a:t>
            </a:r>
          </a:p>
        </p:txBody>
      </p:sp>
      <p:sp>
        <p:nvSpPr>
          <p:cNvPr id="4" name="Title 1">
            <a:extLst>
              <a:ext uri="{FF2B5EF4-FFF2-40B4-BE49-F238E27FC236}">
                <a16:creationId xmlns:a16="http://schemas.microsoft.com/office/drawing/2014/main" id="{6E826687-CC1A-D27C-36C7-4F1DE6B41135}"/>
              </a:ext>
            </a:extLst>
          </p:cNvPr>
          <p:cNvSpPr>
            <a:spLocks noGrp="1"/>
          </p:cNvSpPr>
          <p:nvPr>
            <p:ph type="title"/>
          </p:nvPr>
        </p:nvSpPr>
        <p:spPr>
          <a:xfrm>
            <a:off x="457200" y="0"/>
            <a:ext cx="8229600" cy="1063229"/>
          </a:xfrm>
        </p:spPr>
        <p:txBody>
          <a:bodyPr>
            <a:normAutofit/>
          </a:bodyPr>
          <a:lstStyle/>
          <a:p>
            <a:r>
              <a:rPr lang="en-US" sz="3600" dirty="0"/>
              <a:t>JAM Updates, Cont.</a:t>
            </a:r>
          </a:p>
        </p:txBody>
      </p:sp>
    </p:spTree>
    <p:extLst>
      <p:ext uri="{BB962C8B-B14F-4D97-AF65-F5344CB8AC3E}">
        <p14:creationId xmlns:p14="http://schemas.microsoft.com/office/powerpoint/2010/main" val="502214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72994C-17C2-C7EE-393C-652733BCAC13}"/>
              </a:ext>
            </a:extLst>
          </p:cNvPr>
          <p:cNvSpPr>
            <a:spLocks noGrp="1"/>
          </p:cNvSpPr>
          <p:nvPr>
            <p:ph type="title"/>
          </p:nvPr>
        </p:nvSpPr>
        <p:spPr>
          <a:xfrm>
            <a:off x="457200" y="0"/>
            <a:ext cx="8229600" cy="1063229"/>
          </a:xfrm>
        </p:spPr>
        <p:txBody>
          <a:bodyPr>
            <a:normAutofit/>
          </a:bodyPr>
          <a:lstStyle/>
          <a:p>
            <a:r>
              <a:rPr lang="en-US" sz="3600" dirty="0"/>
              <a:t>JAM Updates, Cont.</a:t>
            </a:r>
          </a:p>
        </p:txBody>
      </p:sp>
      <p:sp>
        <p:nvSpPr>
          <p:cNvPr id="3" name="Content Placeholder 2">
            <a:extLst>
              <a:ext uri="{FF2B5EF4-FFF2-40B4-BE49-F238E27FC236}">
                <a16:creationId xmlns:a16="http://schemas.microsoft.com/office/drawing/2014/main" id="{651CD66A-115F-678D-C74E-30823EFDCCE1}"/>
              </a:ext>
            </a:extLst>
          </p:cNvPr>
          <p:cNvSpPr>
            <a:spLocks noGrp="1"/>
          </p:cNvSpPr>
          <p:nvPr>
            <p:ph idx="1"/>
          </p:nvPr>
        </p:nvSpPr>
        <p:spPr/>
        <p:txBody>
          <a:bodyPr/>
          <a:lstStyle/>
          <a:p>
            <a:pPr marL="0" indent="0">
              <a:lnSpc>
                <a:spcPct val="90000"/>
              </a:lnSpc>
              <a:spcBef>
                <a:spcPts val="0"/>
              </a:spcBef>
              <a:buNone/>
            </a:pPr>
            <a:r>
              <a:rPr lang="en-US" sz="1400" b="1" dirty="0"/>
              <a:t>Reporting</a:t>
            </a:r>
          </a:p>
          <a:p>
            <a:pPr marL="285750" lvl="1">
              <a:spcBef>
                <a:spcPts val="0"/>
              </a:spcBef>
              <a:spcAft>
                <a:spcPts val="200"/>
              </a:spcAft>
              <a:buClr>
                <a:schemeClr val="dk1"/>
              </a:buClr>
              <a:buSzPts val="1800"/>
              <a:buFont typeface="Arial"/>
              <a:buChar char="•"/>
              <a:tabLst>
                <a:tab pos="1828800" algn="l"/>
              </a:tabLst>
              <a:defRPr/>
            </a:pPr>
            <a:r>
              <a:rPr lang="en-US" sz="1400" dirty="0"/>
              <a:t>EDA reporting (JAM appointment status report) should show the reason for inactivation: Inactive-due to update (old appointment), inactive-terminated (appointment terminated), inactive-in progress (Workflow never completed)</a:t>
            </a:r>
          </a:p>
          <a:p>
            <a:pPr marL="0" indent="0">
              <a:buNone/>
            </a:pPr>
            <a:endParaRPr lang="en-US" dirty="0"/>
          </a:p>
        </p:txBody>
      </p:sp>
    </p:spTree>
    <p:extLst>
      <p:ext uri="{BB962C8B-B14F-4D97-AF65-F5344CB8AC3E}">
        <p14:creationId xmlns:p14="http://schemas.microsoft.com/office/powerpoint/2010/main" val="703038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CAA9B-EE5D-AE0C-E62D-783BC8AF7660}"/>
              </a:ext>
            </a:extLst>
          </p:cNvPr>
          <p:cNvSpPr>
            <a:spLocks noGrp="1"/>
          </p:cNvSpPr>
          <p:nvPr>
            <p:ph idx="1"/>
          </p:nvPr>
        </p:nvSpPr>
        <p:spPr>
          <a:xfrm>
            <a:off x="457199" y="1042210"/>
            <a:ext cx="8404167" cy="3829048"/>
          </a:xfrm>
        </p:spPr>
        <p:txBody>
          <a:bodyPr>
            <a:noAutofit/>
          </a:bodyPr>
          <a:lstStyle/>
          <a:p>
            <a:pPr marL="0" indent="0">
              <a:lnSpc>
                <a:spcPct val="125000"/>
              </a:lnSpc>
              <a:spcBef>
                <a:spcPts val="0"/>
              </a:spcBef>
              <a:buNone/>
            </a:pPr>
            <a:r>
              <a:rPr lang="en-US" sz="1400" b="1" dirty="0"/>
              <a:t>Interface</a:t>
            </a:r>
          </a:p>
          <a:p>
            <a:pPr marL="285750" lvl="1">
              <a:lnSpc>
                <a:spcPct val="125000"/>
              </a:lnSpc>
              <a:spcBef>
                <a:spcPts val="0"/>
              </a:spcBef>
              <a:buClr>
                <a:schemeClr val="dk1"/>
              </a:buClr>
              <a:buSzPts val="1800"/>
              <a:buFont typeface="Arial"/>
              <a:buChar char="•"/>
              <a:tabLst>
                <a:tab pos="1828800" algn="l"/>
              </a:tabLst>
              <a:defRPr/>
            </a:pPr>
            <a:r>
              <a:rPr lang="en-US" sz="1400" dirty="0"/>
              <a:t>Capture Authorized </a:t>
            </a:r>
            <a:r>
              <a:rPr lang="en-US" sz="1400" dirty="0" err="1"/>
              <a:t>DoDAACs</a:t>
            </a:r>
            <a:r>
              <a:rPr lang="en-US" sz="1400" dirty="0"/>
              <a:t> and send them via "Auto Administrative Update" status. </a:t>
            </a:r>
          </a:p>
          <a:p>
            <a:pPr lvl="1" indent="-273050">
              <a:lnSpc>
                <a:spcPct val="125000"/>
              </a:lnSpc>
              <a:spcBef>
                <a:spcPts val="0"/>
              </a:spcBef>
              <a:buClr>
                <a:schemeClr val="dk1"/>
              </a:buClr>
              <a:buSzPts val="1800"/>
              <a:tabLst>
                <a:tab pos="914400" algn="l"/>
              </a:tabLst>
              <a:defRPr/>
            </a:pPr>
            <a:r>
              <a:rPr lang="en-US" sz="1400" dirty="0"/>
              <a:t>TBD, Pending acceptance by Bank to go this route for PTQ fix</a:t>
            </a:r>
          </a:p>
          <a:p>
            <a:pPr marL="285750" lvl="1">
              <a:lnSpc>
                <a:spcPct val="125000"/>
              </a:lnSpc>
              <a:spcBef>
                <a:spcPts val="0"/>
              </a:spcBef>
              <a:buClr>
                <a:schemeClr val="dk1"/>
              </a:buClr>
              <a:buSzPts val="1800"/>
              <a:buFont typeface="Arial"/>
              <a:buChar char="•"/>
              <a:tabLst>
                <a:tab pos="1828800" algn="l"/>
              </a:tabLst>
              <a:defRPr/>
            </a:pPr>
            <a:r>
              <a:rPr lang="en-US" sz="1400" dirty="0"/>
              <a:t>Send user information to the Bank when a role becomes archived.  The Bank will be told to v9 the user's CH and Managing Accounts or to suspend the user account (not a CH or A/BO).  This would be important to DEERS updates and user inactivity cut-off spending.  This would apply if the OA/OPC or A/OPC archived the appointee's role due to failure to take refresher training.</a:t>
            </a:r>
          </a:p>
          <a:p>
            <a:pPr lvl="1" indent="-273050">
              <a:lnSpc>
                <a:spcPct val="125000"/>
              </a:lnSpc>
              <a:spcBef>
                <a:spcPts val="0"/>
              </a:spcBef>
              <a:buClr>
                <a:schemeClr val="dk1"/>
              </a:buClr>
              <a:buSzPts val="1800"/>
              <a:tabLst>
                <a:tab pos="914400" algn="l"/>
              </a:tabLst>
              <a:defRPr/>
            </a:pPr>
            <a:r>
              <a:rPr lang="en-US" sz="1400" dirty="0"/>
              <a:t>TBD, Pending agreement with Bank</a:t>
            </a:r>
          </a:p>
          <a:p>
            <a:pPr marL="285750" lvl="1">
              <a:lnSpc>
                <a:spcPct val="125000"/>
              </a:lnSpc>
              <a:spcBef>
                <a:spcPts val="0"/>
              </a:spcBef>
              <a:buClr>
                <a:schemeClr val="dk1"/>
              </a:buClr>
              <a:buSzPts val="1800"/>
              <a:buFont typeface="Arial"/>
              <a:buChar char="•"/>
              <a:tabLst>
                <a:tab pos="1828800" algn="l"/>
              </a:tabLst>
              <a:defRPr/>
            </a:pPr>
            <a:r>
              <a:rPr lang="en-US" sz="1400" dirty="0"/>
              <a:t>Ingest Access Online User file into JAM/EDA and Develop reporting that ties appointment and account data together (BIR309).</a:t>
            </a:r>
          </a:p>
          <a:p>
            <a:pPr lvl="1" indent="-273050">
              <a:lnSpc>
                <a:spcPct val="125000"/>
              </a:lnSpc>
              <a:spcBef>
                <a:spcPts val="0"/>
              </a:spcBef>
              <a:buClr>
                <a:schemeClr val="dk1"/>
              </a:buClr>
              <a:buSzPts val="1800"/>
              <a:tabLst>
                <a:tab pos="914400" algn="l"/>
              </a:tabLst>
              <a:defRPr/>
            </a:pPr>
            <a:r>
              <a:rPr lang="en-US" sz="1400" dirty="0"/>
              <a:t>TBD, Pending Bank's agreement to provide data</a:t>
            </a:r>
          </a:p>
          <a:p>
            <a:pPr marL="285750" lvl="1">
              <a:lnSpc>
                <a:spcPct val="125000"/>
              </a:lnSpc>
              <a:spcBef>
                <a:spcPts val="0"/>
              </a:spcBef>
              <a:buClr>
                <a:schemeClr val="dk1"/>
              </a:buClr>
              <a:buSzPts val="1800"/>
              <a:buFont typeface="Arial"/>
              <a:buChar char="•"/>
              <a:tabLst>
                <a:tab pos="1828800" algn="l"/>
              </a:tabLst>
              <a:defRPr/>
            </a:pPr>
            <a:r>
              <a:rPr lang="en-US" sz="1400" dirty="0"/>
              <a:t>Add an identifier in JAM to display whether the appointment is tied to an Account based on the data provided by the Bank.</a:t>
            </a:r>
          </a:p>
          <a:p>
            <a:pPr lvl="1" indent="-273050">
              <a:lnSpc>
                <a:spcPct val="125000"/>
              </a:lnSpc>
              <a:spcBef>
                <a:spcPts val="0"/>
              </a:spcBef>
              <a:buClr>
                <a:schemeClr val="dk1"/>
              </a:buClr>
              <a:buSzPts val="1800"/>
              <a:tabLst>
                <a:tab pos="914400" algn="l"/>
              </a:tabLst>
              <a:defRPr/>
            </a:pPr>
            <a:r>
              <a:rPr lang="en-US" sz="1400" dirty="0"/>
              <a:t>TBD, Pending Bank</a:t>
            </a:r>
          </a:p>
        </p:txBody>
      </p:sp>
      <p:sp>
        <p:nvSpPr>
          <p:cNvPr id="4" name="Title 1">
            <a:extLst>
              <a:ext uri="{FF2B5EF4-FFF2-40B4-BE49-F238E27FC236}">
                <a16:creationId xmlns:a16="http://schemas.microsoft.com/office/drawing/2014/main" id="{BC92A248-0460-65F5-3425-466365BD7C5A}"/>
              </a:ext>
            </a:extLst>
          </p:cNvPr>
          <p:cNvSpPr>
            <a:spLocks noGrp="1"/>
          </p:cNvSpPr>
          <p:nvPr>
            <p:ph type="title"/>
          </p:nvPr>
        </p:nvSpPr>
        <p:spPr>
          <a:xfrm>
            <a:off x="457200" y="0"/>
            <a:ext cx="8229600" cy="1063229"/>
          </a:xfrm>
        </p:spPr>
        <p:txBody>
          <a:bodyPr>
            <a:normAutofit/>
          </a:bodyPr>
          <a:lstStyle/>
          <a:p>
            <a:r>
              <a:rPr lang="en-US" sz="3600" dirty="0"/>
              <a:t>JAM Updates, Cont.</a:t>
            </a:r>
          </a:p>
        </p:txBody>
      </p:sp>
    </p:spTree>
    <p:extLst>
      <p:ext uri="{BB962C8B-B14F-4D97-AF65-F5344CB8AC3E}">
        <p14:creationId xmlns:p14="http://schemas.microsoft.com/office/powerpoint/2010/main" val="3602625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4E6F-12E9-F1DA-0858-6E8D145ACC19}"/>
              </a:ext>
            </a:extLst>
          </p:cNvPr>
          <p:cNvSpPr>
            <a:spLocks noGrp="1"/>
          </p:cNvSpPr>
          <p:nvPr>
            <p:ph type="title"/>
          </p:nvPr>
        </p:nvSpPr>
        <p:spPr>
          <a:xfrm>
            <a:off x="457200" y="1716029"/>
            <a:ext cx="8229600" cy="857100"/>
          </a:xfrm>
        </p:spPr>
        <p:txBody>
          <a:bodyPr>
            <a:normAutofit fontScale="90000"/>
          </a:bodyPr>
          <a:lstStyle/>
          <a:p>
            <a:r>
              <a:rPr lang="en-US" sz="4000" dirty="0"/>
              <a:t>Helpful Hints and Tips for PIEE/JAM Success</a:t>
            </a:r>
          </a:p>
        </p:txBody>
      </p:sp>
    </p:spTree>
    <p:extLst>
      <p:ext uri="{BB962C8B-B14F-4D97-AF65-F5344CB8AC3E}">
        <p14:creationId xmlns:p14="http://schemas.microsoft.com/office/powerpoint/2010/main" val="401958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Helpful Hints and Tips for PIEE/JAM Success</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387930"/>
            <a:ext cx="8229600" cy="3394472"/>
          </a:xfrm>
        </p:spPr>
        <p:txBody>
          <a:bodyPr>
            <a:normAutofit/>
          </a:bodyPr>
          <a:lstStyle/>
          <a:p>
            <a:pPr marL="342900" marR="0" lvl="0" indent="-330200" algn="l" rtl="0">
              <a:lnSpc>
                <a:spcPct val="100000"/>
              </a:lnSpc>
              <a:spcAft>
                <a:spcPts val="400"/>
              </a:spcAft>
              <a:buClr>
                <a:schemeClr val="dk1"/>
              </a:buClr>
              <a:buSzPts val="1800"/>
              <a:buFont typeface="Arial"/>
              <a:buChar char="•"/>
            </a:pPr>
            <a:r>
              <a:rPr lang="en-US" sz="1600" b="1" i="0" u="none" strike="noStrike" cap="none" dirty="0">
                <a:solidFill>
                  <a:schemeClr val="tx1"/>
                </a:solidFill>
                <a:ea typeface="Arial"/>
                <a:cs typeface="Arial"/>
                <a:sym typeface="Arial"/>
              </a:rPr>
              <a:t>Issue:  </a:t>
            </a:r>
            <a:r>
              <a:rPr lang="en-US" sz="1600" dirty="0">
                <a:ea typeface="Arial"/>
                <a:cs typeface="Arial"/>
                <a:sym typeface="Arial"/>
              </a:rPr>
              <a:t>A </a:t>
            </a:r>
            <a:r>
              <a:rPr lang="en-US" sz="1600" i="0" u="none" strike="noStrike" cap="none" dirty="0">
                <a:solidFill>
                  <a:schemeClr val="tx1"/>
                </a:solidFill>
                <a:ea typeface="Arial"/>
                <a:cs typeface="Arial"/>
                <a:sym typeface="Arial"/>
              </a:rPr>
              <a:t>GPC nomination cannot be completed or advanced to JAM appointment initiation</a:t>
            </a:r>
          </a:p>
          <a:p>
            <a:pPr marL="342900" marR="0" lvl="0" indent="-330200" algn="l" rtl="0">
              <a:lnSpc>
                <a:spcPct val="100000"/>
              </a:lnSpc>
              <a:spcAft>
                <a:spcPts val="400"/>
              </a:spcAft>
              <a:buClr>
                <a:schemeClr val="dk1"/>
              </a:buClr>
              <a:buSzPts val="1800"/>
              <a:buFont typeface="Arial"/>
              <a:buChar char="•"/>
            </a:pPr>
            <a:r>
              <a:rPr lang="en-US" sz="1600" b="1" i="0" u="none" strike="noStrike" cap="none" dirty="0">
                <a:solidFill>
                  <a:schemeClr val="tx1"/>
                </a:solidFill>
                <a:ea typeface="Arial"/>
                <a:cs typeface="Arial"/>
                <a:sym typeface="Arial"/>
              </a:rPr>
              <a:t>Reasons:</a:t>
            </a:r>
          </a:p>
          <a:p>
            <a:pPr lvl="1" indent="-330200">
              <a:spcAft>
                <a:spcPts val="400"/>
              </a:spcAft>
              <a:buClr>
                <a:schemeClr val="dk1"/>
              </a:buClr>
              <a:buSzPts val="1800"/>
              <a:buFont typeface="Calibri" panose="020F0502020204030204" pitchFamily="34" charset="0"/>
              <a:buChar char="–"/>
            </a:pPr>
            <a:r>
              <a:rPr lang="en-US" sz="1500" i="0" u="none" strike="noStrike" cap="none" dirty="0">
                <a:solidFill>
                  <a:schemeClr val="tx1"/>
                </a:solidFill>
                <a:ea typeface="Arial"/>
                <a:cs typeface="Arial"/>
                <a:sym typeface="Arial"/>
              </a:rPr>
              <a:t>Nomination has exceeded 30 days and the role has moved from “inactive” to “archived”</a:t>
            </a:r>
          </a:p>
          <a:p>
            <a:pPr lvl="1" indent="-330200">
              <a:spcAft>
                <a:spcPts val="400"/>
              </a:spcAft>
              <a:buClr>
                <a:schemeClr val="dk1"/>
              </a:buClr>
              <a:buSzPts val="1800"/>
              <a:buFont typeface="Calibri" panose="020F0502020204030204" pitchFamily="34" charset="0"/>
              <a:buChar char="–"/>
            </a:pPr>
            <a:r>
              <a:rPr lang="en-US" sz="1500" i="0" u="none" strike="noStrike" cap="none" dirty="0">
                <a:solidFill>
                  <a:schemeClr val="tx1"/>
                </a:solidFill>
                <a:ea typeface="Arial"/>
                <a:cs typeface="Arial"/>
                <a:sym typeface="Arial"/>
              </a:rPr>
              <a:t>An incorrect Role Location Code was entered, and nominator can’t fix it</a:t>
            </a:r>
          </a:p>
          <a:p>
            <a:pPr lvl="1" indent="-330200">
              <a:spcAft>
                <a:spcPts val="400"/>
              </a:spcAft>
              <a:buClr>
                <a:schemeClr val="dk1"/>
              </a:buClr>
              <a:buSzPts val="1800"/>
              <a:buFont typeface="Calibri" panose="020F0502020204030204" pitchFamily="34" charset="0"/>
              <a:buChar char="–"/>
            </a:pPr>
            <a:r>
              <a:rPr lang="en-US" sz="1500" dirty="0">
                <a:ea typeface="Arial"/>
                <a:cs typeface="Arial"/>
                <a:sym typeface="Arial"/>
              </a:rPr>
              <a:t>A GAM blocks the role nomination trying to help fix a stuck nomination</a:t>
            </a:r>
            <a:endParaRPr lang="en-US" sz="1500" i="0" u="none" strike="noStrike" cap="none" dirty="0">
              <a:solidFill>
                <a:schemeClr val="tx1"/>
              </a:solidFill>
              <a:ea typeface="Arial"/>
              <a:cs typeface="Arial"/>
              <a:sym typeface="Arial"/>
            </a:endParaRPr>
          </a:p>
          <a:p>
            <a:pPr marL="342900" marR="0" lvl="0" indent="-330200" algn="l" rtl="0">
              <a:lnSpc>
                <a:spcPct val="100000"/>
              </a:lnSpc>
              <a:spcAft>
                <a:spcPts val="400"/>
              </a:spcAft>
              <a:buClr>
                <a:schemeClr val="dk1"/>
              </a:buClr>
              <a:buSzPts val="1800"/>
              <a:buFont typeface="Arial"/>
              <a:buChar char="•"/>
            </a:pPr>
            <a:r>
              <a:rPr lang="en-US" sz="1600" b="1" i="0" u="none" strike="noStrike" cap="none" dirty="0">
                <a:solidFill>
                  <a:schemeClr val="tx1"/>
                </a:solidFill>
                <a:ea typeface="Arial"/>
                <a:cs typeface="Arial"/>
                <a:sym typeface="Arial"/>
              </a:rPr>
              <a:t>Helpful Hints:  </a:t>
            </a:r>
          </a:p>
          <a:p>
            <a:pPr lvl="1" indent="-330200">
              <a:spcAft>
                <a:spcPts val="400"/>
              </a:spcAft>
              <a:buClr>
                <a:schemeClr val="dk1"/>
              </a:buClr>
              <a:buSzPts val="1800"/>
              <a:buFont typeface="Arial"/>
              <a:buChar char="•"/>
            </a:pPr>
            <a:r>
              <a:rPr lang="en-US" sz="1500" i="0" u="none" strike="noStrike" cap="none" dirty="0">
                <a:solidFill>
                  <a:schemeClr val="tx1"/>
                </a:solidFill>
                <a:ea typeface="Arial"/>
                <a:cs typeface="Arial"/>
                <a:sym typeface="Arial"/>
              </a:rPr>
              <a:t>Nomination acceptance and approval, JAM appointment completion and GAM activation of the GPC role ALL must occur within 30 days after the supervisor approves the nomination.</a:t>
            </a:r>
          </a:p>
          <a:p>
            <a:pPr lvl="1" indent="-330200">
              <a:spcAft>
                <a:spcPts val="400"/>
              </a:spcAft>
              <a:buClr>
                <a:schemeClr val="dk1"/>
              </a:buClr>
              <a:buSzPts val="1800"/>
              <a:buFont typeface="Arial"/>
              <a:buChar char="•"/>
            </a:pPr>
            <a:r>
              <a:rPr lang="en-US" sz="1500" dirty="0">
                <a:ea typeface="Arial"/>
                <a:cs typeface="Arial"/>
                <a:sym typeface="Arial"/>
              </a:rPr>
              <a:t>If possible, avoid</a:t>
            </a:r>
            <a:r>
              <a:rPr lang="en-US" sz="1500" i="0" u="none" strike="noStrike" cap="none" dirty="0">
                <a:solidFill>
                  <a:schemeClr val="tx1"/>
                </a:solidFill>
                <a:ea typeface="Arial"/>
                <a:cs typeface="Arial"/>
                <a:sym typeface="Arial"/>
              </a:rPr>
              <a:t> GAM involvement with the nomination process. </a:t>
            </a:r>
          </a:p>
        </p:txBody>
      </p:sp>
    </p:spTree>
    <p:extLst>
      <p:ext uri="{BB962C8B-B14F-4D97-AF65-F5344CB8AC3E}">
        <p14:creationId xmlns:p14="http://schemas.microsoft.com/office/powerpoint/2010/main" val="434813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00050" y="0"/>
            <a:ext cx="8743950" cy="1063229"/>
          </a:xfrm>
        </p:spPr>
        <p:txBody>
          <a:bodyPr>
            <a:noAutofit/>
          </a:bodyPr>
          <a:lstStyle/>
          <a:p>
            <a:r>
              <a:rPr lang="en-US" sz="3200" dirty="0"/>
              <a:t>Helpful Hints and Tips for PIEE/JAM Success,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031926"/>
            <a:ext cx="8229600" cy="3394472"/>
          </a:xfrm>
        </p:spPr>
        <p:txBody>
          <a:bodyPr>
            <a:normAutofit/>
          </a:bodyPr>
          <a:lstStyle/>
          <a:p>
            <a:pPr marL="342900" marR="0" lvl="2" indent="-330200" algn="l" rtl="0">
              <a:lnSpc>
                <a:spcPct val="100000"/>
              </a:lnSpc>
              <a:spcBef>
                <a:spcPts val="0"/>
              </a:spcBef>
              <a:spcAft>
                <a:spcPts val="400"/>
              </a:spcAft>
              <a:buClr>
                <a:schemeClr val="dk1"/>
              </a:buClr>
              <a:buSzPts val="1800"/>
              <a:buFont typeface="Arial"/>
              <a:buChar char="•"/>
            </a:pPr>
            <a:r>
              <a:rPr lang="en-US" sz="1400" b="0" i="0" u="none" strike="noStrike" cap="none" dirty="0">
                <a:solidFill>
                  <a:schemeClr val="tx1"/>
                </a:solidFill>
                <a:ea typeface="Arial"/>
                <a:cs typeface="Arial"/>
                <a:sym typeface="Arial"/>
              </a:rPr>
              <a:t>If a role goes to “Archived” status take the following steps:</a:t>
            </a:r>
          </a:p>
          <a:p>
            <a:pPr marL="742950" marR="0" lvl="1" indent="-273050" algn="l" rtl="0">
              <a:lnSpc>
                <a:spcPct val="100000"/>
              </a:lnSpc>
              <a:spcBef>
                <a:spcPts val="400"/>
              </a:spcBef>
              <a:spcAft>
                <a:spcPts val="400"/>
              </a:spcAft>
              <a:buClr>
                <a:schemeClr val="dk1"/>
              </a:buClr>
              <a:buSzPts val="1800"/>
              <a:buFont typeface="Arial"/>
              <a:buChar char="–"/>
            </a:pPr>
            <a:r>
              <a:rPr lang="en-US" sz="1400" b="0" i="0" u="none" strike="noStrike" cap="none" dirty="0">
                <a:solidFill>
                  <a:schemeClr val="tx1"/>
                </a:solidFill>
                <a:ea typeface="Arial"/>
                <a:cs typeface="Arial"/>
                <a:sym typeface="Arial"/>
              </a:rPr>
              <a:t>The nominee should log into PIEE and navigate to “Manage Roles.”</a:t>
            </a:r>
          </a:p>
          <a:p>
            <a:pPr marL="742950" marR="0" lvl="1" indent="-273050" algn="l" rtl="0">
              <a:lnSpc>
                <a:spcPct val="100000"/>
              </a:lnSpc>
              <a:spcBef>
                <a:spcPts val="400"/>
              </a:spcBef>
              <a:spcAft>
                <a:spcPts val="400"/>
              </a:spcAft>
              <a:buClr>
                <a:schemeClr val="dk1"/>
              </a:buClr>
              <a:buSzPts val="1800"/>
              <a:buFont typeface="Arial"/>
              <a:buChar char="–"/>
            </a:pPr>
            <a:r>
              <a:rPr lang="en-US" sz="1400" b="0" i="0" u="none" strike="noStrike" cap="none" dirty="0">
                <a:solidFill>
                  <a:schemeClr val="tx1"/>
                </a:solidFill>
                <a:ea typeface="Arial"/>
                <a:cs typeface="Arial"/>
                <a:sym typeface="Arial"/>
              </a:rPr>
              <a:t>Select the “Archived” JAM role/roles (if A/BO and CO combo) that require reactivation by checking the box that corresponds with the role/roles being reactivated. </a:t>
            </a:r>
            <a:endParaRPr lang="en-US" sz="1400" dirty="0">
              <a:solidFill>
                <a:schemeClr val="tx1"/>
              </a:solidFill>
            </a:endParaRPr>
          </a:p>
        </p:txBody>
      </p:sp>
      <p:pic>
        <p:nvPicPr>
          <p:cNvPr id="2" name="Google Shape;162;p30" descr="Highlighting a selected check box on the left column signifying an archived role the user would like to get reactivated.  &#10;Also highlights the Request Activation button at the bottom right of the screen to submit the role reactivation request." title="Manage Roles screen">
            <a:extLst>
              <a:ext uri="{FF2B5EF4-FFF2-40B4-BE49-F238E27FC236}">
                <a16:creationId xmlns:a16="http://schemas.microsoft.com/office/drawing/2014/main" id="{359405E9-0928-D4D5-B27D-B0797B39B52A}"/>
              </a:ext>
            </a:extLst>
          </p:cNvPr>
          <p:cNvPicPr preferRelativeResize="0"/>
          <p:nvPr/>
        </p:nvPicPr>
        <p:blipFill rotWithShape="1">
          <a:blip r:embed="rId3">
            <a:alphaModFix/>
          </a:blip>
          <a:srcRect/>
          <a:stretch/>
        </p:blipFill>
        <p:spPr>
          <a:xfrm>
            <a:off x="572739" y="2189746"/>
            <a:ext cx="8112821" cy="2909589"/>
          </a:xfrm>
          <a:prstGeom prst="rect">
            <a:avLst/>
          </a:prstGeom>
          <a:noFill/>
          <a:ln>
            <a:noFill/>
          </a:ln>
        </p:spPr>
      </p:pic>
    </p:spTree>
    <p:extLst>
      <p:ext uri="{BB962C8B-B14F-4D97-AF65-F5344CB8AC3E}">
        <p14:creationId xmlns:p14="http://schemas.microsoft.com/office/powerpoint/2010/main" val="1757038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200" dirty="0"/>
              <a:t>Helpful Hints and Tips for PIEE/JAM Success,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889363"/>
            <a:ext cx="8229600" cy="3925091"/>
          </a:xfrm>
        </p:spPr>
        <p:txBody>
          <a:bodyPr>
            <a:noAutofit/>
          </a:bodyPr>
          <a:lstStyle/>
          <a:p>
            <a:pPr marL="342900" marR="0" lvl="0" indent="-33020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After selecting “Request Activation” the following steps will be completed to re-activate (role will return to “inactive” status) the role</a:t>
            </a:r>
            <a:r>
              <a:rPr lang="en-US" sz="1600" dirty="0">
                <a:solidFill>
                  <a:schemeClr val="tx1"/>
                </a:solidFill>
              </a:rPr>
              <a:t>:</a:t>
            </a:r>
            <a:endParaRPr lang="en-US" sz="1600" b="0" i="0" u="none" strike="noStrike" cap="none" dirty="0">
              <a:solidFill>
                <a:schemeClr val="tx1"/>
              </a:solidFill>
              <a:ea typeface="Arial"/>
              <a:cs typeface="Arial"/>
              <a:sym typeface="Arial"/>
            </a:endParaRPr>
          </a:p>
          <a:p>
            <a:pPr marL="742950" marR="0" lvl="1" indent="-27305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Verify Profile, Verify Supervisor/Agency, Verify Roles and Justification/Attachments</a:t>
            </a:r>
            <a:endParaRPr lang="en-US" sz="1600" dirty="0">
              <a:solidFill>
                <a:schemeClr val="tx1"/>
              </a:solidFill>
            </a:endParaRPr>
          </a:p>
          <a:p>
            <a:pPr marL="342900" marR="0" lvl="0" indent="-33020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When these steps are complete, a Success page is displayed. </a:t>
            </a:r>
          </a:p>
          <a:p>
            <a:pPr marL="342900" marR="0" lvl="0" indent="-33020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The Supervisor will receive an email for approval and will need to approve the role.</a:t>
            </a:r>
            <a:endParaRPr lang="en-US" sz="1600" dirty="0">
              <a:solidFill>
                <a:schemeClr val="tx1"/>
              </a:solidFill>
            </a:endParaRPr>
          </a:p>
          <a:p>
            <a:pPr marL="342900" marR="0" lvl="0" indent="-33020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Once the nomination is supervisor approved, the </a:t>
            </a:r>
            <a:r>
              <a:rPr lang="en-US" sz="1600" dirty="0">
                <a:ea typeface="Arial"/>
                <a:cs typeface="Arial"/>
                <a:sym typeface="Arial"/>
              </a:rPr>
              <a:t>nominator</a:t>
            </a:r>
            <a:r>
              <a:rPr lang="en-US" sz="1600" b="0" i="0" u="none" strike="noStrike" cap="none" dirty="0">
                <a:solidFill>
                  <a:schemeClr val="tx1"/>
                </a:solidFill>
                <a:ea typeface="Arial"/>
                <a:cs typeface="Arial"/>
                <a:sym typeface="Arial"/>
              </a:rPr>
              <a:t> should be able to immediately go into JAM, verify that the user is on the initiation list, and initiate the JAM appointment.</a:t>
            </a:r>
          </a:p>
          <a:p>
            <a:pPr marL="342900" marR="0" lvl="0" indent="-330200" algn="l" rtl="0">
              <a:lnSpc>
                <a:spcPct val="125000"/>
              </a:lnSpc>
              <a:spcBef>
                <a:spcPts val="0"/>
              </a:spcBef>
              <a:buClr>
                <a:schemeClr val="dk1"/>
              </a:buClr>
              <a:buSzPts val="1800"/>
              <a:buFont typeface="Arial"/>
              <a:buChar char="•"/>
            </a:pPr>
            <a:r>
              <a:rPr lang="en-US" sz="1600" b="0" i="0" u="none" strike="noStrike" cap="none" dirty="0">
                <a:solidFill>
                  <a:schemeClr val="tx1"/>
                </a:solidFill>
                <a:ea typeface="Arial"/>
                <a:cs typeface="Arial"/>
                <a:sym typeface="Arial"/>
              </a:rPr>
              <a:t>*Note* – if the nomination has exceeded 60 days, the A/OPC or nominator will have to login to PIEE, go to the GPC Nomination menu, and select “Create Nomination” to nominate the individual again.</a:t>
            </a:r>
          </a:p>
          <a:p>
            <a:pPr marL="342900" marR="0" lvl="0" indent="-330200" algn="l" rtl="0">
              <a:lnSpc>
                <a:spcPct val="125000"/>
              </a:lnSpc>
              <a:spcBef>
                <a:spcPts val="0"/>
              </a:spcBef>
              <a:buClr>
                <a:schemeClr val="dk1"/>
              </a:buClr>
              <a:buSzPts val="1800"/>
              <a:buFont typeface="Arial"/>
              <a:buChar char="•"/>
            </a:pPr>
            <a:r>
              <a:rPr lang="en-US" sz="1600" dirty="0">
                <a:cs typeface="Arial"/>
                <a:sym typeface="Arial"/>
              </a:rPr>
              <a:t>There are occasions where the nomination cannot be advanced to allow initiation of the JAM Appointment.  If this is the case, please contact the DISA GSD to open a ticket and we can get the nomination removed to allow a re-nomination to occur.</a:t>
            </a:r>
            <a:endParaRPr lang="en-US" sz="1600" dirty="0">
              <a:solidFill>
                <a:schemeClr val="tx1"/>
              </a:solidFill>
            </a:endParaRPr>
          </a:p>
        </p:txBody>
      </p:sp>
    </p:spTree>
    <p:extLst>
      <p:ext uri="{BB962C8B-B14F-4D97-AF65-F5344CB8AC3E}">
        <p14:creationId xmlns:p14="http://schemas.microsoft.com/office/powerpoint/2010/main" val="2829895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375557" y="0"/>
            <a:ext cx="8768443" cy="756458"/>
          </a:xfrm>
        </p:spPr>
        <p:txBody>
          <a:bodyPr>
            <a:noAutofit/>
          </a:bodyPr>
          <a:lstStyle/>
          <a:p>
            <a:r>
              <a:rPr lang="en-US" sz="3200" dirty="0"/>
              <a:t>Helpful Hints and Tips for PIEE/JAM Success, Cont.</a:t>
            </a:r>
          </a:p>
        </p:txBody>
      </p:sp>
      <p:pic>
        <p:nvPicPr>
          <p:cNvPr id="2" name="Picture 1" descr="This is a state diagram providing a visualization of all of the PIEE Cardholder Role status' as well as all of the JAM Appointment status' and how they interact within the entire Cardholder GPC workflow within PIEE and JAM.">
            <a:extLst>
              <a:ext uri="{FF2B5EF4-FFF2-40B4-BE49-F238E27FC236}">
                <a16:creationId xmlns:a16="http://schemas.microsoft.com/office/drawing/2014/main" id="{77ED5DC6-5BCC-384D-887D-51E5BF356C7D}"/>
              </a:ext>
            </a:extLst>
          </p:cNvPr>
          <p:cNvPicPr>
            <a:picLocks noChangeAspect="1"/>
          </p:cNvPicPr>
          <p:nvPr/>
        </p:nvPicPr>
        <p:blipFill rotWithShape="1">
          <a:blip r:embed="rId3"/>
          <a:srcRect l="1347" t="932" r="2497" b="1069"/>
          <a:stretch/>
        </p:blipFill>
        <p:spPr>
          <a:xfrm>
            <a:off x="707156" y="684029"/>
            <a:ext cx="8029270" cy="4374178"/>
          </a:xfrm>
          <a:prstGeom prst="rect">
            <a:avLst/>
          </a:prstGeom>
        </p:spPr>
      </p:pic>
    </p:spTree>
    <p:extLst>
      <p:ext uri="{BB962C8B-B14F-4D97-AF65-F5344CB8AC3E}">
        <p14:creationId xmlns:p14="http://schemas.microsoft.com/office/powerpoint/2010/main" val="3287981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375557" y="0"/>
            <a:ext cx="8768443" cy="1063229"/>
          </a:xfrm>
        </p:spPr>
        <p:txBody>
          <a:bodyPr>
            <a:noAutofit/>
          </a:bodyPr>
          <a:lstStyle/>
          <a:p>
            <a:r>
              <a:rPr lang="en-US" sz="3200" dirty="0"/>
              <a:t>Helpful Hints and Tips for PIEE/JAM Success, Cont.</a:t>
            </a:r>
          </a:p>
        </p:txBody>
      </p:sp>
      <p:pic>
        <p:nvPicPr>
          <p:cNvPr id="2" name="Google Shape;206;p37" descr="Text and diagram of multiple A/OPC overlap for nominations and appointments&#10;&#10;Text says:&#10;A/OPC 1 at DoDAAC “A” nominates individuals at DoDAACs not equal to AOPC’s DoDAAC.  This user may continue to work the appointment&#10;&#10;AOPCs 2 and 3 are also registered at DoDAAC “A.” They should have the same privileges as A/OPC 1 (above) and are permitted to work on the nominations to initiate the appointment or view/update an existing appointment.&#10;&#10;Diagram shows bubbles of three A/OPCs, one that starts nominations and the overlapping lines of the other two A/OPCs that have the same viewability and functionality to work nominations and appointments as the initiating A/OPC does.">
            <a:extLst>
              <a:ext uri="{FF2B5EF4-FFF2-40B4-BE49-F238E27FC236}">
                <a16:creationId xmlns:a16="http://schemas.microsoft.com/office/drawing/2014/main" id="{54B8FA05-C9DB-68C0-B423-C15E7AB2881E}"/>
              </a:ext>
            </a:extLst>
          </p:cNvPr>
          <p:cNvPicPr preferRelativeResize="0"/>
          <p:nvPr/>
        </p:nvPicPr>
        <p:blipFill rotWithShape="1">
          <a:blip r:embed="rId3">
            <a:alphaModFix/>
          </a:blip>
          <a:srcRect/>
          <a:stretch/>
        </p:blipFill>
        <p:spPr>
          <a:xfrm>
            <a:off x="708895" y="952822"/>
            <a:ext cx="7977379" cy="3848429"/>
          </a:xfrm>
          <a:prstGeom prst="rect">
            <a:avLst/>
          </a:prstGeom>
          <a:noFill/>
          <a:ln>
            <a:noFill/>
          </a:ln>
        </p:spPr>
      </p:pic>
    </p:spTree>
    <p:extLst>
      <p:ext uri="{BB962C8B-B14F-4D97-AF65-F5344CB8AC3E}">
        <p14:creationId xmlns:p14="http://schemas.microsoft.com/office/powerpoint/2010/main" val="20066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229600" cy="1200151"/>
          </a:xfrm>
        </p:spPr>
        <p:txBody>
          <a:bodyPr>
            <a:normAutofit/>
          </a:bodyPr>
          <a:lstStyle/>
          <a:p>
            <a:r>
              <a:rPr lang="en-US" sz="3600" dirty="0">
                <a:sym typeface="Arial"/>
              </a:rPr>
              <a:t>PIEE/JAM References</a:t>
            </a:r>
            <a:endParaRPr lang="en-US" sz="3600" dirty="0"/>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200" y="922560"/>
            <a:ext cx="8229600" cy="4131131"/>
          </a:xfrm>
        </p:spPr>
        <p:txBody>
          <a:bodyPr>
            <a:noAutofit/>
          </a:bodyPr>
          <a:lstStyle/>
          <a:p>
            <a:pPr marL="342900" indent="-330200">
              <a:lnSpc>
                <a:spcPct val="125000"/>
              </a:lnSpc>
              <a:spcBef>
                <a:spcPts val="0"/>
              </a:spcBef>
              <a:buClr>
                <a:schemeClr val="dk1"/>
              </a:buClr>
              <a:buSzPts val="1800"/>
              <a:buFont typeface="Arial"/>
              <a:buChar char="•"/>
            </a:pPr>
            <a:r>
              <a:rPr lang="en-US" sz="1500" dirty="0">
                <a:solidFill>
                  <a:schemeClr val="tx1"/>
                </a:solidFill>
                <a:sym typeface="Calibri"/>
              </a:rPr>
              <a:t>Governmentwide Commercial Purchase Card (GPC) Program One-Pagers cover the </a:t>
            </a:r>
            <a:r>
              <a:rPr lang="en-US" sz="1500" dirty="0">
                <a:solidFill>
                  <a:schemeClr val="tx1"/>
                </a:solidFill>
              </a:rPr>
              <a:t>Procurement Integrated Enterprise Environment (</a:t>
            </a:r>
            <a:r>
              <a:rPr lang="en-US" sz="1500" dirty="0">
                <a:solidFill>
                  <a:schemeClr val="tx1"/>
                </a:solidFill>
                <a:sym typeface="Calibri"/>
              </a:rPr>
              <a:t>PIEE) and Joint Appointment Module (JAM) GPC-related processes</a:t>
            </a:r>
            <a:r>
              <a:rPr lang="en-US" sz="1500" dirty="0">
                <a:solidFill>
                  <a:schemeClr val="dk1"/>
                </a:solidFill>
                <a:sym typeface="Calibri"/>
              </a:rPr>
              <a:t>: </a:t>
            </a:r>
            <a:r>
              <a:rPr lang="en-US" sz="1500" dirty="0">
                <a:solidFill>
                  <a:schemeClr val="dk1"/>
                </a:solidFill>
                <a:sym typeface="Calibri"/>
                <a:hlinkClick r:id="rId3"/>
              </a:rPr>
              <a:t>https://www.acq.osd.mil/asda/dpc/ce/pc/training.html</a:t>
            </a:r>
            <a:endParaRPr lang="en-US" sz="1500" dirty="0">
              <a:solidFill>
                <a:schemeClr val="dk1"/>
              </a:solidFill>
              <a:sym typeface="Calibri"/>
            </a:endParaRPr>
          </a:p>
          <a:p>
            <a:pPr marL="342900" indent="-330200">
              <a:lnSpc>
                <a:spcPct val="125000"/>
              </a:lnSpc>
              <a:spcBef>
                <a:spcPts val="0"/>
              </a:spcBef>
              <a:buClr>
                <a:schemeClr val="dk1"/>
              </a:buClr>
              <a:buSzPts val="1800"/>
              <a:buFont typeface="Arial"/>
              <a:buChar char="•"/>
            </a:pPr>
            <a:r>
              <a:rPr lang="en-US" sz="1500" dirty="0">
                <a:solidFill>
                  <a:schemeClr val="dk1"/>
                </a:solidFill>
                <a:sym typeface="Calibri"/>
              </a:rPr>
              <a:t>JAM GPC Role Descriptions: </a:t>
            </a:r>
            <a:r>
              <a:rPr lang="en-US" sz="1500" dirty="0">
                <a:solidFill>
                  <a:schemeClr val="dk1"/>
                </a:solidFill>
                <a:sym typeface="Calibri"/>
                <a:hlinkClick r:id="rId4"/>
              </a:rPr>
              <a:t>https://www.acq.osd.mil/asda/dpc/ce/pc/systems.html</a:t>
            </a:r>
            <a:r>
              <a:rPr lang="en-US" sz="1500" dirty="0">
                <a:solidFill>
                  <a:schemeClr val="dk1"/>
                </a:solidFill>
                <a:sym typeface="Calibri"/>
              </a:rPr>
              <a:t> </a:t>
            </a:r>
          </a:p>
          <a:p>
            <a:pPr marL="742950" lvl="1" indent="-273050">
              <a:lnSpc>
                <a:spcPct val="125000"/>
              </a:lnSpc>
              <a:spcBef>
                <a:spcPts val="0"/>
              </a:spcBef>
              <a:buClr>
                <a:schemeClr val="dk1"/>
              </a:buClr>
              <a:buSzPts val="1800"/>
              <a:buFont typeface="Arial"/>
              <a:buChar char="–"/>
            </a:pPr>
            <a:r>
              <a:rPr lang="en-US" sz="1500" dirty="0">
                <a:solidFill>
                  <a:schemeClr val="tx1"/>
                </a:solidFill>
                <a:sym typeface="Calibri"/>
              </a:rPr>
              <a:t>Include the 10 Special Designation Authority Types</a:t>
            </a:r>
          </a:p>
          <a:p>
            <a:pPr marL="742950" lvl="1" indent="-273050">
              <a:lnSpc>
                <a:spcPct val="125000"/>
              </a:lnSpc>
              <a:spcBef>
                <a:spcPts val="0"/>
              </a:spcBef>
              <a:buClr>
                <a:schemeClr val="dk1"/>
              </a:buClr>
              <a:buSzPts val="1800"/>
              <a:buFont typeface="Arial"/>
              <a:buChar char="–"/>
            </a:pPr>
            <a:r>
              <a:rPr lang="en-US" sz="1500" dirty="0">
                <a:solidFill>
                  <a:schemeClr val="tx1"/>
                </a:solidFill>
                <a:sym typeface="Calibri"/>
              </a:rPr>
              <a:t>Delegating/Appointing Authority (DAA) is usually the head of contracting or another senior official</a:t>
            </a:r>
          </a:p>
          <a:p>
            <a:pPr marL="742950" lvl="1" indent="-273050">
              <a:lnSpc>
                <a:spcPct val="125000"/>
              </a:lnSpc>
              <a:spcBef>
                <a:spcPts val="0"/>
              </a:spcBef>
              <a:buClr>
                <a:schemeClr val="dk1"/>
              </a:buClr>
              <a:buSzPts val="1800"/>
              <a:buFont typeface="Arial"/>
              <a:buChar char="–"/>
            </a:pPr>
            <a:r>
              <a:rPr lang="en-US" sz="1500" dirty="0">
                <a:solidFill>
                  <a:schemeClr val="tx1"/>
                </a:solidFill>
                <a:sym typeface="Calibri"/>
              </a:rPr>
              <a:t>Delegation Authority Signatories (DAS) are individuals authorized to sign JAM GPC delegation of Authority and Appointment Letters.  Four roles </a:t>
            </a:r>
            <a:r>
              <a:rPr lang="en-US" sz="1500" dirty="0">
                <a:sym typeface="Calibri"/>
              </a:rPr>
              <a:t>are</a:t>
            </a:r>
            <a:r>
              <a:rPr lang="en-US" sz="1500" dirty="0">
                <a:solidFill>
                  <a:schemeClr val="tx1"/>
                </a:solidFill>
                <a:sym typeface="Calibri"/>
              </a:rPr>
              <a:t> DAS:</a:t>
            </a:r>
          </a:p>
          <a:p>
            <a:pPr marL="1371600" lvl="1" indent="-342900">
              <a:lnSpc>
                <a:spcPct val="125000"/>
              </a:lnSpc>
              <a:spcBef>
                <a:spcPts val="0"/>
              </a:spcBef>
              <a:buClr>
                <a:schemeClr val="dk1"/>
              </a:buClr>
              <a:buSzPts val="1800"/>
              <a:buFont typeface="Arial" panose="020B0604020202020204" pitchFamily="34" charset="0"/>
              <a:buChar char="•"/>
            </a:pPr>
            <a:r>
              <a:rPr lang="en-US" sz="1500" dirty="0">
                <a:solidFill>
                  <a:schemeClr val="tx1"/>
                </a:solidFill>
              </a:rPr>
              <a:t>DAA who is registered in (PIEE)</a:t>
            </a:r>
          </a:p>
          <a:p>
            <a:pPr marL="1371600" lvl="1" indent="-342900">
              <a:lnSpc>
                <a:spcPct val="125000"/>
              </a:lnSpc>
              <a:spcBef>
                <a:spcPts val="0"/>
              </a:spcBef>
              <a:buClr>
                <a:schemeClr val="dk1"/>
              </a:buClr>
              <a:buSzPts val="1800"/>
              <a:buFont typeface="Arial" panose="020B0604020202020204" pitchFamily="34" charset="0"/>
              <a:buChar char="•"/>
            </a:pPr>
            <a:r>
              <a:rPr lang="en-US" sz="1500" dirty="0">
                <a:solidFill>
                  <a:schemeClr val="tx1"/>
                </a:solidFill>
              </a:rPr>
              <a:t>DAA who is not registered in PIEE</a:t>
            </a:r>
          </a:p>
          <a:p>
            <a:pPr marL="1371600" lvl="1" indent="-342900">
              <a:lnSpc>
                <a:spcPct val="125000"/>
              </a:lnSpc>
              <a:spcBef>
                <a:spcPts val="0"/>
              </a:spcBef>
              <a:buClr>
                <a:schemeClr val="dk1"/>
              </a:buClr>
              <a:buSzPts val="1800"/>
              <a:buFont typeface="Arial" panose="020B0604020202020204" pitchFamily="34" charset="0"/>
              <a:buChar char="•"/>
            </a:pPr>
            <a:r>
              <a:rPr lang="en-US" sz="1500" dirty="0">
                <a:solidFill>
                  <a:schemeClr val="tx1"/>
                </a:solidFill>
              </a:rPr>
              <a:t>Oversight Agency/Organization Program Coordinator (OA/OPC) with Delegating Authority</a:t>
            </a:r>
          </a:p>
          <a:p>
            <a:pPr marL="1371600" lvl="1" indent="-342900">
              <a:lnSpc>
                <a:spcPct val="125000"/>
              </a:lnSpc>
              <a:spcBef>
                <a:spcPts val="0"/>
              </a:spcBef>
              <a:buClr>
                <a:schemeClr val="dk1"/>
              </a:buClr>
              <a:buSzPts val="1800"/>
              <a:buFont typeface="Arial" panose="020B0604020202020204" pitchFamily="34" charset="0"/>
              <a:buChar char="•"/>
            </a:pPr>
            <a:r>
              <a:rPr lang="en-US" sz="1500" dirty="0">
                <a:solidFill>
                  <a:schemeClr val="tx1"/>
                </a:solidFill>
              </a:rPr>
              <a:t>Agency/Organization Program Coordinator (A/OPC) with Delegating Authority</a:t>
            </a:r>
            <a:endParaRPr lang="en-US" sz="1500" dirty="0">
              <a:solidFill>
                <a:schemeClr val="tx1"/>
              </a:solidFill>
              <a:sym typeface="Calibri"/>
            </a:endParaRPr>
          </a:p>
        </p:txBody>
      </p:sp>
    </p:spTree>
    <p:extLst>
      <p:ext uri="{BB962C8B-B14F-4D97-AF65-F5344CB8AC3E}">
        <p14:creationId xmlns:p14="http://schemas.microsoft.com/office/powerpoint/2010/main" val="35120599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552985-686C-98B5-2873-C8B02758FC26}"/>
              </a:ext>
            </a:extLst>
          </p:cNvPr>
          <p:cNvSpPr txBox="1">
            <a:spLocks noGrp="1"/>
          </p:cNvSpPr>
          <p:nvPr>
            <p:ph type="title" idx="4294967295"/>
          </p:nvPr>
        </p:nvSpPr>
        <p:spPr>
          <a:xfrm>
            <a:off x="481693" y="1489307"/>
            <a:ext cx="8515350"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4">
                    <a:lumMod val="75000"/>
                  </a:schemeClr>
                </a:solidFill>
                <a:effectLst/>
                <a:uLnTx/>
                <a:uFillTx/>
                <a:latin typeface="+mj-lt"/>
                <a:ea typeface="+mj-ea"/>
                <a:cs typeface="+mj-cs"/>
              </a:rPr>
              <a:t>Defense Enrollment Eligibility Reporting System (DEERS) Interface with PIEE</a:t>
            </a:r>
          </a:p>
        </p:txBody>
      </p:sp>
    </p:spTree>
    <p:extLst>
      <p:ext uri="{BB962C8B-B14F-4D97-AF65-F5344CB8AC3E}">
        <p14:creationId xmlns:p14="http://schemas.microsoft.com/office/powerpoint/2010/main" val="1187548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DEERS Interface with PIEE</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rmAutofit/>
          </a:bodyPr>
          <a:lstStyle/>
          <a:p>
            <a:pPr marL="342900" marR="0" lvl="2" indent="-330200" algn="l" rtl="0">
              <a:lnSpc>
                <a:spcPct val="100000"/>
              </a:lnSpc>
              <a:spcBef>
                <a:spcPts val="0"/>
              </a:spcBef>
              <a:spcAft>
                <a:spcPts val="200"/>
              </a:spcAft>
              <a:buClr>
                <a:schemeClr val="dk1"/>
              </a:buClr>
              <a:buSzPts val="1800"/>
              <a:buFont typeface="Arial"/>
              <a:buChar char="•"/>
            </a:pPr>
            <a:r>
              <a:rPr lang="en-US" sz="1600" b="0" i="0" u="none" strike="noStrike" cap="none" dirty="0">
                <a:solidFill>
                  <a:schemeClr val="tx1"/>
                </a:solidFill>
                <a:ea typeface="Arial"/>
                <a:cs typeface="Arial"/>
                <a:sym typeface="Arial"/>
              </a:rPr>
              <a:t>DEERS interface functions in two ways across PIEE:</a:t>
            </a:r>
            <a:endParaRPr lang="en-US" sz="1600" dirty="0">
              <a:solidFill>
                <a:schemeClr val="tx1"/>
              </a:solidFill>
            </a:endParaRPr>
          </a:p>
          <a:p>
            <a:pPr marL="742950" marR="0" lvl="1" indent="-273050" algn="l" rtl="0">
              <a:lnSpc>
                <a:spcPct val="100000"/>
              </a:lnSpc>
              <a:spcBef>
                <a:spcPts val="400"/>
              </a:spcBef>
              <a:spcAft>
                <a:spcPts val="200"/>
              </a:spcAft>
              <a:buClr>
                <a:schemeClr val="dk1"/>
              </a:buClr>
              <a:buSzPts val="1800"/>
              <a:buFont typeface="Arial"/>
              <a:buChar char="–"/>
            </a:pPr>
            <a:r>
              <a:rPr lang="en-US" sz="1600" b="0" i="0" u="none" strike="noStrike" cap="none" dirty="0">
                <a:solidFill>
                  <a:schemeClr val="tx1"/>
                </a:solidFill>
                <a:ea typeface="Arial"/>
                <a:cs typeface="Arial"/>
                <a:sym typeface="Arial"/>
              </a:rPr>
              <a:t>When the user is registering, the system will query DEERS for the user’s demographic data and will populate the PIEE profile.</a:t>
            </a:r>
            <a:endParaRPr lang="en-US" sz="1600" dirty="0">
              <a:solidFill>
                <a:schemeClr val="tx1"/>
              </a:solidFill>
            </a:endParaRPr>
          </a:p>
          <a:p>
            <a:pPr marL="742950" marR="0" lvl="1" indent="-273050" algn="l" rtl="0">
              <a:lnSpc>
                <a:spcPct val="100000"/>
              </a:lnSpc>
              <a:spcBef>
                <a:spcPts val="400"/>
              </a:spcBef>
              <a:spcAft>
                <a:spcPts val="200"/>
              </a:spcAft>
              <a:buClr>
                <a:schemeClr val="dk1"/>
              </a:buClr>
              <a:buSzPts val="1800"/>
              <a:buFont typeface="Arial"/>
              <a:buChar char="–"/>
            </a:pPr>
            <a:r>
              <a:rPr lang="en-US" sz="1600" b="0" i="0" u="none" strike="noStrike" cap="none" dirty="0">
                <a:solidFill>
                  <a:schemeClr val="tx1"/>
                </a:solidFill>
                <a:ea typeface="Arial"/>
                <a:cs typeface="Arial"/>
                <a:sym typeface="Arial"/>
              </a:rPr>
              <a:t>DEERS will send an update to PIEE letting PIEE know that a user has been terminated/has retired.  </a:t>
            </a:r>
          </a:p>
          <a:p>
            <a:pPr marL="742950" marR="0" lvl="1" indent="-273050" algn="l" rtl="0">
              <a:lnSpc>
                <a:spcPct val="100000"/>
              </a:lnSpc>
              <a:spcBef>
                <a:spcPts val="400"/>
              </a:spcBef>
              <a:spcAft>
                <a:spcPts val="200"/>
              </a:spcAft>
              <a:buClr>
                <a:schemeClr val="dk1"/>
              </a:buClr>
              <a:buSzPts val="1800"/>
              <a:buFont typeface="Arial"/>
              <a:buChar char="–"/>
            </a:pPr>
            <a:r>
              <a:rPr lang="en-US" sz="1600" b="0" i="0" u="none" strike="noStrike" cap="none" dirty="0">
                <a:solidFill>
                  <a:schemeClr val="tx1"/>
                </a:solidFill>
                <a:ea typeface="Arial"/>
                <a:cs typeface="Arial"/>
                <a:sym typeface="Arial"/>
              </a:rPr>
              <a:t>PIEE will archive the account at this point</a:t>
            </a:r>
            <a:r>
              <a:rPr lang="en-US" sz="1600" dirty="0">
                <a:ea typeface="Arial"/>
                <a:cs typeface="Arial"/>
                <a:sym typeface="Arial"/>
              </a:rPr>
              <a:t> with a message stating:                                   “The User Account is Deleted by change of status in DEERS”</a:t>
            </a:r>
            <a:endParaRPr lang="en-US" sz="1600" dirty="0">
              <a:solidFill>
                <a:schemeClr val="tx1"/>
              </a:solidFill>
            </a:endParaRPr>
          </a:p>
        </p:txBody>
      </p:sp>
      <p:pic>
        <p:nvPicPr>
          <p:cNvPr id="2" name="Google Shape;218;p39" descr="PIEE Administration Console screen&#10;&#10;Info message stating:&#10;Info:  This User Account is deleted by change of status in DEERS.">
            <a:extLst>
              <a:ext uri="{FF2B5EF4-FFF2-40B4-BE49-F238E27FC236}">
                <a16:creationId xmlns:a16="http://schemas.microsoft.com/office/drawing/2014/main" id="{200F77A1-D8A1-8D9E-65C8-2D79AD0F6961}"/>
              </a:ext>
            </a:extLst>
          </p:cNvPr>
          <p:cNvPicPr preferRelativeResize="0"/>
          <p:nvPr/>
        </p:nvPicPr>
        <p:blipFill rotWithShape="1">
          <a:blip r:embed="rId3">
            <a:alphaModFix/>
          </a:blip>
          <a:srcRect t="3536" b="32308"/>
          <a:stretch/>
        </p:blipFill>
        <p:spPr>
          <a:xfrm>
            <a:off x="723900" y="3231538"/>
            <a:ext cx="7696200" cy="1653284"/>
          </a:xfrm>
          <a:prstGeom prst="rect">
            <a:avLst/>
          </a:prstGeom>
          <a:noFill/>
          <a:ln>
            <a:noFill/>
          </a:ln>
        </p:spPr>
      </p:pic>
    </p:spTree>
    <p:extLst>
      <p:ext uri="{BB962C8B-B14F-4D97-AF65-F5344CB8AC3E}">
        <p14:creationId xmlns:p14="http://schemas.microsoft.com/office/powerpoint/2010/main" val="2732889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DEERS Interface with PIEE,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rmAutofit/>
          </a:bodyPr>
          <a:lstStyle/>
          <a:p>
            <a:pPr marL="342900" marR="0" lvl="2"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PIEE will send an email notification to the PIEE Supervisor, A/OPC, O/AOPC, and terminated user.</a:t>
            </a:r>
            <a:endParaRPr lang="en-US" sz="1600" dirty="0">
              <a:solidFill>
                <a:schemeClr val="tx1"/>
              </a:solidFill>
            </a:endParaRPr>
          </a:p>
        </p:txBody>
      </p:sp>
      <p:pic>
        <p:nvPicPr>
          <p:cNvPr id="2" name="Google Shape;225;p40" descr="Email is to GPC user, their supervisor, A/OPC and OA/OPC explaining the GPC users appointments have been terminated in JAM due to account deactivation in DEERS.  &#10;Details of all appointments affected are contained in the email." title="PIEE system generated email">
            <a:extLst>
              <a:ext uri="{FF2B5EF4-FFF2-40B4-BE49-F238E27FC236}">
                <a16:creationId xmlns:a16="http://schemas.microsoft.com/office/drawing/2014/main" id="{614A45C4-22AB-30D9-BF0A-6EFB8BE8971F}"/>
              </a:ext>
            </a:extLst>
          </p:cNvPr>
          <p:cNvPicPr preferRelativeResize="0"/>
          <p:nvPr/>
        </p:nvPicPr>
        <p:blipFill rotWithShape="1">
          <a:blip r:embed="rId3">
            <a:alphaModFix/>
          </a:blip>
          <a:srcRect/>
          <a:stretch/>
        </p:blipFill>
        <p:spPr>
          <a:xfrm>
            <a:off x="1408045" y="1746239"/>
            <a:ext cx="6343650" cy="3200399"/>
          </a:xfrm>
          <a:prstGeom prst="rect">
            <a:avLst/>
          </a:prstGeom>
          <a:noFill/>
          <a:ln>
            <a:noFill/>
          </a:ln>
        </p:spPr>
      </p:pic>
    </p:spTree>
    <p:extLst>
      <p:ext uri="{BB962C8B-B14F-4D97-AF65-F5344CB8AC3E}">
        <p14:creationId xmlns:p14="http://schemas.microsoft.com/office/powerpoint/2010/main" val="217037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DEERS Interface with PIEE,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200151"/>
            <a:ext cx="8229600" cy="3737370"/>
          </a:xfrm>
        </p:spPr>
        <p:txBody>
          <a:bodyPr>
            <a:normAutofit/>
          </a:bodyPr>
          <a:lstStyle/>
          <a:p>
            <a:pPr marL="342900" marR="0" lvl="2" indent="-330200" algn="l" rtl="0">
              <a:lnSpc>
                <a:spcPct val="100000"/>
              </a:lnSpc>
              <a:spcBef>
                <a:spcPts val="0"/>
              </a:spcBef>
              <a:spcAft>
                <a:spcPts val="0"/>
              </a:spcAft>
              <a:buClr>
                <a:schemeClr val="dk1"/>
              </a:buClr>
              <a:buSzPts val="1800"/>
              <a:buFont typeface="Arial"/>
              <a:buChar char="•"/>
            </a:pPr>
            <a:r>
              <a:rPr lang="en-US" sz="1600" b="0" i="0" u="none" strike="noStrike" cap="none" dirty="0">
                <a:solidFill>
                  <a:schemeClr val="dk1"/>
                </a:solidFill>
                <a:ea typeface="Arial"/>
                <a:cs typeface="Arial"/>
                <a:sym typeface="Arial"/>
              </a:rPr>
              <a:t>Specific to JAM, in the event an account is archived due to DEERS interface, the appointment will be terminated (Status: Inactive).</a:t>
            </a:r>
          </a:p>
          <a:p>
            <a:pPr marL="342900" marR="0" lvl="2" indent="-330200" algn="l" rtl="0">
              <a:lnSpc>
                <a:spcPct val="100000"/>
              </a:lnSpc>
              <a:spcBef>
                <a:spcPts val="0"/>
              </a:spcBef>
              <a:spcAft>
                <a:spcPts val="0"/>
              </a:spcAft>
              <a:buClr>
                <a:schemeClr val="dk1"/>
              </a:buClr>
              <a:buSzPts val="1800"/>
              <a:buFont typeface="Arial"/>
              <a:buChar char="•"/>
            </a:pPr>
            <a:r>
              <a:rPr lang="en-US" sz="1600" dirty="0">
                <a:solidFill>
                  <a:schemeClr val="dk1"/>
                </a:solidFill>
                <a:ea typeface="Arial"/>
                <a:cs typeface="Arial"/>
                <a:sym typeface="Arial"/>
              </a:rPr>
              <a:t>A</a:t>
            </a:r>
            <a:r>
              <a:rPr lang="en-US" sz="1600" b="0" i="0" u="none" strike="noStrike" cap="none" dirty="0">
                <a:solidFill>
                  <a:schemeClr val="dk1"/>
                </a:solidFill>
                <a:ea typeface="Arial"/>
                <a:cs typeface="Arial"/>
                <a:sym typeface="Arial"/>
              </a:rPr>
              <a:t>fter a short delay, the termination update will be sent to Access Online.</a:t>
            </a:r>
            <a:endParaRPr lang="en-US" sz="1050" dirty="0"/>
          </a:p>
          <a:p>
            <a:pPr marL="342900" marR="0" lvl="2" indent="-330200" algn="l" rtl="0">
              <a:lnSpc>
                <a:spcPct val="100000"/>
              </a:lnSpc>
              <a:spcBef>
                <a:spcPts val="0"/>
              </a:spcBef>
              <a:spcAft>
                <a:spcPts val="0"/>
              </a:spcAft>
              <a:buClr>
                <a:schemeClr val="dk1"/>
              </a:buClr>
              <a:buSzPts val="1800"/>
              <a:buFont typeface="Arial"/>
              <a:buChar char="•"/>
            </a:pPr>
            <a:r>
              <a:rPr lang="en-US" sz="1600" b="0" i="0" u="none" strike="noStrike" cap="none" dirty="0">
                <a:solidFill>
                  <a:schemeClr val="dk1"/>
                </a:solidFill>
                <a:ea typeface="Arial"/>
                <a:cs typeface="Arial"/>
                <a:sym typeface="Arial"/>
              </a:rPr>
              <a:t>Appointments in JAM can still be searched/viewed within the module.</a:t>
            </a:r>
          </a:p>
          <a:p>
            <a:pPr marL="342900" marR="0" lvl="2" indent="-330200" algn="l" rtl="0">
              <a:lnSpc>
                <a:spcPct val="100000"/>
              </a:lnSpc>
              <a:spcBef>
                <a:spcPts val="0"/>
              </a:spcBef>
              <a:spcAft>
                <a:spcPts val="0"/>
              </a:spcAft>
              <a:buClr>
                <a:schemeClr val="dk1"/>
              </a:buClr>
              <a:buSzPts val="1800"/>
              <a:buFont typeface="Arial"/>
              <a:buChar char="•"/>
            </a:pPr>
            <a:endParaRPr lang="en-US" sz="1600" dirty="0">
              <a:solidFill>
                <a:schemeClr val="dk1"/>
              </a:solidFill>
              <a:ea typeface="Arial"/>
              <a:cs typeface="Arial"/>
              <a:sym typeface="Arial"/>
            </a:endParaRPr>
          </a:p>
          <a:p>
            <a:pPr marL="342900" marR="0" lvl="2" indent="-330200" algn="l" rtl="0">
              <a:lnSpc>
                <a:spcPct val="100000"/>
              </a:lnSpc>
              <a:spcBef>
                <a:spcPts val="0"/>
              </a:spcBef>
              <a:spcAft>
                <a:spcPts val="0"/>
              </a:spcAft>
              <a:buClr>
                <a:schemeClr val="dk1"/>
              </a:buClr>
              <a:buSzPts val="1800"/>
              <a:buFont typeface="Arial"/>
              <a:buChar char="•"/>
            </a:pPr>
            <a:endParaRPr lang="en-US" sz="1600" b="0" i="0" u="none" strike="noStrike" cap="none" dirty="0">
              <a:solidFill>
                <a:schemeClr val="dk1"/>
              </a:solidFill>
              <a:ea typeface="Arial"/>
              <a:cs typeface="Arial"/>
              <a:sym typeface="Arial"/>
            </a:endParaRPr>
          </a:p>
          <a:p>
            <a:pPr marL="342900" marR="0" lvl="2" indent="-330200" algn="l" rtl="0">
              <a:lnSpc>
                <a:spcPct val="100000"/>
              </a:lnSpc>
              <a:spcBef>
                <a:spcPts val="0"/>
              </a:spcBef>
              <a:spcAft>
                <a:spcPts val="0"/>
              </a:spcAft>
              <a:buClr>
                <a:schemeClr val="dk1"/>
              </a:buClr>
              <a:buSzPts val="1800"/>
              <a:buFont typeface="Arial"/>
              <a:buChar char="•"/>
            </a:pPr>
            <a:endParaRPr lang="en-US" sz="1600" b="0" i="0" u="none" strike="noStrike" cap="none" dirty="0">
              <a:solidFill>
                <a:schemeClr val="dk1"/>
              </a:solidFill>
              <a:ea typeface="Arial"/>
              <a:cs typeface="Arial"/>
              <a:sym typeface="Arial"/>
            </a:endParaRPr>
          </a:p>
          <a:p>
            <a:pPr marL="342900" marR="0" lvl="2" indent="-330200" algn="l" rtl="0">
              <a:lnSpc>
                <a:spcPct val="100000"/>
              </a:lnSpc>
              <a:spcBef>
                <a:spcPts val="0"/>
              </a:spcBef>
              <a:spcAft>
                <a:spcPts val="0"/>
              </a:spcAft>
              <a:buClr>
                <a:schemeClr val="dk1"/>
              </a:buClr>
              <a:buSzPts val="1800"/>
              <a:buFont typeface="Arial"/>
              <a:buChar char="•"/>
            </a:pPr>
            <a:endParaRPr lang="en-US" sz="1050" dirty="0"/>
          </a:p>
          <a:p>
            <a:pPr marL="342900" marR="0" lvl="2" indent="-21590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342900" marR="0" lvl="2" indent="-21590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342900" marR="0" lvl="2" indent="-21590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342900" marR="0" lvl="2" indent="-330200" algn="l" rtl="0">
              <a:lnSpc>
                <a:spcPct val="100000"/>
              </a:lnSpc>
              <a:spcBef>
                <a:spcPts val="0"/>
              </a:spcBef>
              <a:spcAft>
                <a:spcPts val="0"/>
              </a:spcAft>
              <a:buClr>
                <a:schemeClr val="dk1"/>
              </a:buClr>
              <a:buSzPts val="1800"/>
              <a:buFont typeface="Arial"/>
              <a:buChar char="•"/>
            </a:pPr>
            <a:r>
              <a:rPr lang="en-US" sz="1600" dirty="0">
                <a:solidFill>
                  <a:schemeClr val="dk1"/>
                </a:solidFill>
                <a:ea typeface="Arial"/>
                <a:cs typeface="Arial"/>
                <a:sym typeface="Arial"/>
              </a:rPr>
              <a:t>The a</a:t>
            </a:r>
            <a:r>
              <a:rPr lang="en-US" sz="1600" b="0" i="0" u="none" strike="noStrike" cap="none" dirty="0">
                <a:solidFill>
                  <a:schemeClr val="dk1"/>
                </a:solidFill>
                <a:ea typeface="Arial"/>
                <a:cs typeface="Arial"/>
                <a:sym typeface="Arial"/>
              </a:rPr>
              <a:t>ppointment workflow section shows reason for auto termination.</a:t>
            </a:r>
            <a:endParaRPr lang="en-US" sz="1050" dirty="0"/>
          </a:p>
          <a:p>
            <a:pPr marL="342900" marR="0" lvl="2" indent="-215900" algn="l" rtl="0">
              <a:lnSpc>
                <a:spcPct val="100000"/>
              </a:lnSpc>
              <a:spcBef>
                <a:spcPts val="0"/>
              </a:spcBef>
              <a:spcAft>
                <a:spcPts val="0"/>
              </a:spcAft>
              <a:buClr>
                <a:schemeClr val="dk1"/>
              </a:buClr>
              <a:buSzPts val="1800"/>
              <a:buFont typeface="Arial"/>
              <a:buNone/>
            </a:pPr>
            <a:endParaRPr lang="en-US" sz="1600" b="0" i="0" u="none" strike="noStrike" cap="none" dirty="0">
              <a:solidFill>
                <a:schemeClr val="dk1"/>
              </a:solidFill>
              <a:latin typeface="Arial"/>
              <a:ea typeface="Arial"/>
              <a:cs typeface="Arial"/>
              <a:sym typeface="Arial"/>
            </a:endParaRPr>
          </a:p>
          <a:p>
            <a:pPr marL="342900" marR="0" lvl="2" indent="-215900" algn="l" rtl="0">
              <a:lnSpc>
                <a:spcPct val="100000"/>
              </a:lnSpc>
              <a:spcBef>
                <a:spcPts val="0"/>
              </a:spcBef>
              <a:spcAft>
                <a:spcPts val="0"/>
              </a:spcAft>
              <a:buClr>
                <a:schemeClr val="dk1"/>
              </a:buClr>
              <a:buSzPts val="1800"/>
              <a:buFont typeface="Arial"/>
              <a:buNone/>
            </a:pPr>
            <a:endParaRPr lang="en-US" sz="1600" b="0" i="0" u="none" strike="noStrike" cap="none" dirty="0">
              <a:solidFill>
                <a:schemeClr val="dk1"/>
              </a:solidFill>
              <a:latin typeface="Arial"/>
              <a:ea typeface="Arial"/>
              <a:cs typeface="Arial"/>
              <a:sym typeface="Arial"/>
            </a:endParaRPr>
          </a:p>
          <a:p>
            <a:pPr marL="342900" marR="0" lvl="2" indent="-215900" algn="l" rtl="0">
              <a:lnSpc>
                <a:spcPct val="100000"/>
              </a:lnSpc>
              <a:spcBef>
                <a:spcPts val="0"/>
              </a:spcBef>
              <a:spcAft>
                <a:spcPts val="0"/>
              </a:spcAft>
              <a:buClr>
                <a:schemeClr val="dk1"/>
              </a:buClr>
              <a:buSzPts val="1800"/>
              <a:buFont typeface="Arial"/>
              <a:buNone/>
            </a:pPr>
            <a:endParaRPr lang="en-US" sz="1600" b="0" i="0" u="none" strike="noStrike" cap="none" dirty="0">
              <a:solidFill>
                <a:schemeClr val="dk1"/>
              </a:solidFill>
              <a:latin typeface="Arial"/>
              <a:ea typeface="Arial"/>
              <a:cs typeface="Arial"/>
              <a:sym typeface="Arial"/>
            </a:endParaRPr>
          </a:p>
          <a:p>
            <a:pPr marL="342900" marR="0" lvl="2" indent="-215900" algn="l" rtl="0">
              <a:lnSpc>
                <a:spcPct val="100000"/>
              </a:lnSpc>
              <a:spcBef>
                <a:spcPts val="0"/>
              </a:spcBef>
              <a:spcAft>
                <a:spcPts val="0"/>
              </a:spcAft>
              <a:buClr>
                <a:schemeClr val="dk1"/>
              </a:buClr>
              <a:buSzPts val="1800"/>
              <a:buFont typeface="Arial"/>
              <a:buNone/>
            </a:pPr>
            <a:endParaRPr lang="en-US" sz="1600" b="0" i="0" u="none" strike="noStrike" cap="none" dirty="0">
              <a:solidFill>
                <a:schemeClr val="dk1"/>
              </a:solidFill>
              <a:latin typeface="Arial"/>
              <a:ea typeface="Arial"/>
              <a:cs typeface="Arial"/>
              <a:sym typeface="Arial"/>
            </a:endParaRPr>
          </a:p>
        </p:txBody>
      </p:sp>
      <p:pic>
        <p:nvPicPr>
          <p:cNvPr id="2" name="Google Shape;232;p41" descr="Joint Appointment Module search results page&#10;&#10;Displays a searched appointment that is in a status of Inactive due to the DEERS interface with PIEE causing a termination of the appointment.">
            <a:extLst>
              <a:ext uri="{FF2B5EF4-FFF2-40B4-BE49-F238E27FC236}">
                <a16:creationId xmlns:a16="http://schemas.microsoft.com/office/drawing/2014/main" id="{920DD738-7A5B-31E4-AA67-2F0FDF702243}"/>
              </a:ext>
            </a:extLst>
          </p:cNvPr>
          <p:cNvPicPr preferRelativeResize="0"/>
          <p:nvPr/>
        </p:nvPicPr>
        <p:blipFill rotWithShape="1">
          <a:blip r:embed="rId3">
            <a:alphaModFix/>
          </a:blip>
          <a:srcRect t="18988" b="17360"/>
          <a:stretch/>
        </p:blipFill>
        <p:spPr>
          <a:xfrm>
            <a:off x="892193" y="2335638"/>
            <a:ext cx="7513870" cy="1468385"/>
          </a:xfrm>
          <a:prstGeom prst="rect">
            <a:avLst/>
          </a:prstGeom>
          <a:noFill/>
          <a:ln>
            <a:noFill/>
          </a:ln>
        </p:spPr>
      </p:pic>
    </p:spTree>
    <p:extLst>
      <p:ext uri="{BB962C8B-B14F-4D97-AF65-F5344CB8AC3E}">
        <p14:creationId xmlns:p14="http://schemas.microsoft.com/office/powerpoint/2010/main" val="1140051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552985-686C-98B5-2873-C8B02758FC26}"/>
              </a:ext>
            </a:extLst>
          </p:cNvPr>
          <p:cNvSpPr txBox="1">
            <a:spLocks noGrp="1"/>
          </p:cNvSpPr>
          <p:nvPr>
            <p:ph type="title" idx="4294967295"/>
          </p:nvPr>
        </p:nvSpPr>
        <p:spPr>
          <a:xfrm>
            <a:off x="481693" y="1925419"/>
            <a:ext cx="8515350"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4">
                    <a:lumMod val="75000"/>
                  </a:schemeClr>
                </a:solidFill>
                <a:effectLst/>
                <a:uLnTx/>
                <a:uFillTx/>
                <a:latin typeface="+mj-lt"/>
                <a:ea typeface="+mj-ea"/>
                <a:cs typeface="+mj-cs"/>
              </a:rPr>
              <a:t>Access Online Integration</a:t>
            </a:r>
          </a:p>
        </p:txBody>
      </p:sp>
    </p:spTree>
    <p:extLst>
      <p:ext uri="{BB962C8B-B14F-4D97-AF65-F5344CB8AC3E}">
        <p14:creationId xmlns:p14="http://schemas.microsoft.com/office/powerpoint/2010/main" val="2787373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Single Sign On (SSO) from PIEE to U.S. Bank</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Access to the SSO from PIEE to U.S. Bank has been turned on </a:t>
            </a:r>
            <a:r>
              <a:rPr lang="en-US" sz="1600" dirty="0">
                <a:ea typeface="Arial"/>
                <a:cs typeface="Arial"/>
                <a:sym typeface="Arial"/>
              </a:rPr>
              <a:t>for</a:t>
            </a:r>
            <a:r>
              <a:rPr lang="en-US" sz="1600" b="0" i="0" u="none" strike="noStrike" cap="none" dirty="0">
                <a:solidFill>
                  <a:schemeClr val="tx1"/>
                </a:solidFill>
                <a:ea typeface="Arial"/>
                <a:cs typeface="Arial"/>
                <a:sym typeface="Arial"/>
              </a:rPr>
              <a:t> all GPC users.</a:t>
            </a:r>
            <a:endParaRPr lang="en-US" sz="16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Once a purchase card role is activated in PIEE, the U.S. Bank Access Online icon will be available on the PIEE landing page.</a:t>
            </a:r>
            <a:endParaRPr lang="en-US" sz="16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When the user clicks the U.S. Bank icon in PIEE, a system check occurs to confirm the </a:t>
            </a:r>
            <a:r>
              <a:rPr lang="en-US" sz="1600" b="1" i="0" u="none" strike="noStrike" cap="none" dirty="0">
                <a:solidFill>
                  <a:schemeClr val="tx1"/>
                </a:solidFill>
                <a:ea typeface="Arial"/>
                <a:cs typeface="Arial"/>
                <a:sym typeface="Arial"/>
              </a:rPr>
              <a:t>first name, last name, and email address</a:t>
            </a:r>
            <a:r>
              <a:rPr lang="en-US" sz="1600" b="0" i="0" u="none" strike="noStrike" cap="none" dirty="0">
                <a:solidFill>
                  <a:schemeClr val="tx1"/>
                </a:solidFill>
                <a:ea typeface="Arial"/>
                <a:cs typeface="Arial"/>
                <a:sym typeface="Arial"/>
              </a:rPr>
              <a:t> for the user </a:t>
            </a:r>
            <a:r>
              <a:rPr lang="en-US" sz="1600" b="0" i="0" u="sng" strike="noStrike" cap="none" dirty="0">
                <a:solidFill>
                  <a:schemeClr val="tx1"/>
                </a:solidFill>
                <a:ea typeface="Arial"/>
                <a:cs typeface="Arial"/>
                <a:sym typeface="Arial"/>
              </a:rPr>
              <a:t>are an exact match</a:t>
            </a:r>
            <a:r>
              <a:rPr lang="en-US" sz="1600" b="0" i="0" u="none" strike="noStrike" cap="none" dirty="0">
                <a:solidFill>
                  <a:schemeClr val="tx1"/>
                </a:solidFill>
                <a:ea typeface="Arial"/>
                <a:cs typeface="Arial"/>
                <a:sym typeface="Arial"/>
              </a:rPr>
              <a:t> to the data for accounts in Access Online. </a:t>
            </a:r>
          </a:p>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Ensure that your official Government email address is used in PIEE and Access Online.</a:t>
            </a:r>
            <a:endParaRPr lang="en-US" sz="16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All Access Online accounts that match this criteria will be added to the SSO landing page in Access Online.  The user will have the ability to select between all the accounts that are presented. </a:t>
            </a:r>
            <a:endParaRPr lang="en-US" sz="16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Once logged in, the user can go back to the role selection page and select a different role, as necessary.</a:t>
            </a:r>
            <a:endParaRPr lang="en-US" sz="1600" dirty="0">
              <a:solidFill>
                <a:schemeClr val="tx1"/>
              </a:solidFill>
            </a:endParaRPr>
          </a:p>
        </p:txBody>
      </p:sp>
    </p:spTree>
    <p:extLst>
      <p:ext uri="{BB962C8B-B14F-4D97-AF65-F5344CB8AC3E}">
        <p14:creationId xmlns:p14="http://schemas.microsoft.com/office/powerpoint/2010/main" val="3497686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PIEE Task Queue (PTQ) in Access Online</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The PIEE Task Queue was established in 2022 to allow </a:t>
            </a:r>
            <a:r>
              <a:rPr lang="en-US" sz="1500" dirty="0">
                <a:solidFill>
                  <a:schemeClr val="tx1"/>
                </a:solidFill>
              </a:rPr>
              <a:t>A/OPCs </a:t>
            </a:r>
            <a:r>
              <a:rPr lang="en-US" sz="1500" b="0" i="0" u="none" strike="noStrike" cap="none" dirty="0">
                <a:solidFill>
                  <a:schemeClr val="tx1"/>
                </a:solidFill>
                <a:ea typeface="Arial"/>
                <a:cs typeface="Arial"/>
                <a:sym typeface="Arial"/>
              </a:rPr>
              <a:t>and other designated users with the ability to take actions on JAM appointments.</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JAM Appointments, once activated, will be sent to Access Online every few minutes.</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Users with the correct PTQ Functional Entitlement Groups (FEGs) will have access to the PTQ to take actions on the appointments that they can see, including, but not limited to: setup a new account, maintain an account, and manage POCs.</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These activities can be done from outside of the PTQ but must be done at least once to associate </a:t>
            </a:r>
            <a:r>
              <a:rPr lang="en-US" sz="1500" b="0" i="0" u="none" strike="noStrike" cap="none" dirty="0" err="1">
                <a:solidFill>
                  <a:schemeClr val="tx1"/>
                </a:solidFill>
                <a:ea typeface="Arial"/>
                <a:cs typeface="Arial"/>
                <a:sym typeface="Arial"/>
              </a:rPr>
              <a:t>DoDAAC</a:t>
            </a:r>
            <a:r>
              <a:rPr lang="en-US" sz="1500" b="0" i="0" u="none" strike="noStrike" cap="none" dirty="0">
                <a:solidFill>
                  <a:schemeClr val="tx1"/>
                </a:solidFill>
                <a:ea typeface="Arial"/>
                <a:cs typeface="Arial"/>
                <a:sym typeface="Arial"/>
              </a:rPr>
              <a:t> information to Access Online accounts.</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Multiple Access Online reports have been updated to include </a:t>
            </a:r>
            <a:r>
              <a:rPr lang="en-US" sz="1500" b="0" i="0" u="none" strike="noStrike" cap="none" dirty="0" err="1">
                <a:solidFill>
                  <a:schemeClr val="tx1"/>
                </a:solidFill>
                <a:ea typeface="Arial"/>
                <a:cs typeface="Arial"/>
                <a:sym typeface="Arial"/>
              </a:rPr>
              <a:t>DoDAACs</a:t>
            </a:r>
            <a:r>
              <a:rPr lang="en-US" sz="1500" b="0" i="0" u="none" strike="noStrike" cap="none" dirty="0">
                <a:solidFill>
                  <a:schemeClr val="tx1"/>
                </a:solidFill>
                <a:ea typeface="Arial"/>
                <a:cs typeface="Arial"/>
                <a:sym typeface="Arial"/>
              </a:rPr>
              <a:t>. </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For </a:t>
            </a:r>
            <a:r>
              <a:rPr lang="en-US" sz="1500" dirty="0">
                <a:solidFill>
                  <a:schemeClr val="tx1"/>
                </a:solidFill>
              </a:rPr>
              <a:t>CH </a:t>
            </a:r>
            <a:r>
              <a:rPr lang="en-US" sz="1500" b="0" i="0" u="none" strike="noStrike" cap="none" dirty="0">
                <a:solidFill>
                  <a:schemeClr val="tx1"/>
                </a:solidFill>
                <a:ea typeface="Arial"/>
                <a:cs typeface="Arial"/>
                <a:sym typeface="Arial"/>
              </a:rPr>
              <a:t>appointments, the Single Purchase Limits from the appointment will serve as the ceiling limits for each special designation. </a:t>
            </a:r>
            <a:endParaRPr lang="en-US" sz="1500" dirty="0">
              <a:solidFill>
                <a:schemeClr val="tx1"/>
              </a:solidFill>
            </a:endParaRPr>
          </a:p>
          <a:p>
            <a:pPr marL="342900" marR="0" lvl="0"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Multiple special designations can be associated with a single card account, though the A/OPC should assign them appropriately to reduce risk.</a:t>
            </a:r>
            <a:endParaRPr lang="en-US" sz="1500" dirty="0">
              <a:solidFill>
                <a:schemeClr val="tx1"/>
              </a:solidFill>
            </a:endParaRPr>
          </a:p>
          <a:p>
            <a:pPr marL="342900" marR="0" lvl="1" indent="-330200" algn="l" rtl="0">
              <a:lnSpc>
                <a:spcPct val="100000"/>
              </a:lnSpc>
              <a:spcBef>
                <a:spcPts val="0"/>
              </a:spcBef>
              <a:spcAft>
                <a:spcPts val="400"/>
              </a:spcAft>
              <a:buClr>
                <a:schemeClr val="dk1"/>
              </a:buClr>
              <a:buSzPts val="1800"/>
              <a:buFont typeface="Arial"/>
              <a:buChar char="•"/>
            </a:pPr>
            <a:r>
              <a:rPr lang="en-US" sz="1500" b="0" i="0" u="none" strike="noStrike" cap="none" dirty="0">
                <a:solidFill>
                  <a:schemeClr val="tx1"/>
                </a:solidFill>
                <a:ea typeface="Arial"/>
                <a:cs typeface="Arial"/>
                <a:sym typeface="Arial"/>
              </a:rPr>
              <a:t>We recommend users attend the U.S. Bank sessions to learn about the “PIEE Task Queue.”</a:t>
            </a:r>
            <a:endParaRPr lang="en-US" sz="1500" dirty="0">
              <a:solidFill>
                <a:schemeClr val="tx1"/>
              </a:solidFill>
            </a:endParaRPr>
          </a:p>
        </p:txBody>
      </p:sp>
    </p:spTree>
    <p:extLst>
      <p:ext uri="{BB962C8B-B14F-4D97-AF65-F5344CB8AC3E}">
        <p14:creationId xmlns:p14="http://schemas.microsoft.com/office/powerpoint/2010/main" val="1200350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552985-686C-98B5-2873-C8B02758FC26}"/>
              </a:ext>
            </a:extLst>
          </p:cNvPr>
          <p:cNvSpPr txBox="1">
            <a:spLocks noGrp="1"/>
          </p:cNvSpPr>
          <p:nvPr>
            <p:ph type="title" idx="4294967295"/>
          </p:nvPr>
        </p:nvSpPr>
        <p:spPr>
          <a:xfrm>
            <a:off x="481693" y="1489307"/>
            <a:ext cx="8515350"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4">
                    <a:lumMod val="75000"/>
                  </a:schemeClr>
                </a:solidFill>
                <a:effectLst/>
                <a:uLnTx/>
                <a:uFillTx/>
                <a:latin typeface="+mj-lt"/>
                <a:ea typeface="+mj-ea"/>
                <a:cs typeface="+mj-cs"/>
              </a:rPr>
              <a:t>FedMall SSO &amp; Relationship to a PIEE User Profile</a:t>
            </a:r>
          </a:p>
        </p:txBody>
      </p:sp>
    </p:spTree>
    <p:extLst>
      <p:ext uri="{BB962C8B-B14F-4D97-AF65-F5344CB8AC3E}">
        <p14:creationId xmlns:p14="http://schemas.microsoft.com/office/powerpoint/2010/main" val="3713764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FedMall SSO for PIEE Users </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342900" indent="-330200">
              <a:lnSpc>
                <a:spcPct val="125000"/>
              </a:lnSpc>
              <a:spcBef>
                <a:spcPts val="0"/>
              </a:spcBef>
              <a:buClr>
                <a:schemeClr val="dk1"/>
              </a:buClr>
              <a:buSzPts val="1800"/>
              <a:buFont typeface="Arial"/>
              <a:buChar char="•"/>
            </a:pPr>
            <a:r>
              <a:rPr lang="en-US" sz="1600" dirty="0">
                <a:solidFill>
                  <a:schemeClr val="tx1"/>
                </a:solidFill>
              </a:rPr>
              <a:t>The primary user benefit of PIEE/</a:t>
            </a:r>
            <a:r>
              <a:rPr lang="en-US" sz="1600" dirty="0" err="1">
                <a:solidFill>
                  <a:schemeClr val="tx1"/>
                </a:solidFill>
              </a:rPr>
              <a:t>FedMall</a:t>
            </a:r>
            <a:r>
              <a:rPr lang="en-US" sz="1600" dirty="0">
                <a:solidFill>
                  <a:schemeClr val="tx1"/>
                </a:solidFill>
              </a:rPr>
              <a:t> SSO implementation is that CHs with JAM appointments do not have to separately request access, and maintain username and password access, to shop in </a:t>
            </a:r>
            <a:r>
              <a:rPr lang="en-US" sz="1600" dirty="0" err="1">
                <a:solidFill>
                  <a:schemeClr val="tx1"/>
                </a:solidFill>
              </a:rPr>
              <a:t>FedMall</a:t>
            </a:r>
            <a:r>
              <a:rPr lang="en-US" sz="1600" dirty="0">
                <a:solidFill>
                  <a:schemeClr val="tx1"/>
                </a:solidFill>
              </a:rPr>
              <a:t>.</a:t>
            </a:r>
          </a:p>
          <a:p>
            <a:pPr marL="742950" lvl="1" indent="-273050">
              <a:lnSpc>
                <a:spcPct val="125000"/>
              </a:lnSpc>
              <a:spcBef>
                <a:spcPts val="0"/>
              </a:spcBef>
              <a:buClr>
                <a:schemeClr val="dk1"/>
              </a:buClr>
              <a:buSzPts val="1800"/>
              <a:buFont typeface="Arial"/>
              <a:buChar char="–"/>
            </a:pPr>
            <a:r>
              <a:rPr lang="en-US" sz="1600" dirty="0">
                <a:solidFill>
                  <a:schemeClr val="tx1"/>
                </a:solidFill>
              </a:rPr>
              <a:t>As long as user's login to PIEE at least once every 60 days, they do not lose access to </a:t>
            </a:r>
            <a:r>
              <a:rPr lang="en-US" sz="1600" dirty="0" err="1">
                <a:solidFill>
                  <a:schemeClr val="tx1"/>
                </a:solidFill>
              </a:rPr>
              <a:t>FedMall</a:t>
            </a:r>
            <a:r>
              <a:rPr lang="en-US" sz="1600" dirty="0">
                <a:solidFill>
                  <a:schemeClr val="tx1"/>
                </a:solidFill>
              </a:rPr>
              <a:t> or any other PIEE App.</a:t>
            </a:r>
          </a:p>
          <a:p>
            <a:pPr marL="342900" indent="-330200">
              <a:lnSpc>
                <a:spcPct val="125000"/>
              </a:lnSpc>
              <a:spcBef>
                <a:spcPts val="0"/>
              </a:spcBef>
              <a:buClr>
                <a:schemeClr val="dk1"/>
              </a:buClr>
              <a:buSzPts val="1800"/>
              <a:buFont typeface="Arial"/>
              <a:buChar char="•"/>
            </a:pPr>
            <a:r>
              <a:rPr lang="en-US" sz="1600" dirty="0">
                <a:solidFill>
                  <a:schemeClr val="tx1"/>
                </a:solidFill>
              </a:rPr>
              <a:t>Use of SSO also allows the Department to: </a:t>
            </a:r>
          </a:p>
          <a:p>
            <a:pPr marL="742950" lvl="1" indent="-273050">
              <a:lnSpc>
                <a:spcPct val="125000"/>
              </a:lnSpc>
              <a:spcBef>
                <a:spcPts val="0"/>
              </a:spcBef>
              <a:buClr>
                <a:schemeClr val="dk1"/>
              </a:buClr>
              <a:buSzPts val="1800"/>
              <a:buFont typeface="Arial"/>
              <a:buChar char="–"/>
            </a:pPr>
            <a:r>
              <a:rPr lang="en-US" sz="1600" dirty="0">
                <a:solidFill>
                  <a:schemeClr val="tx1"/>
                </a:solidFill>
              </a:rPr>
              <a:t>Capitalize on the initial and recurring protections realized with CAC issuance, and Supervisor and GAM account approvals.</a:t>
            </a:r>
          </a:p>
          <a:p>
            <a:pPr marL="742950" lvl="1" indent="-273050">
              <a:lnSpc>
                <a:spcPct val="125000"/>
              </a:lnSpc>
              <a:spcBef>
                <a:spcPts val="0"/>
              </a:spcBef>
              <a:buClr>
                <a:schemeClr val="dk1"/>
              </a:buClr>
              <a:buSzPts val="1800"/>
              <a:buFont typeface="Arial"/>
              <a:buChar char="–"/>
            </a:pPr>
            <a:r>
              <a:rPr lang="en-US" sz="1600" dirty="0">
                <a:solidFill>
                  <a:schemeClr val="tx1"/>
                </a:solidFill>
              </a:rPr>
              <a:t>Ensure accounts are associated with only known, appointed individuals who are uniquely identified by their DoD ID/Public Key Infrastructure (PKI), thereby reducing the risk of GPC fraud and misuse.</a:t>
            </a:r>
          </a:p>
        </p:txBody>
      </p:sp>
    </p:spTree>
    <p:extLst>
      <p:ext uri="{BB962C8B-B14F-4D97-AF65-F5344CB8AC3E}">
        <p14:creationId xmlns:p14="http://schemas.microsoft.com/office/powerpoint/2010/main" val="175049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FedMall SSO for PIEE Users, Cont. </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342900" lvl="1" indent="-330200">
              <a:spcAft>
                <a:spcPts val="400"/>
              </a:spcAft>
              <a:buClr>
                <a:schemeClr val="dk1"/>
              </a:buClr>
              <a:buSzPts val="1800"/>
              <a:buFont typeface="Arial"/>
              <a:buChar char="•"/>
            </a:pPr>
            <a:r>
              <a:rPr lang="en-US" sz="1600" dirty="0">
                <a:solidFill>
                  <a:schemeClr val="tx1"/>
                </a:solidFill>
              </a:rPr>
              <a:t>All CHs with an active JAM appointment and active PIEE role now automatically get the </a:t>
            </a:r>
            <a:r>
              <a:rPr lang="en-US" sz="1600" dirty="0" err="1">
                <a:solidFill>
                  <a:schemeClr val="tx1"/>
                </a:solidFill>
              </a:rPr>
              <a:t>FedMall</a:t>
            </a:r>
            <a:r>
              <a:rPr lang="en-US" sz="1600" dirty="0">
                <a:solidFill>
                  <a:schemeClr val="tx1"/>
                </a:solidFill>
              </a:rPr>
              <a:t> icon on their PIEE home page.</a:t>
            </a:r>
          </a:p>
          <a:p>
            <a:pPr marL="742950" lvl="1" indent="-273050">
              <a:spcAft>
                <a:spcPts val="400"/>
              </a:spcAft>
              <a:buClr>
                <a:schemeClr val="dk1"/>
              </a:buClr>
              <a:buSzPts val="1800"/>
              <a:buFont typeface="Arial"/>
              <a:buChar char="–"/>
            </a:pPr>
            <a:r>
              <a:rPr lang="en-US" sz="1600" dirty="0">
                <a:solidFill>
                  <a:schemeClr val="tx1"/>
                </a:solidFill>
              </a:rPr>
              <a:t>CHs who had </a:t>
            </a:r>
            <a:r>
              <a:rPr lang="en-US" sz="1600" dirty="0" err="1">
                <a:solidFill>
                  <a:schemeClr val="tx1"/>
                </a:solidFill>
              </a:rPr>
              <a:t>FedMall</a:t>
            </a:r>
            <a:r>
              <a:rPr lang="en-US" sz="1600" dirty="0">
                <a:solidFill>
                  <a:schemeClr val="tx1"/>
                </a:solidFill>
              </a:rPr>
              <a:t> access prior to migration have seamless access through the SSO. </a:t>
            </a:r>
          </a:p>
          <a:p>
            <a:pPr marL="742950" lvl="1" indent="-273050">
              <a:spcAft>
                <a:spcPts val="400"/>
              </a:spcAft>
              <a:buClr>
                <a:schemeClr val="dk1"/>
              </a:buClr>
              <a:buSzPts val="1800"/>
              <a:buFont typeface="Arial"/>
              <a:buChar char="–"/>
            </a:pPr>
            <a:r>
              <a:rPr lang="en-US" sz="1600" dirty="0">
                <a:solidFill>
                  <a:schemeClr val="tx1"/>
                </a:solidFill>
              </a:rPr>
              <a:t>CHs accessing </a:t>
            </a:r>
            <a:r>
              <a:rPr lang="en-US" sz="1600" dirty="0" err="1">
                <a:solidFill>
                  <a:schemeClr val="tx1"/>
                </a:solidFill>
              </a:rPr>
              <a:t>FedMall</a:t>
            </a:r>
            <a:r>
              <a:rPr lang="en-US" sz="1600" dirty="0">
                <a:solidFill>
                  <a:schemeClr val="tx1"/>
                </a:solidFill>
              </a:rPr>
              <a:t> for the first time are directed to their </a:t>
            </a:r>
            <a:r>
              <a:rPr lang="en-US" sz="1600" dirty="0" err="1">
                <a:solidFill>
                  <a:schemeClr val="tx1"/>
                </a:solidFill>
              </a:rPr>
              <a:t>FedMall</a:t>
            </a:r>
            <a:r>
              <a:rPr lang="en-US" sz="1600" dirty="0">
                <a:solidFill>
                  <a:schemeClr val="tx1"/>
                </a:solidFill>
              </a:rPr>
              <a:t> user profile page and asked to enter any required data that was not available from their PIEE user profile.  CHs have to enter their GPC account information in the My Payment Methods section.</a:t>
            </a:r>
          </a:p>
          <a:p>
            <a:pPr marL="342900" indent="-330200">
              <a:spcAft>
                <a:spcPts val="400"/>
              </a:spcAft>
              <a:buClr>
                <a:schemeClr val="dk1"/>
              </a:buClr>
              <a:buSzPts val="1800"/>
              <a:buFont typeface="Arial"/>
              <a:buChar char="•"/>
            </a:pPr>
            <a:r>
              <a:rPr lang="en-US" sz="1600" dirty="0">
                <a:solidFill>
                  <a:schemeClr val="tx1"/>
                </a:solidFill>
              </a:rPr>
              <a:t>PIEE will maintain the user’s information and history, and </a:t>
            </a:r>
            <a:r>
              <a:rPr lang="en-US" sz="1600" dirty="0" err="1">
                <a:solidFill>
                  <a:schemeClr val="tx1"/>
                </a:solidFill>
              </a:rPr>
              <a:t>FedMall</a:t>
            </a:r>
            <a:r>
              <a:rPr lang="en-US" sz="1600" dirty="0">
                <a:solidFill>
                  <a:schemeClr val="tx1"/>
                </a:solidFill>
              </a:rPr>
              <a:t> will maintain the user’s shopping information and order history. </a:t>
            </a:r>
          </a:p>
        </p:txBody>
      </p:sp>
    </p:spTree>
    <p:extLst>
      <p:ext uri="{BB962C8B-B14F-4D97-AF65-F5344CB8AC3E}">
        <p14:creationId xmlns:p14="http://schemas.microsoft.com/office/powerpoint/2010/main" val="75501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229600" cy="1063229"/>
          </a:xfrm>
        </p:spPr>
        <p:txBody>
          <a:bodyPr>
            <a:normAutofit/>
          </a:bodyPr>
          <a:lstStyle/>
          <a:p>
            <a:pPr marL="0" marR="0" lvl="0" indent="0">
              <a:spcAft>
                <a:spcPts val="0"/>
              </a:spcAft>
            </a:pPr>
            <a:r>
              <a:rPr lang="en-US" sz="3600" dirty="0">
                <a:sym typeface="Arial"/>
              </a:rPr>
              <a:t>JAM GPC Appointment Benefits</a:t>
            </a:r>
            <a:endParaRPr lang="en-US" sz="3600" dirty="0"/>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200" y="906238"/>
            <a:ext cx="8229600" cy="3394472"/>
          </a:xfrm>
        </p:spPr>
        <p:txBody>
          <a:bodyPr>
            <a:noAutofit/>
          </a:bodyPr>
          <a:lstStyle/>
          <a:p>
            <a:pPr marL="342900" indent="-330200">
              <a:lnSpc>
                <a:spcPct val="125000"/>
              </a:lnSpc>
              <a:spcBef>
                <a:spcPts val="0"/>
              </a:spcBef>
              <a:buClr>
                <a:schemeClr val="dk1"/>
              </a:buClr>
              <a:buSzPts val="1800"/>
              <a:buFont typeface="Arial"/>
              <a:buChar char="•"/>
            </a:pPr>
            <a:r>
              <a:rPr lang="en-US" sz="1600" dirty="0">
                <a:solidFill>
                  <a:schemeClr val="tx1"/>
                </a:solidFill>
              </a:rPr>
              <a:t>DoD GPC policy mandates use of JAM to issue GPC Appointments </a:t>
            </a:r>
            <a:endParaRPr lang="en-US" sz="1600" dirty="0">
              <a:solidFill>
                <a:schemeClr val="tx1"/>
              </a:solidFill>
              <a:sym typeface="Calibri"/>
            </a:endParaRPr>
          </a:p>
          <a:p>
            <a:pPr marL="742950" lvl="1" indent="-273050">
              <a:lnSpc>
                <a:spcPct val="125000"/>
              </a:lnSpc>
              <a:spcBef>
                <a:spcPts val="0"/>
              </a:spcBef>
              <a:buClr>
                <a:schemeClr val="dk1"/>
              </a:buClr>
              <a:buSzPts val="1800"/>
              <a:buFont typeface="Arial"/>
              <a:buChar char="–"/>
            </a:pPr>
            <a:r>
              <a:rPr lang="en-US" sz="1600" dirty="0">
                <a:solidFill>
                  <a:schemeClr val="tx1"/>
                </a:solidFill>
              </a:rPr>
              <a:t>Ensures compliance with the Federal Acquisition Regulation (FAR), Defense Federal Acquisition Regulation Supplement (DFARS), and DoD GPC Appointment/Delegation of Authority policy</a:t>
            </a:r>
          </a:p>
          <a:p>
            <a:pPr marL="742950" lvl="1" indent="-273050">
              <a:lnSpc>
                <a:spcPct val="125000"/>
              </a:lnSpc>
              <a:spcBef>
                <a:spcPts val="0"/>
              </a:spcBef>
              <a:buClr>
                <a:schemeClr val="dk1"/>
              </a:buClr>
              <a:buSzPts val="1800"/>
              <a:buFont typeface="Arial"/>
              <a:buChar char="–"/>
            </a:pPr>
            <a:r>
              <a:rPr lang="en-US" sz="1600" dirty="0">
                <a:solidFill>
                  <a:schemeClr val="tx1"/>
                </a:solidFill>
              </a:rPr>
              <a:t>Ensures appointment access by appointee, supervisor, and GPC program officials</a:t>
            </a:r>
          </a:p>
          <a:p>
            <a:pPr marL="742950" lvl="1" indent="-273050">
              <a:lnSpc>
                <a:spcPct val="125000"/>
              </a:lnSpc>
              <a:spcBef>
                <a:spcPts val="0"/>
              </a:spcBef>
              <a:buClr>
                <a:schemeClr val="dk1"/>
              </a:buClr>
              <a:buSzPts val="1800"/>
              <a:buFont typeface="Arial"/>
              <a:buChar char="–"/>
            </a:pPr>
            <a:r>
              <a:rPr lang="en-US" sz="1600" dirty="0">
                <a:solidFill>
                  <a:schemeClr val="tx1"/>
                </a:solidFill>
              </a:rPr>
              <a:t>Validates training completion prior to issuance of appointments and issues periodic reminders</a:t>
            </a:r>
          </a:p>
          <a:p>
            <a:pPr marL="742950" lvl="1" indent="-273050">
              <a:lnSpc>
                <a:spcPct val="125000"/>
              </a:lnSpc>
              <a:spcBef>
                <a:spcPts val="0"/>
              </a:spcBef>
              <a:buClr>
                <a:schemeClr val="dk1"/>
              </a:buClr>
              <a:buSzPts val="1800"/>
              <a:buFont typeface="Arial"/>
              <a:buChar char="–"/>
            </a:pPr>
            <a:r>
              <a:rPr lang="en-US" sz="1600" dirty="0">
                <a:solidFill>
                  <a:schemeClr val="tx1"/>
                </a:solidFill>
              </a:rPr>
              <a:t>Satisfies FAR record retention and termination requirements</a:t>
            </a:r>
          </a:p>
          <a:p>
            <a:pPr marL="342900" indent="-330200">
              <a:lnSpc>
                <a:spcPct val="125000"/>
              </a:lnSpc>
              <a:spcBef>
                <a:spcPts val="0"/>
              </a:spcBef>
              <a:buClr>
                <a:schemeClr val="dk1"/>
              </a:buClr>
              <a:buSzPts val="1800"/>
              <a:buFont typeface="Arial"/>
              <a:buChar char="•"/>
            </a:pPr>
            <a:r>
              <a:rPr lang="en-US" sz="1600" dirty="0">
                <a:solidFill>
                  <a:schemeClr val="tx1"/>
                </a:solidFill>
              </a:rPr>
              <a:t>JAM use, in conjunction with U.S. Bank’s (the Bank’s) Access Online PIEE Task Queue (PTQ), ensures account purchasing limits cannot exceed delegated procurement authority.</a:t>
            </a:r>
          </a:p>
          <a:p>
            <a:pPr marL="342900" indent="-330200">
              <a:lnSpc>
                <a:spcPct val="125000"/>
              </a:lnSpc>
              <a:spcBef>
                <a:spcPts val="0"/>
              </a:spcBef>
              <a:buClr>
                <a:schemeClr val="dk1"/>
              </a:buClr>
              <a:buSzPts val="1800"/>
              <a:buFont typeface="Arial"/>
              <a:buChar char="•"/>
            </a:pPr>
            <a:r>
              <a:rPr lang="en-US" sz="1600" dirty="0">
                <a:solidFill>
                  <a:schemeClr val="tx1"/>
                </a:solidFill>
              </a:rPr>
              <a:t>Triggers automatic access to other PIEE modules such as Access Online (including Web-based Training and Insights On Demand (IOD)), Supplier Performance Risk System (SPRS), FedMall, and Purchase Card Oversight Module (PCOM).</a:t>
            </a:r>
          </a:p>
        </p:txBody>
      </p:sp>
    </p:spTree>
    <p:extLst>
      <p:ext uri="{BB962C8B-B14F-4D97-AF65-F5344CB8AC3E}">
        <p14:creationId xmlns:p14="http://schemas.microsoft.com/office/powerpoint/2010/main" val="33908131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861447-436C-605E-43DD-3E5D303C5EFD}"/>
              </a:ext>
            </a:extLst>
          </p:cNvPr>
          <p:cNvSpPr>
            <a:spLocks noGrp="1"/>
          </p:cNvSpPr>
          <p:nvPr>
            <p:ph type="title"/>
          </p:nvPr>
        </p:nvSpPr>
        <p:spPr>
          <a:xfrm>
            <a:off x="455625" y="1714650"/>
            <a:ext cx="8229600" cy="857100"/>
          </a:xfrm>
        </p:spPr>
        <p:txBody>
          <a:bodyPr>
            <a:normAutofit/>
          </a:bodyPr>
          <a:lstStyle/>
          <a:p>
            <a:r>
              <a:rPr lang="en-US" sz="3600" dirty="0"/>
              <a:t>How the Help Desk Can Assist You</a:t>
            </a:r>
          </a:p>
        </p:txBody>
      </p:sp>
    </p:spTree>
    <p:extLst>
      <p:ext uri="{BB962C8B-B14F-4D97-AF65-F5344CB8AC3E}">
        <p14:creationId xmlns:p14="http://schemas.microsoft.com/office/powerpoint/2010/main" val="12968572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How the Help Desk Can Assist You</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200151"/>
            <a:ext cx="8321040" cy="3394472"/>
          </a:xfrm>
        </p:spPr>
        <p:txBody>
          <a:bodyPr>
            <a:noAutofit/>
          </a:bodyPr>
          <a:lstStyle/>
          <a:p>
            <a:pPr marL="0" marR="0" lvl="0" indent="0" algn="l" rtl="0">
              <a:lnSpc>
                <a:spcPct val="100000"/>
              </a:lnSpc>
              <a:spcBef>
                <a:spcPts val="0"/>
              </a:spcBef>
              <a:spcAft>
                <a:spcPts val="400"/>
              </a:spcAft>
              <a:buNone/>
            </a:pPr>
            <a:r>
              <a:rPr lang="en-US" sz="1600" i="0" u="none" strike="noStrike" cap="none" dirty="0">
                <a:solidFill>
                  <a:schemeClr val="tx1"/>
                </a:solidFill>
                <a:latin typeface="+mn-lt"/>
                <a:ea typeface="Arial"/>
                <a:cs typeface="Arial"/>
                <a:sym typeface="Arial"/>
              </a:rPr>
              <a:t>The </a:t>
            </a:r>
            <a:r>
              <a:rPr lang="en-US" sz="1600" dirty="0">
                <a:solidFill>
                  <a:schemeClr val="tx1"/>
                </a:solidFill>
                <a:latin typeface="+mn-lt"/>
              </a:rPr>
              <a:t>Defense Information Systems Agency (</a:t>
            </a:r>
            <a:r>
              <a:rPr lang="en-US" sz="1600" i="0" u="none" strike="noStrike" cap="none" dirty="0">
                <a:solidFill>
                  <a:schemeClr val="tx1"/>
                </a:solidFill>
                <a:latin typeface="+mn-lt"/>
                <a:ea typeface="Arial"/>
                <a:cs typeface="Arial"/>
                <a:sym typeface="Arial"/>
              </a:rPr>
              <a:t>DISA) Global Service Desk </a:t>
            </a:r>
            <a:r>
              <a:rPr lang="en-US" sz="1600" i="1" u="none" strike="noStrike" cap="none" dirty="0">
                <a:solidFill>
                  <a:schemeClr val="tx1"/>
                </a:solidFill>
                <a:latin typeface="+mn-lt"/>
                <a:ea typeface="Arial"/>
                <a:cs typeface="Arial"/>
                <a:sym typeface="Arial"/>
              </a:rPr>
              <a:t>can</a:t>
            </a:r>
            <a:r>
              <a:rPr lang="en-US" sz="1600" i="0" u="none" strike="noStrike" cap="none" dirty="0">
                <a:solidFill>
                  <a:schemeClr val="tx1"/>
                </a:solidFill>
                <a:latin typeface="+mn-lt"/>
                <a:ea typeface="Arial"/>
                <a:cs typeface="Arial"/>
                <a:sym typeface="Arial"/>
              </a:rPr>
              <a:t>:</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Provide initial point of entry for all PIEE related issues.</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Create an </a:t>
            </a:r>
            <a:r>
              <a:rPr lang="en-US" sz="1600" dirty="0">
                <a:solidFill>
                  <a:schemeClr val="tx1"/>
                </a:solidFill>
                <a:latin typeface="+mn-lt"/>
              </a:rPr>
              <a:t>Information Technology Service Management (</a:t>
            </a:r>
            <a:r>
              <a:rPr lang="en-US" sz="1600" b="0" i="0" u="none" strike="noStrike" cap="none" dirty="0">
                <a:solidFill>
                  <a:schemeClr val="tx1"/>
                </a:solidFill>
                <a:latin typeface="+mn-lt"/>
                <a:ea typeface="Arial"/>
                <a:cs typeface="Arial"/>
                <a:sym typeface="Arial"/>
              </a:rPr>
              <a:t>ITSM) ticket.</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Perform Tier 1 support for PIEE related issues.</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Assist with PIEE and module access issues due to:</a:t>
            </a:r>
          </a:p>
          <a:p>
            <a:pPr marL="742950" marR="0" lvl="1" indent="-273050" algn="l" rtl="0">
              <a:lnSpc>
                <a:spcPct val="100000"/>
              </a:lnSpc>
              <a:spcBef>
                <a:spcPts val="40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Computer settings (JAVA, operating browsers, etc.)</a:t>
            </a:r>
          </a:p>
          <a:p>
            <a:pPr marL="742950" marR="0" lvl="1" indent="-273050" algn="l" rtl="0">
              <a:lnSpc>
                <a:spcPct val="100000"/>
              </a:lnSpc>
              <a:spcBef>
                <a:spcPts val="40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Certificate issues when signing on or due to multiple PIEE accounts (GAMs should also be able to assist with this).</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Answer most GPC-related questions.</a:t>
            </a:r>
            <a:endParaRPr lang="en-US" sz="1600" b="1" i="0" u="none" strike="noStrike" cap="none" dirty="0">
              <a:solidFill>
                <a:schemeClr val="tx1"/>
              </a:solidFill>
              <a:latin typeface="+mn-lt"/>
              <a:ea typeface="Calibri"/>
              <a:cs typeface="Calibri"/>
              <a:sym typeface="Calibri"/>
            </a:endParaRPr>
          </a:p>
          <a:p>
            <a:pPr marL="0" marR="0" lvl="0" indent="0" algn="l" rtl="0">
              <a:lnSpc>
                <a:spcPct val="100000"/>
              </a:lnSpc>
              <a:spcBef>
                <a:spcPts val="1200"/>
              </a:spcBef>
              <a:spcAft>
                <a:spcPts val="400"/>
              </a:spcAft>
              <a:buNone/>
            </a:pPr>
            <a:r>
              <a:rPr lang="en-US" sz="1600" i="0" u="none" strike="noStrike" cap="none" dirty="0">
                <a:solidFill>
                  <a:schemeClr val="tx1"/>
                </a:solidFill>
                <a:latin typeface="+mn-lt"/>
                <a:ea typeface="Arial"/>
                <a:cs typeface="Arial"/>
                <a:sym typeface="Arial"/>
              </a:rPr>
              <a:t>The DISA Global Service Desk </a:t>
            </a:r>
            <a:r>
              <a:rPr lang="en-US" sz="1600" i="1" u="none" strike="noStrike" cap="none" dirty="0">
                <a:solidFill>
                  <a:schemeClr val="tx1"/>
                </a:solidFill>
                <a:latin typeface="+mn-lt"/>
                <a:ea typeface="Arial"/>
                <a:cs typeface="Arial"/>
                <a:sym typeface="Arial"/>
              </a:rPr>
              <a:t>cannot</a:t>
            </a:r>
            <a:r>
              <a:rPr lang="en-US" sz="1600" i="0" u="none" strike="noStrike" cap="none" dirty="0">
                <a:solidFill>
                  <a:schemeClr val="tx1"/>
                </a:solidFill>
                <a:latin typeface="+mn-lt"/>
                <a:ea typeface="Arial"/>
                <a:cs typeface="Arial"/>
                <a:sym typeface="Arial"/>
              </a:rPr>
              <a:t>:</a:t>
            </a:r>
            <a:endParaRPr lang="en-US" sz="1600" dirty="0">
              <a:solidFill>
                <a:schemeClr val="tx1"/>
              </a:solidFill>
              <a:latin typeface="+mn-lt"/>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latin typeface="+mn-lt"/>
                <a:ea typeface="Arial"/>
                <a:cs typeface="Arial"/>
                <a:sym typeface="Arial"/>
              </a:rPr>
              <a:t>Provide in-depth GPC related analysis for procedural or potential system issues.</a:t>
            </a:r>
          </a:p>
        </p:txBody>
      </p:sp>
    </p:spTree>
    <p:extLst>
      <p:ext uri="{BB962C8B-B14F-4D97-AF65-F5344CB8AC3E}">
        <p14:creationId xmlns:p14="http://schemas.microsoft.com/office/powerpoint/2010/main" val="1228489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How the Help Desk Can Assist You,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0" marR="0" lvl="0" indent="0" algn="l" rtl="0">
              <a:lnSpc>
                <a:spcPct val="100000"/>
              </a:lnSpc>
              <a:spcBef>
                <a:spcPts val="0"/>
              </a:spcBef>
              <a:spcAft>
                <a:spcPts val="400"/>
              </a:spcAft>
              <a:buNone/>
            </a:pPr>
            <a:r>
              <a:rPr lang="en-US" sz="1600" i="0" u="none" strike="noStrike" cap="none" dirty="0">
                <a:solidFill>
                  <a:schemeClr val="dk1"/>
                </a:solidFill>
                <a:latin typeface="+mn-lt"/>
                <a:ea typeface="Arial"/>
                <a:cs typeface="Arial"/>
                <a:sym typeface="Arial"/>
              </a:rPr>
              <a:t>The </a:t>
            </a:r>
            <a:r>
              <a:rPr lang="en-US" sz="1600" b="0" i="0" u="none" strike="noStrike" cap="none" dirty="0">
                <a:solidFill>
                  <a:schemeClr val="tx1"/>
                </a:solidFill>
                <a:ea typeface="Arial"/>
                <a:cs typeface="Arial"/>
                <a:sym typeface="Arial"/>
              </a:rPr>
              <a:t>Defense Business Systems Support Office (DBSSO) Tier 2 </a:t>
            </a:r>
            <a:r>
              <a:rPr lang="en-US" sz="1600" dirty="0">
                <a:solidFill>
                  <a:schemeClr val="tx1"/>
                </a:solidFill>
              </a:rPr>
              <a:t>Help Desk (HD)</a:t>
            </a:r>
            <a:r>
              <a:rPr lang="en-US" sz="1600" b="0" i="0" u="none" strike="noStrike" cap="none" dirty="0">
                <a:solidFill>
                  <a:schemeClr val="tx1"/>
                </a:solidFill>
                <a:ea typeface="Arial"/>
                <a:cs typeface="Arial"/>
                <a:sym typeface="Arial"/>
              </a:rPr>
              <a:t> group </a:t>
            </a:r>
            <a:r>
              <a:rPr lang="en-US" sz="1600" dirty="0">
                <a:solidFill>
                  <a:schemeClr val="dk1"/>
                </a:solidFill>
                <a:ea typeface="Arial"/>
                <a:cs typeface="Arial"/>
                <a:sym typeface="Arial"/>
              </a:rPr>
              <a:t>and the Joint Interoperability </a:t>
            </a:r>
            <a:r>
              <a:rPr lang="en-US" sz="1600" i="0" u="none" strike="noStrike" cap="none" dirty="0">
                <a:solidFill>
                  <a:schemeClr val="dk1"/>
                </a:solidFill>
                <a:latin typeface="+mn-lt"/>
                <a:ea typeface="Arial"/>
                <a:cs typeface="Arial"/>
                <a:sym typeface="Arial"/>
              </a:rPr>
              <a:t>Test Command (JITC) </a:t>
            </a:r>
            <a:r>
              <a:rPr lang="en-US" sz="1600" i="1" u="none" strike="noStrike" cap="none" dirty="0">
                <a:solidFill>
                  <a:schemeClr val="dk1"/>
                </a:solidFill>
                <a:latin typeface="+mn-lt"/>
                <a:ea typeface="Arial"/>
                <a:cs typeface="Arial"/>
                <a:sym typeface="Arial"/>
              </a:rPr>
              <a:t>can</a:t>
            </a:r>
            <a:r>
              <a:rPr lang="en-US" sz="1600" i="0" u="none" strike="noStrike" cap="none" dirty="0">
                <a:solidFill>
                  <a:schemeClr val="dk1"/>
                </a:solidFill>
                <a:latin typeface="+mn-lt"/>
                <a:ea typeface="Arial"/>
                <a:cs typeface="Arial"/>
                <a:sym typeface="Arial"/>
              </a:rPr>
              <a:t>:</a:t>
            </a:r>
            <a:endParaRPr lang="en-US" sz="1600" dirty="0">
              <a:latin typeface="+mn-lt"/>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Provide Tier 2 SME support for escalated process and functionality questions involving:</a:t>
            </a:r>
          </a:p>
          <a:p>
            <a:pPr marL="742950" marR="0" lvl="1" indent="-273050" algn="l" rtl="0">
              <a:lnSpc>
                <a:spcPct val="100000"/>
              </a:lnSpc>
              <a:spcBef>
                <a:spcPts val="40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GPC nominations in PIEE</a:t>
            </a:r>
          </a:p>
          <a:p>
            <a:pPr marL="742950" marR="0" lvl="1" indent="-273050" algn="l" rtl="0">
              <a:lnSpc>
                <a:spcPct val="100000"/>
              </a:lnSpc>
              <a:spcBef>
                <a:spcPts val="40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JAM Appointments</a:t>
            </a:r>
          </a:p>
          <a:p>
            <a:pPr marL="742950" marR="0" lvl="1" indent="-273050" algn="l" rtl="0">
              <a:lnSpc>
                <a:spcPct val="100000"/>
              </a:lnSpc>
              <a:spcBef>
                <a:spcPts val="40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JAM Reporting </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Test potential system issues in the test environment to validate. </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Escalate confirmed or believed system issues for developer analysis and resolution as appropriate.</a:t>
            </a:r>
          </a:p>
          <a:p>
            <a:pPr marL="0" marR="0" lvl="0" indent="0" algn="l" rtl="0">
              <a:lnSpc>
                <a:spcPct val="100000"/>
              </a:lnSpc>
              <a:spcBef>
                <a:spcPts val="1200"/>
              </a:spcBef>
              <a:spcAft>
                <a:spcPts val="400"/>
              </a:spcAft>
              <a:buNone/>
            </a:pPr>
            <a:r>
              <a:rPr lang="en-US" sz="1600" i="0" u="none" strike="noStrike" cap="none" dirty="0">
                <a:solidFill>
                  <a:schemeClr val="tx1"/>
                </a:solidFill>
                <a:latin typeface="+mn-lt"/>
                <a:ea typeface="Arial"/>
                <a:cs typeface="Arial"/>
                <a:sym typeface="Arial"/>
              </a:rPr>
              <a:t>The JITC </a:t>
            </a:r>
            <a:r>
              <a:rPr lang="en-US" sz="1600" i="1" u="none" strike="noStrike" cap="none" dirty="0">
                <a:solidFill>
                  <a:schemeClr val="tx1"/>
                </a:solidFill>
                <a:latin typeface="+mn-lt"/>
                <a:ea typeface="Arial"/>
                <a:cs typeface="Arial"/>
                <a:sym typeface="Arial"/>
              </a:rPr>
              <a:t>cannot</a:t>
            </a:r>
            <a:r>
              <a:rPr lang="en-US" sz="1600" i="0" u="none" strike="noStrike" cap="none" dirty="0">
                <a:solidFill>
                  <a:schemeClr val="tx1"/>
                </a:solidFill>
                <a:latin typeface="+mn-lt"/>
                <a:ea typeface="Arial"/>
                <a:cs typeface="Arial"/>
                <a:sym typeface="Arial"/>
              </a:rPr>
              <a:t>:</a:t>
            </a:r>
            <a:endParaRPr lang="en-US" sz="1600" dirty="0">
              <a:solidFill>
                <a:schemeClr val="tx1"/>
              </a:solidFill>
              <a:latin typeface="+mn-lt"/>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dk1"/>
                </a:solidFill>
                <a:latin typeface="+mn-lt"/>
                <a:ea typeface="Arial"/>
                <a:cs typeface="Arial"/>
                <a:sym typeface="Arial"/>
              </a:rPr>
              <a:t>Take actions on behalf of the customer in the production environment to resolve their issue.  </a:t>
            </a:r>
            <a:endParaRPr lang="en-US" sz="1600" dirty="0">
              <a:latin typeface="+mn-lt"/>
            </a:endParaRPr>
          </a:p>
        </p:txBody>
      </p:sp>
    </p:spTree>
    <p:extLst>
      <p:ext uri="{BB962C8B-B14F-4D97-AF65-F5344CB8AC3E}">
        <p14:creationId xmlns:p14="http://schemas.microsoft.com/office/powerpoint/2010/main" val="1920275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How the Help Desk Can Assist You, Cont.</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0" marR="0" lvl="0" indent="0" algn="l" rtl="0">
              <a:lnSpc>
                <a:spcPct val="100000"/>
              </a:lnSpc>
              <a:spcBef>
                <a:spcPts val="0"/>
              </a:spcBef>
              <a:spcAft>
                <a:spcPts val="400"/>
              </a:spcAft>
              <a:buNone/>
            </a:pPr>
            <a:r>
              <a:rPr lang="en-US" sz="1600" i="0" u="none" strike="noStrike" cap="none" dirty="0">
                <a:solidFill>
                  <a:schemeClr val="tx1"/>
                </a:solidFill>
                <a:ea typeface="Arial"/>
                <a:cs typeface="Arial"/>
                <a:sym typeface="Arial"/>
              </a:rPr>
              <a:t>The PIEE Program Management Office (PMO) User Engagement Team:</a:t>
            </a:r>
            <a:endParaRPr lang="en-US" sz="1600" dirty="0">
              <a:solidFill>
                <a:schemeClr val="tx1"/>
              </a:solidFill>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Monitors all tickets escalated to Tier 2 analysis to ensure issues are being addressed by monitoring ticket movement to correct areas of responsibility in a timely fashion.</a:t>
            </a:r>
            <a:endParaRPr lang="en-US" sz="1600" dirty="0">
              <a:solidFill>
                <a:schemeClr val="tx1"/>
              </a:solidFill>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Facilitates a weekly Tier 3 trouble ticket call to discuss Tier 2 ticket issues.</a:t>
            </a:r>
            <a:endParaRPr lang="en-US" sz="1600" dirty="0">
              <a:solidFill>
                <a:schemeClr val="tx1"/>
              </a:solidFill>
            </a:endParaRP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Liaison for Policy/Functional related issues and forwards issues to the appropriate DPC Product Owners.</a:t>
            </a:r>
          </a:p>
          <a:p>
            <a:pPr marL="285750" marR="0" lvl="0" indent="-285750" algn="l" rtl="0">
              <a:lnSpc>
                <a:spcPct val="100000"/>
              </a:lnSpc>
              <a:spcBef>
                <a:spcPts val="0"/>
              </a:spcBef>
              <a:spcAft>
                <a:spcPts val="400"/>
              </a:spcAft>
              <a:buClr>
                <a:schemeClr val="dk1"/>
              </a:buClr>
              <a:buSzPts val="1800"/>
              <a:buFont typeface="Arial"/>
              <a:buChar char="•"/>
            </a:pPr>
            <a:r>
              <a:rPr lang="en-US" sz="1600" b="0" i="0" u="none" strike="noStrike" cap="none" dirty="0">
                <a:solidFill>
                  <a:schemeClr val="tx1"/>
                </a:solidFill>
                <a:ea typeface="Arial"/>
                <a:cs typeface="Arial"/>
                <a:sym typeface="Arial"/>
              </a:rPr>
              <a:t>Contains the Defense Business Systems Support Office (DBSSO) Tier 2 </a:t>
            </a:r>
            <a:r>
              <a:rPr lang="en-US" sz="1600" dirty="0">
                <a:solidFill>
                  <a:schemeClr val="tx1"/>
                </a:solidFill>
              </a:rPr>
              <a:t>Help Desk (HD)</a:t>
            </a:r>
            <a:r>
              <a:rPr lang="en-US" sz="1600" b="0" i="0" u="none" strike="noStrike" cap="none" dirty="0">
                <a:solidFill>
                  <a:schemeClr val="tx1"/>
                </a:solidFill>
                <a:ea typeface="Arial"/>
                <a:cs typeface="Arial"/>
                <a:sym typeface="Arial"/>
              </a:rPr>
              <a:t> group, who are now again the primary point of Tier 2 HD support to assist in analyzing and resolving GPC related issues.</a:t>
            </a:r>
          </a:p>
        </p:txBody>
      </p:sp>
    </p:spTree>
    <p:extLst>
      <p:ext uri="{BB962C8B-B14F-4D97-AF65-F5344CB8AC3E}">
        <p14:creationId xmlns:p14="http://schemas.microsoft.com/office/powerpoint/2010/main" val="5612012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861447-436C-605E-43DD-3E5D303C5EFD}"/>
              </a:ext>
            </a:extLst>
          </p:cNvPr>
          <p:cNvSpPr>
            <a:spLocks noGrp="1"/>
          </p:cNvSpPr>
          <p:nvPr>
            <p:ph type="title"/>
          </p:nvPr>
        </p:nvSpPr>
        <p:spPr>
          <a:xfrm>
            <a:off x="455625" y="1714650"/>
            <a:ext cx="8229600" cy="857100"/>
          </a:xfrm>
        </p:spPr>
        <p:txBody>
          <a:bodyPr>
            <a:normAutofit/>
          </a:bodyPr>
          <a:lstStyle/>
          <a:p>
            <a:r>
              <a:rPr lang="en-US" sz="3600" dirty="0"/>
              <a:t>Help Desk Process</a:t>
            </a:r>
          </a:p>
        </p:txBody>
      </p:sp>
    </p:spTree>
    <p:extLst>
      <p:ext uri="{BB962C8B-B14F-4D97-AF65-F5344CB8AC3E}">
        <p14:creationId xmlns:p14="http://schemas.microsoft.com/office/powerpoint/2010/main" val="4202622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Help Desk Process</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Autofit/>
          </a:bodyPr>
          <a:lstStyle/>
          <a:p>
            <a:pPr marL="0" marR="0" lvl="2" indent="0" algn="ctr" rtl="0">
              <a:lnSpc>
                <a:spcPct val="100000"/>
              </a:lnSpc>
              <a:spcBef>
                <a:spcPts val="0"/>
              </a:spcBef>
              <a:spcAft>
                <a:spcPts val="400"/>
              </a:spcAft>
              <a:buNone/>
            </a:pPr>
            <a:r>
              <a:rPr lang="en-US" sz="1800" b="0" i="0" u="none" strike="noStrike" cap="none" dirty="0">
                <a:solidFill>
                  <a:srgbClr val="000000"/>
                </a:solidFill>
                <a:ea typeface="Arial"/>
                <a:cs typeface="Arial"/>
                <a:sym typeface="Arial"/>
              </a:rPr>
              <a:t>To report a JAM GPC or related PIEE issue, please reach out to the </a:t>
            </a:r>
            <a:endParaRPr lang="en-US" sz="1800" dirty="0"/>
          </a:p>
          <a:p>
            <a:pPr marL="0" marR="0" lvl="2" indent="0" algn="ctr" rtl="0">
              <a:lnSpc>
                <a:spcPct val="100000"/>
              </a:lnSpc>
              <a:spcBef>
                <a:spcPts val="0"/>
              </a:spcBef>
              <a:spcAft>
                <a:spcPts val="400"/>
              </a:spcAft>
              <a:buNone/>
            </a:pPr>
            <a:r>
              <a:rPr lang="en-US" sz="1800" b="0" i="0" u="none" strike="noStrike" cap="none" dirty="0">
                <a:solidFill>
                  <a:srgbClr val="000000"/>
                </a:solidFill>
                <a:ea typeface="Arial"/>
                <a:cs typeface="Arial"/>
                <a:sym typeface="Arial"/>
              </a:rPr>
              <a:t>DISA Global Service Desk at:</a:t>
            </a:r>
            <a:endParaRPr lang="en-US" sz="1800" dirty="0"/>
          </a:p>
          <a:p>
            <a:pPr marL="0" marR="0" lvl="2" indent="0" algn="ctr" rtl="0">
              <a:lnSpc>
                <a:spcPct val="100000"/>
              </a:lnSpc>
              <a:spcBef>
                <a:spcPts val="0"/>
              </a:spcBef>
              <a:spcAft>
                <a:spcPts val="400"/>
              </a:spcAft>
              <a:buNone/>
            </a:pPr>
            <a:r>
              <a:rPr lang="en-US" sz="1800" b="0" i="0" u="none" strike="noStrike" cap="none" dirty="0">
                <a:solidFill>
                  <a:srgbClr val="000000"/>
                </a:solidFill>
                <a:ea typeface="Arial"/>
                <a:cs typeface="Arial"/>
                <a:sym typeface="Arial"/>
              </a:rPr>
              <a:t>Phone:  866-618-5988, 801-605-7095 or by</a:t>
            </a:r>
            <a:endParaRPr lang="en-US" sz="1800" dirty="0"/>
          </a:p>
          <a:p>
            <a:pPr marL="0" marR="0" lvl="2" indent="0" algn="ctr" rtl="0">
              <a:lnSpc>
                <a:spcPct val="100000"/>
              </a:lnSpc>
              <a:spcBef>
                <a:spcPts val="0"/>
              </a:spcBef>
              <a:spcAft>
                <a:spcPts val="400"/>
              </a:spcAft>
              <a:buNone/>
            </a:pPr>
            <a:r>
              <a:rPr lang="en-US" sz="1800" b="0" i="0" u="none" strike="noStrike" cap="none" dirty="0">
                <a:solidFill>
                  <a:srgbClr val="000000"/>
                </a:solidFill>
                <a:ea typeface="Arial"/>
                <a:cs typeface="Arial"/>
                <a:sym typeface="Arial"/>
              </a:rPr>
              <a:t>Email:  </a:t>
            </a:r>
            <a:r>
              <a:rPr lang="en-US" sz="1800" b="0" i="0" u="sng" strike="noStrike" cap="none" dirty="0">
                <a:solidFill>
                  <a:schemeClr val="hlink"/>
                </a:solidFill>
                <a:ea typeface="Arial"/>
                <a:cs typeface="Arial"/>
                <a:sym typeface="Arial"/>
                <a:hlinkClick r:id="rId3"/>
              </a:rPr>
              <a:t>disa.global.servicedesk.mbx.eb-ticket-requests@mail.mil</a:t>
            </a:r>
            <a:endParaRPr lang="en-US" sz="1800" b="0" i="0" u="sng" strike="noStrike" cap="none" dirty="0">
              <a:solidFill>
                <a:schemeClr val="hlink"/>
              </a:solidFill>
              <a:ea typeface="Arial"/>
              <a:cs typeface="Arial"/>
              <a:sym typeface="Arial"/>
            </a:endParaRPr>
          </a:p>
          <a:p>
            <a:pPr marL="0" marR="0" lvl="2" indent="0" algn="ctr" rtl="0">
              <a:lnSpc>
                <a:spcPct val="100000"/>
              </a:lnSpc>
              <a:spcBef>
                <a:spcPts val="0"/>
              </a:spcBef>
              <a:spcAft>
                <a:spcPts val="400"/>
              </a:spcAft>
              <a:buNone/>
            </a:pPr>
            <a:endParaRPr lang="en-US" sz="1800" u="sng" dirty="0">
              <a:solidFill>
                <a:schemeClr val="hlink"/>
              </a:solidFill>
              <a:ea typeface="Arial"/>
              <a:cs typeface="Arial"/>
              <a:sym typeface="Arial"/>
            </a:endParaRPr>
          </a:p>
          <a:p>
            <a:pPr marL="0" marR="0" lvl="2" indent="0" algn="ctr" rtl="0">
              <a:lnSpc>
                <a:spcPct val="100000"/>
              </a:lnSpc>
              <a:spcBef>
                <a:spcPts val="0"/>
              </a:spcBef>
              <a:spcAft>
                <a:spcPts val="400"/>
              </a:spcAft>
              <a:buNone/>
            </a:pPr>
            <a:r>
              <a:rPr lang="en-US" sz="1800" dirty="0">
                <a:ea typeface="Arial"/>
                <a:cs typeface="Arial"/>
                <a:sym typeface="Arial"/>
              </a:rPr>
              <a:t>For JAM training materials </a:t>
            </a:r>
            <a:r>
              <a:rPr lang="en-US" sz="1800" b="0" i="0" u="none" strike="noStrike" cap="none" dirty="0">
                <a:solidFill>
                  <a:srgbClr val="000000"/>
                </a:solidFill>
                <a:ea typeface="Arial"/>
                <a:cs typeface="Arial"/>
                <a:sym typeface="Arial"/>
              </a:rPr>
              <a:t>visit our PIEE Web-Based Training page:  </a:t>
            </a:r>
          </a:p>
          <a:p>
            <a:pPr marL="0" marR="0" lvl="2" indent="0" algn="ctr" rtl="0">
              <a:lnSpc>
                <a:spcPct val="100000"/>
              </a:lnSpc>
              <a:spcBef>
                <a:spcPts val="0"/>
              </a:spcBef>
              <a:spcAft>
                <a:spcPts val="400"/>
              </a:spcAft>
              <a:buNone/>
            </a:pPr>
            <a:r>
              <a:rPr lang="en-US" sz="1800" b="0" i="0" u="sng" strike="noStrike" cap="none" dirty="0">
                <a:solidFill>
                  <a:schemeClr val="hlink"/>
                </a:solidFill>
                <a:ea typeface="Arial"/>
                <a:cs typeface="Arial"/>
                <a:sym typeface="Arial"/>
                <a:hlinkClick r:id="rId4"/>
              </a:rPr>
              <a:t>https://wawftraining.eb.mil/wbt/</a:t>
            </a:r>
            <a:endParaRPr lang="en-US" sz="1800" dirty="0">
              <a:solidFill>
                <a:schemeClr val="dk1"/>
              </a:solidFill>
            </a:endParaRPr>
          </a:p>
        </p:txBody>
      </p:sp>
    </p:spTree>
    <p:extLst>
      <p:ext uri="{BB962C8B-B14F-4D97-AF65-F5344CB8AC3E}">
        <p14:creationId xmlns:p14="http://schemas.microsoft.com/office/powerpoint/2010/main" val="2944284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0"/>
            <a:ext cx="8686800" cy="1063229"/>
          </a:xfrm>
        </p:spPr>
        <p:txBody>
          <a:bodyPr>
            <a:noAutofit/>
          </a:bodyPr>
          <a:lstStyle/>
          <a:p>
            <a:r>
              <a:rPr lang="en-US" sz="3600" dirty="0"/>
              <a:t>Help Desk Process, Cont.</a:t>
            </a:r>
          </a:p>
        </p:txBody>
      </p:sp>
      <p:grpSp>
        <p:nvGrpSpPr>
          <p:cNvPr id="5" name="Group 4" descr="Diagram illustrating the Help Desk Process.&#10;">
            <a:extLst>
              <a:ext uri="{FF2B5EF4-FFF2-40B4-BE49-F238E27FC236}">
                <a16:creationId xmlns:a16="http://schemas.microsoft.com/office/drawing/2014/main" id="{B010BBE5-7742-70C0-9874-56C7A474BD5F}"/>
              </a:ext>
            </a:extLst>
          </p:cNvPr>
          <p:cNvGrpSpPr/>
          <p:nvPr/>
        </p:nvGrpSpPr>
        <p:grpSpPr>
          <a:xfrm>
            <a:off x="1245798" y="1036269"/>
            <a:ext cx="6545723" cy="3875610"/>
            <a:chOff x="1245798" y="960069"/>
            <a:chExt cx="6545723" cy="3875610"/>
          </a:xfrm>
        </p:grpSpPr>
        <p:pic>
          <p:nvPicPr>
            <p:cNvPr id="6" name="Picture 5" descr="Updated JAM Ticket Help Desk workflow.  &#10;Workflow has been updated to add back in Tier 2 issue analysis by the previous team that used to work JAM issues.&#10; ">
              <a:extLst>
                <a:ext uri="{FF2B5EF4-FFF2-40B4-BE49-F238E27FC236}">
                  <a16:creationId xmlns:a16="http://schemas.microsoft.com/office/drawing/2014/main" id="{635FD46F-B8B8-0ED1-C868-EB55DAB148D2}"/>
                </a:ext>
              </a:extLst>
            </p:cNvPr>
            <p:cNvPicPr>
              <a:picLocks noChangeAspect="1"/>
            </p:cNvPicPr>
            <p:nvPr/>
          </p:nvPicPr>
          <p:blipFill>
            <a:blip r:embed="rId3"/>
            <a:stretch>
              <a:fillRect/>
            </a:stretch>
          </p:blipFill>
          <p:spPr>
            <a:xfrm>
              <a:off x="1245798" y="960069"/>
              <a:ext cx="6545723" cy="3875610"/>
            </a:xfrm>
            <a:prstGeom prst="rect">
              <a:avLst/>
            </a:prstGeom>
          </p:spPr>
        </p:pic>
        <p:sp>
          <p:nvSpPr>
            <p:cNvPr id="7" name="Oval 6">
              <a:extLst>
                <a:ext uri="{FF2B5EF4-FFF2-40B4-BE49-F238E27FC236}">
                  <a16:creationId xmlns:a16="http://schemas.microsoft.com/office/drawing/2014/main" id="{0C117D35-3DAD-3470-2B70-93EEEC695CB1}"/>
                </a:ext>
              </a:extLst>
            </p:cNvPr>
            <p:cNvSpPr/>
            <p:nvPr/>
          </p:nvSpPr>
          <p:spPr>
            <a:xfrm>
              <a:off x="4951928" y="1837660"/>
              <a:ext cx="1551001" cy="673768"/>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5805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27CE0EF2-D406-1222-7BBF-CABEFEDCA150}"/>
              </a:ext>
            </a:extLst>
          </p:cNvPr>
          <p:cNvSpPr txBox="1">
            <a:spLocks noGrp="1"/>
          </p:cNvSpPr>
          <p:nvPr>
            <p:ph type="title" idx="4294967295"/>
          </p:nvPr>
        </p:nvSpPr>
        <p:spPr>
          <a:xfrm>
            <a:off x="762000" y="510779"/>
            <a:ext cx="8229600" cy="8572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accent4">
                    <a:lumMod val="75000"/>
                  </a:schemeClr>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1"/>
                </a:solidFill>
                <a:effectLst/>
                <a:uLnTx/>
                <a:uFillTx/>
                <a:latin typeface="+mj-lt"/>
                <a:ea typeface="+mj-ea"/>
                <a:cs typeface="+mj-cs"/>
              </a:rPr>
              <a:t>Questions</a:t>
            </a:r>
          </a:p>
        </p:txBody>
      </p:sp>
      <p:pic>
        <p:nvPicPr>
          <p:cNvPr id="9" name="Google Shape;324;p57">
            <a:extLst>
              <a:ext uri="{FF2B5EF4-FFF2-40B4-BE49-F238E27FC236}">
                <a16:creationId xmlns:a16="http://schemas.microsoft.com/office/drawing/2014/main" id="{634DAB55-CE29-56CB-E9F5-588FC53D7DF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2743200" y="1458504"/>
            <a:ext cx="3790950" cy="2971800"/>
          </a:xfrm>
          <a:prstGeom prst="rect">
            <a:avLst/>
          </a:prstGeom>
          <a:noFill/>
          <a:ln>
            <a:noFill/>
          </a:ln>
        </p:spPr>
      </p:pic>
    </p:spTree>
    <p:extLst>
      <p:ext uri="{BB962C8B-B14F-4D97-AF65-F5344CB8AC3E}">
        <p14:creationId xmlns:p14="http://schemas.microsoft.com/office/powerpoint/2010/main" val="747532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AE5F6214-53C2-ACE6-CC0F-881B24A56E92}"/>
              </a:ext>
            </a:extLst>
          </p:cNvPr>
          <p:cNvSpPr txBox="1">
            <a:spLocks noGrp="1"/>
          </p:cNvSpPr>
          <p:nvPr>
            <p:ph type="title" idx="4294967295"/>
          </p:nvPr>
        </p:nvSpPr>
        <p:spPr>
          <a:xfrm>
            <a:off x="762000" y="510779"/>
            <a:ext cx="8229600" cy="8572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accent4">
                    <a:lumMod val="75000"/>
                  </a:schemeClr>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DoD GPC Shared Mailbox</a:t>
            </a:r>
          </a:p>
        </p:txBody>
      </p:sp>
      <p:pic>
        <p:nvPicPr>
          <p:cNvPr id="2" name="Google Shape;332;p58" descr="DoD Logo">
            <a:extLst>
              <a:ext uri="{FF2B5EF4-FFF2-40B4-BE49-F238E27FC236}">
                <a16:creationId xmlns:a16="http://schemas.microsoft.com/office/drawing/2014/main" id="{67215812-F2A0-A141-7475-E8EE445C138E}"/>
              </a:ext>
            </a:extLst>
          </p:cNvPr>
          <p:cNvPicPr preferRelativeResize="0"/>
          <p:nvPr/>
        </p:nvPicPr>
        <p:blipFill rotWithShape="1">
          <a:blip r:embed="rId3">
            <a:alphaModFix/>
          </a:blip>
          <a:srcRect/>
          <a:stretch/>
        </p:blipFill>
        <p:spPr>
          <a:xfrm>
            <a:off x="1476376" y="1544045"/>
            <a:ext cx="2029925" cy="2027649"/>
          </a:xfrm>
          <a:prstGeom prst="rect">
            <a:avLst/>
          </a:prstGeom>
          <a:noFill/>
          <a:ln>
            <a:noFill/>
          </a:ln>
          <a:effectLst>
            <a:outerShdw blurRad="63500" sx="102000" sy="102000" algn="ctr" rotWithShape="0">
              <a:srgbClr val="000000">
                <a:alpha val="40000"/>
              </a:srgbClr>
            </a:outerShdw>
          </a:effectLst>
        </p:spPr>
      </p:pic>
      <p:sp>
        <p:nvSpPr>
          <p:cNvPr id="7" name="Google Shape;81;p15">
            <a:extLst>
              <a:ext uri="{FF2B5EF4-FFF2-40B4-BE49-F238E27FC236}">
                <a16:creationId xmlns:a16="http://schemas.microsoft.com/office/drawing/2014/main" id="{541AC67E-8856-8258-E7FB-D399790ADD01}"/>
              </a:ext>
            </a:extLst>
          </p:cNvPr>
          <p:cNvSpPr/>
          <p:nvPr/>
        </p:nvSpPr>
        <p:spPr>
          <a:xfrm>
            <a:off x="3506301" y="2071040"/>
            <a:ext cx="5375306" cy="974700"/>
          </a:xfrm>
          <a:prstGeom prst="rect">
            <a:avLst/>
          </a:prstGeom>
          <a:noFill/>
          <a:ln>
            <a:noFill/>
          </a:ln>
        </p:spPr>
        <p:txBody>
          <a:bodyPr spcFirstLastPara="1" wrap="square" lIns="0" tIns="0" rIns="0" bIns="0" anchor="ctr" anchorCtr="0">
            <a:noAutofit/>
          </a:bodyPr>
          <a:lstStyle/>
          <a:p>
            <a:pPr algn="ctr"/>
            <a:r>
              <a:rPr lang="en-US" sz="1800" b="0" i="0" u="none" strike="noStrike" baseline="0" dirty="0">
                <a:solidFill>
                  <a:srgbClr val="000000"/>
                </a:solidFill>
                <a:latin typeface="+mn-lt"/>
              </a:rPr>
              <a:t>If you have additional questions, please contact us at the</a:t>
            </a:r>
          </a:p>
          <a:p>
            <a:pPr algn="ctr"/>
            <a:r>
              <a:rPr lang="en-US" sz="1800" b="0" i="0" u="none" strike="noStrike" baseline="0" dirty="0">
                <a:solidFill>
                  <a:srgbClr val="000000"/>
                </a:solidFill>
                <a:latin typeface="+mn-lt"/>
              </a:rPr>
              <a:t>DoD GPC Shared Mailbox</a:t>
            </a:r>
          </a:p>
          <a:p>
            <a:pPr algn="ctr"/>
            <a:r>
              <a:rPr lang="en-US" sz="1800" b="0" i="0" u="none" strike="noStrike" baseline="0" dirty="0">
                <a:solidFill>
                  <a:srgbClr val="009A9A"/>
                </a:solidFill>
                <a:latin typeface="+mn-lt"/>
              </a:rPr>
              <a:t>dodpcpo@sterlingheritage.com </a:t>
            </a:r>
            <a:r>
              <a:rPr lang="en-US" sz="1800" b="0" i="0" u="none" strike="noStrike" baseline="0" dirty="0">
                <a:solidFill>
                  <a:srgbClr val="000000"/>
                </a:solidFill>
                <a:latin typeface="+mn-lt"/>
              </a:rPr>
              <a:t>with the subject</a:t>
            </a:r>
          </a:p>
          <a:p>
            <a:pPr algn="ctr"/>
            <a:r>
              <a:rPr lang="en-US" sz="1800" b="0" i="0" u="none" strike="noStrike" baseline="0" dirty="0">
                <a:solidFill>
                  <a:srgbClr val="000000"/>
                </a:solidFill>
                <a:latin typeface="+mn-lt"/>
              </a:rPr>
              <a:t>“TrainingForum2023”</a:t>
            </a:r>
          </a:p>
        </p:txBody>
      </p:sp>
    </p:spTree>
    <p:extLst>
      <p:ext uri="{BB962C8B-B14F-4D97-AF65-F5344CB8AC3E}">
        <p14:creationId xmlns:p14="http://schemas.microsoft.com/office/powerpoint/2010/main" val="2156189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D9F6D0-76BC-DD90-8ECF-C229FD234B51}"/>
              </a:ext>
            </a:extLst>
          </p:cNvPr>
          <p:cNvSpPr>
            <a:spLocks noGrp="1"/>
          </p:cNvSpPr>
          <p:nvPr>
            <p:ph type="title"/>
          </p:nvPr>
        </p:nvSpPr>
        <p:spPr/>
        <p:txBody>
          <a:bodyPr/>
          <a:lstStyle/>
          <a:p>
            <a:r>
              <a:rPr lang="en-US" dirty="0"/>
              <a:t>GSA Starmark Logo</a:t>
            </a:r>
          </a:p>
        </p:txBody>
      </p:sp>
      <p:pic>
        <p:nvPicPr>
          <p:cNvPr id="2" name="Picture 1" descr="GSA Logo&#10;">
            <a:extLst>
              <a:ext uri="{C183D7F6-B498-43B3-948B-1728B52AA6E4}">
                <adec:decorative xmlns:adec="http://schemas.microsoft.com/office/drawing/2017/decorative" val="0"/>
              </a:ext>
            </a:extLst>
          </p:cNvPr>
          <p:cNvPicPr>
            <a:picLocks noChangeAspect="1"/>
          </p:cNvPicPr>
          <p:nvPr/>
        </p:nvPicPr>
        <p:blipFill>
          <a:blip r:embed="rId2" cstate="print"/>
          <a:stretch>
            <a:fillRect/>
          </a:stretch>
        </p:blipFill>
        <p:spPr>
          <a:xfrm>
            <a:off x="3482640" y="1607344"/>
            <a:ext cx="2146258" cy="1928813"/>
          </a:xfrm>
          <a:prstGeom prst="rect">
            <a:avLst/>
          </a:prstGeom>
        </p:spPr>
      </p:pic>
    </p:spTree>
    <p:extLst>
      <p:ext uri="{BB962C8B-B14F-4D97-AF65-F5344CB8AC3E}">
        <p14:creationId xmlns:p14="http://schemas.microsoft.com/office/powerpoint/2010/main" val="135536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F83B-4FC6-763B-9648-15C7C1295CBB}"/>
              </a:ext>
            </a:extLst>
          </p:cNvPr>
          <p:cNvSpPr>
            <a:spLocks noGrp="1"/>
          </p:cNvSpPr>
          <p:nvPr>
            <p:ph type="title"/>
          </p:nvPr>
        </p:nvSpPr>
        <p:spPr>
          <a:xfrm>
            <a:off x="777240" y="1699401"/>
            <a:ext cx="7749540" cy="857100"/>
          </a:xfrm>
        </p:spPr>
        <p:txBody>
          <a:bodyPr>
            <a:normAutofit/>
          </a:bodyPr>
          <a:lstStyle/>
          <a:p>
            <a:r>
              <a:rPr lang="en-US" sz="3600" dirty="0">
                <a:sym typeface="Calibri"/>
              </a:rPr>
              <a:t>Access Online Purchase Log</a:t>
            </a:r>
            <a:endParaRPr lang="en-US" sz="4800" dirty="0"/>
          </a:p>
        </p:txBody>
      </p:sp>
    </p:spTree>
    <p:extLst>
      <p:ext uri="{BB962C8B-B14F-4D97-AF65-F5344CB8AC3E}">
        <p14:creationId xmlns:p14="http://schemas.microsoft.com/office/powerpoint/2010/main" val="270041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457200" y="0"/>
            <a:ext cx="8229600" cy="1063229"/>
          </a:xfrm>
        </p:spPr>
        <p:txBody>
          <a:bodyPr>
            <a:normAutofit/>
          </a:bodyPr>
          <a:lstStyle/>
          <a:p>
            <a:r>
              <a:rPr lang="en-US" sz="3600" dirty="0">
                <a:sym typeface="Arial"/>
              </a:rPr>
              <a:t>Access Online Purchase Log</a:t>
            </a:r>
            <a:endParaRPr lang="en-US" sz="3600" dirty="0"/>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Autofit/>
          </a:bodyPr>
          <a:lstStyle/>
          <a:p>
            <a:pPr indent="-330200">
              <a:lnSpc>
                <a:spcPct val="125000"/>
              </a:lnSpc>
              <a:spcBef>
                <a:spcPts val="0"/>
              </a:spcBef>
              <a:buClr>
                <a:schemeClr val="dk1"/>
              </a:buClr>
              <a:buSzPts val="1800"/>
            </a:pPr>
            <a:r>
              <a:rPr lang="en-US" sz="1800" dirty="0">
                <a:solidFill>
                  <a:schemeClr val="tx1"/>
                </a:solidFill>
                <a:sym typeface="Calibri"/>
              </a:rPr>
              <a:t>DoD and Component GPC policy mandate use of </a:t>
            </a:r>
            <a:r>
              <a:rPr lang="en-US" sz="1800" dirty="0">
                <a:sym typeface="Calibri"/>
              </a:rPr>
              <a:t>the Bank’s</a:t>
            </a:r>
            <a:r>
              <a:rPr lang="en-US" sz="1800" dirty="0">
                <a:solidFill>
                  <a:schemeClr val="tx1"/>
                </a:solidFill>
                <a:sym typeface="Calibri"/>
              </a:rPr>
              <a:t> Access Online Purchase Log (Order Management and Transaction Management) and Electronic Attachment Capabilities.  Examples of Purchase Log entries that are mandatory include </a:t>
            </a:r>
            <a:r>
              <a:rPr lang="en-US" sz="1800" dirty="0">
                <a:sym typeface="Calibri"/>
              </a:rPr>
              <a:t>889 Compliance and Emergency-Type Operations (ETOs) (commonly referred to as “Contingency Operations”) transactions.</a:t>
            </a:r>
            <a:endParaRPr lang="en-US" sz="1800" dirty="0">
              <a:solidFill>
                <a:schemeClr val="tx1"/>
              </a:solidFill>
              <a:sym typeface="Calibri"/>
            </a:endParaRPr>
          </a:p>
          <a:p>
            <a:pPr lvl="1" indent="-273050">
              <a:lnSpc>
                <a:spcPct val="125000"/>
              </a:lnSpc>
              <a:spcBef>
                <a:spcPts val="0"/>
              </a:spcBef>
              <a:buClr>
                <a:schemeClr val="dk1"/>
              </a:buClr>
              <a:buSzPts val="1800"/>
            </a:pPr>
            <a:r>
              <a:rPr lang="en-US" sz="1800" dirty="0"/>
              <a:t>Access Online data reveals significant compliance issues</a:t>
            </a:r>
          </a:p>
          <a:p>
            <a:pPr lvl="1" indent="-273050">
              <a:lnSpc>
                <a:spcPct val="125000"/>
              </a:lnSpc>
              <a:spcBef>
                <a:spcPts val="0"/>
              </a:spcBef>
              <a:buClr>
                <a:schemeClr val="dk1"/>
              </a:buClr>
              <a:buSzPts val="1800"/>
            </a:pPr>
            <a:r>
              <a:rPr lang="en-US" sz="1800" dirty="0"/>
              <a:t>Recent and pending Access Online enhancements will be leveraged to improve data quality</a:t>
            </a:r>
            <a:endParaRPr lang="en-US" sz="1800" dirty="0">
              <a:solidFill>
                <a:schemeClr val="tx1"/>
              </a:solidFill>
              <a:sym typeface="Calibri"/>
            </a:endParaRPr>
          </a:p>
        </p:txBody>
      </p:sp>
    </p:spTree>
    <p:extLst>
      <p:ext uri="{BB962C8B-B14F-4D97-AF65-F5344CB8AC3E}">
        <p14:creationId xmlns:p14="http://schemas.microsoft.com/office/powerpoint/2010/main" val="832703459"/>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125AFD676B684CB6FFDED9B3965227" ma:contentTypeVersion="8" ma:contentTypeDescription="Create a new document." ma:contentTypeScope="" ma:versionID="0a37138d5721699a94e8825c64660a62">
  <xsd:schema xmlns:xsd="http://www.w3.org/2001/XMLSchema" xmlns:xs="http://www.w3.org/2001/XMLSchema" xmlns:p="http://schemas.microsoft.com/office/2006/metadata/properties" xmlns:ns3="354fc5d9-f484-4197-a66f-790da42e1232" targetNamespace="http://schemas.microsoft.com/office/2006/metadata/properties" ma:root="true" ma:fieldsID="eeb2ab9b665fdbe00a7e143eec7b86e8" ns3:_="">
    <xsd:import namespace="354fc5d9-f484-4197-a66f-790da42e123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fc5d9-f484-4197-a66f-790da42e1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BCA841-BA7E-458F-B3D8-771D7F664A99}">
  <ds:schemaRefs>
    <ds:schemaRef ds:uri="http://schemas.microsoft.com/sharepoint/v3/contenttype/forms"/>
  </ds:schemaRefs>
</ds:datastoreItem>
</file>

<file path=customXml/itemProps2.xml><?xml version="1.0" encoding="utf-8"?>
<ds:datastoreItem xmlns:ds="http://schemas.openxmlformats.org/officeDocument/2006/customXml" ds:itemID="{D19847B3-0188-4804-B1D2-7AFBCDFCA2F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54fc5d9-f484-4197-a66f-790da42e1232"/>
    <ds:schemaRef ds:uri="http://www.w3.org/XML/1998/namespace"/>
    <ds:schemaRef ds:uri="http://purl.org/dc/dcmitype/"/>
  </ds:schemaRefs>
</ds:datastoreItem>
</file>

<file path=customXml/itemProps3.xml><?xml version="1.0" encoding="utf-8"?>
<ds:datastoreItem xmlns:ds="http://schemas.openxmlformats.org/officeDocument/2006/customXml" ds:itemID="{54AC61B9-4586-4D5D-81B0-D0723C62C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fc5d9-f484-4197-a66f-790da42e12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3186</TotalTime>
  <Words>9146</Words>
  <Application>Microsoft Office PowerPoint</Application>
  <PresentationFormat>On-screen Show (16:9)</PresentationFormat>
  <Paragraphs>916</Paragraphs>
  <Slides>79</Slides>
  <Notes>74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4" baseType="lpstr">
      <vt:lpstr>Arial</vt:lpstr>
      <vt:lpstr>Arial Bold</vt:lpstr>
      <vt:lpstr>Calibri</vt:lpstr>
      <vt:lpstr>Office Theme</vt:lpstr>
      <vt:lpstr>Acrobat Document</vt:lpstr>
      <vt:lpstr>DoD GPC Electronic Systems Update Mr. Jim Tew and Ms. Pam Talbott</vt:lpstr>
      <vt:lpstr>Agenda</vt:lpstr>
      <vt:lpstr>Reminders</vt:lpstr>
      <vt:lpstr>GPC Systems Summary Functional Workflow and PIEE/JAM Benefits</vt:lpstr>
      <vt:lpstr>GPC Systems Summary Functional Workflow</vt:lpstr>
      <vt:lpstr>PIEE/JAM References</vt:lpstr>
      <vt:lpstr>JAM GPC Appointment Benefits</vt:lpstr>
      <vt:lpstr>Access Online Purchase Log</vt:lpstr>
      <vt:lpstr>Access Online Purchase Log</vt:lpstr>
      <vt:lpstr>Access Online Capabilities 101</vt:lpstr>
      <vt:lpstr>Access Online Capabilities 101, Cont.</vt:lpstr>
      <vt:lpstr>Automated GPC Account Funding</vt:lpstr>
      <vt:lpstr>Upcoming/Recent Purchase Log Custom Field Changes in Order Management</vt:lpstr>
      <vt:lpstr>Upcoming/Recent Purchase Log Custom Field Changes in Order Management:  What Was Considered</vt:lpstr>
      <vt:lpstr>Upcoming/Recent Purchase Log Custom Field Changes in Order Management:  Header/Order Detail Level (1 of 5)</vt:lpstr>
      <vt:lpstr>Upcoming/Recent Purchase Log Custom Field Changes in Order Management:  Header/Order Detail Level (2 of 5)</vt:lpstr>
      <vt:lpstr>Upcoming/Recent Purchase Log Custom Field Changes in Order Management:  Header/Order Detail Level (3 of 5)</vt:lpstr>
      <vt:lpstr>Upcoming/Recent Purchase Log Custom Field Changes in Order Management:  Header/Order Detail Level (4 of 5)</vt:lpstr>
      <vt:lpstr>Upcoming/Recent Purchase Log Custom Field Changes in Order Management:  Header/Order Detail Level (5 of 5)</vt:lpstr>
      <vt:lpstr>Upcoming/Recent Purchase Log Custom Field Changes in Order Management:  Line Item Level</vt:lpstr>
      <vt:lpstr>Upcoming/Recent Purchase Log Custom Field Changes in Order Management:  Header/Order Detail Level Mockup (1 of 2)</vt:lpstr>
      <vt:lpstr>Upcoming/Recent Purchase Log Custom Field Changes in Order Management:  Header/Order Detail Level Mockup (2 of 2)</vt:lpstr>
      <vt:lpstr>Upcoming/Recent Purchase Log Custom Field Changes in  Order Management: Line Item Level Mockup (1 of 1)</vt:lpstr>
      <vt:lpstr>Purchase Log Best Practice and On the Horizon</vt:lpstr>
      <vt:lpstr>Access Online/IOD – Disputed Transactions</vt:lpstr>
      <vt:lpstr>Access Online/IOD – Disputed Transactions</vt:lpstr>
      <vt:lpstr>Access Online/IOD – Disputed Transactions:  Potential Reasons for High Rate of Resolution in Favor of Merchant</vt:lpstr>
      <vt:lpstr>Access Online/IOD – Disputed Transactions:  Potential Reasons for High Rate of Resolution in Favor of Merchant, Cont.</vt:lpstr>
      <vt:lpstr>Access Online/IOD – Disputed Transactions:  Potential Reasons for High Rate of Resolution in Favor of Merchant, Cont.</vt:lpstr>
      <vt:lpstr>GPC Program Oversight in Insights On Demand (IOD) Reminders</vt:lpstr>
      <vt:lpstr>3-Pronged Oversight Review Process</vt:lpstr>
      <vt:lpstr>Monthly A/OPC Reviews and Semi-Annual Head of Activity Review (SAHAR) Schedule</vt:lpstr>
      <vt:lpstr>Daily DM Cases and Monthly/SAHARs</vt:lpstr>
      <vt:lpstr>SAHAR Guides</vt:lpstr>
      <vt:lpstr>Semi-Annual Head Of Activity Review Template</vt:lpstr>
      <vt:lpstr>Semi-Annual Head Of Activity Review Template, Cont.</vt:lpstr>
      <vt:lpstr>Semi-Annual Head Of Activity Review Template, Cont.</vt:lpstr>
      <vt:lpstr>Purchase Card Oversight Module (PCOM) Updates </vt:lpstr>
      <vt:lpstr>What is PCOM?</vt:lpstr>
      <vt:lpstr>PCOM Purpose</vt:lpstr>
      <vt:lpstr>JAM Updates</vt:lpstr>
      <vt:lpstr>JAM Updates</vt:lpstr>
      <vt:lpstr>JAM Updates, Cont.</vt:lpstr>
      <vt:lpstr>JAM Updates, Cont.</vt:lpstr>
      <vt:lpstr>JAM Updates, Cont.</vt:lpstr>
      <vt:lpstr>JAM Updates, Cont.</vt:lpstr>
      <vt:lpstr>JAM Updates, Cont.</vt:lpstr>
      <vt:lpstr>JAM Updates, Cont.</vt:lpstr>
      <vt:lpstr>JAM Updates, Cont.</vt:lpstr>
      <vt:lpstr>JAM Updates, Cont.</vt:lpstr>
      <vt:lpstr>JAM Updates, Cont.</vt:lpstr>
      <vt:lpstr>JAM Updates, Cont.</vt:lpstr>
      <vt:lpstr>JAM Updates, Cont.</vt:lpstr>
      <vt:lpstr>Helpful Hints and Tips for PIEE/JAM Success</vt:lpstr>
      <vt:lpstr>Helpful Hints and Tips for PIEE/JAM Success</vt:lpstr>
      <vt:lpstr>Helpful Hints and Tips for PIEE/JAM Success, Cont.</vt:lpstr>
      <vt:lpstr>Helpful Hints and Tips for PIEE/JAM Success, Cont.</vt:lpstr>
      <vt:lpstr>Helpful Hints and Tips for PIEE/JAM Success, Cont.</vt:lpstr>
      <vt:lpstr>Helpful Hints and Tips for PIEE/JAM Success, Cont.</vt:lpstr>
      <vt:lpstr>Defense Enrollment Eligibility Reporting System (DEERS) Interface with PIEE</vt:lpstr>
      <vt:lpstr>DEERS Interface with PIEE</vt:lpstr>
      <vt:lpstr>DEERS Interface with PIEE, Cont.</vt:lpstr>
      <vt:lpstr>DEERS Interface with PIEE, Cont.</vt:lpstr>
      <vt:lpstr>Access Online Integration</vt:lpstr>
      <vt:lpstr>Single Sign On (SSO) from PIEE to U.S. Bank</vt:lpstr>
      <vt:lpstr>PIEE Task Queue (PTQ) in Access Online</vt:lpstr>
      <vt:lpstr>FedMall SSO &amp; Relationship to a PIEE User Profile</vt:lpstr>
      <vt:lpstr>FedMall SSO for PIEE Users </vt:lpstr>
      <vt:lpstr>FedMall SSO for PIEE Users, Cont. </vt:lpstr>
      <vt:lpstr>How the Help Desk Can Assist You</vt:lpstr>
      <vt:lpstr>How the Help Desk Can Assist You</vt:lpstr>
      <vt:lpstr>How the Help Desk Can Assist You, Cont.</vt:lpstr>
      <vt:lpstr>How the Help Desk Can Assist You, Cont.</vt:lpstr>
      <vt:lpstr>Help Desk Process</vt:lpstr>
      <vt:lpstr>Help Desk Process</vt:lpstr>
      <vt:lpstr>Help Desk Process, Cont.</vt:lpstr>
      <vt:lpstr>Questions</vt:lpstr>
      <vt:lpstr>DoD GPC Shared Mailbox</vt:lpstr>
      <vt:lpstr>GSA Starmark Logo</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Elizabeth McMahon</cp:lastModifiedBy>
  <cp:revision>191</cp:revision>
  <dcterms:created xsi:type="dcterms:W3CDTF">2015-02-25T18:03:24Z</dcterms:created>
  <dcterms:modified xsi:type="dcterms:W3CDTF">2023-03-27T15:17:38Z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0x01010033125AFD676B684CB6FFDED9B3965227</vt:lpwstr>
  </property>
</Properties>
</file>