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85" r:id="rId3"/>
    <p:sldId id="286" r:id="rId4"/>
    <p:sldId id="287" r:id="rId5"/>
    <p:sldId id="284" r:id="rId6"/>
    <p:sldId id="288" r:id="rId7"/>
    <p:sldId id="289" r:id="rId8"/>
    <p:sldId id="290" r:id="rId9"/>
    <p:sldId id="291" r:id="rId10"/>
    <p:sldId id="29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279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fer Hanna - IDMP" initials="" lastIdx="1" clrIdx="0"/>
  <p:cmAuthor id="1" name="Jenny Chau - IDMP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24917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39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0" y="2362200"/>
            <a:ext cx="9144000" cy="6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750" y="6001873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header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6600" y="6001866"/>
            <a:ext cx="784799" cy="5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2362199" y="152399"/>
            <a:ext cx="44195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 rot="5400000">
            <a:off x="4848149" y="2181149"/>
            <a:ext cx="5943599" cy="21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390449" y="66597"/>
            <a:ext cx="5943599" cy="64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113060" y="6173787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53641" y="274637"/>
            <a:ext cx="8036700" cy="74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350183"/>
            <a:ext cx="81333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5240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33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694760" y="6173787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160066" y="6506478"/>
            <a:ext cx="6796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397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8F9397"/>
                </a:solidFill>
                <a:latin typeface="Arial"/>
                <a:ea typeface="Arial"/>
                <a:cs typeface="Arial"/>
                <a:sym typeface="Arial"/>
              </a:rPr>
              <a:t>SENSITIVE &amp; PRE-DECISIONAL NOT FOR EXTERNAL DISTRIBUTION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261807" y="0"/>
            <a:ext cx="27023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180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64180F"/>
                </a:solidFill>
                <a:latin typeface="Arial"/>
                <a:ea typeface="Arial"/>
                <a:cs typeface="Arial"/>
                <a:sym typeface="Arial"/>
              </a:rPr>
              <a:t>DRAFT for discussion only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5638800"/>
            <a:ext cx="439200" cy="4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5560219"/>
            <a:ext cx="864300" cy="6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1000166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09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3716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2197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535111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2174874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645025" y="1535111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4"/>
          </p:nvPr>
        </p:nvSpPr>
        <p:spPr>
          <a:xfrm>
            <a:off x="4645025" y="2174874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5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47"/>
            <a:ext cx="5111699" cy="585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4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32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4100" y="5827060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header-logo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988050" y="5827050"/>
            <a:ext cx="784799" cy="5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371600" y="1981200"/>
            <a:ext cx="6400799" cy="12002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0E3561"/>
              </a:buClr>
              <a:buSzPct val="25000"/>
            </a:pPr>
            <a:r>
              <a:rPr lang="en-US" sz="2400" b="1" dirty="0">
                <a:solidFill>
                  <a:srgbClr val="0E3561"/>
                </a:solidFill>
              </a:rPr>
              <a:t>Working Group </a:t>
            </a:r>
            <a:r>
              <a:rPr lang="en-US" sz="2400" b="1" dirty="0" smtClean="0">
                <a:solidFill>
                  <a:srgbClr val="0E3561"/>
                </a:solidFill>
              </a:rPr>
              <a:t>Session</a:t>
            </a:r>
            <a:endParaRPr lang="en-US" sz="2400" b="1" i="0" u="none" strike="noStrike" cap="none" dirty="0" smtClean="0">
              <a:solidFill>
                <a:srgbClr val="0E356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56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0E3561"/>
                </a:solidFill>
                <a:latin typeface="Arial"/>
                <a:ea typeface="Arial"/>
                <a:cs typeface="Arial"/>
                <a:sym typeface="Arial"/>
              </a:rPr>
              <a:t>Python For Data Science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04800" y="2895600"/>
            <a:ext cx="8643899" cy="10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 dirty="0" smtClean="0"/>
              <a:t>January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2018</a:t>
            </a:r>
            <a:endParaRPr lang="en-US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a Python program to print </a:t>
            </a:r>
            <a:r>
              <a:rPr lang="en-US" sz="2000" b="1" dirty="0" smtClean="0"/>
              <a:t>out the index of the first occurrence of a the letter ‘a’ in a string</a:t>
            </a:r>
          </a:p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mystring</a:t>
            </a:r>
            <a:r>
              <a:rPr lang="en-US" dirty="0" smtClean="0">
                <a:latin typeface="Consolas" panose="020B0609020204030204" pitchFamily="49" charset="0"/>
              </a:rPr>
              <a:t>=“this is just easy”</a:t>
            </a:r>
          </a:p>
          <a:p>
            <a:pPr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print(</a:t>
            </a:r>
            <a:r>
              <a:rPr lang="en-US" dirty="0" err="1" smtClean="0">
                <a:latin typeface="Consolas" panose="020B0609020204030204" pitchFamily="49" charset="0"/>
              </a:rPr>
              <a:t>mystring.index</a:t>
            </a:r>
            <a:r>
              <a:rPr lang="en-US" dirty="0" smtClean="0">
                <a:latin typeface="Consolas" panose="020B0609020204030204" pitchFamily="49" charset="0"/>
              </a:rPr>
              <a:t>(‘a’))</a:t>
            </a:r>
          </a:p>
        </p:txBody>
      </p:sp>
    </p:spTree>
    <p:extLst>
      <p:ext uri="{BB962C8B-B14F-4D97-AF65-F5344CB8AC3E}">
        <p14:creationId xmlns:p14="http://schemas.microsoft.com/office/powerpoint/2010/main" val="265226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a Python function to find the maximum </a:t>
            </a:r>
            <a:r>
              <a:rPr lang="en-US" sz="2000" b="1" dirty="0" smtClean="0"/>
              <a:t>number </a:t>
            </a:r>
            <a:r>
              <a:rPr lang="en-US" sz="2000" b="1" dirty="0"/>
              <a:t>from a sequence of numbers. </a:t>
            </a:r>
            <a:r>
              <a:rPr lang="en-US" sz="2000" b="1" dirty="0" smtClean="0"/>
              <a:t>Do not use built-in functions - max(list).</a:t>
            </a:r>
          </a:p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9770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a Python function to find the maximum </a:t>
            </a:r>
            <a:r>
              <a:rPr lang="en-US" sz="2000" b="1" dirty="0" smtClean="0"/>
              <a:t>number </a:t>
            </a:r>
            <a:r>
              <a:rPr lang="en-US" sz="2000" b="1" dirty="0"/>
              <a:t>from a sequence of numbers. Do not use built-in functions - max(list</a:t>
            </a:r>
            <a:r>
              <a:rPr lang="en-US" sz="2000" b="1" dirty="0" smtClean="0"/>
              <a:t>).</a:t>
            </a:r>
            <a:endParaRPr lang="en-US" b="1" dirty="0" smtClean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def </a:t>
            </a:r>
            <a:r>
              <a:rPr lang="pt-BR" dirty="0" smtClean="0">
                <a:latin typeface="Consolas" panose="020B0609020204030204" pitchFamily="49" charset="0"/>
              </a:rPr>
              <a:t>get_max(data</a:t>
            </a:r>
            <a:r>
              <a:rPr lang="pt-BR" dirty="0">
                <a:latin typeface="Consolas" panose="020B0609020204030204" pitchFamily="49" charset="0"/>
              </a:rPr>
              <a:t>):</a:t>
            </a:r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 smtClean="0">
                <a:latin typeface="Consolas" panose="020B0609020204030204" pitchFamily="49" charset="0"/>
              </a:rPr>
              <a:t>listmax </a:t>
            </a:r>
            <a:r>
              <a:rPr lang="pt-BR" dirty="0">
                <a:latin typeface="Consolas" panose="020B0609020204030204" pitchFamily="49" charset="0"/>
              </a:rPr>
              <a:t>= data[0]</a:t>
            </a:r>
          </a:p>
          <a:p>
            <a:pPr indent="0">
              <a:buNone/>
            </a:pPr>
            <a:endParaRPr lang="pt-BR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  for num in data:</a:t>
            </a:r>
          </a:p>
          <a:p>
            <a:pPr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    </a:t>
            </a:r>
            <a:r>
              <a:rPr lang="pt-BR" dirty="0">
                <a:latin typeface="Consolas" panose="020B0609020204030204" pitchFamily="49" charset="0"/>
              </a:rPr>
              <a:t>if num&gt; </a:t>
            </a:r>
            <a:r>
              <a:rPr lang="pt-BR" dirty="0" smtClean="0">
                <a:latin typeface="Consolas" panose="020B0609020204030204" pitchFamily="49" charset="0"/>
              </a:rPr>
              <a:t>listmax:</a:t>
            </a:r>
            <a:endParaRPr lang="pt-BR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smtClean="0">
                <a:latin typeface="Consolas" panose="020B0609020204030204" pitchFamily="49" charset="0"/>
              </a:rPr>
              <a:t>     listmax </a:t>
            </a:r>
            <a:r>
              <a:rPr lang="pt-BR" dirty="0">
                <a:latin typeface="Consolas" panose="020B0609020204030204" pitchFamily="49" charset="0"/>
              </a:rPr>
              <a:t>= num</a:t>
            </a:r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    </a:t>
            </a:r>
            <a:endParaRPr lang="pt-BR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  return listmax</a:t>
            </a:r>
            <a:endParaRPr lang="pt-BR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print(get_max([12,33,576,-43,0,4,16]))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4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a Python function </a:t>
            </a:r>
            <a:r>
              <a:rPr lang="en-US" sz="2000" b="1" dirty="0" smtClean="0"/>
              <a:t>that takes a list as an input, and return the same list without the first and last elements. If the list is less than 3 elements, the list should be returned as is</a:t>
            </a:r>
            <a:endParaRPr lang="en-US" b="1" dirty="0" smtClean="0"/>
          </a:p>
          <a:p>
            <a:pPr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363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a Python function </a:t>
            </a:r>
            <a:r>
              <a:rPr lang="en-US" sz="2000" b="1" dirty="0" smtClean="0"/>
              <a:t>that takes a list as an input, and return the same list without the first and last elements. If the list is less than 3 elements, the list should be returned as is</a:t>
            </a:r>
            <a:endParaRPr lang="en-US" b="1" dirty="0" smtClean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def </a:t>
            </a:r>
            <a:r>
              <a:rPr lang="pt-BR" dirty="0" smtClean="0">
                <a:latin typeface="Consolas" panose="020B0609020204030204" pitchFamily="49" charset="0"/>
              </a:rPr>
              <a:t>modList(data</a:t>
            </a:r>
            <a:r>
              <a:rPr lang="pt-BR" dirty="0">
                <a:latin typeface="Consolas" panose="020B0609020204030204" pitchFamily="49" charset="0"/>
              </a:rPr>
              <a:t>):</a:t>
            </a:r>
          </a:p>
          <a:p>
            <a:pPr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 	if len(data)&lt;3:</a:t>
            </a:r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smtClean="0">
                <a:latin typeface="Consolas" panose="020B0609020204030204" pitchFamily="49" charset="0"/>
              </a:rPr>
              <a:t>	return data</a:t>
            </a:r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smtClean="0">
                <a:latin typeface="Consolas" panose="020B0609020204030204" pitchFamily="49" charset="0"/>
              </a:rPr>
              <a:t>else:</a:t>
            </a:r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smtClean="0">
                <a:latin typeface="Consolas" panose="020B0609020204030204" pitchFamily="49" charset="0"/>
              </a:rPr>
              <a:t>	return data[1:-1]</a:t>
            </a:r>
          </a:p>
          <a:p>
            <a:pPr indent="0">
              <a:buNone/>
            </a:pPr>
            <a:endParaRPr lang="pt-BR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print(modList([</a:t>
            </a:r>
            <a:r>
              <a:rPr lang="pt-BR" dirty="0" smtClean="0">
                <a:latin typeface="Consolas" panose="020B0609020204030204" pitchFamily="49" charset="0"/>
              </a:rPr>
              <a:t>12,33]))</a:t>
            </a:r>
            <a:endParaRPr lang="pt-BR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print(modList([12,33,576,-43,0,4,16]))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1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a Python function </a:t>
            </a:r>
            <a:r>
              <a:rPr lang="en-US" sz="2000" b="1" dirty="0" smtClean="0"/>
              <a:t>that computes the factorial of a given positive number</a:t>
            </a:r>
            <a:endParaRPr lang="en-US" b="1" dirty="0" smtClean="0"/>
          </a:p>
          <a:p>
            <a:pPr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3009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a Python function </a:t>
            </a:r>
            <a:r>
              <a:rPr lang="en-US" sz="2000" b="1" dirty="0" smtClean="0"/>
              <a:t>that computes the factorial of a given positive number</a:t>
            </a:r>
            <a:endParaRPr lang="en-US" b="1" dirty="0" smtClean="0"/>
          </a:p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def </a:t>
            </a:r>
            <a:r>
              <a:rPr lang="pt-BR" dirty="0" smtClean="0">
                <a:latin typeface="Consolas" panose="020B0609020204030204" pitchFamily="49" charset="0"/>
              </a:rPr>
              <a:t>fact(x):</a:t>
            </a:r>
            <a:endParaRPr lang="pt-BR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 	if x==</a:t>
            </a:r>
            <a:r>
              <a:rPr lang="pt-BR" dirty="0">
                <a:latin typeface="Consolas" panose="020B0609020204030204" pitchFamily="49" charset="0"/>
              </a:rPr>
              <a:t>0</a:t>
            </a:r>
            <a:r>
              <a:rPr lang="pt-BR" dirty="0" smtClean="0">
                <a:latin typeface="Consolas" panose="020B0609020204030204" pitchFamily="49" charset="0"/>
              </a:rPr>
              <a:t>:</a:t>
            </a:r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smtClean="0">
                <a:latin typeface="Consolas" panose="020B0609020204030204" pitchFamily="49" charset="0"/>
              </a:rPr>
              <a:t>	return 1</a:t>
            </a:r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smtClean="0">
                <a:latin typeface="Consolas" panose="020B0609020204030204" pitchFamily="49" charset="0"/>
              </a:rPr>
              <a:t>else:</a:t>
            </a:r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smtClean="0">
                <a:latin typeface="Consolas" panose="020B0609020204030204" pitchFamily="49" charset="0"/>
              </a:rPr>
              <a:t>	return x * fact(x-1)</a:t>
            </a:r>
          </a:p>
          <a:p>
            <a:pPr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print(fact(8))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2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a Python </a:t>
            </a:r>
            <a:r>
              <a:rPr lang="en-US" sz="2000" b="1" dirty="0" smtClean="0"/>
              <a:t>program to print today’s date</a:t>
            </a:r>
            <a:endParaRPr lang="en-US" b="1" dirty="0" smtClean="0"/>
          </a:p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0546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a Python </a:t>
            </a:r>
            <a:r>
              <a:rPr lang="en-US" sz="2000" b="1" dirty="0" smtClean="0"/>
              <a:t>program to print today’s date</a:t>
            </a:r>
            <a:endParaRPr lang="en-US" b="1" dirty="0" smtClean="0"/>
          </a:p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import </a:t>
            </a:r>
            <a:r>
              <a:rPr lang="pt-BR" dirty="0">
                <a:latin typeface="Consolas" panose="020B0609020204030204" pitchFamily="49" charset="0"/>
              </a:rPr>
              <a:t>datetime</a:t>
            </a:r>
          </a:p>
          <a:p>
            <a:pPr indent="0">
              <a:buNone/>
            </a:pPr>
            <a:endParaRPr lang="pt-BR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print(datetime.date.today</a:t>
            </a:r>
            <a:r>
              <a:rPr lang="pt-BR" dirty="0">
                <a:latin typeface="Consolas" panose="020B0609020204030204" pitchFamily="49" charset="0"/>
              </a:rPr>
              <a:t>())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71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a Python </a:t>
            </a:r>
            <a:r>
              <a:rPr lang="en-US" sz="2000" b="1" dirty="0" smtClean="0"/>
              <a:t>program to connect to the database using the information provided, and print the 10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record returned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9060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Database Credentials to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Problem: </a:t>
            </a:r>
            <a:r>
              <a:rPr lang="en-US" dirty="0" smtClean="0"/>
              <a:t>Storing Credentials in reusable code is unsecure</a:t>
            </a:r>
          </a:p>
          <a:p>
            <a:r>
              <a:rPr lang="en-US" b="1" dirty="0" smtClean="0"/>
              <a:t>Solution1:</a:t>
            </a:r>
            <a:r>
              <a:rPr lang="en-US" dirty="0" smtClean="0"/>
              <a:t>Reading credentials from environment variables using </a:t>
            </a:r>
            <a:r>
              <a:rPr lang="en-US" b="1" dirty="0" err="1" smtClean="0"/>
              <a:t>getenv</a:t>
            </a:r>
            <a:endParaRPr lang="en-US" b="1" dirty="0"/>
          </a:p>
          <a:p>
            <a:pPr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os</a:t>
            </a:r>
            <a:endParaRPr lang="en-US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pymysql</a:t>
            </a: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host= </a:t>
            </a:r>
            <a:r>
              <a:rPr lang="en-US" dirty="0" err="1" smtClean="0">
                <a:latin typeface="Consolas" panose="020B0609020204030204" pitchFamily="49" charset="0"/>
              </a:rPr>
              <a:t>os.getenv</a:t>
            </a:r>
            <a:r>
              <a:rPr lang="en-US" dirty="0">
                <a:latin typeface="Consolas" panose="020B0609020204030204" pitchFamily="49" charset="0"/>
              </a:rPr>
              <a:t>("PYMSSQL_TEST_SERVER")</a:t>
            </a:r>
          </a:p>
          <a:p>
            <a:pPr indent="0">
              <a:buNone/>
            </a:pPr>
            <a:r>
              <a:rPr lang="en-US" dirty="0">
                <a:latin typeface="Consolas" panose="020B0609020204030204" pitchFamily="49" charset="0"/>
              </a:rPr>
              <a:t>user = </a:t>
            </a:r>
            <a:r>
              <a:rPr lang="en-US" dirty="0" err="1" smtClean="0">
                <a:latin typeface="Consolas" panose="020B0609020204030204" pitchFamily="49" charset="0"/>
              </a:rPr>
              <a:t>os.getenv</a:t>
            </a:r>
            <a:r>
              <a:rPr lang="en-US" dirty="0">
                <a:latin typeface="Consolas" panose="020B0609020204030204" pitchFamily="49" charset="0"/>
              </a:rPr>
              <a:t>("PYMSSQL_TEST_USERNAME")</a:t>
            </a:r>
          </a:p>
          <a:p>
            <a:pPr indent="0">
              <a:buNone/>
            </a:pPr>
            <a:r>
              <a:rPr lang="en-US" dirty="0">
                <a:latin typeface="Consolas" panose="020B0609020204030204" pitchFamily="49" charset="0"/>
              </a:rPr>
              <a:t>password = </a:t>
            </a:r>
            <a:r>
              <a:rPr lang="en-US" dirty="0" err="1" smtClean="0">
                <a:latin typeface="Consolas" panose="020B0609020204030204" pitchFamily="49" charset="0"/>
              </a:rPr>
              <a:t>os.getenv</a:t>
            </a:r>
            <a:r>
              <a:rPr lang="en-US" dirty="0">
                <a:latin typeface="Consolas" panose="020B0609020204030204" pitchFamily="49" charset="0"/>
              </a:rPr>
              <a:t>("PYMSSQL_TEST_PASSWORD")</a:t>
            </a:r>
          </a:p>
          <a:p>
            <a:pPr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dirty="0">
                <a:latin typeface="Consolas" panose="020B0609020204030204" pitchFamily="49" charset="0"/>
              </a:rPr>
              <a:t>conn = </a:t>
            </a:r>
            <a:r>
              <a:rPr lang="en-US" dirty="0" err="1">
                <a:latin typeface="Consolas" panose="020B0609020204030204" pitchFamily="49" charset="0"/>
              </a:rPr>
              <a:t>pymssql.connect</a:t>
            </a:r>
            <a:r>
              <a:rPr lang="en-US" dirty="0">
                <a:latin typeface="Consolas" panose="020B0609020204030204" pitchFamily="49" charset="0"/>
              </a:rPr>
              <a:t>(server, user, password, </a:t>
            </a:r>
            <a:r>
              <a:rPr lang="en-US" dirty="0" smtClean="0">
                <a:latin typeface="Consolas" panose="020B0609020204030204" pitchFamily="49" charset="0"/>
              </a:rPr>
              <a:t>"MY_DB")</a:t>
            </a:r>
            <a:endParaRPr lang="en-US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cur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conn.cursor</a:t>
            </a:r>
            <a:r>
              <a:rPr lang="en-US" dirty="0">
                <a:latin typeface="Consolas" panose="020B0609020204030204" pitchFamily="49" charset="0"/>
              </a:rPr>
              <a:t>() </a:t>
            </a:r>
          </a:p>
          <a:p>
            <a:pPr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cur.execute</a:t>
            </a:r>
            <a:r>
              <a:rPr lang="en-US" dirty="0">
                <a:latin typeface="Consolas" panose="020B0609020204030204" pitchFamily="49" charset="0"/>
              </a:rPr>
              <a:t>("SELECT * FROM </a:t>
            </a:r>
            <a:r>
              <a:rPr lang="en-US" dirty="0" err="1">
                <a:latin typeface="Consolas" panose="020B0609020204030204" pitchFamily="49" charset="0"/>
              </a:rPr>
              <a:t>My_Table</a:t>
            </a:r>
            <a:r>
              <a:rPr lang="en-US" dirty="0">
                <a:latin typeface="Consolas" panose="020B0609020204030204" pitchFamily="49" charset="0"/>
              </a:rPr>
              <a:t>" )  </a:t>
            </a:r>
          </a:p>
          <a:p>
            <a:pPr lvl="1" indent="0">
              <a:buNone/>
            </a:pPr>
            <a:endParaRPr lang="en-US" b="1" dirty="0" smtClean="0"/>
          </a:p>
          <a:p>
            <a:pPr lvl="1" indent="0">
              <a:buNone/>
            </a:pPr>
            <a:endParaRPr lang="en-US" b="1" dirty="0"/>
          </a:p>
          <a:p>
            <a:pPr lvl="1"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81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a Python </a:t>
            </a:r>
            <a:r>
              <a:rPr lang="en-US" sz="2000" b="1" dirty="0" smtClean="0"/>
              <a:t>program to connect to the database using the information provided, and print the 10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record returned</a:t>
            </a:r>
            <a:endParaRPr lang="en-US" b="1" dirty="0" smtClean="0"/>
          </a:p>
          <a:p>
            <a:pPr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import </a:t>
            </a:r>
            <a:r>
              <a:rPr lang="pt-BR" dirty="0">
                <a:latin typeface="Consolas" panose="020B0609020204030204" pitchFamily="49" charset="0"/>
              </a:rPr>
              <a:t>pymysql  </a:t>
            </a:r>
          </a:p>
          <a:p>
            <a:pPr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conn </a:t>
            </a:r>
            <a:r>
              <a:rPr lang="pt-BR" dirty="0">
                <a:latin typeface="Consolas" panose="020B0609020204030204" pitchFamily="49" charset="0"/>
              </a:rPr>
              <a:t>= pymysql.connect(host</a:t>
            </a:r>
            <a:r>
              <a:rPr lang="pt-BR" dirty="0" smtClean="0">
                <a:latin typeface="Consolas" panose="020B0609020204030204" pitchFamily="49" charset="0"/>
              </a:rPr>
              <a:t>=‘myhost',  </a:t>
            </a:r>
            <a:endParaRPr lang="pt-BR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                       port=3306,  </a:t>
            </a:r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                       user</a:t>
            </a:r>
            <a:r>
              <a:rPr lang="pt-BR" dirty="0" smtClean="0">
                <a:latin typeface="Consolas" panose="020B0609020204030204" pitchFamily="49" charset="0"/>
              </a:rPr>
              <a:t>=‘my_user</a:t>
            </a:r>
            <a:r>
              <a:rPr lang="pt-BR" dirty="0">
                <a:latin typeface="Consolas" panose="020B0609020204030204" pitchFamily="49" charset="0"/>
              </a:rPr>
              <a:t>',  </a:t>
            </a:r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                       passwd</a:t>
            </a:r>
            <a:r>
              <a:rPr lang="pt-BR" dirty="0" smtClean="0">
                <a:latin typeface="Consolas" panose="020B0609020204030204" pitchFamily="49" charset="0"/>
              </a:rPr>
              <a:t>=‘my_pass',  </a:t>
            </a:r>
            <a:endParaRPr lang="pt-BR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                       db=</a:t>
            </a:r>
            <a:r>
              <a:rPr lang="pt-BR" dirty="0" smtClean="0">
                <a:latin typeface="Consolas" panose="020B0609020204030204" pitchFamily="49" charset="0"/>
              </a:rPr>
              <a:t>'Training</a:t>
            </a:r>
            <a:r>
              <a:rPr lang="pt-BR" dirty="0">
                <a:latin typeface="Consolas" panose="020B0609020204030204" pitchFamily="49" charset="0"/>
              </a:rPr>
              <a:t>',  </a:t>
            </a:r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                       charset='utf8')  </a:t>
            </a:r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cur = conn.cursor()  </a:t>
            </a:r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sql = "SELECT * FROM </a:t>
            </a:r>
            <a:r>
              <a:rPr lang="pt-BR" dirty="0" smtClean="0">
                <a:latin typeface="Consolas" panose="020B0609020204030204" pitchFamily="49" charset="0"/>
              </a:rPr>
              <a:t>my_table;"  </a:t>
            </a:r>
            <a:endParaRPr lang="pt-BR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cur.execute(sql)  </a:t>
            </a:r>
          </a:p>
          <a:p>
            <a:pPr indent="0">
              <a:buNone/>
            </a:pPr>
            <a:r>
              <a:rPr lang="pt-BR" dirty="0">
                <a:latin typeface="Consolas" panose="020B0609020204030204" pitchFamily="49" charset="0"/>
              </a:rPr>
              <a:t>data = cur.fetchall()</a:t>
            </a:r>
          </a:p>
          <a:p>
            <a:pPr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print(data[9])</a:t>
            </a:r>
          </a:p>
          <a:p>
            <a:pPr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cur.close</a:t>
            </a:r>
            <a:r>
              <a:rPr lang="en-US" dirty="0">
                <a:latin typeface="Consolas" panose="020B0609020204030204" pitchFamily="49" charset="0"/>
              </a:rPr>
              <a:t>()  </a:t>
            </a:r>
          </a:p>
          <a:p>
            <a:pPr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conn.close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649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a Python </a:t>
            </a:r>
            <a:r>
              <a:rPr lang="en-US" sz="2000" b="1" dirty="0" smtClean="0"/>
              <a:t>program to merge 2 pandas </a:t>
            </a:r>
            <a:r>
              <a:rPr lang="en-US" sz="2000" b="1" dirty="0" err="1" smtClean="0"/>
              <a:t>dataframes</a:t>
            </a:r>
            <a:r>
              <a:rPr lang="en-US" sz="2000" b="1" dirty="0" smtClean="0"/>
              <a:t> using an inner join on the column ‘</a:t>
            </a:r>
            <a:r>
              <a:rPr lang="en-US" sz="2000" b="1" dirty="0" err="1" smtClean="0"/>
              <a:t>LocationCode</a:t>
            </a:r>
            <a:r>
              <a:rPr lang="en-US" sz="2000" b="1" dirty="0" smtClean="0"/>
              <a:t>’. Both </a:t>
            </a:r>
            <a:r>
              <a:rPr lang="en-US" sz="2000" b="1" dirty="0" err="1" smtClean="0"/>
              <a:t>dataframes</a:t>
            </a:r>
            <a:r>
              <a:rPr lang="en-US" sz="2000" b="1" dirty="0" smtClean="0"/>
              <a:t> should be from the database using the information provided</a:t>
            </a:r>
            <a:endParaRPr lang="en-US" b="1" dirty="0" smtClean="0"/>
          </a:p>
          <a:p>
            <a:pPr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22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a Python </a:t>
            </a:r>
            <a:r>
              <a:rPr lang="en-US" sz="2000" b="1" dirty="0" smtClean="0"/>
              <a:t>program to merge 2 pandas </a:t>
            </a:r>
            <a:r>
              <a:rPr lang="en-US" sz="2000" b="1" dirty="0" err="1" smtClean="0"/>
              <a:t>dataframes</a:t>
            </a:r>
            <a:r>
              <a:rPr lang="en-US" sz="2000" b="1" dirty="0" smtClean="0"/>
              <a:t> using an inner join on the column ‘</a:t>
            </a:r>
            <a:r>
              <a:rPr lang="en-US" sz="2000" b="1" dirty="0" err="1" smtClean="0"/>
              <a:t>LocationCode</a:t>
            </a:r>
            <a:r>
              <a:rPr lang="en-US" sz="2000" b="1" dirty="0" smtClean="0"/>
              <a:t>’. Both </a:t>
            </a:r>
            <a:r>
              <a:rPr lang="en-US" sz="2000" b="1" dirty="0" err="1" smtClean="0"/>
              <a:t>dataframes</a:t>
            </a:r>
            <a:r>
              <a:rPr lang="en-US" sz="2000" b="1" dirty="0" smtClean="0"/>
              <a:t> should be from the database using the information provided</a:t>
            </a:r>
            <a:endParaRPr lang="en-US" b="1" dirty="0" smtClean="0"/>
          </a:p>
          <a:p>
            <a:pPr indent="0">
              <a:buNone/>
            </a:pPr>
            <a:r>
              <a:rPr lang="pt-BR" sz="1200" dirty="0" smtClean="0">
                <a:latin typeface="Consolas" panose="020B0609020204030204" pitchFamily="49" charset="0"/>
              </a:rPr>
              <a:t>import </a:t>
            </a:r>
            <a:r>
              <a:rPr lang="pt-BR" sz="1200" dirty="0">
                <a:latin typeface="Consolas" panose="020B0609020204030204" pitchFamily="49" charset="0"/>
              </a:rPr>
              <a:t>pymysql  </a:t>
            </a:r>
            <a:endParaRPr lang="pt-BR" sz="12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sz="1200" dirty="0" smtClean="0">
                <a:latin typeface="Consolas" panose="020B0609020204030204" pitchFamily="49" charset="0"/>
              </a:rPr>
              <a:t>Import pandas</a:t>
            </a:r>
            <a:endParaRPr lang="pt-BR" sz="12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sz="1200" dirty="0" smtClean="0">
                <a:latin typeface="Consolas" panose="020B0609020204030204" pitchFamily="49" charset="0"/>
              </a:rPr>
              <a:t>conn </a:t>
            </a:r>
            <a:r>
              <a:rPr lang="pt-BR" sz="1200" dirty="0">
                <a:latin typeface="Consolas" panose="020B0609020204030204" pitchFamily="49" charset="0"/>
              </a:rPr>
              <a:t>= pymysql.connect(host</a:t>
            </a:r>
            <a:r>
              <a:rPr lang="pt-BR" sz="1200" dirty="0" smtClean="0">
                <a:latin typeface="Consolas" panose="020B0609020204030204" pitchFamily="49" charset="0"/>
              </a:rPr>
              <a:t>=‘myhost',  </a:t>
            </a:r>
            <a:endParaRPr lang="pt-BR" sz="12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                   port=3306,  </a:t>
            </a:r>
          </a:p>
          <a:p>
            <a:pPr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                   user</a:t>
            </a:r>
            <a:r>
              <a:rPr lang="pt-BR" sz="1200" dirty="0" smtClean="0">
                <a:latin typeface="Consolas" panose="020B0609020204030204" pitchFamily="49" charset="0"/>
              </a:rPr>
              <a:t>=‘my_user</a:t>
            </a:r>
            <a:r>
              <a:rPr lang="pt-BR" sz="1200" dirty="0">
                <a:latin typeface="Consolas" panose="020B0609020204030204" pitchFamily="49" charset="0"/>
              </a:rPr>
              <a:t>',  </a:t>
            </a:r>
          </a:p>
          <a:p>
            <a:pPr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                   passwd</a:t>
            </a:r>
            <a:r>
              <a:rPr lang="pt-BR" sz="1200" dirty="0" smtClean="0">
                <a:latin typeface="Consolas" panose="020B0609020204030204" pitchFamily="49" charset="0"/>
              </a:rPr>
              <a:t>=‘my_pass',  </a:t>
            </a:r>
            <a:endParaRPr lang="pt-BR" sz="12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                   db=</a:t>
            </a:r>
            <a:r>
              <a:rPr lang="pt-BR" sz="1200" dirty="0" smtClean="0">
                <a:latin typeface="Consolas" panose="020B0609020204030204" pitchFamily="49" charset="0"/>
              </a:rPr>
              <a:t>'Training</a:t>
            </a:r>
            <a:r>
              <a:rPr lang="pt-BR" sz="1200" dirty="0">
                <a:latin typeface="Consolas" panose="020B0609020204030204" pitchFamily="49" charset="0"/>
              </a:rPr>
              <a:t>',  </a:t>
            </a:r>
          </a:p>
          <a:p>
            <a:pPr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                   charset='utf8')  </a:t>
            </a:r>
          </a:p>
          <a:p>
            <a:pPr indent="0">
              <a:buNone/>
            </a:pPr>
            <a:r>
              <a:rPr lang="pt-BR" sz="1200" dirty="0" smtClean="0">
                <a:latin typeface="Consolas" panose="020B0609020204030204" pitchFamily="49" charset="0"/>
              </a:rPr>
              <a:t>df_db1 </a:t>
            </a:r>
            <a:r>
              <a:rPr lang="pt-BR" sz="1200" dirty="0">
                <a:latin typeface="Consolas" panose="020B0609020204030204" pitchFamily="49" charset="0"/>
              </a:rPr>
              <a:t>= pandas.read_sql('SELECT * FROM tbl_RexusLease',conn)</a:t>
            </a:r>
          </a:p>
          <a:p>
            <a:pPr indent="0">
              <a:buNone/>
            </a:pPr>
            <a:r>
              <a:rPr lang="pt-BR" sz="1200" dirty="0" smtClean="0">
                <a:latin typeface="Consolas" panose="020B0609020204030204" pitchFamily="49" charset="0"/>
              </a:rPr>
              <a:t>df_db2 </a:t>
            </a:r>
            <a:r>
              <a:rPr lang="pt-BR" sz="1200" dirty="0">
                <a:latin typeface="Consolas" panose="020B0609020204030204" pitchFamily="49" charset="0"/>
              </a:rPr>
              <a:t>= pandas.read_sql('SELECT * FROM </a:t>
            </a:r>
            <a:r>
              <a:rPr lang="pt-BR" sz="1200" dirty="0" smtClean="0">
                <a:latin typeface="Consolas" panose="020B0609020204030204" pitchFamily="49" charset="0"/>
              </a:rPr>
              <a:t>tbl_RexusBuilding',</a:t>
            </a:r>
            <a:r>
              <a:rPr lang="pt-BR" sz="1200" dirty="0">
                <a:latin typeface="Consolas" panose="020B0609020204030204" pitchFamily="49" charset="0"/>
              </a:rPr>
              <a:t>conn)</a:t>
            </a:r>
          </a:p>
          <a:p>
            <a:pPr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sz="1200" dirty="0" smtClean="0">
                <a:latin typeface="Consolas" panose="020B0609020204030204" pitchFamily="49" charset="0"/>
              </a:rPr>
              <a:t>full_df </a:t>
            </a:r>
            <a:r>
              <a:rPr lang="pt-BR" sz="1200" dirty="0">
                <a:latin typeface="Consolas" panose="020B0609020204030204" pitchFamily="49" charset="0"/>
              </a:rPr>
              <a:t>= </a:t>
            </a:r>
            <a:r>
              <a:rPr lang="pt-BR" sz="1200" dirty="0" smtClean="0">
                <a:latin typeface="Consolas" panose="020B0609020204030204" pitchFamily="49" charset="0"/>
              </a:rPr>
              <a:t>pandas.merge(df_db1, df_db2, </a:t>
            </a:r>
            <a:r>
              <a:rPr lang="pt-BR" sz="1200" dirty="0">
                <a:latin typeface="Consolas" panose="020B0609020204030204" pitchFamily="49" charset="0"/>
              </a:rPr>
              <a:t>on='LocationCode', </a:t>
            </a:r>
            <a:r>
              <a:rPr lang="pt-BR" sz="1200" dirty="0" smtClean="0">
                <a:latin typeface="Consolas" panose="020B0609020204030204" pitchFamily="49" charset="0"/>
              </a:rPr>
              <a:t>how=</a:t>
            </a:r>
            <a:r>
              <a:rPr lang="pt-BR" sz="1200" dirty="0">
                <a:latin typeface="Consolas" panose="020B0609020204030204" pitchFamily="49" charset="0"/>
              </a:rPr>
              <a:t>'</a:t>
            </a:r>
            <a:r>
              <a:rPr lang="pt-BR" sz="1200" dirty="0" smtClean="0">
                <a:latin typeface="Consolas" panose="020B0609020204030204" pitchFamily="49" charset="0"/>
              </a:rPr>
              <a:t>inner')</a:t>
            </a:r>
          </a:p>
          <a:p>
            <a:pPr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# close connection to the database  </a:t>
            </a:r>
          </a:p>
          <a:p>
            <a:pPr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conn.close()</a:t>
            </a:r>
          </a:p>
          <a:p>
            <a:pPr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987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Using the merged </a:t>
            </a:r>
            <a:r>
              <a:rPr lang="en-US" sz="2000" b="1" dirty="0" err="1" smtClean="0"/>
              <a:t>dataframe</a:t>
            </a:r>
            <a:r>
              <a:rPr lang="en-US" sz="2000" b="1" dirty="0" smtClean="0"/>
              <a:t> from exercise 9, generate a new </a:t>
            </a:r>
            <a:r>
              <a:rPr lang="en-US" sz="2000" b="1" dirty="0" err="1" smtClean="0"/>
              <a:t>dataframe</a:t>
            </a:r>
            <a:r>
              <a:rPr lang="en-US" sz="2000" b="1" dirty="0" smtClean="0"/>
              <a:t> that contains the mean </a:t>
            </a:r>
            <a:r>
              <a:rPr lang="en-US" sz="2000" b="1" dirty="0" err="1" smtClean="0"/>
              <a:t>LeaseAnnualRentAmount</a:t>
            </a:r>
            <a:r>
              <a:rPr lang="en-US" sz="2000" b="1" dirty="0" smtClean="0"/>
              <a:t> per congressional district. Print the first 5 records of the mean </a:t>
            </a:r>
            <a:r>
              <a:rPr lang="en-US" sz="2000" b="1" dirty="0" err="1" smtClean="0"/>
              <a:t>dataframe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00816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Using the merged </a:t>
            </a:r>
            <a:r>
              <a:rPr lang="en-US" sz="2000" b="1" dirty="0" err="1" smtClean="0"/>
              <a:t>dataframe</a:t>
            </a:r>
            <a:r>
              <a:rPr lang="en-US" sz="2000" b="1" dirty="0" smtClean="0"/>
              <a:t> from exercise 9, generate a new </a:t>
            </a:r>
            <a:r>
              <a:rPr lang="en-US" sz="2000" b="1" dirty="0" err="1" smtClean="0"/>
              <a:t>dataframe</a:t>
            </a:r>
            <a:r>
              <a:rPr lang="en-US" sz="2000" b="1" dirty="0" smtClean="0"/>
              <a:t> that contains the mean </a:t>
            </a:r>
            <a:r>
              <a:rPr lang="en-US" sz="2000" b="1" dirty="0" err="1" smtClean="0"/>
              <a:t>LeaseAnnualRentAmount</a:t>
            </a:r>
            <a:r>
              <a:rPr lang="en-US" sz="2000" b="1" dirty="0" smtClean="0"/>
              <a:t> per congressional district. Print the first 5 records of the mean </a:t>
            </a:r>
            <a:r>
              <a:rPr lang="en-US" sz="2000" b="1" dirty="0" err="1" smtClean="0"/>
              <a:t>dataframe</a:t>
            </a:r>
            <a:endParaRPr lang="en-US" b="1" dirty="0" smtClean="0"/>
          </a:p>
          <a:p>
            <a:pPr indent="0">
              <a:buNone/>
            </a:pPr>
            <a:r>
              <a:rPr lang="pt-BR" sz="1200" dirty="0" smtClean="0">
                <a:latin typeface="Consolas" panose="020B0609020204030204" pitchFamily="49" charset="0"/>
              </a:rPr>
              <a:t>import </a:t>
            </a:r>
            <a:r>
              <a:rPr lang="pt-BR" sz="1200" dirty="0">
                <a:latin typeface="Consolas" panose="020B0609020204030204" pitchFamily="49" charset="0"/>
              </a:rPr>
              <a:t>pymysql  </a:t>
            </a:r>
            <a:endParaRPr lang="pt-BR" sz="12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sz="1200" dirty="0" smtClean="0">
                <a:latin typeface="Consolas" panose="020B0609020204030204" pitchFamily="49" charset="0"/>
              </a:rPr>
              <a:t>Import pandas</a:t>
            </a:r>
            <a:endParaRPr lang="pt-BR" sz="12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sz="1200" dirty="0" smtClean="0">
                <a:latin typeface="Consolas" panose="020B0609020204030204" pitchFamily="49" charset="0"/>
              </a:rPr>
              <a:t>conn </a:t>
            </a:r>
            <a:r>
              <a:rPr lang="pt-BR" sz="1200" dirty="0">
                <a:latin typeface="Consolas" panose="020B0609020204030204" pitchFamily="49" charset="0"/>
              </a:rPr>
              <a:t>= pymysql.connect(host</a:t>
            </a:r>
            <a:r>
              <a:rPr lang="pt-BR" sz="1200" dirty="0" smtClean="0">
                <a:latin typeface="Consolas" panose="020B0609020204030204" pitchFamily="49" charset="0"/>
              </a:rPr>
              <a:t>=‘myhost',  </a:t>
            </a:r>
            <a:endParaRPr lang="pt-BR" sz="12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                   port=3306,  </a:t>
            </a:r>
          </a:p>
          <a:p>
            <a:pPr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                   user</a:t>
            </a:r>
            <a:r>
              <a:rPr lang="pt-BR" sz="1200" dirty="0" smtClean="0">
                <a:latin typeface="Consolas" panose="020B0609020204030204" pitchFamily="49" charset="0"/>
              </a:rPr>
              <a:t>=‘my_user</a:t>
            </a:r>
            <a:r>
              <a:rPr lang="pt-BR" sz="1200" dirty="0">
                <a:latin typeface="Consolas" panose="020B0609020204030204" pitchFamily="49" charset="0"/>
              </a:rPr>
              <a:t>',  </a:t>
            </a:r>
          </a:p>
          <a:p>
            <a:pPr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                   passwd</a:t>
            </a:r>
            <a:r>
              <a:rPr lang="pt-BR" sz="1200" dirty="0" smtClean="0">
                <a:latin typeface="Consolas" panose="020B0609020204030204" pitchFamily="49" charset="0"/>
              </a:rPr>
              <a:t>=‘my_pass',  </a:t>
            </a:r>
            <a:endParaRPr lang="pt-BR" sz="12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                   db=</a:t>
            </a:r>
            <a:r>
              <a:rPr lang="pt-BR" sz="1200" dirty="0" smtClean="0">
                <a:latin typeface="Consolas" panose="020B0609020204030204" pitchFamily="49" charset="0"/>
              </a:rPr>
              <a:t>'Training</a:t>
            </a:r>
            <a:r>
              <a:rPr lang="pt-BR" sz="1200" dirty="0">
                <a:latin typeface="Consolas" panose="020B0609020204030204" pitchFamily="49" charset="0"/>
              </a:rPr>
              <a:t>',  </a:t>
            </a:r>
          </a:p>
          <a:p>
            <a:pPr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                   charset='utf8')  </a:t>
            </a:r>
          </a:p>
          <a:p>
            <a:pPr indent="0">
              <a:buNone/>
            </a:pPr>
            <a:r>
              <a:rPr lang="pt-BR" sz="1200" dirty="0" smtClean="0">
                <a:latin typeface="Consolas" panose="020B0609020204030204" pitchFamily="49" charset="0"/>
              </a:rPr>
              <a:t>df_db1 </a:t>
            </a:r>
            <a:r>
              <a:rPr lang="pt-BR" sz="1200" dirty="0">
                <a:latin typeface="Consolas" panose="020B0609020204030204" pitchFamily="49" charset="0"/>
              </a:rPr>
              <a:t>= pandas.read_sql('SELECT * FROM tbl_RexusLease',conn)</a:t>
            </a:r>
          </a:p>
          <a:p>
            <a:pPr indent="0">
              <a:buNone/>
            </a:pPr>
            <a:r>
              <a:rPr lang="pt-BR" sz="1200" dirty="0" smtClean="0">
                <a:latin typeface="Consolas" panose="020B0609020204030204" pitchFamily="49" charset="0"/>
              </a:rPr>
              <a:t>df_db2 </a:t>
            </a:r>
            <a:r>
              <a:rPr lang="pt-BR" sz="1200" dirty="0">
                <a:latin typeface="Consolas" panose="020B0609020204030204" pitchFamily="49" charset="0"/>
              </a:rPr>
              <a:t>= pandas.read_sql('SELECT * FROM </a:t>
            </a:r>
            <a:r>
              <a:rPr lang="pt-BR" sz="1200" dirty="0" smtClean="0">
                <a:latin typeface="Consolas" panose="020B0609020204030204" pitchFamily="49" charset="0"/>
              </a:rPr>
              <a:t>tbl_RexusBuilding',</a:t>
            </a:r>
            <a:r>
              <a:rPr lang="pt-BR" sz="1200" dirty="0">
                <a:latin typeface="Consolas" panose="020B0609020204030204" pitchFamily="49" charset="0"/>
              </a:rPr>
              <a:t>conn)</a:t>
            </a:r>
          </a:p>
          <a:p>
            <a:pPr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sz="1200" dirty="0" smtClean="0">
                <a:latin typeface="Consolas" panose="020B0609020204030204" pitchFamily="49" charset="0"/>
              </a:rPr>
              <a:t>full_df </a:t>
            </a:r>
            <a:r>
              <a:rPr lang="pt-BR" sz="1200" dirty="0">
                <a:latin typeface="Consolas" panose="020B0609020204030204" pitchFamily="49" charset="0"/>
              </a:rPr>
              <a:t>= </a:t>
            </a:r>
            <a:r>
              <a:rPr lang="pt-BR" sz="1200" dirty="0" smtClean="0">
                <a:latin typeface="Consolas" panose="020B0609020204030204" pitchFamily="49" charset="0"/>
              </a:rPr>
              <a:t>pandas.merge(df_db1, df_db2, </a:t>
            </a:r>
            <a:r>
              <a:rPr lang="pt-BR" sz="1200" dirty="0">
                <a:latin typeface="Consolas" panose="020B0609020204030204" pitchFamily="49" charset="0"/>
              </a:rPr>
              <a:t>on='LocationCode', </a:t>
            </a:r>
            <a:r>
              <a:rPr lang="pt-BR" sz="1200" dirty="0" smtClean="0">
                <a:latin typeface="Consolas" panose="020B0609020204030204" pitchFamily="49" charset="0"/>
              </a:rPr>
              <a:t>how=</a:t>
            </a:r>
            <a:r>
              <a:rPr lang="pt-BR" sz="1200" dirty="0">
                <a:latin typeface="Consolas" panose="020B0609020204030204" pitchFamily="49" charset="0"/>
              </a:rPr>
              <a:t>'</a:t>
            </a:r>
            <a:r>
              <a:rPr lang="pt-BR" sz="1200" dirty="0" smtClean="0">
                <a:latin typeface="Consolas" panose="020B0609020204030204" pitchFamily="49" charset="0"/>
              </a:rPr>
              <a:t>inner')</a:t>
            </a:r>
          </a:p>
          <a:p>
            <a:pPr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sliced_df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latin typeface="Consolas" panose="020B0609020204030204" pitchFamily="49" charset="0"/>
              </a:rPr>
              <a:t>full_df.loc</a:t>
            </a:r>
            <a:r>
              <a:rPr lang="en-US" sz="1200" dirty="0">
                <a:latin typeface="Consolas" panose="020B0609020204030204" pitchFamily="49" charset="0"/>
              </a:rPr>
              <a:t>[:, ['</a:t>
            </a:r>
            <a:r>
              <a:rPr lang="en-US" sz="1200" dirty="0" err="1">
                <a:latin typeface="Consolas" panose="020B0609020204030204" pitchFamily="49" charset="0"/>
              </a:rPr>
              <a:t>CongressionalDistrict</a:t>
            </a:r>
            <a:r>
              <a:rPr lang="en-US" sz="1200" dirty="0" smtClean="0">
                <a:latin typeface="Consolas" panose="020B0609020204030204" pitchFamily="49" charset="0"/>
              </a:rPr>
              <a:t>','</a:t>
            </a:r>
            <a:r>
              <a:rPr lang="en-US" sz="1200" dirty="0" err="1" smtClean="0">
                <a:latin typeface="Consolas" panose="020B0609020204030204" pitchFamily="49" charset="0"/>
              </a:rPr>
              <a:t>LeaseAnnualRentAmount</a:t>
            </a:r>
            <a:r>
              <a:rPr lang="en-US" sz="1200" dirty="0" smtClean="0">
                <a:latin typeface="Consolas" panose="020B0609020204030204" pitchFamily="49" charset="0"/>
              </a:rPr>
              <a:t>']]</a:t>
            </a:r>
          </a:p>
          <a:p>
            <a:pPr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mean_df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sliced_df.groupby</a:t>
            </a:r>
            <a:r>
              <a:rPr lang="en-US" sz="1200" dirty="0">
                <a:latin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</a:rPr>
              <a:t>CongressionalDistrict</a:t>
            </a:r>
            <a:r>
              <a:rPr lang="en-US" sz="1200" dirty="0" smtClean="0">
                <a:latin typeface="Consolas" panose="020B0609020204030204" pitchFamily="49" charset="0"/>
              </a:rPr>
              <a:t>')['</a:t>
            </a:r>
            <a:r>
              <a:rPr lang="en-US" sz="1200" dirty="0" err="1" smtClean="0">
                <a:latin typeface="Consolas" panose="020B0609020204030204" pitchFamily="49" charset="0"/>
              </a:rPr>
              <a:t>LeaseAnnualRentAmount</a:t>
            </a:r>
            <a:r>
              <a:rPr lang="en-US" sz="1200" dirty="0" smtClean="0">
                <a:latin typeface="Consolas" panose="020B0609020204030204" pitchFamily="49" charset="0"/>
              </a:rPr>
              <a:t>'].</a:t>
            </a:r>
            <a:r>
              <a:rPr lang="en-US" sz="1200" dirty="0">
                <a:latin typeface="Consolas" panose="020B0609020204030204" pitchFamily="49" charset="0"/>
              </a:rPr>
              <a:t>mean</a:t>
            </a:r>
            <a:r>
              <a:rPr lang="en-US" sz="1200" dirty="0" smtClean="0">
                <a:latin typeface="Consolas" panose="020B0609020204030204" pitchFamily="49" charset="0"/>
              </a:rPr>
              <a:t>()</a:t>
            </a:r>
          </a:p>
          <a:p>
            <a:pPr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</a:t>
            </a:r>
            <a:r>
              <a:rPr lang="en-US" sz="1200" dirty="0" smtClean="0">
                <a:latin typeface="Consolas" panose="020B0609020204030204" pitchFamily="49" charset="0"/>
              </a:rPr>
              <a:t>rint(</a:t>
            </a:r>
            <a:r>
              <a:rPr lang="en-US" sz="1200" dirty="0" err="1" smtClean="0">
                <a:latin typeface="Consolas" panose="020B0609020204030204" pitchFamily="49" charset="0"/>
              </a:rPr>
              <a:t>mean_df.head</a:t>
            </a:r>
            <a:r>
              <a:rPr lang="en-US" sz="1200" dirty="0" smtClean="0">
                <a:latin typeface="Consolas" panose="020B0609020204030204" pitchFamily="49" charset="0"/>
              </a:rPr>
              <a:t>())</a:t>
            </a:r>
            <a:endParaRPr lang="pt-BR" sz="12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# close connection to the database  </a:t>
            </a:r>
          </a:p>
          <a:p>
            <a:pPr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conn.close()</a:t>
            </a:r>
          </a:p>
          <a:p>
            <a:pPr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00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sz="5400" b="1" dirty="0" smtClean="0"/>
              <a:t>Questions?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77082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sz="4800" dirty="0" smtClean="0"/>
          </a:p>
          <a:p>
            <a:pPr indent="0" algn="ctr">
              <a:buNone/>
            </a:pPr>
            <a:endParaRPr lang="en-US" sz="4800" dirty="0"/>
          </a:p>
          <a:p>
            <a:pPr indent="0" algn="ctr">
              <a:buNone/>
            </a:pPr>
            <a:r>
              <a:rPr lang="en-US" sz="4800" dirty="0" smtClean="0"/>
              <a:t>Thank You</a:t>
            </a:r>
          </a:p>
          <a:p>
            <a:pPr indent="0" algn="ctr">
              <a:buNone/>
            </a:pPr>
            <a:endParaRPr lang="en-US" sz="2800" dirty="0" smtClean="0"/>
          </a:p>
          <a:p>
            <a:pPr indent="0" algn="ctr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167554"/>
            <a:ext cx="152638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Database Credentials to Python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Problem: </a:t>
            </a:r>
            <a:r>
              <a:rPr lang="en-US" dirty="0" smtClean="0"/>
              <a:t>Storing Credentials in reusable code is unsecure</a:t>
            </a:r>
          </a:p>
          <a:p>
            <a:r>
              <a:rPr lang="en-US" b="1" dirty="0" smtClean="0"/>
              <a:t>Solution1:</a:t>
            </a:r>
            <a:r>
              <a:rPr lang="en-US" dirty="0" smtClean="0"/>
              <a:t>Reading credentials from environment variables using </a:t>
            </a:r>
            <a:r>
              <a:rPr lang="en-US" b="1" dirty="0" err="1" smtClean="0"/>
              <a:t>getenv</a:t>
            </a:r>
            <a:endParaRPr lang="en-US" b="1" dirty="0" smtClean="0"/>
          </a:p>
          <a:p>
            <a:pPr indent="0">
              <a:buNone/>
            </a:pPr>
            <a:r>
              <a:rPr lang="en-US" dirty="0" smtClean="0"/>
              <a:t>Variables could be set from the OS or from python:</a:t>
            </a:r>
          </a:p>
          <a:p>
            <a:pPr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os</a:t>
            </a:r>
            <a:endParaRPr lang="en-US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</a:t>
            </a:r>
            <a:r>
              <a:rPr lang="en-US" dirty="0" err="1" smtClean="0">
                <a:latin typeface="Consolas" panose="020B0609020204030204" pitchFamily="49" charset="0"/>
              </a:rPr>
              <a:t>ef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setEnvVariables</a:t>
            </a:r>
            <a:r>
              <a:rPr lang="en-US" dirty="0" smtClean="0">
                <a:latin typeface="Consolas" panose="020B0609020204030204" pitchFamily="49" charset="0"/>
              </a:rPr>
              <a:t>():</a:t>
            </a:r>
            <a:endParaRPr lang="en-US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os.environ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PYMSSQL_TEST_SERVER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]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'4.16.4.16' </a:t>
            </a:r>
          </a:p>
          <a:p>
            <a:pPr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os.environ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PYMSSQL_TEST_USERNAME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] = '</a:t>
            </a:r>
            <a:r>
              <a:rPr lang="en-US" dirty="0" err="1" smtClean="0">
                <a:latin typeface="Consolas" panose="020B0609020204030204" pitchFamily="49" charset="0"/>
              </a:rPr>
              <a:t>test_user</a:t>
            </a:r>
            <a:r>
              <a:rPr lang="en-US" dirty="0" smtClean="0">
                <a:latin typeface="Consolas" panose="020B0609020204030204" pitchFamily="49" charset="0"/>
              </a:rPr>
              <a:t>'</a:t>
            </a:r>
          </a:p>
          <a:p>
            <a:pPr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os.environ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PYMSSQL_TEST_PASSWORD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] = '4.16.4.16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pPr lvl="1" indent="0">
              <a:buNone/>
            </a:pPr>
            <a:endParaRPr lang="en-US" b="1" dirty="0" smtClean="0"/>
          </a:p>
          <a:p>
            <a:pPr lvl="1" indent="0">
              <a:buNone/>
            </a:pPr>
            <a:endParaRPr lang="en-US" b="1" dirty="0"/>
          </a:p>
          <a:p>
            <a:pPr lvl="1"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9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Database Credentials to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Problem: </a:t>
            </a:r>
            <a:r>
              <a:rPr lang="en-US" dirty="0" smtClean="0"/>
              <a:t>Storing Credentials in reusable code is unsecure</a:t>
            </a:r>
          </a:p>
          <a:p>
            <a:r>
              <a:rPr lang="en-US" b="1" dirty="0" smtClean="0"/>
              <a:t>Solution2: </a:t>
            </a:r>
            <a:r>
              <a:rPr lang="en-US" dirty="0" smtClean="0"/>
              <a:t>Create a Utility Module </a:t>
            </a:r>
            <a:endParaRPr lang="en-US" b="1" dirty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import </a:t>
            </a:r>
            <a:r>
              <a:rPr lang="en-US" sz="1400" dirty="0" err="1" smtClean="0">
                <a:latin typeface="Consolas" panose="020B0609020204030204" pitchFamily="49" charset="0"/>
              </a:rPr>
              <a:t>pymysql</a:t>
            </a: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endParaRPr lang="en-US" sz="14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def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getConnection</a:t>
            </a:r>
            <a:r>
              <a:rPr lang="en-US" sz="1400" dirty="0" smtClean="0">
                <a:latin typeface="Consolas" panose="020B0609020204030204" pitchFamily="49" charset="0"/>
              </a:rPr>
              <a:t>():</a:t>
            </a:r>
          </a:p>
          <a:p>
            <a:pPr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	connection = </a:t>
            </a:r>
            <a:r>
              <a:rPr lang="en-US" sz="1400" dirty="0" err="1" smtClean="0">
                <a:latin typeface="Consolas" panose="020B0609020204030204" pitchFamily="49" charset="0"/>
              </a:rPr>
              <a:t>pymysql.connect</a:t>
            </a:r>
            <a:r>
              <a:rPr lang="en-US" sz="1400" dirty="0" smtClean="0">
                <a:latin typeface="Consolas" panose="020B0609020204030204" pitchFamily="49" charset="0"/>
              </a:rPr>
              <a:t>(host=‘XXXXX',</a:t>
            </a:r>
          </a:p>
          <a:p>
            <a:pPr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                           </a:t>
            </a:r>
            <a:r>
              <a:rPr lang="en-US" sz="1400" dirty="0">
                <a:latin typeface="Consolas" panose="020B0609020204030204" pitchFamily="49" charset="0"/>
              </a:rPr>
              <a:t>user</a:t>
            </a:r>
            <a:r>
              <a:rPr lang="en-US" sz="1400" dirty="0" smtClean="0">
                <a:latin typeface="Consolas" panose="020B0609020204030204" pitchFamily="49" charset="0"/>
              </a:rPr>
              <a:t>=‘</a:t>
            </a:r>
            <a:r>
              <a:rPr lang="en-US" sz="1400" dirty="0" err="1" smtClean="0">
                <a:latin typeface="Consolas" panose="020B0609020204030204" pitchFamily="49" charset="0"/>
              </a:rPr>
              <a:t>test_user</a:t>
            </a:r>
            <a:r>
              <a:rPr lang="en-US" sz="1400" dirty="0" smtClean="0">
                <a:latin typeface="Consolas" panose="020B0609020204030204" pitchFamily="49" charset="0"/>
              </a:rPr>
              <a:t>',</a:t>
            </a:r>
            <a:endParaRPr lang="en-US" sz="14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             password</a:t>
            </a:r>
            <a:r>
              <a:rPr lang="en-US" sz="1400" dirty="0" smtClean="0">
                <a:latin typeface="Consolas" panose="020B0609020204030204" pitchFamily="49" charset="0"/>
              </a:rPr>
              <a:t>=‘</a:t>
            </a:r>
            <a:r>
              <a:rPr lang="en-US" sz="1400" dirty="0" err="1" smtClean="0">
                <a:latin typeface="Consolas" panose="020B0609020204030204" pitchFamily="49" charset="0"/>
              </a:rPr>
              <a:t>my_password</a:t>
            </a:r>
            <a:r>
              <a:rPr lang="en-US" sz="1400" dirty="0" smtClean="0">
                <a:latin typeface="Consolas" panose="020B0609020204030204" pitchFamily="49" charset="0"/>
              </a:rPr>
              <a:t>',                             </a:t>
            </a:r>
            <a:endParaRPr lang="en-US" sz="14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             </a:t>
            </a:r>
            <a:r>
              <a:rPr lang="en-US" sz="1400" dirty="0" err="1">
                <a:latin typeface="Consolas" panose="020B0609020204030204" pitchFamily="49" charset="0"/>
              </a:rPr>
              <a:t>db</a:t>
            </a:r>
            <a:r>
              <a:rPr lang="en-US" sz="1400" dirty="0" smtClean="0">
                <a:latin typeface="Consolas" panose="020B0609020204030204" pitchFamily="49" charset="0"/>
              </a:rPr>
              <a:t>=‘</a:t>
            </a:r>
            <a:r>
              <a:rPr lang="en-US" sz="1400" dirty="0" err="1" smtClean="0">
                <a:latin typeface="Consolas" panose="020B0609020204030204" pitchFamily="49" charset="0"/>
              </a:rPr>
              <a:t>test_db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 return </a:t>
            </a:r>
            <a:r>
              <a:rPr lang="en-US" sz="1400" dirty="0">
                <a:latin typeface="Consolas" panose="020B0609020204030204" pitchFamily="49" charset="0"/>
              </a:rPr>
              <a:t>connection  </a:t>
            </a:r>
          </a:p>
          <a:p>
            <a:pPr indent="0">
              <a:buNone/>
            </a:pPr>
            <a:endParaRPr lang="en-US" sz="1400" b="1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1400" b="1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 Use your utility module.</a:t>
            </a: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 smtClean="0">
                <a:latin typeface="Consolas" panose="020B0609020204030204" pitchFamily="49" charset="0"/>
              </a:rPr>
              <a:t>MyConnectionUtil</a:t>
            </a:r>
            <a:endParaRPr lang="en-US" sz="14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connection = </a:t>
            </a:r>
            <a:r>
              <a:rPr lang="en-US" sz="1400" dirty="0" err="1">
                <a:latin typeface="Consolas" panose="020B0609020204030204" pitchFamily="49" charset="0"/>
              </a:rPr>
              <a:t>MyConnectionUtil</a:t>
            </a:r>
            <a:r>
              <a:rPr lang="en-US" sz="1400" dirty="0" err="1" smtClean="0">
                <a:latin typeface="Consolas" panose="020B0609020204030204" pitchFamily="49" charset="0"/>
              </a:rPr>
              <a:t>.getConnection</a:t>
            </a:r>
            <a:r>
              <a:rPr lang="en-US" sz="1400" dirty="0" smtClean="0">
                <a:latin typeface="Consolas" panose="020B0609020204030204" pitchFamily="49" charset="0"/>
              </a:rPr>
              <a:t>()</a:t>
            </a:r>
            <a:endParaRPr lang="en-US" sz="1400" dirty="0">
              <a:latin typeface="Consolas" panose="020B0609020204030204" pitchFamily="49" charset="0"/>
            </a:endParaRPr>
          </a:p>
          <a:p>
            <a:pPr lvl="1"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7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a Python program to print all even numbers from a given numbers list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0054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a Python </a:t>
            </a:r>
            <a:r>
              <a:rPr lang="en-US" sz="2000" b="1" dirty="0" smtClean="0"/>
              <a:t>program to </a:t>
            </a:r>
            <a:r>
              <a:rPr lang="en-US" sz="2000" b="1" dirty="0"/>
              <a:t>print all even numbers from a given numbers </a:t>
            </a:r>
            <a:r>
              <a:rPr lang="en-US" sz="2000" b="1" dirty="0" smtClean="0"/>
              <a:t>list</a:t>
            </a:r>
          </a:p>
          <a:p>
            <a:pPr indent="0">
              <a:buNone/>
            </a:pPr>
            <a:endParaRPr lang="en-US" sz="2000" b="1" dirty="0" smtClean="0"/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 smtClean="0"/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r>
              <a:rPr lang="en-US" b="1" dirty="0">
                <a:latin typeface="Consolas" panose="020B0609020204030204" pitchFamily="49" charset="0"/>
              </a:rPr>
              <a:t>numbers = </a:t>
            </a:r>
            <a:r>
              <a:rPr lang="en-US" b="1" dirty="0" smtClean="0">
                <a:latin typeface="Consolas" panose="020B0609020204030204" pitchFamily="49" charset="0"/>
              </a:rPr>
              <a:t>[386</a:t>
            </a:r>
            <a:r>
              <a:rPr lang="en-US" b="1" dirty="0">
                <a:latin typeface="Consolas" panose="020B0609020204030204" pitchFamily="49" charset="0"/>
              </a:rPr>
              <a:t>, 462, 47, 418, 907, 344, 236, 375, 823, </a:t>
            </a:r>
            <a:r>
              <a:rPr lang="en-US" b="1" dirty="0" smtClean="0">
                <a:latin typeface="Consolas" panose="020B0609020204030204" pitchFamily="49" charset="0"/>
              </a:rPr>
              <a:t>566]</a:t>
            </a:r>
            <a:endParaRPr lang="en-US" b="1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b="1" dirty="0">
                <a:latin typeface="Consolas" panose="020B0609020204030204" pitchFamily="49" charset="0"/>
              </a:rPr>
              <a:t>for x in numbers:</a:t>
            </a:r>
          </a:p>
          <a:p>
            <a:pPr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if </a:t>
            </a:r>
            <a:r>
              <a:rPr lang="en-US" b="1" dirty="0" smtClean="0">
                <a:latin typeface="Consolas" panose="020B0609020204030204" pitchFamily="49" charset="0"/>
              </a:rPr>
              <a:t>x </a:t>
            </a:r>
            <a:r>
              <a:rPr lang="en-US" b="1" dirty="0">
                <a:latin typeface="Consolas" panose="020B0609020204030204" pitchFamily="49" charset="0"/>
              </a:rPr>
              <a:t>% 2 == 0:</a:t>
            </a:r>
          </a:p>
          <a:p>
            <a:pPr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print(x)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73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a Python program to print out a set containing all the </a:t>
            </a:r>
            <a:r>
              <a:rPr lang="en-US" sz="2000" b="1" dirty="0" smtClean="0"/>
              <a:t>names from list1 which </a:t>
            </a:r>
            <a:r>
              <a:rPr lang="en-US" sz="2000" b="1" dirty="0"/>
              <a:t>are not present in </a:t>
            </a:r>
            <a:r>
              <a:rPr lang="en-US" sz="2000" b="1" dirty="0" smtClean="0"/>
              <a:t>list2</a:t>
            </a:r>
          </a:p>
          <a:p>
            <a:pPr indent="0">
              <a:buNone/>
            </a:pPr>
            <a:r>
              <a:rPr lang="en-US" sz="2000" b="1" dirty="0" smtClean="0"/>
              <a:t>Example:</a:t>
            </a:r>
          </a:p>
          <a:p>
            <a:pPr indent="0">
              <a:buNone/>
            </a:pPr>
            <a:r>
              <a:rPr lang="en-US" dirty="0"/>
              <a:t>list1= set([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John",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Jim",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Bob"]) </a:t>
            </a:r>
          </a:p>
          <a:p>
            <a:pPr indent="0">
              <a:buNone/>
            </a:pPr>
            <a:r>
              <a:rPr lang="en-US" dirty="0"/>
              <a:t>list2= set([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Jim",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Mark"])</a:t>
            </a:r>
          </a:p>
          <a:p>
            <a:pPr indent="0">
              <a:buNone/>
            </a:pPr>
            <a:r>
              <a:rPr lang="en-US" dirty="0"/>
              <a:t>Expected Output : </a:t>
            </a:r>
          </a:p>
          <a:p>
            <a:pPr indent="0">
              <a:buNone/>
            </a:pPr>
            <a:r>
              <a:rPr lang="en-US" dirty="0"/>
              <a:t>{‘John', ‘Bob'}</a:t>
            </a:r>
          </a:p>
        </p:txBody>
      </p:sp>
    </p:spTree>
    <p:extLst>
      <p:ext uri="{BB962C8B-B14F-4D97-AF65-F5344CB8AC3E}">
        <p14:creationId xmlns:p14="http://schemas.microsoft.com/office/powerpoint/2010/main" val="148680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a Python program to print out a set containing all the </a:t>
            </a:r>
            <a:r>
              <a:rPr lang="en-US" sz="2000" b="1" dirty="0" smtClean="0"/>
              <a:t>names from list1 which </a:t>
            </a:r>
            <a:r>
              <a:rPr lang="en-US" sz="2000" b="1" dirty="0"/>
              <a:t>are not present in </a:t>
            </a:r>
            <a:r>
              <a:rPr lang="en-US" sz="2000" b="1" dirty="0" smtClean="0"/>
              <a:t>list2</a:t>
            </a:r>
          </a:p>
          <a:p>
            <a:pPr indent="0">
              <a:buNone/>
            </a:pPr>
            <a:r>
              <a:rPr lang="en-US" sz="2000" b="1" dirty="0" smtClean="0"/>
              <a:t>Example:</a:t>
            </a:r>
          </a:p>
          <a:p>
            <a:pPr indent="0">
              <a:buNone/>
            </a:pPr>
            <a:r>
              <a:rPr lang="en-US" dirty="0" smtClean="0"/>
              <a:t>list1= </a:t>
            </a:r>
            <a:r>
              <a:rPr lang="en-US" dirty="0"/>
              <a:t>set</a:t>
            </a:r>
            <a:r>
              <a:rPr lang="en-US" dirty="0" smtClean="0"/>
              <a:t>([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/>
              <a:t>John",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/>
              <a:t>Jim",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/>
              <a:t>Bob"]) </a:t>
            </a:r>
            <a:endParaRPr lang="en-US" dirty="0"/>
          </a:p>
          <a:p>
            <a:pPr indent="0">
              <a:buNone/>
            </a:pPr>
            <a:r>
              <a:rPr lang="en-US" dirty="0" smtClean="0"/>
              <a:t>list2= </a:t>
            </a:r>
            <a:r>
              <a:rPr lang="en-US" dirty="0"/>
              <a:t>set</a:t>
            </a:r>
            <a:r>
              <a:rPr lang="en-US" dirty="0" smtClean="0"/>
              <a:t>([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/>
              <a:t>Jim",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/>
              <a:t>Mark"])</a:t>
            </a:r>
            <a:endParaRPr lang="en-US" dirty="0"/>
          </a:p>
          <a:p>
            <a:pPr indent="0">
              <a:buNone/>
            </a:pPr>
            <a:r>
              <a:rPr lang="en-US" dirty="0"/>
              <a:t>Expected Output : </a:t>
            </a:r>
          </a:p>
          <a:p>
            <a:pPr indent="0">
              <a:buNone/>
            </a:pPr>
            <a:r>
              <a:rPr lang="en-US" dirty="0" smtClean="0"/>
              <a:t>{‘John', ‘Bob'}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>
                <a:latin typeface="Consolas" panose="020B0609020204030204" pitchFamily="49" charset="0"/>
              </a:rPr>
              <a:t>list1= set</a:t>
            </a:r>
            <a:r>
              <a:rPr lang="en-US" dirty="0" smtClean="0">
                <a:latin typeface="Consolas" panose="020B0609020204030204" pitchFamily="49" charset="0"/>
              </a:rPr>
              <a:t>([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John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en-US" dirty="0" smtClean="0">
                <a:latin typeface="Consolas" panose="020B0609020204030204" pitchFamily="49" charset="0"/>
              </a:rPr>
              <a:t>Jim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en-US" dirty="0" smtClean="0">
                <a:latin typeface="Consolas" panose="020B0609020204030204" pitchFamily="49" charset="0"/>
              </a:rPr>
              <a:t>Bob</a:t>
            </a:r>
            <a:r>
              <a:rPr lang="en-US" dirty="0">
                <a:latin typeface="Consolas" panose="020B0609020204030204" pitchFamily="49" charset="0"/>
              </a:rPr>
              <a:t>"]) </a:t>
            </a:r>
          </a:p>
          <a:p>
            <a:pPr indent="0">
              <a:buNone/>
            </a:pPr>
            <a:r>
              <a:rPr lang="en-US" dirty="0">
                <a:latin typeface="Consolas" panose="020B0609020204030204" pitchFamily="49" charset="0"/>
              </a:rPr>
              <a:t>list2= set</a:t>
            </a:r>
            <a:r>
              <a:rPr lang="en-US" dirty="0" smtClean="0">
                <a:latin typeface="Consolas" panose="020B0609020204030204" pitchFamily="49" charset="0"/>
              </a:rPr>
              <a:t>([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Jim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en-US" dirty="0" smtClean="0">
                <a:latin typeface="Consolas" panose="020B0609020204030204" pitchFamily="49" charset="0"/>
              </a:rPr>
              <a:t>Mark"])</a:t>
            </a:r>
          </a:p>
          <a:p>
            <a:pPr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print(list1.difference(list2))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a Python program to print </a:t>
            </a:r>
            <a:r>
              <a:rPr lang="en-US" sz="2000" b="1" dirty="0" smtClean="0"/>
              <a:t>out the index of the first occurrence of a the letter ‘a’ in a string</a:t>
            </a:r>
          </a:p>
        </p:txBody>
      </p:sp>
    </p:spTree>
    <p:extLst>
      <p:ext uri="{BB962C8B-B14F-4D97-AF65-F5344CB8AC3E}">
        <p14:creationId xmlns:p14="http://schemas.microsoft.com/office/powerpoint/2010/main" val="4253159548"/>
      </p:ext>
    </p:extLst>
  </p:cSld>
  <p:clrMapOvr>
    <a:masterClrMapping/>
  </p:clrMapOvr>
</p:sld>
</file>

<file path=ppt/theme/theme1.xml><?xml version="1.0" encoding="utf-8"?>
<a:theme xmlns:a="http://schemas.openxmlformats.org/drawingml/2006/main" name="GSA IT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8797</TotalTime>
  <Words>1042</Words>
  <Application>Microsoft Office PowerPoint</Application>
  <PresentationFormat>On-screen Show (4:3)</PresentationFormat>
  <Paragraphs>220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Narrow</vt:lpstr>
      <vt:lpstr>Consolas</vt:lpstr>
      <vt:lpstr>Georgia</vt:lpstr>
      <vt:lpstr>Noto Sans Symbols</vt:lpstr>
      <vt:lpstr>GSA IT Template</vt:lpstr>
      <vt:lpstr>PowerPoint Presentation</vt:lpstr>
      <vt:lpstr>Passing Database Credentials to Python</vt:lpstr>
      <vt:lpstr>Passing Database Credentials to Python (Continued)</vt:lpstr>
      <vt:lpstr>Passing Database Credentials to Python</vt:lpstr>
      <vt:lpstr>Exercise 1</vt:lpstr>
      <vt:lpstr>Exercise 1</vt:lpstr>
      <vt:lpstr>Exercise 2</vt:lpstr>
      <vt:lpstr>Exercise 2</vt:lpstr>
      <vt:lpstr>Exercise 3</vt:lpstr>
      <vt:lpstr>Exercise 3</vt:lpstr>
      <vt:lpstr>Exercise 4</vt:lpstr>
      <vt:lpstr>Exercise 4</vt:lpstr>
      <vt:lpstr>Exercise 5</vt:lpstr>
      <vt:lpstr>Exercise 5</vt:lpstr>
      <vt:lpstr>Exercise 6</vt:lpstr>
      <vt:lpstr>Exercise 6</vt:lpstr>
      <vt:lpstr>Exercise 7</vt:lpstr>
      <vt:lpstr>Exercise 7</vt:lpstr>
      <vt:lpstr>Exercise 8</vt:lpstr>
      <vt:lpstr>Exercise 8</vt:lpstr>
      <vt:lpstr>Exercise 9</vt:lpstr>
      <vt:lpstr>Exercise 9</vt:lpstr>
      <vt:lpstr>Exercise 10</vt:lpstr>
      <vt:lpstr>Exercise 10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JasmeenMBowmaster</dc:creator>
  <cp:lastModifiedBy>Windows User</cp:lastModifiedBy>
  <cp:revision>161</cp:revision>
  <dcterms:modified xsi:type="dcterms:W3CDTF">2018-01-25T03:20:05Z</dcterms:modified>
</cp:coreProperties>
</file>