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21"/>
  </p:notesMasterIdLst>
  <p:sldIdLst>
    <p:sldId id="256" r:id="rId3"/>
    <p:sldId id="257" r:id="rId4"/>
    <p:sldId id="258" r:id="rId5"/>
    <p:sldId id="265" r:id="rId6"/>
    <p:sldId id="267" r:id="rId7"/>
    <p:sldId id="292" r:id="rId8"/>
    <p:sldId id="293" r:id="rId9"/>
    <p:sldId id="272" r:id="rId10"/>
    <p:sldId id="299" r:id="rId11"/>
    <p:sldId id="294" r:id="rId12"/>
    <p:sldId id="297" r:id="rId13"/>
    <p:sldId id="296" r:id="rId14"/>
    <p:sldId id="298" r:id="rId15"/>
    <p:sldId id="300" r:id="rId16"/>
    <p:sldId id="301" r:id="rId17"/>
    <p:sldId id="302" r:id="rId18"/>
    <p:sldId id="303" r:id="rId19"/>
    <p:sldId id="28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11AF94-B9FA-4304-A880-D6D605D7CB4C}">
  <a:tblStyle styleId="{4A11AF94-B9FA-4304-A880-D6D605D7CB4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2" autoAdjust="0"/>
    <p:restoredTop sz="94660"/>
  </p:normalViewPr>
  <p:slideViewPr>
    <p:cSldViewPr snapToGrid="0">
      <p:cViewPr varScale="1">
        <p:scale>
          <a:sx n="131" d="100"/>
          <a:sy n="131" d="100"/>
        </p:scale>
        <p:origin x="10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a:t>
            </a:fld>
            <a:endParaRPr lang="en-US" sz="1200">
              <a:solidFill>
                <a:schemeClr val="dk1"/>
              </a:solidFill>
              <a:latin typeface="Arial"/>
              <a:ea typeface="Arial"/>
              <a:cs typeface="Arial"/>
              <a:sym typeface="Arial"/>
            </a:endParaRPr>
          </a:p>
        </p:txBody>
      </p:sp>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250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390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39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929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179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997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60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98" name="Shape 198"/>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Image Source: http://www.gsa.gov/portal/category/100000.  Visited 12/7/15.</a:t>
            </a:r>
          </a:p>
        </p:txBody>
      </p:sp>
      <p:sp>
        <p:nvSpPr>
          <p:cNvPr id="199" name="Shape 199"/>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lang="en-US"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651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rotWithShape="1">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Shape 14" descr="HiRez4inchGSAStarMarkRGB"/>
          <p:cNvPicPr preferRelativeResize="0"/>
          <p:nvPr/>
        </p:nvPicPr>
        <p:blipFill rotWithShape="1">
          <a:blip r:embed="rId3">
            <a:alphaModFix/>
          </a:blip>
          <a:srcRect/>
          <a:stretch/>
        </p:blipFill>
        <p:spPr>
          <a:xfrm>
            <a:off x="457200" y="228600"/>
            <a:ext cx="759759" cy="685543"/>
          </a:xfrm>
          <a:prstGeom prst="rect">
            <a:avLst/>
          </a:prstGeom>
          <a:noFill/>
          <a:ln>
            <a:noFill/>
          </a:ln>
        </p:spPr>
      </p:pic>
      <p:sp>
        <p:nvSpPr>
          <p:cNvPr id="15" name="Shape 15"/>
          <p:cNvSpPr txBox="1"/>
          <p:nvPr/>
        </p:nvSpPr>
        <p:spPr>
          <a:xfrm>
            <a:off x="4419600" y="742950"/>
            <a:ext cx="4267200" cy="153369"/>
          </a:xfrm>
          <a:prstGeom prst="rect">
            <a:avLst/>
          </a:prstGeom>
          <a:noFill/>
          <a:ln>
            <a:noFill/>
          </a:ln>
        </p:spPr>
        <p:txBody>
          <a:bodyPr wrap="square" lIns="0" tIns="0" rIns="0" bIns="0" anchor="ctr" anchorCtr="0">
            <a:noAutofit/>
          </a:bodyPr>
          <a:lstStyle/>
          <a:p>
            <a:pPr marL="0" marR="0" lvl="0" indent="0" algn="r" rtl="0">
              <a:spcBef>
                <a:spcPts val="0"/>
              </a:spcBef>
              <a:spcAft>
                <a:spcPts val="0"/>
              </a:spcAft>
              <a:buNone/>
            </a:pPr>
            <a:r>
              <a:rPr lang="en-US" sz="1200" b="1" i="0" u="none" strike="noStrike" cap="none">
                <a:solidFill>
                  <a:schemeClr val="lt1"/>
                </a:solidFill>
                <a:latin typeface="Arial"/>
                <a:ea typeface="Arial"/>
                <a:cs typeface="Arial"/>
                <a:sym typeface="Arial"/>
              </a:rPr>
              <a:t>U.S. General Services Administration</a:t>
            </a:r>
          </a:p>
        </p:txBody>
      </p:sp>
      <p:sp>
        <p:nvSpPr>
          <p:cNvPr id="16" name="Shape 16"/>
          <p:cNvSpPr/>
          <p:nvPr/>
        </p:nvSpPr>
        <p:spPr>
          <a:xfrm>
            <a:off x="3178" y="1285875"/>
            <a:ext cx="9140825" cy="642938"/>
          </a:xfrm>
          <a:prstGeom prst="rect">
            <a:avLst/>
          </a:prstGeom>
          <a:solidFill>
            <a:srgbClr val="B11116"/>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7" descr="HiRez4inchGSAStarMarkRGB"/>
          <p:cNvPicPr preferRelativeResize="0">
            <a:picLocks noChangeAspect="1" noChangeArrowheads="1"/>
          </p:cNvPicPr>
          <p:nvPr userDrawn="1"/>
        </p:nvPicPr>
        <p:blipFill>
          <a:blip r:embed="rId3" cstate="print"/>
          <a:stretch>
            <a:fillRect/>
          </a:stretch>
        </p:blipFill>
        <p:spPr bwMode="auto">
          <a:xfrm>
            <a:off x="457200" y="228600"/>
            <a:ext cx="760615" cy="685800"/>
          </a:xfrm>
          <a:prstGeom prst="rect">
            <a:avLst/>
          </a:prstGeom>
          <a:noFill/>
          <a:ln w="9525">
            <a:noFill/>
            <a:miter lim="800000"/>
            <a:headEnd/>
            <a:tailEnd/>
          </a:ln>
        </p:spPr>
      </p:pic>
      <p:sp>
        <p:nvSpPr>
          <p:cNvPr id="3" name="Text Box 10"/>
          <p:cNvSpPr txBox="1">
            <a:spLocks noChangeArrowheads="1"/>
          </p:cNvSpPr>
          <p:nvPr userDrawn="1"/>
        </p:nvSpPr>
        <p:spPr bwMode="auto">
          <a:xfrm>
            <a:off x="4419600" y="742950"/>
            <a:ext cx="4267200" cy="153369"/>
          </a:xfrm>
          <a:prstGeom prst="rect">
            <a:avLst/>
          </a:prstGeom>
          <a:noFill/>
          <a:ln w="9525">
            <a:noFill/>
            <a:miter lim="800000"/>
            <a:headEnd/>
            <a:tailEnd/>
          </a:ln>
        </p:spPr>
        <p:txBody>
          <a:bodyPr lIns="0" tIns="0" rIns="0" bIns="0" anchor="ctr"/>
          <a:lstStyle/>
          <a:p>
            <a:pPr algn="r">
              <a:spcBef>
                <a:spcPct val="50000"/>
              </a:spcBef>
              <a:defRPr/>
            </a:pPr>
            <a:r>
              <a:rPr lang="en-US" sz="1200" b="1" dirty="0">
                <a:solidFill>
                  <a:schemeClr val="bg1"/>
                </a:solidFill>
              </a:rPr>
              <a:t>U.S. General Services Administration</a:t>
            </a:r>
          </a:p>
        </p:txBody>
      </p:sp>
      <p:sp>
        <p:nvSpPr>
          <p:cNvPr id="4" name="Rectangle 12"/>
          <p:cNvSpPr>
            <a:spLocks noChangeArrowheads="1"/>
          </p:cNvSpPr>
          <p:nvPr userDrawn="1"/>
        </p:nvSpPr>
        <p:spPr bwMode="auto">
          <a:xfrm>
            <a:off x="3178" y="1285875"/>
            <a:ext cx="9140825" cy="642938"/>
          </a:xfrm>
          <a:prstGeom prst="rect">
            <a:avLst/>
          </a:prstGeom>
          <a:solidFill>
            <a:srgbClr val="B11116"/>
          </a:solidFill>
          <a:ln w="9525">
            <a:noFill/>
            <a:miter lim="800000"/>
            <a:headEnd/>
            <a:tailEnd/>
          </a:ln>
        </p:spPr>
        <p:txBody>
          <a:bodyPr wrap="none" anchor="ctr"/>
          <a:lstStyle/>
          <a:p>
            <a:pPr algn="ctr">
              <a:defRPr/>
            </a:pPr>
            <a:endParaRPr lang="en-US"/>
          </a:p>
        </p:txBody>
      </p:sp>
    </p:spTree>
    <p:extLst>
      <p:ext uri="{BB962C8B-B14F-4D97-AF65-F5344CB8AC3E}">
        <p14:creationId xmlns:p14="http://schemas.microsoft.com/office/powerpoint/2010/main" val="409566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607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819150"/>
            <a:ext cx="8229600" cy="3775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418779A-C536-4C34-86F9-0DD3384D2615}" type="slidenum">
              <a:rPr lang="en-US" smtClean="0"/>
              <a:pPr>
                <a:defRPr/>
              </a:pPr>
              <a:t>‹#›</a:t>
            </a:fld>
            <a:endParaRPr lang="en-US" dirty="0"/>
          </a:p>
        </p:txBody>
      </p:sp>
      <p:pic>
        <p:nvPicPr>
          <p:cNvPr id="5" name="Picture 4"/>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1118819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850915A-53DA-4A4A-A07E-1F044B89DF11}" type="slidenum">
              <a:rPr lang="en-US" smtClean="0"/>
              <a:pPr>
                <a:defRPr/>
              </a:pPr>
              <a:t>‹#›</a:t>
            </a:fld>
            <a:endParaRPr lang="en-US" dirty="0"/>
          </a:p>
        </p:txBody>
      </p:sp>
    </p:spTree>
    <p:extLst>
      <p:ext uri="{BB962C8B-B14F-4D97-AF65-F5344CB8AC3E}">
        <p14:creationId xmlns:p14="http://schemas.microsoft.com/office/powerpoint/2010/main" val="102575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824121"/>
            <a:ext cx="4038600" cy="3776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24121"/>
            <a:ext cx="4038600" cy="37705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0660DB58-4FF5-468F-824A-1D1B3EEEE845}" type="slidenum">
              <a:rPr lang="en-US" smtClean="0"/>
              <a:pPr>
                <a:defRPr/>
              </a:pPr>
              <a:t>‹#›</a:t>
            </a:fld>
            <a:endParaRPr lang="en-US" dirty="0"/>
          </a:p>
        </p:txBody>
      </p:sp>
      <p:pic>
        <p:nvPicPr>
          <p:cNvPr id="6" name="Picture 5"/>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815950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5720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819150"/>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330328"/>
            <a:ext cx="4040188" cy="32918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819150"/>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9" y="1330328"/>
            <a:ext cx="4041775" cy="326429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D8D08B6-0518-40F3-9579-B6FBC10C132E}" type="slidenum">
              <a:rPr lang="en-US" smtClean="0"/>
              <a:pPr>
                <a:defRPr/>
              </a:pPr>
              <a:t>‹#›</a:t>
            </a:fld>
            <a:endParaRPr lang="en-US" dirty="0"/>
          </a:p>
        </p:txBody>
      </p:sp>
      <p:pic>
        <p:nvPicPr>
          <p:cNvPr id="8" name="Picture 7"/>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346130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572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1E654BB0-9388-46F8-B4BF-7CE25E0FBA8F}" type="slidenum">
              <a:rPr lang="en-US" smtClean="0"/>
              <a:pPr>
                <a:defRPr/>
              </a:pPr>
              <a:t>‹#›</a:t>
            </a:fld>
            <a:endParaRPr lang="en-US" dirty="0"/>
          </a:p>
        </p:txBody>
      </p:sp>
      <p:pic>
        <p:nvPicPr>
          <p:cNvPr id="4" name="Picture 3"/>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4202740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6D745C7-2612-42E4-B125-C285F07D6351}" type="slidenum">
              <a:rPr lang="en-US" smtClean="0"/>
              <a:pPr>
                <a:defRPr/>
              </a:pPr>
              <a:t>‹#›</a:t>
            </a:fld>
            <a:endParaRPr lang="en-US" dirty="0"/>
          </a:p>
        </p:txBody>
      </p:sp>
    </p:spTree>
    <p:extLst>
      <p:ext uri="{BB962C8B-B14F-4D97-AF65-F5344CB8AC3E}">
        <p14:creationId xmlns:p14="http://schemas.microsoft.com/office/powerpoint/2010/main" val="79795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6"/>
            <a:ext cx="3008313" cy="351829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BBCEC99-B0E1-425D-82E1-ADC1095C7843}" type="slidenum">
              <a:rPr lang="en-US" smtClean="0"/>
              <a:pPr>
                <a:defRPr/>
              </a:pPr>
              <a:t>‹#›</a:t>
            </a:fld>
            <a:endParaRPr lang="en-US" dirty="0"/>
          </a:p>
        </p:txBody>
      </p:sp>
    </p:spTree>
    <p:extLst>
      <p:ext uri="{BB962C8B-B14F-4D97-AF65-F5344CB8AC3E}">
        <p14:creationId xmlns:p14="http://schemas.microsoft.com/office/powerpoint/2010/main" val="204185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749B0B4-DE60-4E99-85D0-888E608D11BE}" type="slidenum">
              <a:rPr lang="en-US" smtClean="0"/>
              <a:pPr>
                <a:defRPr/>
              </a:pPr>
              <a:t>‹#›</a:t>
            </a:fld>
            <a:endParaRPr lang="en-US" dirty="0"/>
          </a:p>
        </p:txBody>
      </p:sp>
    </p:spTree>
    <p:extLst>
      <p:ext uri="{BB962C8B-B14F-4D97-AF65-F5344CB8AC3E}">
        <p14:creationId xmlns:p14="http://schemas.microsoft.com/office/powerpoint/2010/main" val="553135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8248271-D244-4AF8-8A22-A4F20BB5F081}" type="slidenum">
              <a:rPr lang="en-US" smtClean="0"/>
              <a:pPr>
                <a:defRPr/>
              </a:pPr>
              <a:t>‹#›</a:t>
            </a:fld>
            <a:endParaRPr lang="en-US" dirty="0"/>
          </a:p>
        </p:txBody>
      </p:sp>
    </p:spTree>
    <p:extLst>
      <p:ext uri="{BB962C8B-B14F-4D97-AF65-F5344CB8AC3E}">
        <p14:creationId xmlns:p14="http://schemas.microsoft.com/office/powerpoint/2010/main" val="266618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460772"/>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19" name="Shape 19"/>
          <p:cNvSpPr txBox="1">
            <a:spLocks noGrp="1"/>
          </p:cNvSpPr>
          <p:nvPr>
            <p:ph type="body" idx="1"/>
          </p:nvPr>
        </p:nvSpPr>
        <p:spPr>
          <a:xfrm>
            <a:off x="457200" y="819150"/>
            <a:ext cx="8229600" cy="3775472"/>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20" name="Shape 20"/>
          <p:cNvPicPr preferRelativeResize="0"/>
          <p:nvPr/>
        </p:nvPicPr>
        <p:blipFill rotWithShape="1">
          <a:blip r:embed="rId2">
            <a:alphaModFix/>
          </a:blip>
          <a:srcRect/>
          <a:stretch/>
        </p:blipFill>
        <p:spPr>
          <a:xfrm>
            <a:off x="457200" y="205978"/>
            <a:ext cx="609554" cy="48425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92BFF02-5857-49E8-8B84-DEEE51643908}" type="slidenum">
              <a:rPr lang="en-US" smtClean="0"/>
              <a:pPr>
                <a:defRPr/>
              </a:pPr>
              <a:t>‹#›</a:t>
            </a:fld>
            <a:endParaRPr lang="en-US" dirty="0"/>
          </a:p>
        </p:txBody>
      </p:sp>
    </p:spTree>
    <p:extLst>
      <p:ext uri="{BB962C8B-B14F-4D97-AF65-F5344CB8AC3E}">
        <p14:creationId xmlns:p14="http://schemas.microsoft.com/office/powerpoint/2010/main" val="137541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4" y="204787"/>
            <a:ext cx="3008313" cy="871538"/>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28" name="Shape 28"/>
          <p:cNvSpPr txBox="1">
            <a:spLocks noGrp="1"/>
          </p:cNvSpPr>
          <p:nvPr>
            <p:ph type="body" idx="1"/>
          </p:nvPr>
        </p:nvSpPr>
        <p:spPr>
          <a:xfrm>
            <a:off x="3575050" y="204789"/>
            <a:ext cx="5111750" cy="4389835"/>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457204" y="1076326"/>
            <a:ext cx="3008313" cy="3518298"/>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3" y="3305176"/>
            <a:ext cx="7772400" cy="1021556"/>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33" name="Shape 33"/>
          <p:cNvSpPr txBox="1">
            <a:spLocks noGrp="1"/>
          </p:cNvSpPr>
          <p:nvPr>
            <p:ph type="body" idx="1"/>
          </p:nvPr>
        </p:nvSpPr>
        <p:spPr>
          <a:xfrm>
            <a:off x="722313" y="2180037"/>
            <a:ext cx="7772400" cy="112514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pic>
        <p:nvPicPr>
          <p:cNvPr id="43" name="Shape 43"/>
          <p:cNvPicPr preferRelativeResize="0"/>
          <p:nvPr/>
        </p:nvPicPr>
        <p:blipFill rotWithShape="1">
          <a:blip r:embed="rId2">
            <a:alphaModFix/>
          </a:blip>
          <a:srcRect/>
          <a:stretch/>
        </p:blipFill>
        <p:spPr>
          <a:xfrm>
            <a:off x="457200" y="205978"/>
            <a:ext cx="609554" cy="484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792288" y="3600450"/>
            <a:ext cx="5486400" cy="42505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46" name="Shape 46"/>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1"/>
          </p:nvPr>
        </p:nvSpPr>
        <p:spPr>
          <a:xfrm>
            <a:off x="1792288" y="4025504"/>
            <a:ext cx="5486400" cy="603646"/>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25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0" name="Shape 50"/>
          <p:cNvSpPr txBox="1">
            <a:spLocks noGrp="1"/>
          </p:cNvSpPr>
          <p:nvPr>
            <p:ph type="body" idx="1"/>
          </p:nvPr>
        </p:nvSpPr>
        <p:spPr>
          <a:xfrm rot="5400000">
            <a:off x="2874764" y="-1217414"/>
            <a:ext cx="3394472" cy="8229600"/>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5463778" y="1371601"/>
            <a:ext cx="4388644" cy="2057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3" name="Shape 53"/>
          <p:cNvSpPr txBox="1">
            <a:spLocks noGrp="1"/>
          </p:cNvSpPr>
          <p:nvPr>
            <p:ph type="body" idx="1"/>
          </p:nvPr>
        </p:nvSpPr>
        <p:spPr>
          <a:xfrm rot="5400000">
            <a:off x="1272778" y="-609599"/>
            <a:ext cx="4388644" cy="6019800"/>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3178" y="4500562"/>
            <a:ext cx="9140825" cy="642938"/>
          </a:xfrm>
          <a:prstGeom prst="rect">
            <a:avLst/>
          </a:prstGeom>
          <a:solidFill>
            <a:srgbClr val="B11116"/>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1" name="Shape 11"/>
          <p:cNvSpPr/>
          <p:nvPr/>
        </p:nvSpPr>
        <p:spPr>
          <a:xfrm>
            <a:off x="0" y="1"/>
            <a:ext cx="9144000" cy="4800824"/>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 name="Shape 12"/>
          <p:cNvSpPr txBox="1">
            <a:spLocks noGrp="1"/>
          </p:cNvSpPr>
          <p:nvPr>
            <p:ph type="sldNum" idx="12"/>
          </p:nvPr>
        </p:nvSpPr>
        <p:spPr>
          <a:xfrm>
            <a:off x="6457950" y="4767263"/>
            <a:ext cx="2057400" cy="274637"/>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a:t>
            </a:fld>
            <a:endParaRPr lang="en-US"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3178" y="4500562"/>
            <a:ext cx="9140825" cy="642938"/>
          </a:xfrm>
          <a:prstGeom prst="rect">
            <a:avLst/>
          </a:prstGeom>
          <a:solidFill>
            <a:srgbClr val="B11116"/>
          </a:solidFill>
          <a:ln w="9525">
            <a:noFill/>
            <a:miter lim="800000"/>
            <a:headEnd/>
            <a:tailEnd/>
          </a:ln>
        </p:spPr>
        <p:txBody>
          <a:bodyPr wrap="none" anchor="ctr"/>
          <a:lstStyle/>
          <a:p>
            <a:pPr>
              <a:defRPr/>
            </a:pPr>
            <a:endParaRPr lang="en-US"/>
          </a:p>
        </p:txBody>
      </p:sp>
      <p:sp>
        <p:nvSpPr>
          <p:cNvPr id="1030" name="Rectangle 6"/>
          <p:cNvSpPr>
            <a:spLocks noGrp="1" noChangeArrowheads="1"/>
          </p:cNvSpPr>
          <p:nvPr>
            <p:ph type="sldNum" sz="quarter" idx="4"/>
          </p:nvPr>
        </p:nvSpPr>
        <p:spPr bwMode="auto">
          <a:xfrm>
            <a:off x="6553200" y="4661298"/>
            <a:ext cx="1905000" cy="34267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1200">
                <a:solidFill>
                  <a:schemeClr val="bg1"/>
                </a:solidFill>
              </a:defRPr>
            </a:lvl1pPr>
          </a:lstStyle>
          <a:p>
            <a:pPr>
              <a:defRPr/>
            </a:pPr>
            <a:fld id="{00A8D993-0EBB-4CE8-880F-E3779D1B551E}" type="slidenum">
              <a:rPr lang="en-US" smtClean="0"/>
              <a:pPr>
                <a:defRPr/>
              </a:pPr>
              <a:t>‹#›</a:t>
            </a:fld>
            <a:endParaRPr lang="en-US" dirty="0"/>
          </a:p>
        </p:txBody>
      </p:sp>
      <p:sp>
        <p:nvSpPr>
          <p:cNvPr id="1032" name="Rectangle 8"/>
          <p:cNvSpPr>
            <a:spLocks noChangeArrowheads="1"/>
          </p:cNvSpPr>
          <p:nvPr userDrawn="1"/>
        </p:nvSpPr>
        <p:spPr bwMode="auto">
          <a:xfrm>
            <a:off x="0" y="1"/>
            <a:ext cx="9144000" cy="4800824"/>
          </a:xfrm>
          <a:prstGeom prst="rect">
            <a:avLst/>
          </a:prstGeom>
          <a:noFill/>
          <a:ln w="9525">
            <a:noFill/>
            <a:miter lim="800000"/>
            <a:headEnd/>
            <a:tailEnd/>
          </a:ln>
        </p:spPr>
        <p:txBody>
          <a:bodyPr wrap="none" anchor="ctr"/>
          <a:lstStyle/>
          <a:p>
            <a:pPr>
              <a:defRPr/>
            </a:pPr>
            <a:endParaRPr lang="en-US"/>
          </a:p>
        </p:txBody>
      </p:sp>
    </p:spTree>
    <p:extLst>
      <p:ext uri="{BB962C8B-B14F-4D97-AF65-F5344CB8AC3E}">
        <p14:creationId xmlns:p14="http://schemas.microsoft.com/office/powerpoint/2010/main" val="3912357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rtl="0" eaLnBrk="0" fontAlgn="base" hangingPunct="0">
        <a:spcBef>
          <a:spcPct val="0"/>
        </a:spcBef>
        <a:spcAft>
          <a:spcPct val="0"/>
        </a:spcAft>
        <a:defRPr sz="2800">
          <a:solidFill>
            <a:srgbClr val="005087"/>
          </a:solidFill>
          <a:latin typeface="+mj-lt"/>
          <a:ea typeface="+mj-ea"/>
          <a:cs typeface="+mj-cs"/>
        </a:defRPr>
      </a:lvl1pPr>
      <a:lvl2pPr algn="r" rtl="0" eaLnBrk="0" fontAlgn="base" hangingPunct="0">
        <a:spcBef>
          <a:spcPct val="0"/>
        </a:spcBef>
        <a:spcAft>
          <a:spcPct val="0"/>
        </a:spcAft>
        <a:defRPr sz="2800">
          <a:solidFill>
            <a:srgbClr val="005087"/>
          </a:solidFill>
          <a:latin typeface="Arial" charset="0"/>
          <a:ea typeface="ＭＳ Ｐゴシック" pitchFamily="92" charset="-128"/>
        </a:defRPr>
      </a:lvl2pPr>
      <a:lvl3pPr algn="r" rtl="0" eaLnBrk="0" fontAlgn="base" hangingPunct="0">
        <a:spcBef>
          <a:spcPct val="0"/>
        </a:spcBef>
        <a:spcAft>
          <a:spcPct val="0"/>
        </a:spcAft>
        <a:defRPr sz="2800">
          <a:solidFill>
            <a:srgbClr val="005087"/>
          </a:solidFill>
          <a:latin typeface="Arial" charset="0"/>
          <a:ea typeface="ＭＳ Ｐゴシック" pitchFamily="92" charset="-128"/>
        </a:defRPr>
      </a:lvl3pPr>
      <a:lvl4pPr algn="r" rtl="0" eaLnBrk="0" fontAlgn="base" hangingPunct="0">
        <a:spcBef>
          <a:spcPct val="0"/>
        </a:spcBef>
        <a:spcAft>
          <a:spcPct val="0"/>
        </a:spcAft>
        <a:defRPr sz="2800">
          <a:solidFill>
            <a:srgbClr val="005087"/>
          </a:solidFill>
          <a:latin typeface="Arial" charset="0"/>
          <a:ea typeface="ＭＳ Ｐゴシック" pitchFamily="92" charset="-128"/>
        </a:defRPr>
      </a:lvl4pPr>
      <a:lvl5pPr algn="r" rtl="0" eaLnBrk="0" fontAlgn="base" hangingPunct="0">
        <a:spcBef>
          <a:spcPct val="0"/>
        </a:spcBef>
        <a:spcAft>
          <a:spcPct val="0"/>
        </a:spcAft>
        <a:defRPr sz="2800">
          <a:solidFill>
            <a:srgbClr val="005087"/>
          </a:solidFill>
          <a:latin typeface="Arial" charset="0"/>
          <a:ea typeface="ＭＳ Ｐゴシック" pitchFamily="92" charset="-128"/>
        </a:defRPr>
      </a:lvl5pPr>
      <a:lvl6pPr marL="457200" algn="r" rtl="0" fontAlgn="base">
        <a:spcBef>
          <a:spcPct val="0"/>
        </a:spcBef>
        <a:spcAft>
          <a:spcPct val="0"/>
        </a:spcAft>
        <a:defRPr sz="2800">
          <a:solidFill>
            <a:srgbClr val="005087"/>
          </a:solidFill>
          <a:latin typeface="Arial" charset="0"/>
          <a:ea typeface="ＭＳ Ｐゴシック" pitchFamily="92" charset="-128"/>
        </a:defRPr>
      </a:lvl6pPr>
      <a:lvl7pPr marL="914400" algn="r" rtl="0" fontAlgn="base">
        <a:spcBef>
          <a:spcPct val="0"/>
        </a:spcBef>
        <a:spcAft>
          <a:spcPct val="0"/>
        </a:spcAft>
        <a:defRPr sz="2800">
          <a:solidFill>
            <a:srgbClr val="005087"/>
          </a:solidFill>
          <a:latin typeface="Arial" charset="0"/>
          <a:ea typeface="ＭＳ Ｐゴシック" pitchFamily="92" charset="-128"/>
        </a:defRPr>
      </a:lvl7pPr>
      <a:lvl8pPr marL="1371600" algn="r" rtl="0" fontAlgn="base">
        <a:spcBef>
          <a:spcPct val="0"/>
        </a:spcBef>
        <a:spcAft>
          <a:spcPct val="0"/>
        </a:spcAft>
        <a:defRPr sz="2800">
          <a:solidFill>
            <a:srgbClr val="005087"/>
          </a:solidFill>
          <a:latin typeface="Arial" charset="0"/>
          <a:ea typeface="ＭＳ Ｐゴシック" pitchFamily="92" charset="-128"/>
        </a:defRPr>
      </a:lvl8pPr>
      <a:lvl9pPr marL="1828800" algn="r" rtl="0" fontAlgn="base">
        <a:spcBef>
          <a:spcPct val="0"/>
        </a:spcBef>
        <a:spcAft>
          <a:spcPct val="0"/>
        </a:spcAft>
        <a:defRPr sz="2800">
          <a:solidFill>
            <a:srgbClr val="005087"/>
          </a:solidFill>
          <a:latin typeface="Arial" charset="0"/>
          <a:ea typeface="ＭＳ Ｐゴシック" pitchFamily="92" charset="-128"/>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onlinehelp.tableau.com/current/pro/desktop/en-us/calculations_calculatedfields_lod_overview.html?tocpath=Design%20Views%20and%20Analyze%20Data|Build%20and%20Explore%20Data%20Views|Create%20Custom%20Fields%20with%20Calculations|Level%20of%20Detail%20Expressions|_____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hyperlink" Target="http://vizpainter.com/" TargetMode="External"/><Relationship Id="rId3" Type="http://schemas.openxmlformats.org/officeDocument/2006/relationships/hyperlink" Target="http://www.tableau.com/learn" TargetMode="External"/><Relationship Id="rId7" Type="http://schemas.openxmlformats.org/officeDocument/2006/relationships/hyperlink" Target="http://www.dataplusscience.com/TableauReferenceGuide/" TargetMode="External"/><Relationship Id="rId2" Type="http://schemas.openxmlformats.org/officeDocument/2006/relationships/hyperlink" Target="http://onlinehelp.tableau.com/v9.0/pro/online/windows/en-us/help.htm" TargetMode="External"/><Relationship Id="rId1" Type="http://schemas.openxmlformats.org/officeDocument/2006/relationships/slideLayout" Target="../slideLayouts/slideLayout11.xml"/><Relationship Id="rId6" Type="http://schemas.openxmlformats.org/officeDocument/2006/relationships/hyperlink" Target="http://www.tableau.com/learn/whitepapers/designing-efficient-workbooks" TargetMode="External"/><Relationship Id="rId5" Type="http://schemas.openxmlformats.org/officeDocument/2006/relationships/hyperlink" Target="https://public.tableau.com/s/gallery" TargetMode="External"/><Relationship Id="rId10" Type="http://schemas.openxmlformats.org/officeDocument/2006/relationships/hyperlink" Target="https://3danim8.wordpress.com/" TargetMode="External"/><Relationship Id="rId4" Type="http://schemas.openxmlformats.org/officeDocument/2006/relationships/hyperlink" Target="http://community.tableau.com/groups/washington-dc" TargetMode="External"/><Relationship Id="rId9" Type="http://schemas.openxmlformats.org/officeDocument/2006/relationships/hyperlink" Target="http://drawingwithnumbers.artisart.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a/gsa.gov/document/d/1Qy5Cfm7NPBRY1xeQkuBqrXWv0DLZMa3kQgC87thbCQE/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rive.google.com/drive/folders/1n1wRlWUhVaZ8ZBhRBdvGEfVq5Ph0jDZZ?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nlinehelp.tableau.com/current/pro/desktop/en-us/calculations_tablecalculations_understanding_addressing.html"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6365877" y="2268142"/>
            <a:ext cx="184731" cy="46166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Shape 60"/>
          <p:cNvSpPr txBox="1"/>
          <p:nvPr/>
        </p:nvSpPr>
        <p:spPr>
          <a:xfrm>
            <a:off x="457200" y="2398739"/>
            <a:ext cx="8001003" cy="686469"/>
          </a:xfrm>
          <a:prstGeom prst="rect">
            <a:avLst/>
          </a:prstGeom>
          <a:noFill/>
          <a:ln>
            <a:noFill/>
          </a:ln>
        </p:spPr>
        <p:txBody>
          <a:bodyPr wrap="square" lIns="0" tIns="0" rIns="0" bIns="0" anchor="t" anchorCtr="0">
            <a:noAutofit/>
          </a:bodyPr>
          <a:lstStyle/>
          <a:p>
            <a:pPr marL="0" marR="0" lvl="0" indent="0" algn="l" rtl="0">
              <a:lnSpc>
                <a:spcPct val="50000"/>
              </a:lnSpc>
              <a:spcBef>
                <a:spcPts val="0"/>
              </a:spcBef>
              <a:spcAft>
                <a:spcPts val="0"/>
              </a:spcAft>
              <a:buNone/>
            </a:pPr>
            <a:r>
              <a:rPr lang="en-US" sz="3200" dirty="0">
                <a:solidFill>
                  <a:schemeClr val="lt1"/>
                </a:solidFill>
                <a:latin typeface="Arial"/>
                <a:ea typeface="Arial"/>
                <a:cs typeface="Arial"/>
                <a:sym typeface="Arial"/>
              </a:rPr>
              <a:t>D2D Intermediate Tableau Training</a:t>
            </a:r>
          </a:p>
          <a:p>
            <a:pPr marL="0" marR="0" lvl="0" indent="0" algn="l" rtl="0">
              <a:lnSpc>
                <a:spcPct val="50000"/>
              </a:lnSpc>
              <a:spcBef>
                <a:spcPts val="1800"/>
              </a:spcBef>
              <a:spcAft>
                <a:spcPts val="0"/>
              </a:spcAft>
              <a:buNone/>
            </a:pPr>
            <a:r>
              <a:rPr lang="en-US" sz="2000" dirty="0">
                <a:solidFill>
                  <a:srgbClr val="56C5FF"/>
                </a:solidFill>
              </a:rPr>
              <a:t>February 13</a:t>
            </a:r>
            <a:r>
              <a:rPr lang="en-US" sz="2000" baseline="30000" dirty="0">
                <a:solidFill>
                  <a:srgbClr val="56C5FF"/>
                </a:solidFill>
              </a:rPr>
              <a:t>th</a:t>
            </a:r>
            <a:r>
              <a:rPr lang="en-US" sz="2000" dirty="0">
                <a:solidFill>
                  <a:srgbClr val="56C5FF"/>
                </a:solidFill>
              </a:rPr>
              <a:t> and February 15</a:t>
            </a:r>
            <a:r>
              <a:rPr lang="en-US" sz="2000" baseline="30000" dirty="0">
                <a:solidFill>
                  <a:srgbClr val="56C5FF"/>
                </a:solidFill>
              </a:rPr>
              <a:t>th</a:t>
            </a:r>
            <a:endParaRPr sz="2800" dirty="0">
              <a:solidFill>
                <a:schemeClr val="dk1"/>
              </a:solidFill>
              <a:latin typeface="Arial"/>
              <a:ea typeface="Arial"/>
              <a:cs typeface="Arial"/>
              <a:sym typeface="Arial"/>
            </a:endParaRPr>
          </a:p>
        </p:txBody>
      </p:sp>
      <p:sp>
        <p:nvSpPr>
          <p:cNvPr id="61" name="Shape 61"/>
          <p:cNvSpPr txBox="1"/>
          <p:nvPr/>
        </p:nvSpPr>
        <p:spPr>
          <a:xfrm>
            <a:off x="460938" y="3667900"/>
            <a:ext cx="7993500" cy="838200"/>
          </a:xfrm>
          <a:prstGeom prst="rect">
            <a:avLst/>
          </a:prstGeom>
          <a:noFill/>
          <a:ln>
            <a:noFill/>
          </a:ln>
        </p:spPr>
        <p:txBody>
          <a:bodyPr wrap="square" lIns="0" tIns="0" rIns="0" bIns="0" anchor="t" anchorCtr="0">
            <a:noAutofit/>
          </a:bodyPr>
          <a:lstStyle/>
          <a:p>
            <a:pPr marL="0" marR="0" lvl="0" indent="0" algn="l" rtl="0">
              <a:lnSpc>
                <a:spcPct val="30000"/>
              </a:lnSpc>
              <a:spcBef>
                <a:spcPts val="0"/>
              </a:spcBef>
              <a:spcAft>
                <a:spcPts val="0"/>
              </a:spcAft>
              <a:buNone/>
            </a:pPr>
            <a:r>
              <a:rPr lang="en-US" sz="2000">
                <a:solidFill>
                  <a:srgbClr val="B11116"/>
                </a:solidFill>
                <a:latin typeface="Arial"/>
                <a:ea typeface="Arial"/>
                <a:cs typeface="Arial"/>
                <a:sym typeface="Arial"/>
              </a:rPr>
              <a:t>presented by </a:t>
            </a:r>
            <a:r>
              <a:rPr lang="en-US" sz="2800">
                <a:solidFill>
                  <a:srgbClr val="B11116"/>
                </a:solidFill>
                <a:latin typeface="Arial"/>
                <a:ea typeface="Arial"/>
                <a:cs typeface="Arial"/>
                <a:sym typeface="Arial"/>
              </a:rPr>
              <a:t>Walter Mehra</a:t>
            </a:r>
          </a:p>
          <a:p>
            <a:pPr marL="0" marR="0" lvl="0" indent="0" algn="l" rtl="0">
              <a:lnSpc>
                <a:spcPct val="30000"/>
              </a:lnSpc>
              <a:spcBef>
                <a:spcPts val="1800"/>
              </a:spcBef>
              <a:spcAft>
                <a:spcPts val="0"/>
              </a:spcAft>
              <a:buNone/>
            </a:pPr>
            <a:r>
              <a:rPr lang="en-US" sz="2800">
                <a:solidFill>
                  <a:srgbClr val="B11116"/>
                </a:solidFill>
                <a:latin typeface="Arial"/>
                <a:ea typeface="Arial"/>
                <a:cs typeface="Arial"/>
                <a:sym typeface="Arial"/>
              </a:rPr>
              <a:t>D2D Team Member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Outliers </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(Basic Set of Dimensions)</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 Location Details, Airlines, and Fares</a:t>
            </a:r>
          </a:p>
          <a:p>
            <a:pPr marL="342900" marR="0" lvl="0" indent="-342900" algn="l" rtl="0">
              <a:spcBef>
                <a:spcPts val="0"/>
              </a:spcBef>
              <a:spcAft>
                <a:spcPts val="0"/>
              </a:spcAft>
              <a:buClr>
                <a:srgbClr val="FF0000"/>
              </a:buClr>
              <a:buSzPts val="1050"/>
              <a:buFont typeface="Noto Sans Symbols"/>
              <a:buChar char="❑"/>
            </a:pPr>
            <a:r>
              <a:rPr lang="en-US" sz="1050" dirty="0">
                <a:solidFill>
                  <a:srgbClr val="FF0000"/>
                </a:solidFill>
              </a:rPr>
              <a:t>Question: What are the outliers for each destination city?</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indent="-457200">
              <a:spcBef>
                <a:spcPts val="280"/>
              </a:spcBef>
              <a:buSzPct val="100000"/>
              <a:buFont typeface="Arial"/>
              <a:buAutoNum type="arabicPeriod"/>
            </a:pPr>
            <a:r>
              <a:rPr lang="en-US" sz="1000" dirty="0"/>
              <a:t>Drag </a:t>
            </a:r>
            <a:r>
              <a:rPr lang="en-US" sz="1000" b="1" dirty="0"/>
              <a:t>Destination City Name </a:t>
            </a:r>
            <a:r>
              <a:rPr lang="en-US" sz="1000" dirty="0"/>
              <a:t>to the Columns shelf</a:t>
            </a:r>
          </a:p>
          <a:p>
            <a:pPr marL="457200" indent="-457200">
              <a:spcBef>
                <a:spcPts val="280"/>
              </a:spcBef>
              <a:buSzPct val="100000"/>
              <a:buFont typeface="Arial"/>
              <a:buAutoNum type="arabicPeriod"/>
            </a:pPr>
            <a:r>
              <a:rPr lang="en-US" sz="1000" dirty="0"/>
              <a:t>Drag </a:t>
            </a:r>
            <a:r>
              <a:rPr lang="en-US" sz="1000" b="1" dirty="0"/>
              <a:t>Unrestricted Coach Fares (YCA) </a:t>
            </a:r>
            <a:r>
              <a:rPr lang="en-US" sz="1000" dirty="0"/>
              <a:t>to the Rows shelf, change the measure aggregation to Average from Sum</a:t>
            </a:r>
          </a:p>
          <a:p>
            <a:pPr marL="457200" indent="-457200">
              <a:spcBef>
                <a:spcPts val="280"/>
              </a:spcBef>
              <a:buSzPct val="100000"/>
              <a:buFont typeface="Arial"/>
              <a:buAutoNum type="arabicPeriod"/>
            </a:pPr>
            <a:r>
              <a:rPr lang="en-US" sz="1000" dirty="0"/>
              <a:t>Drag </a:t>
            </a:r>
            <a:r>
              <a:rPr lang="en-US" sz="1000" b="1" dirty="0"/>
              <a:t>Origin Airport Abbrev </a:t>
            </a:r>
            <a:r>
              <a:rPr lang="en-US" sz="1000" dirty="0"/>
              <a:t>to the Rows shelf</a:t>
            </a:r>
          </a:p>
          <a:p>
            <a:pPr marL="457200" indent="-457200">
              <a:spcBef>
                <a:spcPts val="280"/>
              </a:spcBef>
              <a:buSzPct val="100000"/>
              <a:buFont typeface="Arial"/>
              <a:buAutoNum type="arabicPeriod"/>
            </a:pPr>
            <a:r>
              <a:rPr lang="en-US" sz="1000" dirty="0"/>
              <a:t>Change the graph to a box-and-whisker plot</a:t>
            </a:r>
          </a:p>
          <a:p>
            <a:pPr marL="457200" indent="-457200">
              <a:spcBef>
                <a:spcPts val="280"/>
              </a:spcBef>
              <a:buSzPct val="100000"/>
              <a:buFont typeface="Arial"/>
              <a:buAutoNum type="arabicPeriod"/>
            </a:pPr>
            <a:r>
              <a:rPr lang="en-US" sz="1000" dirty="0"/>
              <a:t>Swap rows and columns</a:t>
            </a:r>
          </a:p>
          <a:p>
            <a:pPr marL="457200" indent="-457200">
              <a:spcBef>
                <a:spcPts val="280"/>
              </a:spcBef>
              <a:buSzPct val="100000"/>
              <a:buFont typeface="Arial"/>
              <a:buAutoNum type="arabicPeriod"/>
            </a:pPr>
            <a:r>
              <a:rPr lang="en-US" sz="1000" dirty="0"/>
              <a:t>Click on the Size Marks card and increase the size of the marks just a bit</a:t>
            </a:r>
          </a:p>
          <a:p>
            <a:pPr marL="457200" indent="-457200">
              <a:spcBef>
                <a:spcPts val="280"/>
              </a:spcBef>
              <a:buSzPct val="100000"/>
              <a:buFont typeface="Arial"/>
              <a:buAutoNum type="arabicPeriod"/>
            </a:pPr>
            <a:r>
              <a:rPr lang="en-US" sz="1000" dirty="0"/>
              <a:t>Right-click on any of the box plot minimum/maximum line and click on Edit . . .</a:t>
            </a:r>
          </a:p>
          <a:p>
            <a:pPr marL="457200" indent="-457200">
              <a:spcBef>
                <a:spcPts val="280"/>
              </a:spcBef>
              <a:buSzPct val="100000"/>
              <a:buFont typeface="Arial"/>
              <a:buAutoNum type="arabicPeriod"/>
            </a:pPr>
            <a:r>
              <a:rPr lang="en-US" sz="1000" dirty="0"/>
              <a:t>Click on Hide underlying marks (except outliers)</a:t>
            </a:r>
          </a:p>
          <a:p>
            <a:pPr marL="457200" indent="-457200">
              <a:spcBef>
                <a:spcPts val="280"/>
              </a:spcBef>
              <a:buSzPct val="100000"/>
              <a:buFont typeface="Arial"/>
              <a:buAutoNum type="arabicPeriod"/>
            </a:pPr>
            <a:r>
              <a:rPr lang="en-US" sz="1000" dirty="0"/>
              <a:t>Change the Fill to a welcoming color, make any other edits that you think will enhance the viz and click on Ok</a:t>
            </a:r>
          </a:p>
          <a:p>
            <a:pPr marL="457200" indent="-457200">
              <a:spcBef>
                <a:spcPts val="280"/>
              </a:spcBef>
              <a:buSzPct val="100000"/>
              <a:buFont typeface="Arial"/>
              <a:buAutoNum type="arabicPeriod"/>
            </a:pPr>
            <a:endParaRPr lang="en-US" sz="1000" dirty="0"/>
          </a:p>
          <a:p>
            <a:pPr marL="0" indent="0">
              <a:spcBef>
                <a:spcPts val="280"/>
              </a:spcBef>
              <a:buSzPct val="100000"/>
              <a:buNone/>
            </a:pPr>
            <a:r>
              <a:rPr lang="en-US" sz="1000" i="1" dirty="0"/>
              <a:t>Questions – </a:t>
            </a:r>
            <a:r>
              <a:rPr lang="en-US" sz="1000" dirty="0"/>
              <a:t>Do we have any outliers?  If so, what city?  What considerations do you have to make in your analysis of any outliers?</a:t>
            </a:r>
          </a:p>
          <a:p>
            <a:pPr marL="0" marR="0" lvl="0" indent="0" algn="l" rtl="0">
              <a:spcBef>
                <a:spcPts val="280"/>
              </a:spcBef>
              <a:spcAft>
                <a:spcPts val="0"/>
              </a:spcAft>
              <a:buClr>
                <a:schemeClr val="dk1"/>
              </a:buClr>
              <a:buSzPct val="100000"/>
              <a:buNone/>
            </a:pPr>
            <a:endParaRPr lang="en-US" sz="1000" dirty="0"/>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210"/>
              </a:spcBef>
              <a:buSzPts val="1050"/>
              <a:buFont typeface="Arial"/>
              <a:buChar char="•"/>
            </a:pPr>
            <a:r>
              <a:rPr lang="en-US" sz="900" dirty="0"/>
              <a:t>A box plot shows a minimum (-1.5 * IQR), First Quartile, Median, Third Quartile, and Maximum (+1.5 * IQR)</a:t>
            </a:r>
          </a:p>
          <a:p>
            <a:pPr marL="628650" lvl="1" indent="-171450">
              <a:spcBef>
                <a:spcPts val="210"/>
              </a:spcBef>
              <a:buSzPts val="1050"/>
              <a:buFont typeface="Arial"/>
              <a:buChar char="•"/>
            </a:pPr>
            <a:r>
              <a:rPr lang="en-US" sz="800" dirty="0"/>
              <a:t>Great way to quickly identify outliers in your data</a:t>
            </a:r>
          </a:p>
          <a:p>
            <a:pPr marL="628650" lvl="1" indent="-171450">
              <a:spcBef>
                <a:spcPts val="210"/>
              </a:spcBef>
              <a:buSzPts val="1050"/>
              <a:buFont typeface="Arial"/>
              <a:buChar char="•"/>
            </a:pPr>
            <a:r>
              <a:rPr lang="en-US" sz="800" dirty="0"/>
              <a:t>Definition of outlier is not standard across all datasets, what is considered an outlier in one dataset may not be an outlier in another</a:t>
            </a:r>
          </a:p>
          <a:p>
            <a:pPr marL="171450" lvl="0" indent="-171450">
              <a:spcBef>
                <a:spcPts val="210"/>
              </a:spcBef>
              <a:buSzPts val="1050"/>
              <a:buFont typeface="Arial"/>
              <a:buChar char="•"/>
            </a:pPr>
            <a:endParaRPr lang="en-US" sz="900" dirty="0"/>
          </a:p>
          <a:p>
            <a:pPr marL="171450" lvl="0" indent="-171450">
              <a:spcBef>
                <a:spcPts val="210"/>
              </a:spcBef>
              <a:buSzPts val="1050"/>
              <a:buFont typeface="Arial"/>
              <a:buChar char="•"/>
            </a:pPr>
            <a:r>
              <a:rPr lang="en-US" sz="900" dirty="0"/>
              <a:t>Visualization of analytics can ease the consumption of vast quantities of data</a:t>
            </a:r>
          </a:p>
          <a:p>
            <a:pPr marL="628650" lvl="1" indent="-171450">
              <a:spcBef>
                <a:spcPts val="210"/>
              </a:spcBef>
              <a:buSzPts val="1050"/>
              <a:buFont typeface="Arial"/>
              <a:buChar char="•"/>
            </a:pPr>
            <a:endParaRPr lang="en-US" sz="800" dirty="0"/>
          </a:p>
          <a:p>
            <a:pPr marL="171450" indent="-171450">
              <a:spcBef>
                <a:spcPts val="210"/>
              </a:spcBef>
              <a:buSzPts val="1050"/>
              <a:buFont typeface="Arial" panose="020B0604020202020204" pitchFamily="34" charset="0"/>
              <a:buChar char="•"/>
            </a:pPr>
            <a:endParaRPr lang="en-US" sz="1000" dirty="0"/>
          </a:p>
        </p:txBody>
      </p:sp>
    </p:spTree>
    <p:extLst>
      <p:ext uri="{BB962C8B-B14F-4D97-AF65-F5344CB8AC3E}">
        <p14:creationId xmlns:p14="http://schemas.microsoft.com/office/powerpoint/2010/main" val="5508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Outliers </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(Additional Dimensions)</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 Location Details, Airlines, and Fares</a:t>
            </a:r>
          </a:p>
          <a:p>
            <a:pPr lvl="0" indent="-342900">
              <a:spcBef>
                <a:spcPts val="0"/>
              </a:spcBef>
              <a:buClr>
                <a:srgbClr val="FF0000"/>
              </a:buClr>
              <a:buSzPts val="1050"/>
              <a:buFont typeface="Noto Sans Symbols"/>
              <a:buChar char="❑"/>
            </a:pPr>
            <a:r>
              <a:rPr lang="en-US" sz="1050" dirty="0">
                <a:solidFill>
                  <a:srgbClr val="FF0000"/>
                </a:solidFill>
              </a:rPr>
              <a:t>Question: What are the most expensive Unrestricted Coach Fares (YCA) for destinations for DCA, ORD</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endParaRPr lang="en-US" sz="1200" b="1" i="0" u="sng"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indent="-457200">
              <a:spcBef>
                <a:spcPts val="280"/>
              </a:spcBef>
              <a:buSzPct val="100000"/>
              <a:buFont typeface="Arial"/>
              <a:buAutoNum type="arabicPeriod"/>
            </a:pPr>
            <a:r>
              <a:rPr lang="en-US" sz="1000" dirty="0"/>
              <a:t>Drag </a:t>
            </a:r>
            <a:r>
              <a:rPr lang="en-US" sz="1000" b="1" dirty="0"/>
              <a:t>Destination City Name </a:t>
            </a:r>
            <a:r>
              <a:rPr lang="en-US" sz="1000" dirty="0"/>
              <a:t>to the Rows shelf</a:t>
            </a:r>
          </a:p>
          <a:p>
            <a:pPr marL="457200" indent="-457200">
              <a:spcBef>
                <a:spcPts val="280"/>
              </a:spcBef>
              <a:buSzPct val="100000"/>
              <a:buFont typeface="Arial"/>
              <a:buAutoNum type="arabicPeriod"/>
            </a:pPr>
            <a:r>
              <a:rPr lang="en-US" sz="1000" dirty="0"/>
              <a:t>Drag the </a:t>
            </a:r>
            <a:r>
              <a:rPr lang="en-US" sz="1000" b="1" dirty="0"/>
              <a:t>Federal Employees Passenger Count </a:t>
            </a:r>
            <a:r>
              <a:rPr lang="en-US" sz="1000" dirty="0"/>
              <a:t>to the Size Marks card</a:t>
            </a:r>
          </a:p>
          <a:p>
            <a:pPr marL="457200" indent="-457200">
              <a:spcBef>
                <a:spcPts val="280"/>
              </a:spcBef>
              <a:buSzPct val="100000"/>
              <a:buFont typeface="Arial"/>
              <a:buAutoNum type="arabicPeriod"/>
            </a:pPr>
            <a:r>
              <a:rPr lang="en-US" sz="1000" dirty="0"/>
              <a:t>Drag the </a:t>
            </a:r>
            <a:r>
              <a:rPr lang="en-US" sz="1000" b="1" dirty="0"/>
              <a:t>Unrestricted Coach Fares (YCA) </a:t>
            </a:r>
            <a:r>
              <a:rPr lang="en-US" sz="1000" dirty="0"/>
              <a:t>to the Color Marks card, change the aggregation to Average from Sum</a:t>
            </a:r>
          </a:p>
          <a:p>
            <a:pPr marL="457200" indent="-457200">
              <a:spcBef>
                <a:spcPts val="280"/>
              </a:spcBef>
              <a:buSzPct val="100000"/>
              <a:buFont typeface="Arial"/>
              <a:buAutoNum type="arabicPeriod"/>
            </a:pPr>
            <a:r>
              <a:rPr lang="en-US" sz="1000" dirty="0"/>
              <a:t>Drag the </a:t>
            </a:r>
            <a:r>
              <a:rPr lang="en-US" sz="1000" b="1" dirty="0"/>
              <a:t>Origin Airport Abbrev </a:t>
            </a:r>
            <a:r>
              <a:rPr lang="en-US" sz="1000" dirty="0"/>
              <a:t>to the Filters box</a:t>
            </a:r>
          </a:p>
          <a:p>
            <a:pPr marL="457200" indent="-457200">
              <a:spcBef>
                <a:spcPts val="280"/>
              </a:spcBef>
              <a:buSzPct val="100000"/>
              <a:buFont typeface="Arial"/>
              <a:buAutoNum type="arabicPeriod"/>
            </a:pPr>
            <a:r>
              <a:rPr lang="en-US" sz="1000" dirty="0"/>
              <a:t>Change the graph to a Tree Map</a:t>
            </a:r>
          </a:p>
          <a:p>
            <a:pPr marL="457200" indent="-457200">
              <a:spcBef>
                <a:spcPts val="280"/>
              </a:spcBef>
              <a:buSzPct val="100000"/>
              <a:buFont typeface="Arial"/>
              <a:buAutoNum type="arabicPeriod"/>
            </a:pPr>
            <a:r>
              <a:rPr lang="en-US" sz="1000" dirty="0"/>
              <a:t>Drag the Destination State to the Label Marks card</a:t>
            </a:r>
          </a:p>
          <a:p>
            <a:pPr marL="457200" indent="-457200">
              <a:spcBef>
                <a:spcPts val="280"/>
              </a:spcBef>
              <a:buSzPct val="100000"/>
              <a:buFont typeface="Arial"/>
              <a:buAutoNum type="arabicPeriod"/>
            </a:pPr>
            <a:r>
              <a:rPr lang="en-US" sz="1000" dirty="0"/>
              <a:t>Edit the Unrestricted Coach Fares (YCA) to a Palette that is intuitive for reviewing high/low (e.g., Red-Green Diverging) </a:t>
            </a:r>
          </a:p>
          <a:p>
            <a:pPr marL="457200" indent="-457200">
              <a:spcBef>
                <a:spcPts val="280"/>
              </a:spcBef>
              <a:buSzPct val="100000"/>
              <a:buFont typeface="Arial"/>
              <a:buAutoNum type="arabicPeriod"/>
            </a:pPr>
            <a:endParaRPr lang="en-US" sz="1000" dirty="0"/>
          </a:p>
          <a:p>
            <a:pPr marL="0" indent="0">
              <a:spcBef>
                <a:spcPts val="280"/>
              </a:spcBef>
              <a:buSzPct val="100000"/>
              <a:buNone/>
            </a:pPr>
            <a:r>
              <a:rPr lang="en-US" sz="1000" i="1" dirty="0"/>
              <a:t>Question – </a:t>
            </a:r>
            <a:r>
              <a:rPr lang="en-US" sz="1000" dirty="0"/>
              <a:t>What are we looking for in this analysis?  What will cause us to dig deeper into the set fare amount if we’re planning for subsequent years?</a:t>
            </a:r>
          </a:p>
          <a:p>
            <a:pPr marL="0" indent="0">
              <a:spcBef>
                <a:spcPts val="280"/>
              </a:spcBef>
              <a:buSzPct val="100000"/>
              <a:buNone/>
            </a:pPr>
            <a:endParaRPr lang="en-US" sz="1000" dirty="0"/>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210"/>
              </a:spcBef>
              <a:buSzPts val="1050"/>
              <a:buFont typeface="Arial"/>
              <a:buChar char="•"/>
            </a:pPr>
            <a:r>
              <a:rPr lang="en-US" sz="900" dirty="0"/>
              <a:t>A box plot shows a minimum (-1.5 * IQR), First Quartile, Median, Third Quartile, and Maximum (+1.5 * IQR)</a:t>
            </a:r>
          </a:p>
          <a:p>
            <a:pPr marL="628650" lvl="1" indent="-171450">
              <a:spcBef>
                <a:spcPts val="210"/>
              </a:spcBef>
              <a:buSzPts val="1050"/>
              <a:buFont typeface="Arial"/>
              <a:buChar char="•"/>
            </a:pPr>
            <a:r>
              <a:rPr lang="en-US" sz="800" dirty="0"/>
              <a:t>Great way to quickly identify outliers in your data</a:t>
            </a:r>
          </a:p>
          <a:p>
            <a:pPr marL="628650" lvl="1" indent="-171450">
              <a:spcBef>
                <a:spcPts val="210"/>
              </a:spcBef>
              <a:buSzPts val="1050"/>
              <a:buFont typeface="Arial"/>
              <a:buChar char="•"/>
            </a:pPr>
            <a:r>
              <a:rPr lang="en-US" sz="800" dirty="0"/>
              <a:t>Definition of outlier is not standard across all datasets, what is considered an outlier in one dataset may not be an outlier in another</a:t>
            </a:r>
          </a:p>
          <a:p>
            <a:pPr marL="171450" marR="0" lvl="0" indent="-171450" algn="l" rtl="0">
              <a:spcBef>
                <a:spcPts val="210"/>
              </a:spcBef>
              <a:spcAft>
                <a:spcPts val="0"/>
              </a:spcAft>
              <a:buClr>
                <a:schemeClr val="dk1"/>
              </a:buClr>
              <a:buSzPts val="1050"/>
              <a:buFont typeface="Arial"/>
              <a:buChar char="•"/>
            </a:pPr>
            <a:endParaRPr lang="en-US" sz="900" dirty="0"/>
          </a:p>
          <a:p>
            <a:pPr marL="171450" marR="0" lvl="0" indent="-171450" algn="l" rtl="0">
              <a:spcBef>
                <a:spcPts val="210"/>
              </a:spcBef>
              <a:spcAft>
                <a:spcPts val="0"/>
              </a:spcAft>
              <a:buClr>
                <a:schemeClr val="dk1"/>
              </a:buClr>
              <a:buSzPts val="1050"/>
              <a:buFont typeface="Arial"/>
              <a:buChar char="•"/>
            </a:pPr>
            <a:r>
              <a:rPr lang="en-US" sz="900" dirty="0"/>
              <a:t>Visualization of analytics can ease the consumption of vast quantities of data</a:t>
            </a:r>
          </a:p>
        </p:txBody>
      </p:sp>
    </p:spTree>
    <p:extLst>
      <p:ext uri="{BB962C8B-B14F-4D97-AF65-F5344CB8AC3E}">
        <p14:creationId xmlns:p14="http://schemas.microsoft.com/office/powerpoint/2010/main" val="247580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Aggregation</a:t>
            </a:r>
            <a:br>
              <a:rPr lang="en-US" sz="2000" b="1" i="0" u="none" strike="noStrike" cap="none" dirty="0">
                <a:solidFill>
                  <a:srgbClr val="005087"/>
                </a:solidFill>
                <a:latin typeface="Arial"/>
                <a:ea typeface="Arial"/>
                <a:cs typeface="Arial"/>
                <a:sym typeface="Arial"/>
              </a:rPr>
            </a:br>
            <a:r>
              <a:rPr lang="en-US" sz="2000" b="1" i="0" u="none" strike="noStrike" cap="none" dirty="0">
                <a:solidFill>
                  <a:srgbClr val="005087"/>
                </a:solidFill>
                <a:latin typeface="Arial"/>
                <a:ea typeface="Arial"/>
                <a:cs typeface="Arial"/>
                <a:sym typeface="Arial"/>
              </a:rPr>
              <a:t>(Basic </a:t>
            </a:r>
            <a:r>
              <a:rPr lang="en-US" sz="2000" b="1" i="0" u="none" strike="noStrike" cap="none" dirty="0" err="1">
                <a:solidFill>
                  <a:srgbClr val="005087"/>
                </a:solidFill>
                <a:latin typeface="Arial"/>
                <a:ea typeface="Arial"/>
                <a:cs typeface="Arial"/>
                <a:sym typeface="Arial"/>
              </a:rPr>
              <a:t>Calcs</a:t>
            </a:r>
            <a:r>
              <a:rPr lang="en-US" sz="2000" b="1" i="0" u="none" strike="noStrike" cap="none" dirty="0">
                <a:solidFill>
                  <a:srgbClr val="005087"/>
                </a:solidFill>
                <a:latin typeface="Arial"/>
                <a:ea typeface="Arial"/>
                <a:cs typeface="Arial"/>
                <a:sym typeface="Arial"/>
              </a:rPr>
              <a:t>)</a:t>
            </a: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 Location Details, Airlines, and Fares</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ct val="100000"/>
              <a:buFont typeface="Arial"/>
              <a:buAutoNum type="arabicPeriod"/>
            </a:pPr>
            <a:r>
              <a:rPr lang="en-US" sz="1000" dirty="0"/>
              <a:t>Create a new worksheet, call it Aggregations</a:t>
            </a:r>
          </a:p>
          <a:p>
            <a:pPr marL="457200" lvl="0" indent="-457200">
              <a:spcBef>
                <a:spcPts val="280"/>
              </a:spcBef>
              <a:buSzPct val="100000"/>
              <a:buFont typeface="Arial"/>
              <a:buAutoNum type="arabicPeriod"/>
            </a:pPr>
            <a:r>
              <a:rPr lang="en-US" sz="1000" dirty="0"/>
              <a:t>Create a new calculated field called </a:t>
            </a:r>
            <a:r>
              <a:rPr lang="en-US" sz="1000" b="1" dirty="0"/>
              <a:t>City Pair </a:t>
            </a:r>
            <a:r>
              <a:rPr lang="en-US" sz="1000" dirty="0"/>
              <a:t>(alternatively we can create a combined field)</a:t>
            </a:r>
          </a:p>
          <a:p>
            <a:pPr marL="800100" lvl="2" indent="0">
              <a:spcBef>
                <a:spcPts val="280"/>
              </a:spcBef>
              <a:buSzPct val="100000"/>
              <a:buNone/>
            </a:pPr>
            <a:r>
              <a:rPr lang="en-US" sz="800" i="1" dirty="0"/>
              <a:t>[Origin Airport Abbrev] + " ✈ " + [Destination Airport Abbrev]</a:t>
            </a:r>
            <a:endParaRPr lang="en-US" sz="1000" dirty="0"/>
          </a:p>
          <a:p>
            <a:pPr marL="457200" marR="0" lvl="0" indent="-457200" algn="l" rtl="0">
              <a:spcBef>
                <a:spcPts val="280"/>
              </a:spcBef>
              <a:spcAft>
                <a:spcPts val="0"/>
              </a:spcAft>
              <a:buClr>
                <a:schemeClr val="dk1"/>
              </a:buClr>
              <a:buSzPct val="100000"/>
              <a:buFont typeface="Arial"/>
              <a:buAutoNum type="arabicPeriod"/>
            </a:pPr>
            <a:r>
              <a:rPr lang="en-US" sz="1000" dirty="0"/>
              <a:t>Create a three new calculated fields:</a:t>
            </a:r>
          </a:p>
          <a:p>
            <a:pPr marL="857250" lvl="1" indent="-457200">
              <a:spcBef>
                <a:spcPts val="280"/>
              </a:spcBef>
              <a:buSzPct val="100000"/>
            </a:pPr>
            <a:r>
              <a:rPr lang="en-US" sz="800" dirty="0"/>
              <a:t>SUM </a:t>
            </a:r>
            <a:r>
              <a:rPr lang="en-US" sz="800" dirty="0" err="1"/>
              <a:t>Calc</a:t>
            </a:r>
            <a:r>
              <a:rPr lang="en-US" sz="800" dirty="0"/>
              <a:t> 1: </a:t>
            </a:r>
            <a:r>
              <a:rPr lang="en-US" sz="800" i="1" dirty="0"/>
              <a:t>sum([Unrestricted Coach Fares (YCA)]/[Number of Records])</a:t>
            </a:r>
          </a:p>
          <a:p>
            <a:pPr marL="857250" lvl="1" indent="-457200">
              <a:spcBef>
                <a:spcPts val="280"/>
              </a:spcBef>
              <a:buSzPct val="100000"/>
            </a:pPr>
            <a:r>
              <a:rPr lang="en-US" sz="800" i="1" dirty="0"/>
              <a:t>SUM </a:t>
            </a:r>
            <a:r>
              <a:rPr lang="en-US" sz="800" i="1" dirty="0" err="1"/>
              <a:t>Calc</a:t>
            </a:r>
            <a:r>
              <a:rPr lang="en-US" sz="800" i="1" dirty="0"/>
              <a:t> 2: sum([Unrestricted Coach Fares (YCA)])/sum([Number of Records])</a:t>
            </a:r>
          </a:p>
          <a:p>
            <a:pPr marL="857250" lvl="1" indent="-457200">
              <a:spcBef>
                <a:spcPts val="280"/>
              </a:spcBef>
              <a:buSzPct val="100000"/>
            </a:pPr>
            <a:r>
              <a:rPr lang="en-US" sz="800" i="1" dirty="0"/>
              <a:t>SUM </a:t>
            </a:r>
            <a:r>
              <a:rPr lang="en-US" sz="800" i="1" dirty="0" err="1"/>
              <a:t>Eval</a:t>
            </a:r>
            <a:r>
              <a:rPr lang="en-US" sz="800" i="1" dirty="0"/>
              <a:t>: if [Sum </a:t>
            </a:r>
            <a:r>
              <a:rPr lang="en-US" sz="800" i="1" dirty="0" err="1"/>
              <a:t>Calc</a:t>
            </a:r>
            <a:r>
              <a:rPr lang="en-US" sz="800" i="1" dirty="0"/>
              <a:t> 1] &gt; [Sum </a:t>
            </a:r>
            <a:r>
              <a:rPr lang="en-US" sz="800" i="1" dirty="0" err="1"/>
              <a:t>Calc</a:t>
            </a:r>
            <a:r>
              <a:rPr lang="en-US" sz="800" i="1" dirty="0"/>
              <a:t> 2] then "</a:t>
            </a:r>
            <a:r>
              <a:rPr lang="en-US" sz="800" i="1" dirty="0" err="1"/>
              <a:t>Calc</a:t>
            </a:r>
            <a:r>
              <a:rPr lang="en-US" sz="800" i="1" dirty="0"/>
              <a:t> 1 &gt; </a:t>
            </a:r>
            <a:r>
              <a:rPr lang="en-US" sz="800" i="1" dirty="0" err="1"/>
              <a:t>Calc</a:t>
            </a:r>
            <a:r>
              <a:rPr lang="en-US" sz="800" i="1" dirty="0"/>
              <a:t> 2" else "</a:t>
            </a:r>
            <a:r>
              <a:rPr lang="en-US" sz="800" i="1" dirty="0" err="1"/>
              <a:t>Calc</a:t>
            </a:r>
            <a:r>
              <a:rPr lang="en-US" sz="800" i="1" dirty="0"/>
              <a:t> 1 &lt;= </a:t>
            </a:r>
            <a:r>
              <a:rPr lang="en-US" sz="800" i="1" dirty="0" err="1"/>
              <a:t>Calc</a:t>
            </a:r>
            <a:r>
              <a:rPr lang="en-US" sz="800" i="1" dirty="0"/>
              <a:t> 2" end</a:t>
            </a:r>
          </a:p>
          <a:p>
            <a:pPr marL="457200" lvl="0" indent="-457200">
              <a:spcBef>
                <a:spcPts val="280"/>
              </a:spcBef>
              <a:buSzPct val="100000"/>
              <a:buFont typeface="Arial"/>
              <a:buAutoNum type="arabicPeriod"/>
            </a:pPr>
            <a:r>
              <a:rPr lang="en-US" sz="1000" dirty="0"/>
              <a:t>Drag </a:t>
            </a:r>
            <a:r>
              <a:rPr lang="en-US" sz="1000" b="1" dirty="0"/>
              <a:t>City Pair, Unrestricted Coach Fares (YCA), Number of Records, Sum </a:t>
            </a:r>
            <a:r>
              <a:rPr lang="en-US" sz="1000" b="1" dirty="0" err="1"/>
              <a:t>Calc</a:t>
            </a:r>
            <a:r>
              <a:rPr lang="en-US" sz="1000" b="1" dirty="0"/>
              <a:t> 1, and Sum </a:t>
            </a:r>
            <a:r>
              <a:rPr lang="en-US" sz="1000" b="1" dirty="0" err="1"/>
              <a:t>Calc</a:t>
            </a:r>
            <a:r>
              <a:rPr lang="en-US" sz="1000" b="1" dirty="0"/>
              <a:t> 2 </a:t>
            </a:r>
            <a:r>
              <a:rPr lang="en-US" sz="1000" dirty="0"/>
              <a:t>to the rows shelf</a:t>
            </a:r>
          </a:p>
          <a:p>
            <a:pPr marL="457200" marR="0" lvl="0" indent="-457200" algn="l" rtl="0">
              <a:spcBef>
                <a:spcPts val="280"/>
              </a:spcBef>
              <a:spcAft>
                <a:spcPts val="0"/>
              </a:spcAft>
              <a:buClr>
                <a:schemeClr val="dk1"/>
              </a:buClr>
              <a:buSzPct val="100000"/>
              <a:buFont typeface="Arial"/>
              <a:buAutoNum type="arabicPeriod"/>
            </a:pPr>
            <a:r>
              <a:rPr lang="en-US" sz="1000" dirty="0"/>
              <a:t>Convert the four measures to Discrete</a:t>
            </a:r>
          </a:p>
          <a:p>
            <a:pPr marL="457200" lvl="0" indent="-457200">
              <a:spcBef>
                <a:spcPts val="280"/>
              </a:spcBef>
              <a:buSzPct val="100000"/>
              <a:buFont typeface="Arial"/>
              <a:buAutoNum type="arabicPeriod"/>
            </a:pPr>
            <a:r>
              <a:rPr lang="en-US" sz="1000" dirty="0"/>
              <a:t>Drag </a:t>
            </a:r>
            <a:r>
              <a:rPr lang="en-US" sz="1000" b="1" dirty="0"/>
              <a:t>Sum </a:t>
            </a:r>
            <a:r>
              <a:rPr lang="en-US" sz="1000" b="1" dirty="0" err="1"/>
              <a:t>Eval</a:t>
            </a:r>
            <a:r>
              <a:rPr lang="en-US" sz="1000" b="1" dirty="0"/>
              <a:t> </a:t>
            </a:r>
            <a:r>
              <a:rPr lang="en-US" sz="1000" dirty="0"/>
              <a:t>to the rows shelf</a:t>
            </a:r>
          </a:p>
          <a:p>
            <a:pPr marL="457200" lvl="0" indent="-457200">
              <a:spcBef>
                <a:spcPts val="280"/>
              </a:spcBef>
              <a:buSzPct val="100000"/>
              <a:buFont typeface="Arial"/>
              <a:buAutoNum type="arabicPeriod"/>
            </a:pPr>
            <a:r>
              <a:rPr lang="en-US" sz="1000" dirty="0"/>
              <a:t>Drag </a:t>
            </a:r>
            <a:r>
              <a:rPr lang="en-US" sz="1000" b="1" dirty="0"/>
              <a:t>Sum </a:t>
            </a:r>
            <a:r>
              <a:rPr lang="en-US" sz="1000" b="1" dirty="0" err="1"/>
              <a:t>Eval</a:t>
            </a:r>
            <a:r>
              <a:rPr lang="en-US" sz="1000" b="1" dirty="0"/>
              <a:t> </a:t>
            </a:r>
            <a:r>
              <a:rPr lang="en-US" sz="1000" dirty="0"/>
              <a:t>to the Filters shelf, select “</a:t>
            </a:r>
            <a:r>
              <a:rPr lang="en-US" sz="1000" dirty="0" err="1"/>
              <a:t>Calc</a:t>
            </a:r>
            <a:r>
              <a:rPr lang="en-US" sz="1000" dirty="0"/>
              <a:t> 1 &gt; </a:t>
            </a:r>
            <a:r>
              <a:rPr lang="en-US" sz="1000" dirty="0" err="1"/>
              <a:t>Calc</a:t>
            </a:r>
            <a:r>
              <a:rPr lang="en-US" sz="1000" dirty="0"/>
              <a:t> 2”</a:t>
            </a:r>
          </a:p>
          <a:p>
            <a:pPr marL="457200" lvl="0" indent="-457200">
              <a:spcBef>
                <a:spcPts val="280"/>
              </a:spcBef>
              <a:buSzPct val="100000"/>
              <a:buFont typeface="Arial"/>
              <a:buAutoNum type="arabicPeriod"/>
            </a:pPr>
            <a:endParaRPr lang="en-US" sz="1000" dirty="0"/>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indent="-171450">
              <a:spcBef>
                <a:spcPts val="210"/>
              </a:spcBef>
              <a:buSzPts val="1050"/>
              <a:buFont typeface="Arial" panose="020B0604020202020204" pitchFamily="34" charset="0"/>
              <a:buChar char="•"/>
            </a:pPr>
            <a:r>
              <a:rPr lang="en-US" sz="900" dirty="0"/>
              <a:t>Basic calculations allow you to transform values or members at the data source level of detail (a row-level calculation) or at the visualization level of detail (an aggregate calculation)</a:t>
            </a:r>
          </a:p>
          <a:p>
            <a:pPr marL="171450" indent="-171450">
              <a:spcBef>
                <a:spcPts val="210"/>
              </a:spcBef>
              <a:buSzPts val="1050"/>
              <a:buFont typeface="Arial" panose="020B0604020202020204" pitchFamily="34" charset="0"/>
              <a:buChar char="•"/>
            </a:pPr>
            <a:endParaRPr lang="en-US" sz="900" dirty="0"/>
          </a:p>
          <a:p>
            <a:pPr marL="171450" indent="-171450">
              <a:spcBef>
                <a:spcPts val="210"/>
              </a:spcBef>
              <a:buSzPts val="1050"/>
              <a:buFont typeface="Arial" panose="020B0604020202020204" pitchFamily="34" charset="0"/>
              <a:buChar char="•"/>
            </a:pPr>
            <a:r>
              <a:rPr lang="en-US" sz="900" dirty="0"/>
              <a:t>What is the ATTR (Attribute) function?</a:t>
            </a:r>
          </a:p>
          <a:p>
            <a:pPr lvl="1">
              <a:spcBef>
                <a:spcPts val="210"/>
              </a:spcBef>
              <a:buSzPts val="1050"/>
            </a:pPr>
            <a:r>
              <a:rPr lang="en-US" sz="800" dirty="0"/>
              <a:t>Shows value if values are unique, otherwise displays an asterisk (indicates more than one non-unique entry in the data)</a:t>
            </a:r>
          </a:p>
          <a:p>
            <a:pPr lvl="1">
              <a:spcBef>
                <a:spcPts val="210"/>
              </a:spcBef>
              <a:buSzPts val="1050"/>
            </a:pPr>
            <a:endParaRPr lang="en-US" sz="700" dirty="0"/>
          </a:p>
          <a:p>
            <a:pPr marL="171450" indent="-171450">
              <a:buFont typeface="Arial" panose="020B0604020202020204" pitchFamily="34" charset="0"/>
              <a:buChar char="•"/>
            </a:pPr>
            <a:r>
              <a:rPr lang="en-US" sz="900" dirty="0"/>
              <a:t>More than one way to completely logical calculations (e.g., CASE, IIF [simple Boolean tests], ISNULL, IFNULL, etc.)</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Logic functions are executed in the manner they are written; try to write your logic so most cases are executed in the first statement/line</a:t>
            </a:r>
          </a:p>
          <a:p>
            <a:pPr>
              <a:spcBef>
                <a:spcPts val="210"/>
              </a:spcBef>
              <a:buSzPts val="1050"/>
            </a:pPr>
            <a:endParaRPr lang="en-US" sz="1000" dirty="0"/>
          </a:p>
          <a:p>
            <a:pPr marL="171450" indent="-171450">
              <a:spcBef>
                <a:spcPts val="210"/>
              </a:spcBef>
              <a:buSzPts val="1050"/>
              <a:buFont typeface="Arial" panose="020B0604020202020204" pitchFamily="34" charset="0"/>
              <a:buChar char="•"/>
            </a:pPr>
            <a:endParaRPr lang="en-US" sz="1000" dirty="0"/>
          </a:p>
          <a:p>
            <a:pPr>
              <a:spcBef>
                <a:spcPts val="210"/>
              </a:spcBef>
              <a:buSzPts val="1050"/>
            </a:pPr>
            <a:endParaRPr lang="en-US" sz="1000" dirty="0"/>
          </a:p>
          <a:p>
            <a:pPr marL="628650" lvl="1" indent="-171450">
              <a:spcBef>
                <a:spcPts val="210"/>
              </a:spcBef>
              <a:buSzPts val="1050"/>
              <a:buFont typeface="Arial"/>
              <a:buChar char="•"/>
            </a:pPr>
            <a:endParaRPr lang="en-US" sz="800" dirty="0"/>
          </a:p>
          <a:p>
            <a:pPr marL="628650" lvl="1" indent="-171450">
              <a:spcBef>
                <a:spcPts val="210"/>
              </a:spcBef>
              <a:buSzPts val="1050"/>
              <a:buFont typeface="Arial"/>
              <a:buChar char="•"/>
            </a:pPr>
            <a:endParaRPr lang="en-US" sz="800" dirty="0"/>
          </a:p>
        </p:txBody>
      </p:sp>
    </p:spTree>
    <p:extLst>
      <p:ext uri="{BB962C8B-B14F-4D97-AF65-F5344CB8AC3E}">
        <p14:creationId xmlns:p14="http://schemas.microsoft.com/office/powerpoint/2010/main" val="133355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Top N Calculation</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(Table </a:t>
            </a:r>
            <a:r>
              <a:rPr lang="en-US" sz="1600" b="1" i="0" u="none" strike="noStrike" cap="none" dirty="0" err="1">
                <a:solidFill>
                  <a:srgbClr val="005087"/>
                </a:solidFill>
                <a:latin typeface="Arial"/>
                <a:ea typeface="Arial"/>
                <a:cs typeface="Arial"/>
                <a:sym typeface="Arial"/>
              </a:rPr>
              <a:t>Calcs</a:t>
            </a:r>
            <a:r>
              <a:rPr lang="en-US" sz="1600" b="1" i="0" u="none" strike="noStrike" cap="none" dirty="0">
                <a:solidFill>
                  <a:srgbClr val="005087"/>
                </a:solidFill>
                <a:latin typeface="Arial"/>
                <a:ea typeface="Arial"/>
                <a:cs typeface="Arial"/>
                <a:sym typeface="Arial"/>
              </a:rPr>
              <a:t> and Nested Sorting)</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 Location Details, Airlines, and Fares</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ct val="100000"/>
              <a:buFont typeface="Arial"/>
              <a:buAutoNum type="arabicPeriod"/>
            </a:pPr>
            <a:r>
              <a:rPr lang="en-US" sz="990" dirty="0"/>
              <a:t>Create a new worksheet, rename it to Table </a:t>
            </a:r>
            <a:r>
              <a:rPr lang="en-US" sz="990" dirty="0" err="1"/>
              <a:t>Calc</a:t>
            </a:r>
            <a:endParaRPr lang="en-US" sz="990" dirty="0"/>
          </a:p>
          <a:p>
            <a:pPr marL="457200" marR="0" lvl="0" indent="-457200" algn="l" rtl="0">
              <a:spcBef>
                <a:spcPts val="280"/>
              </a:spcBef>
              <a:spcAft>
                <a:spcPts val="0"/>
              </a:spcAft>
              <a:buClr>
                <a:schemeClr val="dk1"/>
              </a:buClr>
              <a:buSzPct val="100000"/>
              <a:buFont typeface="Arial"/>
              <a:buAutoNum type="arabicPeriod"/>
            </a:pPr>
            <a:r>
              <a:rPr lang="en-US" sz="990" dirty="0"/>
              <a:t>Drag </a:t>
            </a:r>
            <a:r>
              <a:rPr lang="en-US" sz="990" b="1" dirty="0"/>
              <a:t>Origin Airport Abbrev </a:t>
            </a:r>
            <a:r>
              <a:rPr lang="en-US" sz="990" dirty="0"/>
              <a:t>and </a:t>
            </a:r>
            <a:r>
              <a:rPr lang="en-US" sz="990" b="1" dirty="0"/>
              <a:t>Destination City Name </a:t>
            </a:r>
            <a:r>
              <a:rPr lang="en-US" sz="990" dirty="0"/>
              <a:t>to the Rows shelf</a:t>
            </a:r>
          </a:p>
          <a:p>
            <a:pPr marL="457200" lvl="0" indent="-457200">
              <a:spcBef>
                <a:spcPts val="280"/>
              </a:spcBef>
              <a:buSzPct val="100000"/>
              <a:buFont typeface="Arial"/>
              <a:buAutoNum type="arabicPeriod"/>
            </a:pPr>
            <a:r>
              <a:rPr lang="en-US" sz="990" dirty="0"/>
              <a:t>Drag </a:t>
            </a:r>
            <a:r>
              <a:rPr lang="en-US" sz="990" b="1" dirty="0"/>
              <a:t>Unrestricted Coach Fares (YCA) </a:t>
            </a:r>
            <a:r>
              <a:rPr lang="en-US" sz="990" dirty="0"/>
              <a:t>to the Text marks card (or in the Viz), change measure aggregation to Average from Sum</a:t>
            </a:r>
          </a:p>
          <a:p>
            <a:pPr marL="457200" lvl="0" indent="-457200">
              <a:spcBef>
                <a:spcPts val="280"/>
              </a:spcBef>
              <a:buSzPct val="100000"/>
              <a:buFont typeface="Arial"/>
              <a:buAutoNum type="arabicPeriod"/>
            </a:pPr>
            <a:r>
              <a:rPr lang="en-US" sz="990" dirty="0"/>
              <a:t>Sort Ascending</a:t>
            </a:r>
          </a:p>
          <a:p>
            <a:pPr marL="457200" lvl="0" indent="-457200">
              <a:spcBef>
                <a:spcPts val="280"/>
              </a:spcBef>
              <a:buSzPct val="100000"/>
              <a:buFont typeface="Arial"/>
              <a:buAutoNum type="arabicPeriod"/>
            </a:pPr>
            <a:r>
              <a:rPr lang="en-US" sz="990" dirty="0"/>
              <a:t>Create a new combined field </a:t>
            </a:r>
            <a:r>
              <a:rPr lang="en-US" sz="990" b="1" dirty="0"/>
              <a:t>Origin Airport Abbrev </a:t>
            </a:r>
            <a:r>
              <a:rPr lang="en-US" sz="990" dirty="0"/>
              <a:t>and </a:t>
            </a:r>
            <a:r>
              <a:rPr lang="en-US" sz="990" b="1" dirty="0"/>
              <a:t>Destination City Name </a:t>
            </a:r>
          </a:p>
          <a:p>
            <a:pPr marL="457200" lvl="0" indent="-457200">
              <a:spcBef>
                <a:spcPts val="280"/>
              </a:spcBef>
              <a:buSzPct val="100000"/>
              <a:buFont typeface="Arial"/>
              <a:buAutoNum type="arabicPeriod"/>
            </a:pPr>
            <a:r>
              <a:rPr lang="en-US" sz="990" dirty="0"/>
              <a:t>Drag the new combined field to the Rows shelf, just before Destination City Name</a:t>
            </a:r>
          </a:p>
          <a:p>
            <a:pPr marL="457200" lvl="0" indent="-457200">
              <a:spcBef>
                <a:spcPts val="280"/>
              </a:spcBef>
              <a:buSzPct val="100000"/>
              <a:buFont typeface="Arial"/>
              <a:buAutoNum type="arabicPeriod"/>
            </a:pPr>
            <a:r>
              <a:rPr lang="en-US" sz="990" dirty="0"/>
              <a:t>Right-click on the combined field and select Sort</a:t>
            </a:r>
          </a:p>
          <a:p>
            <a:pPr marL="457200" lvl="0" indent="-457200">
              <a:spcBef>
                <a:spcPts val="280"/>
              </a:spcBef>
              <a:buSzPct val="100000"/>
              <a:buFont typeface="Arial"/>
              <a:buAutoNum type="arabicPeriod"/>
            </a:pPr>
            <a:r>
              <a:rPr lang="en-US" sz="990" dirty="0"/>
              <a:t>Change the Sort by to Field, and select </a:t>
            </a:r>
            <a:r>
              <a:rPr lang="en-US" sz="990" b="1" dirty="0"/>
              <a:t>Unrestricted Coach Fares (YCA) </a:t>
            </a:r>
            <a:r>
              <a:rPr lang="en-US" sz="990" dirty="0"/>
              <a:t>and Aggregation to Average</a:t>
            </a:r>
          </a:p>
          <a:p>
            <a:pPr marL="457200" lvl="0" indent="-457200">
              <a:spcBef>
                <a:spcPts val="280"/>
              </a:spcBef>
              <a:buSzPct val="100000"/>
              <a:buFont typeface="Arial"/>
              <a:buAutoNum type="arabicPeriod"/>
            </a:pPr>
            <a:r>
              <a:rPr lang="en-US" sz="990" dirty="0"/>
              <a:t>Right-click on the combined field and select Show Header</a:t>
            </a:r>
          </a:p>
          <a:p>
            <a:pPr marL="457200" indent="-457200">
              <a:spcBef>
                <a:spcPts val="280"/>
              </a:spcBef>
              <a:buSzPct val="100000"/>
              <a:buFont typeface="Arial"/>
              <a:buAutoNum type="arabicPeriod"/>
            </a:pPr>
            <a:r>
              <a:rPr lang="en-US" sz="990" dirty="0"/>
              <a:t>Create a calculated field, call it </a:t>
            </a:r>
            <a:r>
              <a:rPr lang="en-US" sz="990" b="1" dirty="0"/>
              <a:t>Index</a:t>
            </a:r>
            <a:r>
              <a:rPr lang="en-US" sz="990" dirty="0"/>
              <a:t>, and set it to call the function </a:t>
            </a:r>
            <a:r>
              <a:rPr lang="en-US" sz="990" b="1" dirty="0"/>
              <a:t>Index()</a:t>
            </a:r>
          </a:p>
          <a:p>
            <a:pPr marL="457200" lvl="0" indent="-457200">
              <a:spcBef>
                <a:spcPts val="280"/>
              </a:spcBef>
              <a:buSzPct val="100000"/>
              <a:buFont typeface="Arial"/>
              <a:buAutoNum type="arabicPeriod"/>
            </a:pPr>
            <a:r>
              <a:rPr lang="en-US" sz="990" dirty="0"/>
              <a:t>Drag </a:t>
            </a:r>
            <a:r>
              <a:rPr lang="en-US" sz="990" b="1" dirty="0"/>
              <a:t>Index</a:t>
            </a:r>
            <a:r>
              <a:rPr lang="en-US" sz="990" dirty="0"/>
              <a:t> to the Rows shelf, convert it to discrete</a:t>
            </a:r>
          </a:p>
          <a:p>
            <a:pPr marL="457200" lvl="0" indent="-457200">
              <a:spcBef>
                <a:spcPts val="280"/>
              </a:spcBef>
              <a:buSzPct val="100000"/>
              <a:buFont typeface="Arial"/>
              <a:buAutoNum type="arabicPeriod"/>
            </a:pPr>
            <a:r>
              <a:rPr lang="en-US" sz="990" dirty="0"/>
              <a:t>Right-click on </a:t>
            </a:r>
            <a:r>
              <a:rPr lang="en-US" sz="990" b="1" dirty="0"/>
              <a:t>Index </a:t>
            </a:r>
            <a:r>
              <a:rPr lang="en-US" sz="990" dirty="0"/>
              <a:t>and select Edit Table Calculation…</a:t>
            </a:r>
          </a:p>
          <a:p>
            <a:pPr marL="457200" lvl="0" indent="-457200">
              <a:spcBef>
                <a:spcPts val="280"/>
              </a:spcBef>
              <a:buSzPct val="100000"/>
              <a:buFont typeface="Arial"/>
              <a:buAutoNum type="arabicPeriod"/>
            </a:pPr>
            <a:r>
              <a:rPr lang="en-US" sz="990" dirty="0"/>
              <a:t>Select Specific Dimensions then select </a:t>
            </a:r>
            <a:r>
              <a:rPr lang="en-US" sz="990" b="1" dirty="0"/>
              <a:t>Origin Airport Abbrev </a:t>
            </a:r>
            <a:r>
              <a:rPr lang="en-US" sz="990" dirty="0"/>
              <a:t>and </a:t>
            </a:r>
            <a:r>
              <a:rPr lang="en-US" sz="990" b="1" dirty="0"/>
              <a:t>Destination City Name</a:t>
            </a:r>
          </a:p>
          <a:p>
            <a:pPr marL="457200" lvl="0" indent="-457200">
              <a:spcBef>
                <a:spcPts val="280"/>
              </a:spcBef>
              <a:buSzPct val="100000"/>
              <a:buFont typeface="Arial"/>
              <a:buAutoNum type="arabicPeriod"/>
            </a:pPr>
            <a:r>
              <a:rPr lang="en-US" sz="990" dirty="0"/>
              <a:t>Change the value of At the level to Destination City Name and the value of Restarting every to Origin Airport Abbrev</a:t>
            </a:r>
          </a:p>
          <a:p>
            <a:pPr marL="457200" lvl="0" indent="-457200">
              <a:spcBef>
                <a:spcPts val="280"/>
              </a:spcBef>
              <a:buSzPct val="100000"/>
              <a:buFont typeface="Arial"/>
              <a:buAutoNum type="arabicPeriod"/>
            </a:pPr>
            <a:r>
              <a:rPr lang="en-US" sz="990" dirty="0"/>
              <a:t>Change the Sort order to Custom Sort, select </a:t>
            </a:r>
            <a:r>
              <a:rPr lang="en-US" sz="990" b="1" dirty="0"/>
              <a:t>Unrestricted Coach Fares (YCA) </a:t>
            </a:r>
            <a:r>
              <a:rPr lang="en-US" sz="990" dirty="0"/>
              <a:t>and Average then drag Index to the Filters box</a:t>
            </a: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indent="-171450">
              <a:buFont typeface="Arial" panose="020B0604020202020204" pitchFamily="34" charset="0"/>
              <a:buChar char="•"/>
            </a:pPr>
            <a:r>
              <a:rPr lang="en-US" sz="900" dirty="0"/>
              <a:t>The Index function returns the index of the current row in the partition, without any sorting with regard to value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Combine fields to create a cross product of members from different dimensions. You would combine dimensions if you want to encode a data view using multiple dimensions.</a:t>
            </a:r>
          </a:p>
          <a:p>
            <a:endParaRPr lang="en-US" sz="900" dirty="0"/>
          </a:p>
          <a:p>
            <a:pPr marL="171450" indent="-171450">
              <a:buFont typeface="Arial" panose="020B0604020202020204" pitchFamily="34" charset="0"/>
              <a:buChar char="•"/>
            </a:pPr>
            <a:r>
              <a:rPr lang="en-US" sz="900" dirty="0"/>
              <a:t>Use the Index function to find Top N, it will return the index of the current row in the partition, </a:t>
            </a:r>
            <a:r>
              <a:rPr lang="en-US" sz="900" b="1" i="1" dirty="0"/>
              <a:t>without any sorting with regard to value</a:t>
            </a:r>
            <a:r>
              <a:rPr lang="en-US" sz="900" dirty="0"/>
              <a:t>.</a:t>
            </a:r>
          </a:p>
          <a:p>
            <a:endParaRPr lang="en-US" sz="900" dirty="0"/>
          </a:p>
          <a:p>
            <a:pPr marL="171450" indent="-171450">
              <a:buFont typeface="Arial" panose="020B0604020202020204" pitchFamily="34" charset="0"/>
              <a:buChar char="•"/>
            </a:pPr>
            <a:r>
              <a:rPr lang="en-US" sz="900" dirty="0"/>
              <a:t>Control-drag to “copy move”; remember calculation performed in a measure / dimension reflects the data in the Viz (e.g., Using Index from the Data Pane to filter vs. the Index we used with a table calc.)</a:t>
            </a:r>
          </a:p>
          <a:p>
            <a:endParaRPr lang="en-US" sz="900" dirty="0"/>
          </a:p>
        </p:txBody>
      </p:sp>
    </p:spTree>
    <p:extLst>
      <p:ext uri="{BB962C8B-B14F-4D97-AF65-F5344CB8AC3E}">
        <p14:creationId xmlns:p14="http://schemas.microsoft.com/office/powerpoint/2010/main" val="288243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Top N Calculation</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(Basic </a:t>
            </a:r>
            <a:r>
              <a:rPr lang="en-US" sz="1600" b="1" i="0" u="none" strike="noStrike" cap="none" dirty="0" err="1">
                <a:solidFill>
                  <a:srgbClr val="005087"/>
                </a:solidFill>
                <a:latin typeface="Arial"/>
                <a:ea typeface="Arial"/>
                <a:cs typeface="Arial"/>
                <a:sym typeface="Arial"/>
              </a:rPr>
              <a:t>Calcs</a:t>
            </a:r>
            <a:r>
              <a:rPr lang="en-US" sz="1600" b="1" i="0" u="none" strike="noStrike" cap="none" dirty="0">
                <a:solidFill>
                  <a:srgbClr val="005087"/>
                </a:solidFill>
                <a:latin typeface="Arial"/>
                <a:ea typeface="Arial"/>
                <a:cs typeface="Arial"/>
                <a:sym typeface="Arial"/>
              </a:rPr>
              <a:t> and Parameter)</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 Location Details, Airlines, and Fares</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indent="-457200">
              <a:spcBef>
                <a:spcPts val="280"/>
              </a:spcBef>
              <a:buSzPct val="100000"/>
              <a:buFont typeface="Arial"/>
              <a:buAutoNum type="arabicPeriod"/>
            </a:pPr>
            <a:r>
              <a:rPr lang="en-US" sz="1000" dirty="0"/>
              <a:t>Create a new worksheet, rename it to Top PAX</a:t>
            </a:r>
          </a:p>
          <a:p>
            <a:pPr marL="457200" marR="0" lvl="0" indent="-457200" algn="l" rtl="0">
              <a:spcBef>
                <a:spcPts val="280"/>
              </a:spcBef>
              <a:spcAft>
                <a:spcPts val="0"/>
              </a:spcAft>
              <a:buClr>
                <a:schemeClr val="dk1"/>
              </a:buClr>
              <a:buSzPct val="100000"/>
              <a:buFont typeface="Arial"/>
              <a:buAutoNum type="arabicPeriod"/>
            </a:pPr>
            <a:r>
              <a:rPr lang="en-US" sz="1000" dirty="0"/>
              <a:t>Create a new Parameter, call it </a:t>
            </a:r>
            <a:r>
              <a:rPr lang="en-US" sz="1000" b="1" dirty="0"/>
              <a:t>Top PAX, </a:t>
            </a:r>
            <a:r>
              <a:rPr lang="en-US" sz="1000" dirty="0"/>
              <a:t>set it to an integer type with a default value of 1</a:t>
            </a:r>
          </a:p>
          <a:p>
            <a:pPr marL="457200" lvl="0" indent="-457200">
              <a:spcBef>
                <a:spcPts val="280"/>
              </a:spcBef>
              <a:buSzPct val="100000"/>
              <a:buFont typeface="Arial"/>
              <a:buAutoNum type="arabicPeriod"/>
            </a:pPr>
            <a:r>
              <a:rPr lang="en-US" sz="1000" dirty="0"/>
              <a:t>Create a calculated field called </a:t>
            </a:r>
            <a:r>
              <a:rPr lang="en-US" sz="1000" b="1" dirty="0"/>
              <a:t>Top N PAX </a:t>
            </a:r>
            <a:r>
              <a:rPr lang="en-US" sz="1000" b="1" dirty="0" err="1"/>
              <a:t>Calc</a:t>
            </a:r>
            <a:endParaRPr lang="en-US" sz="1000" dirty="0"/>
          </a:p>
          <a:p>
            <a:pPr marL="800100" lvl="2" indent="0">
              <a:spcBef>
                <a:spcPts val="280"/>
              </a:spcBef>
              <a:buSzPct val="100000"/>
              <a:buNone/>
            </a:pPr>
            <a:r>
              <a:rPr lang="en-US" sz="800" i="1" dirty="0"/>
              <a:t>if [Index] &lt;=[Top PAX] then "Display" else "Don't Display" end</a:t>
            </a:r>
          </a:p>
          <a:p>
            <a:pPr marL="457200" lvl="0" indent="-457200">
              <a:spcBef>
                <a:spcPts val="280"/>
              </a:spcBef>
              <a:buSzPct val="100000"/>
              <a:buFont typeface="Arial"/>
              <a:buAutoNum type="arabicPeriod"/>
            </a:pPr>
            <a:r>
              <a:rPr lang="en-US" sz="1000" dirty="0"/>
              <a:t>Drag </a:t>
            </a:r>
            <a:r>
              <a:rPr lang="en-US" sz="1000" b="1" dirty="0"/>
              <a:t>City Pair</a:t>
            </a:r>
            <a:r>
              <a:rPr lang="en-US" sz="1000" dirty="0"/>
              <a:t> to the Rows shelf</a:t>
            </a:r>
          </a:p>
          <a:p>
            <a:pPr marL="457200" lvl="0" indent="-457200">
              <a:spcBef>
                <a:spcPts val="280"/>
              </a:spcBef>
              <a:buSzPct val="100000"/>
              <a:buFont typeface="Arial"/>
              <a:buAutoNum type="arabicPeriod"/>
            </a:pPr>
            <a:r>
              <a:rPr lang="en-US" sz="1000" dirty="0"/>
              <a:t>Drag </a:t>
            </a:r>
            <a:r>
              <a:rPr lang="en-US" sz="1000" b="1" dirty="0"/>
              <a:t>Federal Employees Passenger Count </a:t>
            </a:r>
            <a:r>
              <a:rPr lang="en-US" sz="1000" dirty="0"/>
              <a:t>to the Text marks card, change the measure type to Average from Sum</a:t>
            </a:r>
          </a:p>
          <a:p>
            <a:pPr marL="457200" lvl="0" indent="-457200">
              <a:spcBef>
                <a:spcPts val="280"/>
              </a:spcBef>
              <a:buSzPct val="100000"/>
              <a:buFont typeface="Arial"/>
              <a:buAutoNum type="arabicPeriod"/>
            </a:pPr>
            <a:r>
              <a:rPr lang="en-US" sz="1000" dirty="0"/>
              <a:t>Drag </a:t>
            </a:r>
            <a:r>
              <a:rPr lang="en-US" sz="1000" b="1" dirty="0"/>
              <a:t>Index</a:t>
            </a:r>
            <a:r>
              <a:rPr lang="en-US" sz="1000" dirty="0"/>
              <a:t> to the Rows shelf, change it to Discrete</a:t>
            </a:r>
          </a:p>
          <a:p>
            <a:pPr marL="457200" lvl="0" indent="-457200">
              <a:spcBef>
                <a:spcPts val="280"/>
              </a:spcBef>
              <a:buSzPct val="100000"/>
              <a:buFont typeface="Arial"/>
              <a:buAutoNum type="arabicPeriod"/>
            </a:pPr>
            <a:r>
              <a:rPr lang="en-US" sz="1000" dirty="0"/>
              <a:t>Sort the data in descending order</a:t>
            </a:r>
          </a:p>
          <a:p>
            <a:pPr marL="457200" lvl="0" indent="-457200">
              <a:spcBef>
                <a:spcPts val="280"/>
              </a:spcBef>
              <a:buSzPct val="100000"/>
              <a:buFont typeface="Arial"/>
              <a:buAutoNum type="arabicPeriod"/>
            </a:pPr>
            <a:r>
              <a:rPr lang="en-US" sz="1000" dirty="0"/>
              <a:t>Drag the </a:t>
            </a:r>
            <a:r>
              <a:rPr lang="en-US" sz="1000" b="1" dirty="0"/>
              <a:t>Top N PAX calculation </a:t>
            </a:r>
            <a:r>
              <a:rPr lang="en-US" sz="1000" dirty="0"/>
              <a:t>to the Filters shelf</a:t>
            </a:r>
          </a:p>
          <a:p>
            <a:pPr marL="457200" lvl="0" indent="-457200">
              <a:spcBef>
                <a:spcPts val="280"/>
              </a:spcBef>
              <a:buSzPct val="100000"/>
              <a:buFont typeface="Arial"/>
              <a:buAutoNum type="arabicPeriod"/>
            </a:pPr>
            <a:r>
              <a:rPr lang="en-US" sz="1000" dirty="0"/>
              <a:t>Right-click on the parameter and select </a:t>
            </a:r>
            <a:r>
              <a:rPr lang="en-US" sz="1000" b="1" dirty="0"/>
              <a:t>Show Parameter Control</a:t>
            </a:r>
          </a:p>
          <a:p>
            <a:pPr marL="457200" lvl="0" indent="-457200">
              <a:spcBef>
                <a:spcPts val="280"/>
              </a:spcBef>
              <a:buSzPct val="100000"/>
              <a:buFont typeface="Arial"/>
              <a:buAutoNum type="arabicPeriod"/>
            </a:pPr>
            <a:r>
              <a:rPr lang="en-US" sz="1000" dirty="0"/>
              <a:t>Replace the number “1” to switch among the top travelled city pairs</a:t>
            </a: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210"/>
              </a:spcBef>
              <a:buSzPts val="1050"/>
              <a:buFont typeface="Arial"/>
              <a:buChar char="•"/>
            </a:pPr>
            <a:r>
              <a:rPr lang="en-US" sz="900" dirty="0"/>
              <a:t>Alternative to creating the Top N PAX </a:t>
            </a:r>
            <a:r>
              <a:rPr lang="en-US" sz="900" dirty="0" err="1"/>
              <a:t>Calc</a:t>
            </a:r>
            <a:r>
              <a:rPr lang="en-US" sz="900" dirty="0"/>
              <a:t>:</a:t>
            </a:r>
          </a:p>
          <a:p>
            <a:pPr marL="628650" lvl="1" indent="-171450">
              <a:spcBef>
                <a:spcPts val="210"/>
              </a:spcBef>
              <a:buSzPts val="1050"/>
              <a:buFont typeface="Arial"/>
              <a:buChar char="•"/>
            </a:pPr>
            <a:r>
              <a:rPr lang="en-US" sz="800" dirty="0"/>
              <a:t>IIF([Index] &lt;=[Top PAX],"Display", "Don't Display") </a:t>
            </a:r>
          </a:p>
          <a:p>
            <a:pPr marL="628650" lvl="1" indent="-171450">
              <a:spcBef>
                <a:spcPts val="210"/>
              </a:spcBef>
              <a:buSzPts val="1050"/>
              <a:buFont typeface="Arial"/>
              <a:buChar char="•"/>
            </a:pPr>
            <a:r>
              <a:rPr lang="en-US" sz="800" dirty="0"/>
              <a:t>Won’t handle NULLs well</a:t>
            </a:r>
          </a:p>
          <a:p>
            <a:pPr marL="628650" lvl="1" indent="-171450">
              <a:spcBef>
                <a:spcPts val="210"/>
              </a:spcBef>
              <a:buSzPts val="1050"/>
              <a:buFont typeface="Arial"/>
              <a:buChar char="•"/>
            </a:pPr>
            <a:endParaRPr lang="en-US" sz="800" dirty="0"/>
          </a:p>
          <a:p>
            <a:pPr marL="171450" indent="-171450">
              <a:spcBef>
                <a:spcPts val="210"/>
              </a:spcBef>
              <a:buSzPts val="1050"/>
              <a:buFont typeface="Arial"/>
              <a:buChar char="•"/>
            </a:pPr>
            <a:r>
              <a:rPr lang="en-US" sz="1000" dirty="0"/>
              <a:t>Alternative to creating the City Pair calculation:</a:t>
            </a:r>
          </a:p>
          <a:p>
            <a:pPr marL="628650" lvl="1" indent="-171450">
              <a:spcBef>
                <a:spcPts val="210"/>
              </a:spcBef>
              <a:buSzPts val="1050"/>
              <a:buFont typeface="Arial"/>
              <a:buChar char="•"/>
            </a:pPr>
            <a:r>
              <a:rPr lang="en-US" sz="800" dirty="0"/>
              <a:t>Create a combined field the Origin and Destination Airport Abbrev fields</a:t>
            </a:r>
          </a:p>
          <a:p>
            <a:pPr marL="628650" lvl="1" indent="-171450">
              <a:spcBef>
                <a:spcPts val="210"/>
              </a:spcBef>
              <a:buSzPts val="1050"/>
              <a:buFont typeface="Arial"/>
              <a:buChar char="•"/>
            </a:pPr>
            <a:r>
              <a:rPr lang="en-US" sz="800" dirty="0"/>
              <a:t>Drag Origin and Destination fields each to the rows shelf</a:t>
            </a:r>
          </a:p>
          <a:p>
            <a:pPr marL="628650" lvl="1" indent="-171450">
              <a:spcBef>
                <a:spcPts val="210"/>
              </a:spcBef>
              <a:buSzPts val="1050"/>
              <a:buFont typeface="Arial"/>
              <a:buChar char="•"/>
            </a:pPr>
            <a:endParaRPr lang="en-US" sz="800" dirty="0"/>
          </a:p>
          <a:p>
            <a:pPr marL="171450" indent="-171450">
              <a:buFont typeface="Arial" panose="020B0604020202020204" pitchFamily="34" charset="0"/>
              <a:buChar char="•"/>
            </a:pPr>
            <a:r>
              <a:rPr lang="en-US" sz="900" dirty="0"/>
              <a:t>Parameters:</a:t>
            </a:r>
          </a:p>
          <a:p>
            <a:pPr marL="628650" lvl="1" indent="-171450">
              <a:buFont typeface="Arial" panose="020B0604020202020204" pitchFamily="34" charset="0"/>
              <a:buChar char="•"/>
            </a:pPr>
            <a:r>
              <a:rPr lang="en-US" sz="800" dirty="0"/>
              <a:t>Add more functionality for the user</a:t>
            </a:r>
          </a:p>
          <a:p>
            <a:pPr marL="628650" lvl="1" indent="-171450">
              <a:buFont typeface="Arial" panose="020B0604020202020204" pitchFamily="34" charset="0"/>
              <a:buChar char="•"/>
            </a:pPr>
            <a:r>
              <a:rPr lang="en-US" sz="800" dirty="0"/>
              <a:t>Require accompanying calculated fields to be of any use</a:t>
            </a:r>
          </a:p>
          <a:p>
            <a:pPr marL="628650" lvl="1" indent="-171450">
              <a:buFont typeface="Arial" panose="020B0604020202020204" pitchFamily="34" charset="0"/>
              <a:buChar char="•"/>
            </a:pPr>
            <a:r>
              <a:rPr lang="en-US" sz="800" dirty="0"/>
              <a:t>With calculated fields can implement complex logic</a:t>
            </a:r>
          </a:p>
          <a:p>
            <a:pPr marL="628650" lvl="1" indent="-171450">
              <a:buFont typeface="Arial" panose="020B0604020202020204" pitchFamily="34" charset="0"/>
              <a:buChar char="•"/>
            </a:pPr>
            <a:r>
              <a:rPr lang="en-US" sz="800" dirty="0"/>
              <a:t>Can be used to filter across data sources; the only other real option there is to use filter actions</a:t>
            </a:r>
          </a:p>
          <a:p>
            <a:pPr marL="628650" lvl="1" indent="-171450">
              <a:buFont typeface="Arial" panose="020B0604020202020204" pitchFamily="34" charset="0"/>
              <a:buChar char="•"/>
            </a:pPr>
            <a:r>
              <a:rPr lang="en-US" sz="800" dirty="0"/>
              <a:t> Run faster if their values are integers; choose numeric values for parameters, and have them “Display As” something else</a:t>
            </a:r>
          </a:p>
          <a:p>
            <a:pPr>
              <a:spcBef>
                <a:spcPts val="210"/>
              </a:spcBef>
              <a:buSzPts val="1050"/>
            </a:pPr>
            <a:endParaRPr lang="en-US" sz="1000" dirty="0"/>
          </a:p>
          <a:p>
            <a:pPr marL="628650" lvl="1" indent="-171450">
              <a:spcBef>
                <a:spcPts val="210"/>
              </a:spcBef>
              <a:buSzPts val="1050"/>
              <a:buFont typeface="Arial"/>
              <a:buChar char="•"/>
            </a:pPr>
            <a:endParaRPr lang="en-US" sz="800" dirty="0"/>
          </a:p>
          <a:p>
            <a:pPr marL="628650" lvl="1" indent="-171450">
              <a:spcBef>
                <a:spcPts val="210"/>
              </a:spcBef>
              <a:buSzPts val="1050"/>
              <a:buFont typeface="Arial"/>
              <a:buChar char="•"/>
            </a:pPr>
            <a:endParaRPr lang="en-US" sz="800" dirty="0"/>
          </a:p>
        </p:txBody>
      </p:sp>
    </p:spTree>
    <p:extLst>
      <p:ext uri="{BB962C8B-B14F-4D97-AF65-F5344CB8AC3E}">
        <p14:creationId xmlns:p14="http://schemas.microsoft.com/office/powerpoint/2010/main" val="268607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Resolving Duplicates</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(Level of Detail </a:t>
            </a:r>
            <a:r>
              <a:rPr lang="en-US" sz="1600" b="1" i="0" u="none" strike="noStrike" cap="none" dirty="0" err="1">
                <a:solidFill>
                  <a:srgbClr val="005087"/>
                </a:solidFill>
                <a:latin typeface="Arial"/>
                <a:ea typeface="Arial"/>
                <a:cs typeface="Arial"/>
                <a:sym typeface="Arial"/>
              </a:rPr>
              <a:t>Calc</a:t>
            </a:r>
            <a:r>
              <a:rPr lang="en-US" sz="1600" b="1" i="0" u="none" strike="noStrike" cap="none" dirty="0">
                <a:solidFill>
                  <a:srgbClr val="005087"/>
                </a:solidFill>
                <a:latin typeface="Arial"/>
                <a:ea typeface="Arial"/>
                <a:cs typeface="Arial"/>
                <a:sym typeface="Arial"/>
              </a:rPr>
              <a:t>)</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 Location Details, Airlines, and Fares</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indent="-457200">
              <a:spcBef>
                <a:spcPts val="280"/>
              </a:spcBef>
              <a:buSzPct val="100000"/>
              <a:buFont typeface="Arial"/>
              <a:buAutoNum type="arabicPeriod"/>
            </a:pPr>
            <a:r>
              <a:rPr lang="en-US" sz="1000" dirty="0"/>
              <a:t>Create a new worksheet, rename it to LOD De-Dupe</a:t>
            </a:r>
          </a:p>
          <a:p>
            <a:pPr marL="457200" indent="-457200">
              <a:spcBef>
                <a:spcPts val="280"/>
              </a:spcBef>
              <a:buSzPct val="100000"/>
              <a:buFont typeface="Arial"/>
              <a:buAutoNum type="arabicPeriod"/>
            </a:pPr>
            <a:r>
              <a:rPr lang="en-US" sz="1000" dirty="0"/>
              <a:t>Drag </a:t>
            </a:r>
            <a:r>
              <a:rPr lang="en-US" sz="1000" b="1" dirty="0"/>
              <a:t>Origin Airport Abbrev </a:t>
            </a:r>
            <a:r>
              <a:rPr lang="en-US" sz="1000" dirty="0"/>
              <a:t>and</a:t>
            </a:r>
            <a:r>
              <a:rPr lang="en-US" sz="1000" b="1" dirty="0"/>
              <a:t> Destination Airport Abbrev </a:t>
            </a:r>
            <a:r>
              <a:rPr lang="en-US" sz="1000" dirty="0"/>
              <a:t>to the Rows shelf</a:t>
            </a:r>
          </a:p>
          <a:p>
            <a:pPr marL="457200" indent="-457200">
              <a:spcBef>
                <a:spcPts val="280"/>
              </a:spcBef>
              <a:buSzPct val="100000"/>
              <a:buFont typeface="Arial"/>
              <a:buAutoNum type="arabicPeriod"/>
            </a:pPr>
            <a:r>
              <a:rPr lang="en-US" sz="1000" dirty="0"/>
              <a:t>Drag the </a:t>
            </a:r>
            <a:r>
              <a:rPr lang="en-US" sz="1000" b="1" dirty="0"/>
              <a:t>Number of Records </a:t>
            </a:r>
            <a:r>
              <a:rPr lang="en-US" sz="1000" dirty="0"/>
              <a:t>to the Text marks card (or drop it into the Viz)</a:t>
            </a:r>
          </a:p>
          <a:p>
            <a:pPr marL="457200" indent="-457200">
              <a:spcBef>
                <a:spcPts val="280"/>
              </a:spcBef>
              <a:buSzPct val="100000"/>
              <a:buFont typeface="Arial"/>
              <a:buAutoNum type="arabicPeriod"/>
            </a:pPr>
            <a:r>
              <a:rPr lang="en-US" sz="1000" dirty="0"/>
              <a:t>Drag </a:t>
            </a:r>
            <a:r>
              <a:rPr lang="en-US" sz="1000" b="1" dirty="0"/>
              <a:t>Unrestricted Coach Fares (YCA) </a:t>
            </a:r>
            <a:r>
              <a:rPr lang="en-US" sz="1000" dirty="0"/>
              <a:t>two times to the Rows shelf</a:t>
            </a:r>
          </a:p>
          <a:p>
            <a:pPr marL="457200" indent="-457200">
              <a:spcBef>
                <a:spcPts val="280"/>
              </a:spcBef>
              <a:buSzPct val="100000"/>
              <a:buFont typeface="Arial"/>
              <a:buAutoNum type="arabicPeriod"/>
            </a:pPr>
            <a:r>
              <a:rPr lang="en-US" sz="1000" dirty="0"/>
              <a:t>Change both pills to Discrete then change the second pill to Average from Sum</a:t>
            </a:r>
          </a:p>
          <a:p>
            <a:pPr marL="457200" indent="-457200">
              <a:spcBef>
                <a:spcPts val="280"/>
              </a:spcBef>
              <a:buSzPct val="100000"/>
              <a:buFont typeface="Arial"/>
              <a:buAutoNum type="arabicPeriod"/>
            </a:pPr>
            <a:r>
              <a:rPr lang="en-US" sz="1000" dirty="0"/>
              <a:t>Create a new calculated field called </a:t>
            </a:r>
            <a:r>
              <a:rPr lang="en-US" sz="1000" b="1" dirty="0"/>
              <a:t>LOD (De-Dupe Unrestricted Coach Fares)</a:t>
            </a:r>
          </a:p>
          <a:p>
            <a:pPr marL="800100" lvl="2" indent="0">
              <a:spcBef>
                <a:spcPts val="280"/>
              </a:spcBef>
              <a:buSzPct val="100000"/>
              <a:buNone/>
            </a:pPr>
            <a:r>
              <a:rPr lang="en-US" sz="800" i="1" dirty="0"/>
              <a:t>{ FIXED [Origin Airport Abbrev],[Destination Airport Abbrev] :min([Unrestricted Coach Fares (YCA)])}</a:t>
            </a:r>
          </a:p>
          <a:p>
            <a:pPr marL="457200" indent="-457200">
              <a:spcBef>
                <a:spcPts val="280"/>
              </a:spcBef>
              <a:buSzPct val="100000"/>
              <a:buFont typeface="Arial"/>
              <a:buAutoNum type="arabicPeriod"/>
            </a:pPr>
            <a:r>
              <a:rPr lang="en-US" sz="1000" dirty="0"/>
              <a:t>Drag </a:t>
            </a:r>
            <a:r>
              <a:rPr lang="en-US" sz="1000" b="1" dirty="0"/>
              <a:t>LOD (Unrestricted Coach Fares) </a:t>
            </a:r>
            <a:r>
              <a:rPr lang="en-US" sz="1000" dirty="0"/>
              <a:t>to the Rows shelf and convert it to Discrete</a:t>
            </a:r>
          </a:p>
          <a:p>
            <a:pPr marL="0" indent="0">
              <a:spcBef>
                <a:spcPts val="280"/>
              </a:spcBef>
              <a:buSzPct val="100000"/>
              <a:buNone/>
            </a:pPr>
            <a:endParaRPr lang="en-US" sz="1000" dirty="0"/>
          </a:p>
          <a:p>
            <a:pPr marL="0" indent="0">
              <a:spcBef>
                <a:spcPts val="280"/>
              </a:spcBef>
              <a:buSzPct val="100000"/>
              <a:buNone/>
            </a:pPr>
            <a:r>
              <a:rPr lang="en-US" sz="1000" dirty="0"/>
              <a:t>Duplicate the worksheet and rename it LOD Exclude</a:t>
            </a:r>
          </a:p>
          <a:p>
            <a:pPr marL="457200" indent="-457200">
              <a:spcBef>
                <a:spcPts val="280"/>
              </a:spcBef>
              <a:buSzPct val="100000"/>
              <a:buFont typeface="Arial"/>
              <a:buAutoNum type="arabicPeriod"/>
            </a:pPr>
            <a:r>
              <a:rPr lang="en-US" sz="1000" dirty="0"/>
              <a:t>Create a new calculated field called </a:t>
            </a:r>
            <a:r>
              <a:rPr lang="en-US" sz="1000" b="1" dirty="0"/>
              <a:t>LOD (Exclude Destination Airport)</a:t>
            </a:r>
          </a:p>
          <a:p>
            <a:pPr marL="800100" lvl="2" indent="0">
              <a:spcBef>
                <a:spcPts val="280"/>
              </a:spcBef>
              <a:buSzPct val="100000"/>
              <a:buNone/>
            </a:pPr>
            <a:r>
              <a:rPr lang="en-US" sz="800" i="1" dirty="0"/>
              <a:t>{ EXCLUDE [Destination Airport Abbrev]:AVG([Unrestricted Coach Fares (YCA)])}</a:t>
            </a:r>
          </a:p>
          <a:p>
            <a:pPr marL="457200" indent="-457200">
              <a:spcBef>
                <a:spcPts val="280"/>
              </a:spcBef>
              <a:buSzPct val="100000"/>
              <a:buFont typeface="Arial"/>
              <a:buAutoNum type="arabicPeriod"/>
            </a:pPr>
            <a:r>
              <a:rPr lang="en-US" sz="1000" dirty="0"/>
              <a:t>Create a new calculation call it </a:t>
            </a:r>
            <a:r>
              <a:rPr lang="en-US" sz="1000" b="1" dirty="0"/>
              <a:t>Fares Above or Below Average </a:t>
            </a:r>
          </a:p>
          <a:p>
            <a:pPr marL="800100" lvl="2" indent="0">
              <a:spcBef>
                <a:spcPts val="280"/>
              </a:spcBef>
              <a:buSzPct val="100000"/>
              <a:buNone/>
            </a:pPr>
            <a:r>
              <a:rPr lang="en-US" sz="800" i="1" dirty="0"/>
              <a:t>[Unrestricted Coach Fares (YCA)]/ [LOD (Exclude Destination Airport)]</a:t>
            </a:r>
          </a:p>
          <a:p>
            <a:pPr marL="457200" indent="-457200">
              <a:spcBef>
                <a:spcPts val="280"/>
              </a:spcBef>
              <a:buSzPct val="100000"/>
              <a:buFont typeface="Arial"/>
              <a:buAutoNum type="arabicPeriod"/>
            </a:pPr>
            <a:r>
              <a:rPr lang="en-US" sz="1000" dirty="0"/>
              <a:t>Remove the third and fourth pill in the Rows shelf</a:t>
            </a:r>
          </a:p>
          <a:p>
            <a:pPr marL="457200" indent="-457200">
              <a:spcBef>
                <a:spcPts val="280"/>
              </a:spcBef>
              <a:buSzPct val="100000"/>
              <a:buFont typeface="Arial"/>
              <a:buAutoNum type="arabicPeriod"/>
            </a:pPr>
            <a:r>
              <a:rPr lang="en-US" sz="1000" dirty="0"/>
              <a:t>Drag </a:t>
            </a:r>
            <a:r>
              <a:rPr lang="en-US" sz="1000" b="1" dirty="0"/>
              <a:t>LOD (Exclude Destination Airport) </a:t>
            </a:r>
            <a:r>
              <a:rPr lang="en-US" sz="1000" dirty="0"/>
              <a:t>and</a:t>
            </a:r>
            <a:r>
              <a:rPr lang="en-US" sz="1000" b="1" dirty="0"/>
              <a:t> Fares Above or Below Average </a:t>
            </a:r>
            <a:r>
              <a:rPr lang="en-US" sz="1000" dirty="0"/>
              <a:t>to the Rows shelf, convert them to discrete </a:t>
            </a:r>
          </a:p>
          <a:p>
            <a:pPr marL="457200" indent="-457200">
              <a:spcBef>
                <a:spcPts val="280"/>
              </a:spcBef>
              <a:buSzPct val="100000"/>
              <a:buFont typeface="Arial"/>
              <a:buAutoNum type="arabicPeriod"/>
            </a:pPr>
            <a:r>
              <a:rPr lang="en-US" sz="1000" dirty="0"/>
              <a:t>Right-click on </a:t>
            </a:r>
            <a:r>
              <a:rPr lang="en-US" sz="1000" b="1" dirty="0"/>
              <a:t>Fares Above or Below Average </a:t>
            </a:r>
            <a:r>
              <a:rPr lang="en-US" sz="1000" dirty="0"/>
              <a:t>and click on Show Filter</a:t>
            </a: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indent="-171450">
              <a:buFont typeface="Arial" panose="020B0604020202020204" pitchFamily="34" charset="0"/>
              <a:buChar char="•"/>
            </a:pPr>
            <a:r>
              <a:rPr lang="en-US" sz="900" dirty="0"/>
              <a:t>Just like basic calculations, LOD calculations allow you to compute values at the data source level and the visualization level. However, LOD calculations give you even more control on the level of granularity you want to compute. They can be performed at a more granular level (INCLUDE), a less granular level (EXCLUDE), or an entirely independent level (FIXED) with respect to the granularity of the visualization.</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LOD Expressions can be set to:</a:t>
            </a:r>
          </a:p>
          <a:p>
            <a:pPr marL="628650" lvl="1" indent="-171450">
              <a:buFont typeface="Arial" panose="020B0604020202020204" pitchFamily="34" charset="0"/>
              <a:buChar char="•"/>
            </a:pPr>
            <a:r>
              <a:rPr lang="en-US" sz="800" dirty="0"/>
              <a:t>FIXED (not impacted by the dimensions in the Viz)</a:t>
            </a:r>
          </a:p>
          <a:p>
            <a:pPr marL="628650" lvl="1" indent="-171450">
              <a:buFont typeface="Arial" panose="020B0604020202020204" pitchFamily="34" charset="0"/>
              <a:buChar char="•"/>
            </a:pPr>
            <a:r>
              <a:rPr lang="en-US" sz="800" dirty="0"/>
              <a:t>INCLUDE (includes dimensions within expression AND in the Viz)</a:t>
            </a:r>
          </a:p>
          <a:p>
            <a:pPr marL="628650" lvl="1" indent="-171450">
              <a:buFont typeface="Arial" panose="020B0604020202020204" pitchFamily="34" charset="0"/>
              <a:buChar char="•"/>
            </a:pPr>
            <a:r>
              <a:rPr lang="en-US" sz="800" dirty="0"/>
              <a:t>EXCLUDE (exclude dimensions in the Viz from the calculation) </a:t>
            </a:r>
          </a:p>
          <a:p>
            <a:pPr>
              <a:spcBef>
                <a:spcPts val="210"/>
              </a:spcBef>
              <a:buSzPts val="1050"/>
            </a:pPr>
            <a:endParaRPr lang="en-US" sz="1000" dirty="0"/>
          </a:p>
          <a:p>
            <a:pPr>
              <a:spcBef>
                <a:spcPts val="210"/>
              </a:spcBef>
              <a:buSzPts val="1050"/>
            </a:pPr>
            <a:r>
              <a:rPr lang="en-US" sz="1000" dirty="0">
                <a:hlinkClick r:id="rId3"/>
              </a:rPr>
              <a:t>Tableau Resource on LOD Expressions</a:t>
            </a:r>
            <a:endParaRPr lang="en-US" sz="1000" dirty="0"/>
          </a:p>
          <a:p>
            <a:pPr marL="628650" lvl="1" indent="-171450">
              <a:spcBef>
                <a:spcPts val="210"/>
              </a:spcBef>
              <a:buSzPts val="1050"/>
              <a:buFont typeface="Arial"/>
              <a:buChar char="•"/>
            </a:pPr>
            <a:endParaRPr lang="en-US" sz="800" dirty="0"/>
          </a:p>
        </p:txBody>
      </p:sp>
    </p:spTree>
    <p:extLst>
      <p:ext uri="{BB962C8B-B14F-4D97-AF65-F5344CB8AC3E}">
        <p14:creationId xmlns:p14="http://schemas.microsoft.com/office/powerpoint/2010/main" val="422164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a:t>
            </a:r>
            <a:br>
              <a:rPr lang="en-US" dirty="0"/>
            </a:br>
            <a:endParaRPr lang="en-US" dirty="0"/>
          </a:p>
        </p:txBody>
      </p:sp>
      <p:sp>
        <p:nvSpPr>
          <p:cNvPr id="9" name="Content Placeholder 8"/>
          <p:cNvSpPr>
            <a:spLocks noGrp="1"/>
          </p:cNvSpPr>
          <p:nvPr>
            <p:ph idx="1"/>
          </p:nvPr>
        </p:nvSpPr>
        <p:spPr/>
        <p:txBody>
          <a:bodyPr/>
          <a:lstStyle/>
          <a:p>
            <a:pPr>
              <a:buFont typeface="Wingdings" panose="05000000000000000000" pitchFamily="2" charset="2"/>
              <a:buChar char="q"/>
            </a:pPr>
            <a:r>
              <a:rPr lang="en-US" sz="1200" u="sng" dirty="0">
                <a:solidFill>
                  <a:srgbClr val="FF0000"/>
                </a:solidFill>
              </a:rPr>
              <a:t>Dataset(s)</a:t>
            </a:r>
            <a:r>
              <a:rPr lang="en-US" sz="1200" dirty="0">
                <a:solidFill>
                  <a:srgbClr val="FF0000"/>
                </a:solidFill>
              </a:rPr>
              <a:t>: Applies to Any Dataset</a:t>
            </a:r>
          </a:p>
          <a:p>
            <a:pPr>
              <a:buFont typeface="Wingdings" panose="05000000000000000000" pitchFamily="2" charset="2"/>
              <a:buChar char="q"/>
            </a:pPr>
            <a:r>
              <a:rPr lang="en-US" sz="1200" u="sng" dirty="0">
                <a:solidFill>
                  <a:srgbClr val="FF0000"/>
                </a:solidFill>
              </a:rPr>
              <a:t>Question</a:t>
            </a:r>
            <a:r>
              <a:rPr lang="en-US" sz="1200" dirty="0">
                <a:solidFill>
                  <a:srgbClr val="FF0000"/>
                </a:solidFill>
              </a:rPr>
              <a:t>: How to improve 508 compliance?</a:t>
            </a:r>
          </a:p>
          <a:p>
            <a:pPr marL="0" indent="0">
              <a:buNone/>
            </a:pPr>
            <a:r>
              <a:rPr lang="en-US" sz="1200" b="1" u="sng" dirty="0"/>
              <a:t>Steps</a:t>
            </a:r>
          </a:p>
          <a:p>
            <a:pPr marL="0" indent="0">
              <a:buNone/>
            </a:pPr>
            <a:endParaRPr lang="en-US" sz="1200" b="1" u="sng" dirty="0"/>
          </a:p>
          <a:p>
            <a:pPr marL="289322" indent="-289322">
              <a:buFont typeface="+mj-lt"/>
              <a:buAutoNum type="arabicPeriod"/>
            </a:pPr>
            <a:r>
              <a:rPr lang="en-US" sz="1200" dirty="0"/>
              <a:t>Make the raw data visible / available.  Some options:</a:t>
            </a:r>
          </a:p>
          <a:p>
            <a:pPr marL="589360" lvl="1" indent="-289322">
              <a:spcBef>
                <a:spcPts val="0"/>
              </a:spcBef>
              <a:buFont typeface="+mj-lt"/>
              <a:buAutoNum type="alphaUcPeriod"/>
            </a:pPr>
            <a:r>
              <a:rPr lang="en-US" sz="1200" dirty="0"/>
              <a:t>Right click sheet title &gt; duplicate as crosstab, make crosstab available.</a:t>
            </a:r>
          </a:p>
          <a:p>
            <a:pPr marL="589360" lvl="1" indent="-289322">
              <a:spcBef>
                <a:spcPts val="0"/>
              </a:spcBef>
              <a:buFont typeface="+mj-lt"/>
              <a:buAutoNum type="alphaUcPeriod"/>
            </a:pPr>
            <a:r>
              <a:rPr lang="en-US" sz="1200" dirty="0"/>
              <a:t>Click Data menu &gt; view data &gt; select all &gt; copy &gt; paste in spreadsheet.</a:t>
            </a:r>
          </a:p>
          <a:p>
            <a:pPr marL="589360" lvl="1" indent="-289322">
              <a:spcBef>
                <a:spcPts val="0"/>
              </a:spcBef>
              <a:buFont typeface="+mj-lt"/>
              <a:buAutoNum type="alphaUcPeriod"/>
            </a:pPr>
            <a:endParaRPr lang="en-US" sz="1200" b="1" u="sng" dirty="0"/>
          </a:p>
          <a:p>
            <a:pPr marL="589360" lvl="1" indent="-289322">
              <a:spcBef>
                <a:spcPts val="0"/>
              </a:spcBef>
              <a:buFont typeface="+mj-lt"/>
              <a:buAutoNum type="alphaUcPeriod"/>
            </a:pPr>
            <a:r>
              <a:rPr lang="en-US" sz="1200" b="1" u="sng" dirty="0"/>
              <a:t>Highly Recommended:</a:t>
            </a:r>
            <a:r>
              <a:rPr lang="en-US" sz="1200" b="1" dirty="0"/>
              <a:t> </a:t>
            </a:r>
            <a:r>
              <a:rPr lang="en-US" sz="1200" dirty="0"/>
              <a:t>unless data sensitivity/confidentiality issues, link to a downloadable text or Excel dataset on a screen-readable website</a:t>
            </a:r>
          </a:p>
          <a:p>
            <a:pPr marL="289322" indent="-289322">
              <a:buFont typeface="+mj-lt"/>
              <a:buAutoNum type="arabicPeriod"/>
            </a:pPr>
            <a:r>
              <a:rPr lang="en-US" sz="1200" b="1" u="sng" dirty="0"/>
              <a:t>Highly Recommended:</a:t>
            </a:r>
            <a:r>
              <a:rPr lang="en-US" sz="1200" dirty="0"/>
              <a:t> Add screen-readable disclaimer &amp; contact information</a:t>
            </a:r>
          </a:p>
          <a:p>
            <a:pPr marL="289322" indent="-289322">
              <a:buFont typeface="+mj-lt"/>
              <a:buAutoNum type="arabicPeriod"/>
            </a:pPr>
            <a:r>
              <a:rPr lang="en-US" sz="1200" dirty="0"/>
              <a:t>Other measures</a:t>
            </a:r>
          </a:p>
          <a:p>
            <a:pPr marL="589360" lvl="1" indent="-289322">
              <a:spcBef>
                <a:spcPts val="0"/>
              </a:spcBef>
              <a:buFont typeface="+mj-lt"/>
              <a:buAutoNum type="arabicPeriod"/>
            </a:pPr>
            <a:r>
              <a:rPr lang="en-US" sz="1200" dirty="0"/>
              <a:t>Use Colorblind-friendly color palette</a:t>
            </a:r>
          </a:p>
          <a:p>
            <a:pPr marL="589360" lvl="1" indent="-289322">
              <a:spcBef>
                <a:spcPts val="0"/>
              </a:spcBef>
              <a:buFont typeface="+mj-lt"/>
              <a:buAutoNum type="arabicPeriod"/>
            </a:pPr>
            <a:r>
              <a:rPr lang="en-US" sz="1200" dirty="0"/>
              <a:t>Use Auto-captions</a:t>
            </a:r>
          </a:p>
          <a:p>
            <a:pPr marL="589360" lvl="1" indent="-289322">
              <a:spcBef>
                <a:spcPts val="0"/>
              </a:spcBef>
              <a:buFont typeface="+mj-lt"/>
              <a:buAutoNum type="arabicPeriod"/>
            </a:pPr>
            <a:r>
              <a:rPr lang="en-US" sz="1200" dirty="0"/>
              <a:t>Design visualizations to appear and/or operate in similar ways; seek/consider </a:t>
            </a:r>
            <a:r>
              <a:rPr lang="en-US" sz="1200" i="1" dirty="0"/>
              <a:t>standards</a:t>
            </a:r>
          </a:p>
          <a:p>
            <a:pPr marL="457200" indent="-457200">
              <a:buFont typeface="+mj-lt"/>
              <a:buAutoNum type="arabicPeriod"/>
            </a:pPr>
            <a:endParaRPr lang="en-US" sz="1200" dirty="0"/>
          </a:p>
          <a:p>
            <a:pPr marL="457200" indent="-457200">
              <a:buFont typeface="+mj-lt"/>
              <a:buAutoNum type="arabicPeriod"/>
            </a:pPr>
            <a:endParaRPr lang="en-US" sz="1200" dirty="0"/>
          </a:p>
        </p:txBody>
      </p:sp>
      <p:sp>
        <p:nvSpPr>
          <p:cNvPr id="11" name="Text Placeholder 10"/>
          <p:cNvSpPr>
            <a:spLocks noGrp="1"/>
          </p:cNvSpPr>
          <p:nvPr>
            <p:ph type="body" sz="half" idx="2"/>
          </p:nvPr>
        </p:nvSpPr>
        <p:spPr/>
        <p:txBody>
          <a:bodyPr/>
          <a:lstStyle/>
          <a:p>
            <a:pPr marL="171450" indent="-171450">
              <a:spcBef>
                <a:spcPts val="0"/>
              </a:spcBef>
              <a:buFont typeface="Arial" panose="020B0604020202020204" pitchFamily="34" charset="0"/>
              <a:buChar char="•"/>
            </a:pPr>
            <a:r>
              <a:rPr lang="en-US" sz="1050" dirty="0"/>
              <a:t>The wider and more visible the dashboard, the more important accessibility becomes </a:t>
            </a:r>
            <a:r>
              <a:rPr lang="en-US" sz="1050" u="sng" dirty="0"/>
              <a:t>Nightmare scenario</a:t>
            </a:r>
            <a:r>
              <a:rPr lang="en-US" sz="1050" dirty="0"/>
              <a:t>:</a:t>
            </a:r>
          </a:p>
          <a:p>
            <a:pPr marL="628650" lvl="1" indent="-171450">
              <a:spcBef>
                <a:spcPts val="0"/>
              </a:spcBef>
              <a:buFont typeface="Arial" panose="020B0604020202020204" pitchFamily="34" charset="0"/>
              <a:buChar char="•"/>
            </a:pPr>
            <a:r>
              <a:rPr lang="en-US" sz="900" dirty="0"/>
              <a:t>Someone needs to use your dashboard to do a job;</a:t>
            </a:r>
          </a:p>
          <a:p>
            <a:pPr marL="628650" lvl="1" indent="-171450">
              <a:spcBef>
                <a:spcPts val="0"/>
              </a:spcBef>
              <a:buFont typeface="Arial" panose="020B0604020202020204" pitchFamily="34" charset="0"/>
              <a:buChar char="•"/>
            </a:pPr>
            <a:r>
              <a:rPr lang="en-US" sz="900" dirty="0"/>
              <a:t>They can’t because of accessibility issues and have no recourse;</a:t>
            </a:r>
          </a:p>
          <a:p>
            <a:pPr marL="628650" lvl="1" indent="-171450">
              <a:spcBef>
                <a:spcPts val="0"/>
              </a:spcBef>
              <a:buFont typeface="Arial" panose="020B0604020202020204" pitchFamily="34" charset="0"/>
              <a:buChar char="•"/>
            </a:pPr>
            <a:r>
              <a:rPr lang="en-US" sz="900" dirty="0"/>
              <a:t>Job doesn’t get done, frustration or worse ensues.</a:t>
            </a:r>
          </a:p>
          <a:p>
            <a:pPr>
              <a:spcBef>
                <a:spcPts val="0"/>
              </a:spcBef>
            </a:pPr>
            <a:endParaRPr lang="en-US" sz="1050" dirty="0"/>
          </a:p>
          <a:p>
            <a:pPr marL="171450" indent="-171450">
              <a:spcBef>
                <a:spcPts val="0"/>
              </a:spcBef>
              <a:buFont typeface="Arial" panose="020B0604020202020204" pitchFamily="34" charset="0"/>
              <a:buChar char="•"/>
            </a:pPr>
            <a:r>
              <a:rPr lang="en-US" sz="1050" dirty="0"/>
              <a:t>Don’t hesitate to contact 508 Accessibility POCs if needed.  D2D Team can also assist up to a point.</a:t>
            </a:r>
          </a:p>
          <a:p>
            <a:pPr>
              <a:spcBef>
                <a:spcPts val="0"/>
              </a:spcBef>
            </a:pPr>
            <a:endParaRPr lang="en-US" sz="1050" dirty="0"/>
          </a:p>
          <a:p>
            <a:pPr>
              <a:spcBef>
                <a:spcPts val="0"/>
              </a:spcBef>
            </a:pPr>
            <a:endParaRPr lang="en-US" sz="1050" dirty="0"/>
          </a:p>
        </p:txBody>
      </p:sp>
      <p:sp>
        <p:nvSpPr>
          <p:cNvPr id="6" name="Slide Number Placeholder 3"/>
          <p:cNvSpPr>
            <a:spLocks noGrp="1"/>
          </p:cNvSpPr>
          <p:nvPr>
            <p:ph type="sldNum" sz="quarter" idx="10"/>
          </p:nvPr>
        </p:nvSpPr>
        <p:spPr>
          <a:xfrm>
            <a:off x="6553200" y="4661298"/>
            <a:ext cx="1905000" cy="342677"/>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AF6CDA-D82E-45E9-A28D-C8E23C8EB5FB}" type="slidenum">
              <a:rPr kumimoji="0" lang="en-US" sz="1200" b="0" i="0" u="none" strike="noStrike" kern="1200" cap="none" spc="0" normalizeH="0" baseline="0" noProof="0" smtClean="0">
                <a:ln>
                  <a:noFill/>
                </a:ln>
                <a:solidFill>
                  <a:srgbClr val="FFFFFF"/>
                </a:solidFill>
                <a:effectLst/>
                <a:uLnTx/>
                <a:uFillTx/>
                <a:latin typeface="Arial" charset="0"/>
                <a:ea typeface="ＭＳ Ｐゴシック" pitchFamily="9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rgbClr val="FFFFFF"/>
              </a:solidFill>
              <a:effectLst/>
              <a:uLnTx/>
              <a:uFillTx/>
              <a:latin typeface="Arial" charset="0"/>
              <a:ea typeface="ＭＳ Ｐゴシック" pitchFamily="92" charset="-128"/>
              <a:cs typeface="+mn-cs"/>
            </a:endParaRPr>
          </a:p>
        </p:txBody>
      </p:sp>
    </p:spTree>
    <p:extLst>
      <p:ext uri="{BB962C8B-B14F-4D97-AF65-F5344CB8AC3E}">
        <p14:creationId xmlns:p14="http://schemas.microsoft.com/office/powerpoint/2010/main" val="288596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lIns="51427" tIns="51427" rIns="51427" bIns="51427" anchor="ctr" anchorCtr="0"/>
          <a:lstStyle/>
          <a:p>
            <a:r>
              <a:rPr lang="en-US" sz="1800" dirty="0"/>
              <a:t>Outside Tableau Resources*</a:t>
            </a:r>
          </a:p>
        </p:txBody>
      </p:sp>
      <p:sp>
        <p:nvSpPr>
          <p:cNvPr id="3" name="Content Placeholder 2"/>
          <p:cNvSpPr>
            <a:spLocks noGrp="1"/>
          </p:cNvSpPr>
          <p:nvPr>
            <p:ph type="body" idx="1"/>
          </p:nvPr>
        </p:nvSpPr>
        <p:spPr/>
        <p:txBody>
          <a:bodyPr>
            <a:noAutofit/>
          </a:bodyPr>
          <a:lstStyle/>
          <a:p>
            <a:pPr marL="0" indent="0">
              <a:buNone/>
            </a:pPr>
            <a:r>
              <a:rPr lang="en-US" sz="1050" b="1" u="sng" dirty="0"/>
              <a:t>Official Tableau Resources</a:t>
            </a:r>
          </a:p>
          <a:p>
            <a:pPr marL="289322" indent="-289322">
              <a:buFont typeface="+mj-lt"/>
              <a:buAutoNum type="arabicPeriod"/>
            </a:pPr>
            <a:r>
              <a:rPr lang="en-US" sz="1050" dirty="0"/>
              <a:t>Online Help: </a:t>
            </a:r>
            <a:r>
              <a:rPr lang="en-US" sz="1050" dirty="0">
                <a:hlinkClick r:id="rId2"/>
              </a:rPr>
              <a:t>http://onlinehelp.tableau.com/v9.0/pro/online/windows/en-us/help.htm</a:t>
            </a:r>
            <a:r>
              <a:rPr lang="en-US" sz="1050" dirty="0"/>
              <a:t> </a:t>
            </a:r>
          </a:p>
          <a:p>
            <a:pPr marL="289322" indent="-289322">
              <a:buFont typeface="+mj-lt"/>
              <a:buAutoNum type="arabicPeriod"/>
            </a:pPr>
            <a:r>
              <a:rPr lang="en-US" sz="1050" dirty="0"/>
              <a:t>Quick Start Guide: </a:t>
            </a:r>
            <a:r>
              <a:rPr lang="en-US" sz="1050" dirty="0">
                <a:hlinkClick r:id="rId2"/>
              </a:rPr>
              <a:t>http://onlinehelp.tableau.com/v9.0/pro/online/windows/en-us/help.htm</a:t>
            </a:r>
            <a:r>
              <a:rPr lang="en-US" sz="1050" dirty="0"/>
              <a:t> </a:t>
            </a:r>
          </a:p>
          <a:p>
            <a:pPr marL="289322" indent="-289322">
              <a:buFont typeface="+mj-lt"/>
              <a:buAutoNum type="arabicPeriod"/>
            </a:pPr>
            <a:r>
              <a:rPr lang="en-US" sz="1050" dirty="0"/>
              <a:t>Training, videos, webinars, whitepapers, events: </a:t>
            </a:r>
            <a:r>
              <a:rPr lang="en-US" sz="1050" dirty="0">
                <a:hlinkClick r:id="rId3"/>
              </a:rPr>
              <a:t>http://www.tableau.com/learn</a:t>
            </a:r>
            <a:r>
              <a:rPr lang="en-US" sz="1050" dirty="0"/>
              <a:t> </a:t>
            </a:r>
          </a:p>
          <a:p>
            <a:pPr marL="289322" indent="-289322">
              <a:buFont typeface="+mj-lt"/>
              <a:buAutoNum type="arabicPeriod"/>
            </a:pPr>
            <a:r>
              <a:rPr lang="en-US" sz="1050" dirty="0"/>
              <a:t>Tableau User Groups -- these exist across the country.  For example, here is the one for Washington, DC: </a:t>
            </a:r>
            <a:r>
              <a:rPr lang="en-US" sz="1050" dirty="0">
                <a:hlinkClick r:id="rId4"/>
              </a:rPr>
              <a:t>http://community.tableau.com/groups/washington-dc</a:t>
            </a:r>
            <a:r>
              <a:rPr lang="en-US" sz="1050" dirty="0"/>
              <a:t> </a:t>
            </a:r>
          </a:p>
          <a:p>
            <a:pPr marL="289322" indent="-289322">
              <a:buFont typeface="+mj-lt"/>
              <a:buAutoNum type="arabicPeriod"/>
            </a:pPr>
            <a:r>
              <a:rPr lang="en-US" sz="1050" dirty="0"/>
              <a:t>Tableau Public Gallery, lots of interesting-looking examples: </a:t>
            </a:r>
            <a:r>
              <a:rPr lang="en-US" sz="1050" dirty="0">
                <a:hlinkClick r:id="rId5"/>
              </a:rPr>
              <a:t>https://public.tableau.com/s/gallery</a:t>
            </a:r>
            <a:endParaRPr lang="en-US" sz="1050" dirty="0"/>
          </a:p>
          <a:p>
            <a:pPr marL="289322" indent="-289322">
              <a:buFont typeface="+mj-lt"/>
              <a:buAutoNum type="arabicPeriod"/>
            </a:pPr>
            <a:r>
              <a:rPr lang="en-US" sz="1050" b="1" dirty="0"/>
              <a:t>Whitepaper “Designing Efficient Workbooks.” </a:t>
            </a:r>
            <a:r>
              <a:rPr lang="en-US" sz="1050" b="1" dirty="0">
                <a:hlinkClick r:id="rId6"/>
              </a:rPr>
              <a:t>http://www.tableau.com/learn/whitepapers/designing-efficient-workbooks</a:t>
            </a:r>
            <a:r>
              <a:rPr lang="en-US" sz="1050" dirty="0"/>
              <a:t> </a:t>
            </a:r>
          </a:p>
          <a:p>
            <a:pPr marL="0" indent="0">
              <a:lnSpc>
                <a:spcPct val="150000"/>
              </a:lnSpc>
              <a:buNone/>
            </a:pPr>
            <a:r>
              <a:rPr lang="en-US" sz="1050" b="1" dirty="0"/>
              <a:t>	</a:t>
            </a:r>
          </a:p>
          <a:p>
            <a:pPr marL="0" indent="0">
              <a:lnSpc>
                <a:spcPct val="150000"/>
              </a:lnSpc>
              <a:buNone/>
            </a:pPr>
            <a:r>
              <a:rPr lang="en-US" sz="1050" b="1" u="sng" dirty="0"/>
              <a:t>Unofficial Tableau-related Sites</a:t>
            </a:r>
          </a:p>
          <a:p>
            <a:pPr marL="289322" indent="-289322">
              <a:buFont typeface="+mj-lt"/>
              <a:buAutoNum type="arabicPeriod"/>
            </a:pPr>
            <a:r>
              <a:rPr lang="en-US" sz="1050" dirty="0">
                <a:hlinkClick r:id="rId7"/>
              </a:rPr>
              <a:t>http://www.dataplusscience.com/TableauReferenceGuide/</a:t>
            </a:r>
            <a:r>
              <a:rPr lang="en-US" sz="1050" dirty="0"/>
              <a:t> </a:t>
            </a:r>
          </a:p>
          <a:p>
            <a:pPr marL="289322" indent="-289322">
              <a:buFont typeface="+mj-lt"/>
              <a:buAutoNum type="arabicPeriod"/>
            </a:pPr>
            <a:r>
              <a:rPr lang="en-US" sz="1050" dirty="0">
                <a:hlinkClick r:id="rId8"/>
              </a:rPr>
              <a:t>http://vizpainter.com/</a:t>
            </a:r>
            <a:r>
              <a:rPr lang="en-US" sz="1050" dirty="0"/>
              <a:t> </a:t>
            </a:r>
          </a:p>
          <a:p>
            <a:pPr marL="289322" indent="-289322">
              <a:buFont typeface="+mj-lt"/>
              <a:buAutoNum type="arabicPeriod"/>
            </a:pPr>
            <a:r>
              <a:rPr lang="en-US" sz="1050" dirty="0">
                <a:hlinkClick r:id="rId9"/>
              </a:rPr>
              <a:t>http://drawingwithnumbers.artisart.org/</a:t>
            </a:r>
            <a:r>
              <a:rPr lang="en-US" sz="1050" dirty="0"/>
              <a:t> </a:t>
            </a:r>
          </a:p>
          <a:p>
            <a:pPr marL="289322" indent="-289322">
              <a:buFont typeface="+mj-lt"/>
              <a:buAutoNum type="arabicPeriod"/>
            </a:pPr>
            <a:r>
              <a:rPr lang="en-US" sz="1050" dirty="0">
                <a:hlinkClick r:id="rId10"/>
              </a:rPr>
              <a:t>https://3danim8.wordpress.com/</a:t>
            </a:r>
            <a:r>
              <a:rPr lang="en-US" sz="1050" dirty="0"/>
              <a:t> </a:t>
            </a:r>
          </a:p>
        </p:txBody>
      </p:sp>
      <p:sp>
        <p:nvSpPr>
          <p:cNvPr id="5" name="5-Point Star 4"/>
          <p:cNvSpPr/>
          <p:nvPr/>
        </p:nvSpPr>
        <p:spPr>
          <a:xfrm>
            <a:off x="1232941" y="2366572"/>
            <a:ext cx="247338" cy="2585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spTree>
    <p:extLst>
      <p:ext uri="{BB962C8B-B14F-4D97-AF65-F5344CB8AC3E}">
        <p14:creationId xmlns:p14="http://schemas.microsoft.com/office/powerpoint/2010/main" val="251795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Shape 280" descr="HiRez4inchGSAStarMarkRGB.jpg"/>
          <p:cNvPicPr preferRelativeResize="0"/>
          <p:nvPr/>
        </p:nvPicPr>
        <p:blipFill rotWithShape="1">
          <a:blip r:embed="rId3">
            <a:alphaModFix/>
          </a:blip>
          <a:srcRect/>
          <a:stretch/>
        </p:blipFill>
        <p:spPr>
          <a:xfrm>
            <a:off x="3048000" y="1047750"/>
            <a:ext cx="3035365" cy="27308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Pre-Class Activities</a:t>
            </a:r>
          </a:p>
        </p:txBody>
      </p:sp>
      <p:sp>
        <p:nvSpPr>
          <p:cNvPr id="67" name="Shape 67"/>
          <p:cNvSpPr txBox="1">
            <a:spLocks noGrp="1"/>
          </p:cNvSpPr>
          <p:nvPr>
            <p:ph type="body" idx="1"/>
          </p:nvPr>
        </p:nvSpPr>
        <p:spPr>
          <a:xfrm>
            <a:off x="457200" y="819150"/>
            <a:ext cx="8229600" cy="3775472"/>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Please make sure you do the following prior to the training session:</a:t>
            </a:r>
          </a:p>
          <a:p>
            <a:pPr marL="342900" marR="0" lvl="0" indent="-342900" algn="l" rtl="0">
              <a:spcBef>
                <a:spcPts val="4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Ensure that Tableau Desktop (version </a:t>
            </a:r>
            <a:r>
              <a:rPr lang="en-US" dirty="0"/>
              <a:t>9.3</a:t>
            </a:r>
            <a:r>
              <a:rPr lang="en-US" sz="2000" b="0" i="0" u="none" strike="noStrike" cap="none" dirty="0">
                <a:solidFill>
                  <a:schemeClr val="dk1"/>
                </a:solidFill>
                <a:latin typeface="Arial"/>
                <a:ea typeface="Arial"/>
                <a:cs typeface="Arial"/>
                <a:sym typeface="Arial"/>
              </a:rPr>
              <a:t>) or higher (D2D is on 10.3.</a:t>
            </a:r>
            <a:r>
              <a:rPr lang="en-US" dirty="0"/>
              <a:t>4) </a:t>
            </a:r>
            <a:r>
              <a:rPr lang="en-US" sz="2000" b="0" i="0" u="none" strike="noStrike" cap="none" dirty="0">
                <a:solidFill>
                  <a:schemeClr val="dk1"/>
                </a:solidFill>
                <a:latin typeface="Arial"/>
                <a:ea typeface="Arial"/>
                <a:cs typeface="Arial"/>
                <a:sym typeface="Arial"/>
              </a:rPr>
              <a:t>is installed on your computer and you have a valid license (or are on Tableau granted two-week trial license)</a:t>
            </a:r>
            <a:r>
              <a:rPr lang="en-US" dirty="0"/>
              <a:t>;</a:t>
            </a: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Review the </a:t>
            </a:r>
            <a:r>
              <a:rPr lang="en-US" sz="2000" b="0" i="0" u="sng" strike="noStrike" cap="none" dirty="0">
                <a:solidFill>
                  <a:schemeClr val="hlink"/>
                </a:solidFill>
                <a:latin typeface="Arial"/>
                <a:ea typeface="Arial"/>
                <a:cs typeface="Arial"/>
                <a:sym typeface="Arial"/>
                <a:hlinkClick r:id="rId3"/>
              </a:rPr>
              <a:t>Basic Data Concepts</a:t>
            </a:r>
            <a:r>
              <a:rPr lang="en-US" sz="2000" b="0" i="0" u="none" strike="noStrike" cap="none" dirty="0">
                <a:solidFill>
                  <a:schemeClr val="dk1"/>
                </a:solidFill>
                <a:latin typeface="Arial"/>
                <a:ea typeface="Arial"/>
                <a:cs typeface="Arial"/>
                <a:sym typeface="Arial"/>
              </a:rPr>
              <a:t> document</a:t>
            </a: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Download the </a:t>
            </a:r>
            <a:r>
              <a:rPr lang="en-US" sz="2000" b="0" i="0" u="sng" strike="noStrike" cap="none" dirty="0">
                <a:solidFill>
                  <a:schemeClr val="hlink"/>
                </a:solidFill>
                <a:latin typeface="Arial"/>
                <a:ea typeface="Arial"/>
                <a:cs typeface="Arial"/>
                <a:sym typeface="Arial"/>
                <a:hlinkClick r:id="rId4"/>
              </a:rPr>
              <a:t>dataset</a:t>
            </a:r>
            <a:r>
              <a:rPr lang="en-US" sz="2000" b="0" i="0" u="none" strike="noStrike" cap="none" dirty="0">
                <a:solidFill>
                  <a:schemeClr val="dk1"/>
                </a:solidFill>
                <a:latin typeface="Arial"/>
                <a:ea typeface="Arial"/>
                <a:cs typeface="Arial"/>
                <a:sym typeface="Arial"/>
              </a:rPr>
              <a:t> used for this training to your computer’s desktop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Objectives</a:t>
            </a:r>
          </a:p>
        </p:txBody>
      </p:sp>
      <p:sp>
        <p:nvSpPr>
          <p:cNvPr id="73" name="Shape 73"/>
          <p:cNvSpPr txBox="1">
            <a:spLocks noGrp="1"/>
          </p:cNvSpPr>
          <p:nvPr>
            <p:ph type="body" idx="1"/>
          </p:nvPr>
        </p:nvSpPr>
        <p:spPr>
          <a:xfrm>
            <a:off x="457200" y="819150"/>
            <a:ext cx="8229600" cy="3775472"/>
          </a:xfrm>
          <a:prstGeom prst="rect">
            <a:avLst/>
          </a:prstGeom>
          <a:noFill/>
          <a:ln>
            <a:noFill/>
          </a:ln>
        </p:spPr>
        <p:txBody>
          <a:bodyPr wrap="square" lIns="91425" tIns="45700" rIns="91425" bIns="45700" anchor="t" anchorCtr="0">
            <a:noAutofit/>
          </a:bodyPr>
          <a:lstStyle/>
          <a:p>
            <a:pPr indent="-342900">
              <a:buBlip>
                <a:blip r:embed="rId3"/>
              </a:buBlip>
            </a:pPr>
            <a:r>
              <a:rPr lang="en-US" sz="2000" b="0" i="0" u="none" strike="noStrike" cap="none" dirty="0">
                <a:solidFill>
                  <a:schemeClr val="dk1"/>
                </a:solidFill>
                <a:latin typeface="Arial"/>
                <a:ea typeface="Arial"/>
                <a:cs typeface="Arial"/>
                <a:sym typeface="Arial"/>
              </a:rPr>
              <a:t>Analysis on the City Pairs Program (2015 Data)</a:t>
            </a:r>
          </a:p>
          <a:p>
            <a:pPr lvl="1" indent="-342900">
              <a:buBlip>
                <a:blip r:embed="rId3"/>
              </a:buBlip>
            </a:pPr>
            <a:r>
              <a:rPr lang="en-US" b="0" i="0" u="none" strike="noStrike" cap="none" dirty="0">
                <a:solidFill>
                  <a:schemeClr val="dk1"/>
                </a:solidFill>
                <a:latin typeface="Arial"/>
                <a:ea typeface="Arial"/>
                <a:cs typeface="Arial"/>
                <a:sym typeface="Arial"/>
              </a:rPr>
              <a:t>Loading </a:t>
            </a:r>
            <a:r>
              <a:rPr lang="en-US" dirty="0"/>
              <a:t>and Joining Data</a:t>
            </a:r>
          </a:p>
          <a:p>
            <a:pPr lvl="1" indent="-342900">
              <a:buBlip>
                <a:blip r:embed="rId3"/>
              </a:buBlip>
            </a:pPr>
            <a:r>
              <a:rPr lang="en-US" dirty="0"/>
              <a:t>Working with Calculations</a:t>
            </a:r>
          </a:p>
          <a:p>
            <a:pPr lvl="1" indent="-342900">
              <a:buBlip>
                <a:blip r:embed="rId3"/>
              </a:buBlip>
            </a:pPr>
            <a:r>
              <a:rPr lang="en-US" b="0" i="0" u="none" strike="noStrike" cap="none" dirty="0">
                <a:solidFill>
                  <a:schemeClr val="dk1"/>
                </a:solidFill>
                <a:latin typeface="Arial"/>
                <a:ea typeface="Arial"/>
                <a:cs typeface="Arial"/>
                <a:sym typeface="Arial"/>
              </a:rPr>
              <a:t>Creating Analytics and Dashboards</a:t>
            </a:r>
          </a:p>
          <a:p>
            <a:pPr marL="342900" marR="0" lvl="0" indent="-342900" algn="l" rtl="0">
              <a:spcBef>
                <a:spcPts val="400"/>
              </a:spcBef>
              <a:spcAft>
                <a:spcPts val="0"/>
              </a:spcAft>
              <a:buClr>
                <a:schemeClr val="dk1"/>
              </a:buClr>
              <a:buSzPts val="2000"/>
              <a:buFont typeface="Arial"/>
              <a:buChar char="•"/>
            </a:pPr>
            <a:endParaRPr lang="en-US" dirty="0"/>
          </a:p>
          <a:p>
            <a:pPr marL="342900" marR="0" lvl="0" indent="-342900" algn="l" rtl="0">
              <a:spcBef>
                <a:spcPts val="4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Data Terminology</a:t>
            </a:r>
          </a:p>
        </p:txBody>
      </p:sp>
      <p:graphicFrame>
        <p:nvGraphicFramePr>
          <p:cNvPr id="147" name="Shape 147"/>
          <p:cNvGraphicFramePr/>
          <p:nvPr/>
        </p:nvGraphicFramePr>
        <p:xfrm>
          <a:off x="457200" y="790900"/>
          <a:ext cx="8269250" cy="2968800"/>
        </p:xfrm>
        <a:graphic>
          <a:graphicData uri="http://schemas.openxmlformats.org/drawingml/2006/table">
            <a:tbl>
              <a:tblPr>
                <a:noFill/>
                <a:tableStyleId>{4A11AF94-B9FA-4304-A880-D6D605D7CB4C}</a:tableStyleId>
              </a:tblPr>
              <a:tblGrid>
                <a:gridCol w="1183650">
                  <a:extLst>
                    <a:ext uri="{9D8B030D-6E8A-4147-A177-3AD203B41FA5}">
                      <a16:colId xmlns:a16="http://schemas.microsoft.com/office/drawing/2014/main" val="20000"/>
                    </a:ext>
                  </a:extLst>
                </a:gridCol>
                <a:gridCol w="5274425">
                  <a:extLst>
                    <a:ext uri="{9D8B030D-6E8A-4147-A177-3AD203B41FA5}">
                      <a16:colId xmlns:a16="http://schemas.microsoft.com/office/drawing/2014/main" val="20001"/>
                    </a:ext>
                  </a:extLst>
                </a:gridCol>
                <a:gridCol w="1811175">
                  <a:extLst>
                    <a:ext uri="{9D8B030D-6E8A-4147-A177-3AD203B41FA5}">
                      <a16:colId xmlns:a16="http://schemas.microsoft.com/office/drawing/2014/main" val="20002"/>
                    </a:ext>
                  </a:extLst>
                </a:gridCol>
              </a:tblGrid>
              <a:tr h="0">
                <a:tc>
                  <a:txBody>
                    <a:bodyPr/>
                    <a:lstStyle/>
                    <a:p>
                      <a:pPr marL="0" lvl="0" indent="0" algn="ctr">
                        <a:spcBef>
                          <a:spcPts val="0"/>
                        </a:spcBef>
                        <a:buNone/>
                      </a:pPr>
                      <a:r>
                        <a:rPr lang="en-US" sz="900" b="1"/>
                        <a:t>Data Type</a:t>
                      </a:r>
                    </a:p>
                  </a:txBody>
                  <a:tcPr marL="91425" marR="91425" marT="91425" marB="91425"/>
                </a:tc>
                <a:tc>
                  <a:txBody>
                    <a:bodyPr/>
                    <a:lstStyle/>
                    <a:p>
                      <a:pPr marL="0" lvl="0" indent="0" algn="ctr">
                        <a:spcBef>
                          <a:spcPts val="0"/>
                        </a:spcBef>
                        <a:buNone/>
                      </a:pPr>
                      <a:r>
                        <a:rPr lang="en-US" sz="900" b="1"/>
                        <a:t>Descriptions/Details</a:t>
                      </a:r>
                    </a:p>
                  </a:txBody>
                  <a:tcPr marL="91425" marR="91425" marT="91425" marB="91425"/>
                </a:tc>
                <a:tc>
                  <a:txBody>
                    <a:bodyPr/>
                    <a:lstStyle/>
                    <a:p>
                      <a:pPr marL="0" lvl="0" indent="0" algn="ctr">
                        <a:spcBef>
                          <a:spcPts val="0"/>
                        </a:spcBef>
                        <a:buNone/>
                      </a:pPr>
                      <a:r>
                        <a:rPr lang="en-US" sz="900" b="1"/>
                        <a:t>Examples</a:t>
                      </a:r>
                    </a:p>
                  </a:txBody>
                  <a:tcPr marL="91425" marR="91425" marT="91425" marB="91425"/>
                </a:tc>
                <a:extLst>
                  <a:ext uri="{0D108BD9-81ED-4DB2-BD59-A6C34878D82A}">
                    <a16:rowId xmlns:a16="http://schemas.microsoft.com/office/drawing/2014/main" val="10000"/>
                  </a:ext>
                </a:extLst>
              </a:tr>
              <a:tr h="476400">
                <a:tc rowSpan="2">
                  <a:txBody>
                    <a:bodyPr/>
                    <a:lstStyle/>
                    <a:p>
                      <a:pPr marL="0" lvl="0" indent="0">
                        <a:spcBef>
                          <a:spcPts val="0"/>
                        </a:spcBef>
                        <a:buNone/>
                      </a:pPr>
                      <a:r>
                        <a:rPr lang="en-US" sz="800"/>
                        <a:t>Number (Decimal) or </a:t>
                      </a:r>
                    </a:p>
                    <a:p>
                      <a:pPr marL="0" lvl="0" indent="0" rtl="0">
                        <a:spcBef>
                          <a:spcPts val="0"/>
                        </a:spcBef>
                        <a:buNone/>
                      </a:pPr>
                      <a:r>
                        <a:rPr lang="en-US" sz="800"/>
                        <a:t>Number (Whole)</a:t>
                      </a:r>
                    </a:p>
                  </a:txBody>
                  <a:tcPr marL="91425" marR="91425" marT="91425" marB="91425"/>
                </a:tc>
                <a:tc rowSpan="2">
                  <a:txBody>
                    <a:bodyPr/>
                    <a:lstStyle/>
                    <a:p>
                      <a:pPr marL="0" lvl="0" indent="0" rtl="0">
                        <a:spcBef>
                          <a:spcPts val="0"/>
                        </a:spcBef>
                        <a:buNone/>
                      </a:pPr>
                      <a:r>
                        <a:rPr lang="en-US" sz="800"/>
                        <a:t>These are either integers or floating points. </a:t>
                      </a:r>
                      <a:r>
                        <a:rPr lang="en-US" sz="800">
                          <a:solidFill>
                            <a:schemeClr val="dk1"/>
                          </a:solidFill>
                        </a:rPr>
                        <a:t>If a variable can take on any value between two specified values, it is called a continuous variable; otherwise, it is called a discrete variable</a:t>
                      </a:r>
                    </a:p>
                  </a:txBody>
                  <a:tcPr marL="91425" marR="91425" marT="91425" marB="91425"/>
                </a:tc>
                <a:tc rowSpan="2">
                  <a:txBody>
                    <a:bodyPr/>
                    <a:lstStyle/>
                    <a:p>
                      <a:pPr marL="0" lvl="0" indent="0" rtl="0">
                        <a:spcBef>
                          <a:spcPts val="280"/>
                        </a:spcBef>
                        <a:buNone/>
                      </a:pPr>
                      <a:endParaRPr sz="800">
                        <a:solidFill>
                          <a:schemeClr val="dk1"/>
                        </a:solidFill>
                      </a:endParaRPr>
                    </a:p>
                    <a:p>
                      <a:pPr marL="0" lvl="0" indent="0" rtl="0">
                        <a:spcBef>
                          <a:spcPts val="0"/>
                        </a:spcBef>
                        <a:buNone/>
                      </a:pPr>
                      <a:r>
                        <a:rPr lang="en-US" sz="800">
                          <a:solidFill>
                            <a:schemeClr val="dk1"/>
                          </a:solidFill>
                        </a:rPr>
                        <a:t>3 or 3.14159265359 (Continuous)</a:t>
                      </a:r>
                    </a:p>
                  </a:txBody>
                  <a:tcPr marL="91425" marR="91425" marT="91425" marB="91425"/>
                </a:tc>
                <a:extLst>
                  <a:ext uri="{0D108BD9-81ED-4DB2-BD59-A6C34878D82A}">
                    <a16:rowId xmlns:a16="http://schemas.microsoft.com/office/drawing/2014/main" val="10001"/>
                  </a:ext>
                </a:extLst>
              </a:tr>
              <a:tr h="0">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381000">
                <a:tc rowSpan="2">
                  <a:txBody>
                    <a:bodyPr/>
                    <a:lstStyle/>
                    <a:p>
                      <a:pPr marL="0" lvl="0" indent="0">
                        <a:spcBef>
                          <a:spcPts val="0"/>
                        </a:spcBef>
                        <a:buNone/>
                      </a:pPr>
                      <a:r>
                        <a:rPr lang="en-US" sz="800"/>
                        <a:t>Date or </a:t>
                      </a:r>
                    </a:p>
                    <a:p>
                      <a:pPr marL="0" lvl="0" indent="0" rtl="0">
                        <a:spcBef>
                          <a:spcPts val="0"/>
                        </a:spcBef>
                        <a:buNone/>
                      </a:pPr>
                      <a:r>
                        <a:rPr lang="en-US" sz="800"/>
                        <a:t>Date and Time</a:t>
                      </a:r>
                    </a:p>
                  </a:txBody>
                  <a:tcPr marL="91425" marR="91425" marT="91425" marB="91425"/>
                </a:tc>
                <a:tc rowSpan="2">
                  <a:txBody>
                    <a:bodyPr/>
                    <a:lstStyle/>
                    <a:p>
                      <a:pPr marL="0" lvl="0" indent="0" rtl="0">
                        <a:spcBef>
                          <a:spcPts val="0"/>
                        </a:spcBef>
                        <a:buNone/>
                      </a:pPr>
                      <a:r>
                        <a:rPr lang="en-US" sz="800"/>
                        <a:t>Tableau recognizes dates in almost all formats, these values are typically used for time series or trend analysis</a:t>
                      </a:r>
                    </a:p>
                  </a:txBody>
                  <a:tcPr marL="91425" marR="91425" marT="91425" marB="91425"/>
                </a:tc>
                <a:tc rowSpan="2">
                  <a:txBody>
                    <a:bodyPr/>
                    <a:lstStyle/>
                    <a:p>
                      <a:pPr marL="0" lvl="0" indent="0" rtl="0">
                        <a:spcBef>
                          <a:spcPts val="0"/>
                        </a:spcBef>
                        <a:buNone/>
                      </a:pPr>
                      <a:r>
                        <a:rPr lang="en-US" sz="800"/>
                        <a:t>11/28/2017 or 11/28/2017 1:00 PM</a:t>
                      </a:r>
                      <a:br>
                        <a:rPr lang="en-US" sz="800"/>
                      </a:br>
                      <a:endParaRPr lang="en-US" sz="800"/>
                    </a:p>
                  </a:txBody>
                  <a:tcPr marL="91425" marR="91425" marT="91425" marB="91425"/>
                </a:tc>
                <a:extLst>
                  <a:ext uri="{0D108BD9-81ED-4DB2-BD59-A6C34878D82A}">
                    <a16:rowId xmlns:a16="http://schemas.microsoft.com/office/drawing/2014/main" val="10003"/>
                  </a:ext>
                </a:extLst>
              </a:tr>
              <a:tr h="0">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38600">
                <a:tc>
                  <a:txBody>
                    <a:bodyPr/>
                    <a:lstStyle/>
                    <a:p>
                      <a:pPr marL="0" lvl="0" indent="0" rtl="0">
                        <a:spcBef>
                          <a:spcPts val="0"/>
                        </a:spcBef>
                        <a:buNone/>
                      </a:pPr>
                      <a:r>
                        <a:rPr lang="en-US" sz="800"/>
                        <a:t>Boolean</a:t>
                      </a:r>
                    </a:p>
                  </a:txBody>
                  <a:tcPr marL="91425" marR="91425" marT="91425" marB="91425"/>
                </a:tc>
                <a:tc>
                  <a:txBody>
                    <a:bodyPr/>
                    <a:lstStyle/>
                    <a:p>
                      <a:pPr marL="0" lvl="0" indent="0">
                        <a:spcBef>
                          <a:spcPts val="0"/>
                        </a:spcBef>
                        <a:buNone/>
                      </a:pPr>
                      <a:r>
                        <a:rPr lang="en-US" sz="800"/>
                        <a:t>They are logical values</a:t>
                      </a:r>
                    </a:p>
                  </a:txBody>
                  <a:tcPr marL="91425" marR="91425" marT="91425" marB="91425"/>
                </a:tc>
                <a:tc>
                  <a:txBody>
                    <a:bodyPr/>
                    <a:lstStyle/>
                    <a:p>
                      <a:pPr marL="0" lvl="0" indent="0">
                        <a:spcBef>
                          <a:spcPts val="0"/>
                        </a:spcBef>
                        <a:buNone/>
                      </a:pPr>
                      <a:r>
                        <a:rPr lang="en-US" sz="800"/>
                        <a:t>True or False</a:t>
                      </a:r>
                    </a:p>
                  </a:txBody>
                  <a:tcPr marL="91425" marR="91425" marT="91425" marB="91425"/>
                </a:tc>
                <a:extLst>
                  <a:ext uri="{0D108BD9-81ED-4DB2-BD59-A6C34878D82A}">
                    <a16:rowId xmlns:a16="http://schemas.microsoft.com/office/drawing/2014/main" val="10005"/>
                  </a:ext>
                </a:extLst>
              </a:tr>
              <a:tr h="381000">
                <a:tc>
                  <a:txBody>
                    <a:bodyPr/>
                    <a:lstStyle/>
                    <a:p>
                      <a:pPr marL="0" lvl="0" indent="0" rtl="0">
                        <a:spcBef>
                          <a:spcPts val="0"/>
                        </a:spcBef>
                        <a:buNone/>
                      </a:pPr>
                      <a:r>
                        <a:rPr lang="en-US" sz="800"/>
                        <a:t>String</a:t>
                      </a:r>
                    </a:p>
                  </a:txBody>
                  <a:tcPr marL="91425" marR="91425" marT="91425" marB="91425"/>
                </a:tc>
                <a:tc>
                  <a:txBody>
                    <a:bodyPr/>
                    <a:lstStyle/>
                    <a:p>
                      <a:pPr marL="0" lvl="0" indent="0">
                        <a:spcBef>
                          <a:spcPts val="0"/>
                        </a:spcBef>
                        <a:buNone/>
                      </a:pPr>
                      <a:r>
                        <a:rPr lang="en-US" sz="800"/>
                        <a:t>Any sequence of characters. They are enclosed within single quotes. The quote itself can be included in a string by writing it twice.</a:t>
                      </a:r>
                    </a:p>
                  </a:txBody>
                  <a:tcPr marL="91425" marR="91425" marT="91425" marB="91425"/>
                </a:tc>
                <a:tc>
                  <a:txBody>
                    <a:bodyPr/>
                    <a:lstStyle/>
                    <a:p>
                      <a:pPr marL="0" lvl="0" indent="0">
                        <a:spcBef>
                          <a:spcPts val="0"/>
                        </a:spcBef>
                        <a:buNone/>
                      </a:pPr>
                      <a:r>
                        <a:rPr lang="en-US" sz="800"/>
                        <a:t>GSA, Budget Activity, Lease, NAICS</a:t>
                      </a:r>
                    </a:p>
                  </a:txBody>
                  <a:tcPr marL="91425" marR="91425" marT="91425" marB="91425"/>
                </a:tc>
                <a:extLst>
                  <a:ext uri="{0D108BD9-81ED-4DB2-BD59-A6C34878D82A}">
                    <a16:rowId xmlns:a16="http://schemas.microsoft.com/office/drawing/2014/main" val="10006"/>
                  </a:ext>
                </a:extLst>
              </a:tr>
              <a:tr h="0">
                <a:tc>
                  <a:txBody>
                    <a:bodyPr/>
                    <a:lstStyle/>
                    <a:p>
                      <a:pPr marL="0" lvl="0" indent="0" rtl="0">
                        <a:spcBef>
                          <a:spcPts val="0"/>
                        </a:spcBef>
                        <a:buNone/>
                      </a:pPr>
                      <a:r>
                        <a:rPr lang="en-US" sz="800"/>
                        <a:t>Geographic Role</a:t>
                      </a:r>
                    </a:p>
                  </a:txBody>
                  <a:tcPr marL="91425" marR="91425" marT="91425" marB="91425"/>
                </a:tc>
                <a:tc>
                  <a:txBody>
                    <a:bodyPr/>
                    <a:lstStyle/>
                    <a:p>
                      <a:pPr marL="0" lvl="0" indent="0">
                        <a:spcBef>
                          <a:spcPts val="0"/>
                        </a:spcBef>
                        <a:buNone/>
                      </a:pPr>
                      <a:r>
                        <a:rPr lang="en-US" sz="800" i="1"/>
                        <a:t>Not a datatype, but does clarify the desired outcome for the data field</a:t>
                      </a:r>
                    </a:p>
                    <a:p>
                      <a:pPr marL="0" lvl="0" indent="0">
                        <a:spcBef>
                          <a:spcPts val="0"/>
                        </a:spcBef>
                        <a:buNone/>
                      </a:pPr>
                      <a:endParaRPr sz="800"/>
                    </a:p>
                    <a:p>
                      <a:pPr marL="0" lvl="0" indent="0">
                        <a:spcBef>
                          <a:spcPts val="0"/>
                        </a:spcBef>
                        <a:buNone/>
                      </a:pPr>
                      <a:r>
                        <a:rPr lang="en-US" sz="800"/>
                        <a:t>Identifier for Tableau to facilitate map building included roles are Airport, Area Code, CBSA/MSA, City, Congressional District, Country / Region, County, Latitude, Longitude, NUTS Europe, State/Province, Zip Code/Postcode</a:t>
                      </a:r>
                    </a:p>
                  </a:txBody>
                  <a:tcPr marL="91425" marR="91425" marT="91425" marB="91425"/>
                </a:tc>
                <a:tc>
                  <a:txBody>
                    <a:bodyPr/>
                    <a:lstStyle/>
                    <a:p>
                      <a:pPr marL="0" lvl="0" indent="0">
                        <a:spcBef>
                          <a:spcPts val="0"/>
                        </a:spcBef>
                        <a:buNone/>
                      </a:pPr>
                      <a:r>
                        <a:rPr lang="en-US" sz="800"/>
                        <a:t>KIAD (Airport), 202 (Area Code), VA (State/Province), etc.</a:t>
                      </a:r>
                    </a:p>
                  </a:txBody>
                  <a:tcPr marL="91425" marR="91425" marT="91425" marB="91425"/>
                </a:tc>
                <a:extLst>
                  <a:ext uri="{0D108BD9-81ED-4DB2-BD59-A6C34878D82A}">
                    <a16:rowId xmlns:a16="http://schemas.microsoft.com/office/drawing/2014/main" val="10007"/>
                  </a:ext>
                </a:extLst>
              </a:tr>
            </a:tbl>
          </a:graphicData>
        </a:graphic>
      </p:graphicFrame>
      <p:sp>
        <p:nvSpPr>
          <p:cNvPr id="148" name="Shape 148"/>
          <p:cNvSpPr txBox="1"/>
          <p:nvPr/>
        </p:nvSpPr>
        <p:spPr>
          <a:xfrm>
            <a:off x="437400" y="3907050"/>
            <a:ext cx="8269200" cy="4026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000" dirty="0">
                <a:solidFill>
                  <a:schemeClr val="dk1"/>
                </a:solidFill>
              </a:rPr>
              <a:t>Tableau will categorize your data fields into one of two buckets:</a:t>
            </a:r>
          </a:p>
          <a:p>
            <a:pPr marL="457200" lvl="0" indent="-292100" rtl="0">
              <a:spcBef>
                <a:spcPts val="0"/>
              </a:spcBef>
              <a:spcAft>
                <a:spcPts val="0"/>
              </a:spcAft>
              <a:buClr>
                <a:schemeClr val="dk1"/>
              </a:buClr>
              <a:buSzPts val="1000"/>
              <a:buChar char="●"/>
            </a:pPr>
            <a:r>
              <a:rPr lang="en-US" sz="1000" i="1" dirty="0">
                <a:solidFill>
                  <a:schemeClr val="dk1"/>
                </a:solidFill>
              </a:rPr>
              <a:t>Dimension </a:t>
            </a:r>
            <a:r>
              <a:rPr lang="en-US" sz="1000" dirty="0">
                <a:solidFill>
                  <a:schemeClr val="dk1"/>
                </a:solidFill>
              </a:rPr>
              <a:t>is something you categorize with (e.g., color of a shirt)</a:t>
            </a:r>
          </a:p>
          <a:p>
            <a:pPr marL="457200" lvl="0" indent="-292100" rtl="0">
              <a:spcBef>
                <a:spcPts val="0"/>
              </a:spcBef>
              <a:buClr>
                <a:schemeClr val="dk1"/>
              </a:buClr>
              <a:buSzPts val="1000"/>
              <a:buChar char="●"/>
            </a:pPr>
            <a:r>
              <a:rPr lang="en-US" sz="1000" i="1" dirty="0">
                <a:solidFill>
                  <a:schemeClr val="dk1"/>
                </a:solidFill>
              </a:rPr>
              <a:t>Measure </a:t>
            </a:r>
            <a:r>
              <a:rPr lang="en-US" sz="1000" dirty="0">
                <a:solidFill>
                  <a:schemeClr val="dk1"/>
                </a:solidFill>
              </a:rPr>
              <a:t>is something you do math with (e.g., the number of white shirts)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Importing Data</a:t>
            </a:r>
            <a:br>
              <a:rPr lang="en-US" dirty="0"/>
            </a:br>
            <a:r>
              <a:rPr lang="en-US" sz="1600" dirty="0"/>
              <a:t>(Clean / Enhance our Data)</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Open Tableau</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In the </a:t>
            </a:r>
            <a:r>
              <a:rPr lang="en-US" sz="1000" i="0" u="none" strike="noStrike" cap="none" dirty="0">
                <a:solidFill>
                  <a:schemeClr val="dk1"/>
                </a:solidFill>
                <a:latin typeface="Arial"/>
                <a:ea typeface="Arial"/>
                <a:cs typeface="Arial"/>
                <a:sym typeface="Arial"/>
              </a:rPr>
              <a:t>Connect </a:t>
            </a:r>
            <a:r>
              <a:rPr lang="en-US" sz="1000" dirty="0"/>
              <a:t>pane, select </a:t>
            </a:r>
            <a:r>
              <a:rPr lang="en-US" sz="1000" b="1" dirty="0"/>
              <a:t>Excel</a:t>
            </a:r>
          </a:p>
          <a:p>
            <a:pPr marL="457200" marR="0" lvl="0" indent="-457200" algn="l" rtl="0">
              <a:spcBef>
                <a:spcPts val="280"/>
              </a:spcBef>
              <a:spcAft>
                <a:spcPts val="0"/>
              </a:spcAft>
              <a:buClr>
                <a:schemeClr val="dk1"/>
              </a:buClr>
              <a:buSzPct val="100000"/>
              <a:buFont typeface="Arial"/>
              <a:buAutoNum type="arabicPeriod"/>
            </a:pPr>
            <a:r>
              <a:rPr lang="en-US" sz="1000" i="0" u="none" strike="noStrike" cap="none" dirty="0">
                <a:solidFill>
                  <a:schemeClr val="dk1"/>
                </a:solidFill>
                <a:latin typeface="Arial"/>
                <a:ea typeface="Arial"/>
                <a:cs typeface="Arial"/>
                <a:sym typeface="Arial"/>
              </a:rPr>
              <a:t>Browse</a:t>
            </a:r>
            <a:r>
              <a:rPr lang="en-US" sz="1000" b="0" i="0" u="none" strike="noStrike" cap="none" dirty="0">
                <a:solidFill>
                  <a:schemeClr val="dk1"/>
                </a:solidFill>
                <a:latin typeface="Arial"/>
                <a:ea typeface="Arial"/>
                <a:cs typeface="Arial"/>
                <a:sym typeface="Arial"/>
              </a:rPr>
              <a:t> to the CPP – Awards Info Excel </a:t>
            </a:r>
            <a:r>
              <a:rPr lang="en-US" sz="1000" dirty="0"/>
              <a:t>workbook and open it</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Drag the option </a:t>
            </a:r>
            <a:r>
              <a:rPr lang="en-US" sz="1000" b="1" dirty="0"/>
              <a:t>New Union </a:t>
            </a:r>
            <a:r>
              <a:rPr lang="en-US" sz="1000" dirty="0"/>
              <a:t>to the Canvas (i.e., the area that has a label over it ‘Drag sheets here’)</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Select </a:t>
            </a:r>
            <a:r>
              <a:rPr lang="en-US" sz="1000" b="1" i="0" u="none" strike="noStrike" cap="none" dirty="0">
                <a:solidFill>
                  <a:schemeClr val="dk1"/>
                </a:solidFill>
                <a:latin typeface="Arial"/>
                <a:ea typeface="Arial"/>
                <a:cs typeface="Arial"/>
                <a:sym typeface="Arial"/>
              </a:rPr>
              <a:t>S</a:t>
            </a:r>
            <a:r>
              <a:rPr lang="en-US" sz="1000" b="1" dirty="0"/>
              <a:t>pecific (manual)</a:t>
            </a:r>
            <a:r>
              <a:rPr lang="en-US" sz="1000" dirty="0"/>
              <a:t> as the option</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Drag </a:t>
            </a:r>
            <a:r>
              <a:rPr lang="en-US" sz="1000" b="0" i="1" u="none" strike="noStrike" cap="none" dirty="0">
                <a:solidFill>
                  <a:schemeClr val="dk1"/>
                </a:solidFill>
                <a:latin typeface="Arial"/>
                <a:ea typeface="Arial"/>
                <a:cs typeface="Arial"/>
                <a:sym typeface="Arial"/>
              </a:rPr>
              <a:t>CPP Data Source 02012018 </a:t>
            </a:r>
            <a:r>
              <a:rPr lang="en-US" sz="1000" b="0" i="0" u="none" strike="noStrike" cap="none" dirty="0">
                <a:solidFill>
                  <a:schemeClr val="dk1"/>
                </a:solidFill>
                <a:latin typeface="Arial"/>
                <a:ea typeface="Arial"/>
                <a:cs typeface="Arial"/>
                <a:sym typeface="Arial"/>
              </a:rPr>
              <a:t>into the Union </a:t>
            </a:r>
            <a:r>
              <a:rPr lang="en-US" sz="1000" dirty="0"/>
              <a:t>pop-up window</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Drag </a:t>
            </a:r>
            <a:r>
              <a:rPr lang="en-US" sz="1000" b="0" i="1" u="none" strike="noStrike" cap="none" dirty="0">
                <a:solidFill>
                  <a:schemeClr val="dk1"/>
                </a:solidFill>
                <a:latin typeface="Arial"/>
                <a:ea typeface="Arial"/>
                <a:cs typeface="Arial"/>
                <a:sym typeface="Arial"/>
              </a:rPr>
              <a:t>CPP Data Source </a:t>
            </a:r>
            <a:r>
              <a:rPr lang="en-US" sz="1000" i="1" dirty="0"/>
              <a:t>02132018 </a:t>
            </a:r>
            <a:r>
              <a:rPr lang="en-US" sz="1000" dirty="0"/>
              <a:t>into the Union pop-up window</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Review the newly created columns (Sheet and Table Name) the</a:t>
            </a:r>
            <a:r>
              <a:rPr lang="en-US" sz="1000" dirty="0"/>
              <a:t>n </a:t>
            </a:r>
            <a:r>
              <a:rPr lang="en-US" sz="1000" b="1" dirty="0"/>
              <a:t>Hide</a:t>
            </a:r>
            <a:r>
              <a:rPr lang="en-US" sz="1000" dirty="0"/>
              <a:t> them</a:t>
            </a:r>
          </a:p>
          <a:p>
            <a:pPr marL="457200" marR="0" lvl="0" indent="-457200" algn="l" rtl="0">
              <a:spcBef>
                <a:spcPts val="280"/>
              </a:spcBef>
              <a:spcAft>
                <a:spcPts val="0"/>
              </a:spcAft>
              <a:buClr>
                <a:schemeClr val="dk1"/>
              </a:buClr>
              <a:buSzPct val="100000"/>
              <a:buFont typeface="Arial"/>
              <a:buAutoNum type="arabicPeriod"/>
            </a:pPr>
            <a:r>
              <a:rPr lang="en-US" sz="1000" dirty="0"/>
              <a:t>Rename our union to CPP Data Source</a:t>
            </a:r>
          </a:p>
          <a:p>
            <a:pPr marL="457200" marR="0" lvl="0" indent="-457200" algn="l" rtl="0">
              <a:spcBef>
                <a:spcPts val="280"/>
              </a:spcBef>
              <a:spcAft>
                <a:spcPts val="0"/>
              </a:spcAft>
              <a:buClr>
                <a:schemeClr val="dk1"/>
              </a:buClr>
              <a:buSzPts val="1400"/>
              <a:buFont typeface="Arial"/>
              <a:buAutoNum type="arabicPeriod"/>
            </a:pPr>
            <a:endParaRPr lang="en-US" sz="1100" b="0" i="0" u="none" strike="noStrike" cap="none" dirty="0">
              <a:solidFill>
                <a:schemeClr val="dk1"/>
              </a:solidFill>
              <a:latin typeface="Arial"/>
              <a:ea typeface="Arial"/>
              <a:cs typeface="Arial"/>
              <a:sym typeface="Arial"/>
            </a:endParaRPr>
          </a:p>
          <a:p>
            <a:pPr marL="0" marR="0" lvl="0" indent="0" algn="l" rtl="0">
              <a:spcBef>
                <a:spcPts val="280"/>
              </a:spcBef>
              <a:spcAft>
                <a:spcPts val="0"/>
              </a:spcAft>
              <a:buClr>
                <a:schemeClr val="dk1"/>
              </a:buClr>
              <a:buSzPts val="1400"/>
              <a:buNone/>
            </a:pPr>
            <a:r>
              <a:rPr lang="en-US" sz="900" b="0" i="1" strike="noStrike" cap="none" dirty="0">
                <a:solidFill>
                  <a:schemeClr val="dk1"/>
                </a:solidFill>
                <a:latin typeface="Arial"/>
                <a:ea typeface="Arial"/>
                <a:cs typeface="Arial"/>
                <a:sym typeface="Arial"/>
              </a:rPr>
              <a:t>Question - </a:t>
            </a:r>
            <a:r>
              <a:rPr lang="en-US" sz="900" dirty="0"/>
              <a:t>Tableau made some assumptions about our data.  What assumptions has Tableau done incorrectly thus far?</a:t>
            </a:r>
            <a:endParaRPr lang="en-US" sz="900" b="0" i="0" u="none" strike="noStrike" cap="none" dirty="0">
              <a:solidFill>
                <a:schemeClr val="dk1"/>
              </a:solidFill>
              <a:latin typeface="Arial"/>
              <a:ea typeface="Arial"/>
              <a:cs typeface="Arial"/>
              <a:sym typeface="Arial"/>
            </a:endParaRP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900" dirty="0"/>
              <a:t>You can </a:t>
            </a:r>
            <a:r>
              <a:rPr lang="en-US" sz="900" b="1" dirty="0"/>
              <a:t>union</a:t>
            </a:r>
            <a:r>
              <a:rPr lang="en-US" sz="900" dirty="0"/>
              <a:t> your data to combine two or more tables by appending values (rows) from one table to another. Note, the tables must come from the same connection.</a:t>
            </a:r>
          </a:p>
          <a:p>
            <a:pPr marL="628650" lvl="1" indent="-171450">
              <a:spcBef>
                <a:spcPts val="0"/>
              </a:spcBef>
              <a:buSzPts val="1050"/>
              <a:buFont typeface="Arial"/>
              <a:buChar char="•"/>
            </a:pPr>
            <a:r>
              <a:rPr lang="en-US" sz="800" dirty="0"/>
              <a:t>Try adding the Source sheet to your union.  What happens?</a:t>
            </a:r>
          </a:p>
          <a:p>
            <a:pPr marL="628650" lvl="1" indent="-171450">
              <a:spcBef>
                <a:spcPts val="0"/>
              </a:spcBef>
              <a:buSzPts val="1050"/>
              <a:buFont typeface="Arial"/>
              <a:buChar char="•"/>
            </a:pPr>
            <a:endParaRPr lang="en-US" sz="800" b="0" i="0" u="none" strike="noStrike" cap="none" dirty="0">
              <a:solidFill>
                <a:schemeClr val="dk1"/>
              </a:solidFill>
              <a:latin typeface="Arial"/>
              <a:ea typeface="Arial"/>
              <a:cs typeface="Arial"/>
              <a:sym typeface="Arial"/>
            </a:endParaRPr>
          </a:p>
          <a:p>
            <a:pPr marL="628650" lvl="1" indent="-171450">
              <a:spcBef>
                <a:spcPts val="0"/>
              </a:spcBef>
              <a:buSzPts val="1050"/>
              <a:buFont typeface="Arial"/>
              <a:buChar char="•"/>
            </a:pPr>
            <a:r>
              <a:rPr lang="en-US" sz="800" b="0" i="0" u="none" strike="noStrike" cap="none" dirty="0">
                <a:solidFill>
                  <a:schemeClr val="dk1"/>
                </a:solidFill>
                <a:latin typeface="Arial"/>
                <a:ea typeface="Arial"/>
                <a:cs typeface="Arial"/>
                <a:sym typeface="Arial"/>
              </a:rPr>
              <a:t>The </a:t>
            </a:r>
            <a:r>
              <a:rPr lang="en-US" sz="800" b="1" i="0" u="none" strike="noStrike" cap="none" dirty="0">
                <a:solidFill>
                  <a:schemeClr val="dk1"/>
                </a:solidFill>
                <a:latin typeface="Arial"/>
                <a:ea typeface="Arial"/>
                <a:cs typeface="Arial"/>
                <a:sym typeface="Arial"/>
              </a:rPr>
              <a:t>Wil</a:t>
            </a:r>
            <a:r>
              <a:rPr lang="en-US" sz="800" b="1" dirty="0"/>
              <a:t>dcard (automatic)</a:t>
            </a:r>
            <a:r>
              <a:rPr lang="en-US" sz="800" dirty="0"/>
              <a:t> union method enables you to combine data more easily; think of combining multiple fiscal years or </a:t>
            </a:r>
            <a:endParaRPr lang="en-US" sz="800" b="0" i="0" u="none" strike="noStrike" cap="none" dirty="0">
              <a:solidFill>
                <a:schemeClr val="dk1"/>
              </a:solidFill>
              <a:latin typeface="Arial"/>
              <a:ea typeface="Arial"/>
              <a:cs typeface="Arial"/>
              <a:sym typeface="Arial"/>
            </a:endParaRPr>
          </a:p>
          <a:p>
            <a:pPr marL="171450" marR="0" lvl="0" indent="-171450" algn="l" rtl="0">
              <a:spcBef>
                <a:spcPts val="210"/>
              </a:spcBef>
              <a:spcAft>
                <a:spcPts val="0"/>
              </a:spcAft>
              <a:buClr>
                <a:schemeClr val="dk1"/>
              </a:buClr>
              <a:buSzPts val="1050"/>
              <a:buFont typeface="Arial"/>
              <a:buChar char="•"/>
            </a:pPr>
            <a:endParaRPr lang="en-US" sz="900" dirty="0"/>
          </a:p>
          <a:p>
            <a:pPr marL="171450" lvl="0" indent="-171450">
              <a:spcBef>
                <a:spcPts val="210"/>
              </a:spcBef>
              <a:buSzPts val="1050"/>
              <a:buFont typeface="Arial"/>
              <a:buChar char="•"/>
            </a:pPr>
            <a:r>
              <a:rPr lang="en-US" sz="900" b="1" dirty="0"/>
              <a:t>Hiding</a:t>
            </a:r>
            <a:r>
              <a:rPr lang="en-US" sz="900" dirty="0"/>
              <a:t> a field simply means that when you create/refresh the extract, those hidden columns are not included </a:t>
            </a:r>
            <a:r>
              <a:rPr lang="en-US" sz="900" u="sng" dirty="0"/>
              <a:t>(performance optimizing step)</a:t>
            </a:r>
            <a:r>
              <a:rPr lang="en-US" sz="9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Importing Data</a:t>
            </a:r>
            <a:br>
              <a:rPr lang="en-US" dirty="0"/>
            </a:br>
            <a:r>
              <a:rPr lang="en-US" sz="1600" dirty="0"/>
              <a:t>(Clean / Enhance our Data)</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In the Data Grid convert </a:t>
            </a:r>
            <a:r>
              <a:rPr lang="en-US" sz="1000" b="1" i="0" u="none" strike="noStrike" cap="none" dirty="0">
                <a:solidFill>
                  <a:schemeClr val="dk1"/>
                </a:solidFill>
                <a:latin typeface="Arial"/>
                <a:ea typeface="Arial"/>
                <a:cs typeface="Arial"/>
                <a:sym typeface="Arial"/>
              </a:rPr>
              <a:t>AWARD_YEAR </a:t>
            </a:r>
            <a:r>
              <a:rPr lang="en-US" sz="1000" b="0" i="0" u="none" strike="noStrike" cap="none" dirty="0">
                <a:solidFill>
                  <a:schemeClr val="dk1"/>
                </a:solidFill>
                <a:latin typeface="Arial"/>
                <a:ea typeface="Arial"/>
                <a:cs typeface="Arial"/>
                <a:sym typeface="Arial"/>
              </a:rPr>
              <a:t>to a date data type</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We will s</a:t>
            </a:r>
            <a:r>
              <a:rPr lang="en-US" sz="1000" dirty="0"/>
              <a:t>plit the Origin and Destination location fields to provide us more insight (think Text to Columns in Excel)</a:t>
            </a:r>
          </a:p>
          <a:p>
            <a:pPr marL="457200" marR="0" lvl="0" indent="-457200" algn="l" rtl="0">
              <a:spcBef>
                <a:spcPts val="280"/>
              </a:spcBef>
              <a:spcAft>
                <a:spcPts val="0"/>
              </a:spcAft>
              <a:buClr>
                <a:schemeClr val="dk1"/>
              </a:buClr>
              <a:buSzPct val="100000"/>
              <a:buFont typeface="Arial"/>
              <a:buAutoNum type="arabicPeriod"/>
            </a:pPr>
            <a:r>
              <a:rPr lang="en-US" sz="1000" dirty="0"/>
              <a:t>Select the drop-down button for the </a:t>
            </a:r>
            <a:r>
              <a:rPr lang="en-US" sz="1000" b="1" dirty="0"/>
              <a:t>ORIGIN_CITY_STATE_AIRPORT</a:t>
            </a:r>
            <a:r>
              <a:rPr lang="en-US" sz="1000" dirty="0"/>
              <a:t>, select </a:t>
            </a:r>
            <a:r>
              <a:rPr lang="en-US" sz="1000" b="1" dirty="0"/>
              <a:t>Split</a:t>
            </a:r>
          </a:p>
          <a:p>
            <a:pPr marL="457200" lvl="0" indent="-457200">
              <a:spcBef>
                <a:spcPts val="280"/>
              </a:spcBef>
              <a:buSzPct val="100000"/>
              <a:buFont typeface="Arial"/>
              <a:buAutoNum type="arabicPeriod"/>
            </a:pPr>
            <a:r>
              <a:rPr lang="en-US" sz="1000" dirty="0"/>
              <a:t>Rename the two new split fields </a:t>
            </a:r>
            <a:r>
              <a:rPr lang="en-US" sz="1000" b="1" dirty="0" err="1"/>
              <a:t>Origin_City_State</a:t>
            </a:r>
            <a:r>
              <a:rPr lang="en-US" sz="1000" b="1" dirty="0"/>
              <a:t> and </a:t>
            </a:r>
            <a:r>
              <a:rPr lang="en-US" sz="1000" b="1" dirty="0" err="1"/>
              <a:t>Origin_Airport</a:t>
            </a:r>
            <a:r>
              <a:rPr lang="en-US" sz="1000" dirty="0"/>
              <a:t>, respectively, hide the original field (ORIGIN_CITY_STATE_AIRPORT)</a:t>
            </a:r>
          </a:p>
          <a:p>
            <a:pPr marL="0" lvl="0" indent="0">
              <a:spcBef>
                <a:spcPts val="280"/>
              </a:spcBef>
              <a:buSzPts val="1400"/>
              <a:buNone/>
            </a:pPr>
            <a:endParaRPr lang="en-US" sz="900" i="1" dirty="0"/>
          </a:p>
          <a:p>
            <a:pPr marL="0" lvl="0" indent="0">
              <a:spcBef>
                <a:spcPts val="280"/>
              </a:spcBef>
              <a:buSzPts val="1400"/>
              <a:buNone/>
            </a:pPr>
            <a:r>
              <a:rPr lang="en-US" sz="900" i="1" dirty="0"/>
              <a:t>Question – </a:t>
            </a:r>
            <a:r>
              <a:rPr lang="en-US" sz="900" dirty="0"/>
              <a:t>Does the field </a:t>
            </a:r>
            <a:r>
              <a:rPr lang="en-US" sz="900" dirty="0" err="1"/>
              <a:t>Origin_City_State</a:t>
            </a:r>
            <a:r>
              <a:rPr lang="en-US" sz="900" dirty="0"/>
              <a:t> have any geographic role in Tableau (i.e., can we map it)?</a:t>
            </a:r>
          </a:p>
          <a:p>
            <a:pPr marL="0" lvl="0" indent="0">
              <a:spcBef>
                <a:spcPts val="280"/>
              </a:spcBef>
              <a:buSzPts val="1400"/>
              <a:buNone/>
            </a:pPr>
            <a:endParaRPr lang="en-US" sz="1000" dirty="0"/>
          </a:p>
          <a:p>
            <a:pPr marL="457200" indent="-457200">
              <a:spcBef>
                <a:spcPts val="280"/>
              </a:spcBef>
              <a:buSzPct val="100000"/>
              <a:buFont typeface="+mj-lt"/>
              <a:buAutoNum type="arabicPeriod" startAt="5"/>
            </a:pPr>
            <a:r>
              <a:rPr lang="en-US" sz="1000" dirty="0"/>
              <a:t>Select the drop-down button for </a:t>
            </a:r>
            <a:r>
              <a:rPr lang="en-US" sz="1000" b="1" dirty="0" err="1"/>
              <a:t>Origin_City_State</a:t>
            </a:r>
            <a:r>
              <a:rPr lang="en-US" sz="1000" dirty="0"/>
              <a:t>, select </a:t>
            </a:r>
            <a:r>
              <a:rPr lang="en-US" sz="1000" b="1" dirty="0"/>
              <a:t>Create Calculated Field…</a:t>
            </a:r>
            <a:r>
              <a:rPr lang="en-US" sz="1000" dirty="0"/>
              <a:t>, label the new field </a:t>
            </a:r>
            <a:r>
              <a:rPr lang="en-US" sz="1000" b="1" dirty="0" err="1"/>
              <a:t>Origin_State</a:t>
            </a:r>
            <a:r>
              <a:rPr lang="en-US" sz="1000" dirty="0"/>
              <a:t> and type in the formula:</a:t>
            </a:r>
          </a:p>
          <a:p>
            <a:pPr marL="800100" lvl="2" indent="0">
              <a:spcBef>
                <a:spcPts val="280"/>
              </a:spcBef>
              <a:buSzPts val="1400"/>
              <a:buNone/>
            </a:pPr>
            <a:r>
              <a:rPr lang="en-US" sz="700" i="1" dirty="0"/>
              <a:t>RIGHT([ORIGIN_CITY_STATE],2)</a:t>
            </a:r>
          </a:p>
          <a:p>
            <a:pPr marL="457200" indent="-457200">
              <a:spcBef>
                <a:spcPts val="280"/>
              </a:spcBef>
              <a:buSzPct val="100000"/>
              <a:buFont typeface="+mj-lt"/>
              <a:buAutoNum type="arabicPeriod" startAt="5"/>
            </a:pPr>
            <a:r>
              <a:rPr lang="en-US" sz="1000" dirty="0"/>
              <a:t>Select the drop-down button for </a:t>
            </a:r>
            <a:r>
              <a:rPr lang="en-US" sz="1000" b="1" dirty="0" err="1"/>
              <a:t>Origin_City_State</a:t>
            </a:r>
            <a:r>
              <a:rPr lang="en-US" sz="1000" dirty="0"/>
              <a:t>, select </a:t>
            </a:r>
            <a:r>
              <a:rPr lang="en-US" sz="1000" b="1" dirty="0"/>
              <a:t>Create Calculated Field…</a:t>
            </a:r>
            <a:r>
              <a:rPr lang="en-US" sz="1000" dirty="0"/>
              <a:t>, label the new field </a:t>
            </a:r>
            <a:r>
              <a:rPr lang="en-US" sz="1000" b="1" dirty="0" err="1"/>
              <a:t>Origin_City</a:t>
            </a:r>
            <a:r>
              <a:rPr lang="en-US" sz="1000" dirty="0"/>
              <a:t> and type in the formula:</a:t>
            </a:r>
          </a:p>
          <a:p>
            <a:pPr marL="800100" lvl="2" indent="0">
              <a:spcBef>
                <a:spcPts val="280"/>
              </a:spcBef>
              <a:buSzPts val="1400"/>
              <a:buNone/>
            </a:pPr>
            <a:r>
              <a:rPr lang="en-US" sz="700" i="1" dirty="0"/>
              <a:t>LEFT([ORIGIN_CITY_STATE],LEN([ORIGIN_CITY_STATE])-2)</a:t>
            </a:r>
          </a:p>
          <a:p>
            <a:pPr marL="457200" indent="-457200">
              <a:spcBef>
                <a:spcPts val="280"/>
              </a:spcBef>
              <a:buSzPct val="100000"/>
              <a:buFont typeface="+mj-lt"/>
              <a:buAutoNum type="arabicPeriod" startAt="5"/>
            </a:pPr>
            <a:r>
              <a:rPr lang="en-US" sz="1000" dirty="0"/>
              <a:t>Hide both </a:t>
            </a:r>
            <a:r>
              <a:rPr lang="en-US" sz="1000" b="1" dirty="0"/>
              <a:t>ORIGIN_CITY_STATE_AIRPORT </a:t>
            </a:r>
            <a:r>
              <a:rPr lang="en-US" sz="1000" dirty="0"/>
              <a:t>and </a:t>
            </a:r>
            <a:r>
              <a:rPr lang="en-US" sz="1000" b="1" dirty="0"/>
              <a:t>ORIGIN_CITY_STATE</a:t>
            </a:r>
          </a:p>
          <a:p>
            <a:pPr marL="457200" indent="-457200">
              <a:spcBef>
                <a:spcPts val="280"/>
              </a:spcBef>
              <a:buSzPct val="100000"/>
              <a:buFont typeface="+mj-lt"/>
              <a:buAutoNum type="arabicPeriod" startAt="5"/>
            </a:pPr>
            <a:r>
              <a:rPr lang="en-US" sz="1000" dirty="0"/>
              <a:t>Repeat steps 3 – 6 for the </a:t>
            </a:r>
            <a:r>
              <a:rPr lang="en-US" sz="1000" b="1" dirty="0"/>
              <a:t>DESTINATION_CITY_STATE_AIRPORT </a:t>
            </a:r>
            <a:r>
              <a:rPr lang="en-US" sz="1000" dirty="0"/>
              <a:t>field</a:t>
            </a: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900" dirty="0"/>
              <a:t>You can use </a:t>
            </a:r>
            <a:r>
              <a:rPr lang="en-US" sz="900" b="1" dirty="0"/>
              <a:t>split</a:t>
            </a:r>
            <a:r>
              <a:rPr lang="en-US" sz="900" dirty="0"/>
              <a:t> or </a:t>
            </a:r>
            <a:r>
              <a:rPr lang="en-US" sz="900" b="1" dirty="0"/>
              <a:t>custom split </a:t>
            </a:r>
            <a:r>
              <a:rPr lang="en-US" sz="900" dirty="0"/>
              <a:t>options in Tableau to separate the values based on a separator or a repeated pattern of values present in each row of the field. </a:t>
            </a:r>
          </a:p>
          <a:p>
            <a:pPr marL="628650" lvl="1" indent="-171450">
              <a:spcBef>
                <a:spcPts val="0"/>
              </a:spcBef>
              <a:buSzPts val="1050"/>
              <a:buFont typeface="Arial"/>
              <a:buChar char="•"/>
            </a:pPr>
            <a:r>
              <a:rPr lang="en-US" sz="800" dirty="0"/>
              <a:t>A string field can be split automatically based on a common separator that Tableau detects in the field (in our example, it’s a hyphen).</a:t>
            </a:r>
          </a:p>
          <a:p>
            <a:pPr marL="628650" lvl="1" indent="-171450">
              <a:spcBef>
                <a:spcPts val="0"/>
              </a:spcBef>
              <a:buSzPts val="1050"/>
              <a:buFont typeface="Arial"/>
              <a:buChar char="•"/>
            </a:pPr>
            <a:endParaRPr lang="en-US" sz="800" dirty="0"/>
          </a:p>
          <a:p>
            <a:pPr marL="628650" lvl="1" indent="-171450">
              <a:spcBef>
                <a:spcPts val="0"/>
              </a:spcBef>
              <a:buSzPts val="1050"/>
              <a:buFont typeface="Arial"/>
              <a:buChar char="•"/>
            </a:pPr>
            <a:r>
              <a:rPr lang="en-US" sz="800" dirty="0"/>
              <a:t>A custom split enables you to define precisely how the split should occur.</a:t>
            </a:r>
          </a:p>
          <a:p>
            <a:pPr marL="171450" marR="0" lvl="0" indent="-171450" algn="l" rtl="0">
              <a:spcBef>
                <a:spcPts val="210"/>
              </a:spcBef>
              <a:spcAft>
                <a:spcPts val="0"/>
              </a:spcAft>
              <a:buClr>
                <a:schemeClr val="dk1"/>
              </a:buClr>
              <a:buSzPts val="1050"/>
              <a:buFont typeface="Arial"/>
              <a:buChar char="•"/>
            </a:pPr>
            <a:endParaRPr lang="en-US" sz="900" dirty="0"/>
          </a:p>
          <a:p>
            <a:pPr marL="171450" lvl="0" indent="-171450">
              <a:spcBef>
                <a:spcPts val="210"/>
              </a:spcBef>
              <a:buSzPts val="1050"/>
              <a:buFont typeface="Arial"/>
              <a:buChar char="•"/>
            </a:pPr>
            <a:r>
              <a:rPr lang="en-US" sz="900" dirty="0"/>
              <a:t>String functions allow you to manipulate string data (i.e. data made of text).  Note, processing strings is a process heavy step, you should avoid, if possible </a:t>
            </a:r>
            <a:r>
              <a:rPr lang="en-US" sz="900" u="sng" dirty="0"/>
              <a:t>(performance optimizing consideration)</a:t>
            </a:r>
            <a:r>
              <a:rPr lang="en-US" sz="900" dirty="0"/>
              <a:t>.</a:t>
            </a:r>
          </a:p>
          <a:p>
            <a:pPr marL="171450" lvl="0" indent="-171450">
              <a:spcBef>
                <a:spcPts val="210"/>
              </a:spcBef>
              <a:buSzPts val="1050"/>
              <a:buFont typeface="Arial"/>
              <a:buChar char="•"/>
            </a:pPr>
            <a:endParaRPr lang="en-US" sz="900" dirty="0"/>
          </a:p>
          <a:p>
            <a:pPr marL="171450" lvl="0" indent="-171450">
              <a:spcBef>
                <a:spcPts val="210"/>
              </a:spcBef>
              <a:buSzPts val="1050"/>
              <a:buFont typeface="Arial"/>
              <a:buChar char="•"/>
            </a:pPr>
            <a:r>
              <a:rPr lang="en-US" sz="900" dirty="0"/>
              <a:t>You can embed Tableau functions within other functions to achieve the desired outcome.</a:t>
            </a:r>
          </a:p>
        </p:txBody>
      </p:sp>
    </p:spTree>
    <p:extLst>
      <p:ext uri="{BB962C8B-B14F-4D97-AF65-F5344CB8AC3E}">
        <p14:creationId xmlns:p14="http://schemas.microsoft.com/office/powerpoint/2010/main" val="292017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Importing Data</a:t>
            </a:r>
            <a:br>
              <a:rPr lang="en-US" dirty="0"/>
            </a:br>
            <a:r>
              <a:rPr lang="en-US" sz="1600" dirty="0"/>
              <a:t>(Clean / Enhance our Data)</a:t>
            </a:r>
            <a:endParaRPr lang="en-US" sz="2000" b="1" i="0" u="none" strike="noStrike" cap="none" dirty="0">
              <a:solidFill>
                <a:srgbClr val="005087"/>
              </a:solidFill>
              <a:latin typeface="Arial"/>
              <a:ea typeface="Arial"/>
              <a:cs typeface="Arial"/>
              <a:sym typeface="Arial"/>
            </a:endParaRP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CPP – Awards Info, Location Details, Airlines, and Fares</a:t>
            </a: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ct val="100000"/>
              <a:buFont typeface="Arial"/>
              <a:buAutoNum type="arabicPeriod"/>
            </a:pPr>
            <a:r>
              <a:rPr lang="en-US" sz="1000" dirty="0"/>
              <a:t>In the Left Pane, next to Connections, select the </a:t>
            </a:r>
            <a:r>
              <a:rPr lang="en-US" sz="1000" b="1" dirty="0"/>
              <a:t>Add</a:t>
            </a:r>
            <a:r>
              <a:rPr lang="en-US" sz="1000" dirty="0"/>
              <a:t> option to perform a cross-database join</a:t>
            </a:r>
          </a:p>
          <a:p>
            <a:pPr marL="457200" indent="-457200">
              <a:spcBef>
                <a:spcPts val="280"/>
              </a:spcBef>
              <a:buSzPct val="100000"/>
              <a:buFont typeface="Arial"/>
              <a:buAutoNum type="arabicPeriod"/>
            </a:pPr>
            <a:r>
              <a:rPr lang="en-US" sz="1000" dirty="0"/>
              <a:t>Browse to the CPP – Location Details Excel workbook and open it</a:t>
            </a:r>
          </a:p>
          <a:p>
            <a:pPr marL="457200" indent="-457200">
              <a:spcBef>
                <a:spcPts val="280"/>
              </a:spcBef>
              <a:buSzPct val="100000"/>
              <a:buFont typeface="Arial"/>
              <a:buAutoNum type="arabicPeriod"/>
            </a:pPr>
            <a:r>
              <a:rPr lang="en-US" sz="1000" dirty="0"/>
              <a:t>Drag the </a:t>
            </a:r>
            <a:r>
              <a:rPr lang="en-US" sz="1000" b="1" dirty="0"/>
              <a:t>Origin City Info </a:t>
            </a:r>
            <a:r>
              <a:rPr lang="en-US" sz="1000" dirty="0"/>
              <a:t>sheet to the Canvas to capture additional airport location details</a:t>
            </a:r>
          </a:p>
          <a:p>
            <a:pPr marL="457200" indent="-457200">
              <a:spcBef>
                <a:spcPts val="280"/>
              </a:spcBef>
              <a:buSzPct val="100000"/>
              <a:buFont typeface="Arial"/>
              <a:buAutoNum type="arabicPeriod"/>
            </a:pPr>
            <a:r>
              <a:rPr lang="en-US" sz="1000" dirty="0"/>
              <a:t>Under the Data Source side of the join window, select </a:t>
            </a:r>
            <a:r>
              <a:rPr lang="en-US" sz="1000" b="1" dirty="0"/>
              <a:t>Create Join Calculation…</a:t>
            </a:r>
            <a:r>
              <a:rPr lang="en-US" sz="1000" dirty="0"/>
              <a:t>and enter the following formula to extract the three-digit airport abbreviation</a:t>
            </a:r>
          </a:p>
          <a:p>
            <a:pPr marL="800100" lvl="2" indent="0">
              <a:spcBef>
                <a:spcPts val="280"/>
              </a:spcBef>
              <a:buSzPts val="1400"/>
              <a:buNone/>
            </a:pPr>
            <a:r>
              <a:rPr lang="en-US" sz="700" i="1" dirty="0"/>
              <a:t>RIGHT([ORIGIN_CITY_STATE_AIRPORT],3)</a:t>
            </a:r>
          </a:p>
          <a:p>
            <a:pPr marL="457200" indent="-457200">
              <a:spcBef>
                <a:spcPts val="280"/>
              </a:spcBef>
              <a:buSzPct val="100000"/>
              <a:buFont typeface="Arial"/>
              <a:buAutoNum type="arabicPeriod"/>
            </a:pPr>
            <a:r>
              <a:rPr lang="en-US" sz="1000" dirty="0"/>
              <a:t>Under the Origin City Info side of the join window, select </a:t>
            </a:r>
            <a:r>
              <a:rPr lang="en-US" sz="1000" b="1" dirty="0"/>
              <a:t>Origin Airport Abbrev</a:t>
            </a:r>
            <a:r>
              <a:rPr lang="en-US" sz="1000" dirty="0"/>
              <a:t>, change the join to a </a:t>
            </a:r>
            <a:r>
              <a:rPr lang="en-US" sz="1000" b="1" dirty="0"/>
              <a:t>Left</a:t>
            </a:r>
            <a:r>
              <a:rPr lang="en-US" sz="1000" dirty="0"/>
              <a:t> join</a:t>
            </a:r>
          </a:p>
          <a:p>
            <a:pPr marL="457200" indent="-457200">
              <a:spcBef>
                <a:spcPts val="280"/>
              </a:spcBef>
              <a:buSzPct val="100000"/>
              <a:buFont typeface="Arial"/>
              <a:buAutoNum type="arabicPeriod"/>
            </a:pPr>
            <a:r>
              <a:rPr lang="en-US" sz="1000" dirty="0"/>
              <a:t>Repeat steps 3 – 5 for the </a:t>
            </a:r>
            <a:r>
              <a:rPr lang="en-US" sz="1000" b="1" dirty="0"/>
              <a:t>Destination City Info </a:t>
            </a:r>
            <a:r>
              <a:rPr lang="en-US" sz="1000" dirty="0"/>
              <a:t>sheet</a:t>
            </a:r>
          </a:p>
          <a:p>
            <a:pPr marL="457200" indent="-457200">
              <a:spcBef>
                <a:spcPts val="280"/>
              </a:spcBef>
              <a:buSzPct val="100000"/>
              <a:buFont typeface="Arial"/>
              <a:buAutoNum type="arabicPeriod"/>
            </a:pPr>
            <a:r>
              <a:rPr lang="en-US" sz="1000" dirty="0"/>
              <a:t>Add the remaining two databases to our join; browse to the CPP – Airlines and CPP – Fares Excel workbooks and open and join them to the CPP Data Sources dataset</a:t>
            </a:r>
          </a:p>
          <a:p>
            <a:pPr marL="457200" indent="-457200">
              <a:spcBef>
                <a:spcPts val="280"/>
              </a:spcBef>
              <a:buSzPct val="100000"/>
              <a:buFont typeface="Arial"/>
              <a:buAutoNum type="arabicPeriod"/>
            </a:pPr>
            <a:r>
              <a:rPr lang="en-US" sz="1000" dirty="0"/>
              <a:t>Switch the Data Grid to a </a:t>
            </a:r>
            <a:r>
              <a:rPr lang="en-US" sz="1000" b="1" dirty="0"/>
              <a:t>Metadata Grid, </a:t>
            </a:r>
            <a:r>
              <a:rPr lang="en-US" sz="1000" dirty="0"/>
              <a:t>remove duplicate values and clean up variable names (i.e., proper or camel case, etc.) </a:t>
            </a:r>
            <a:endParaRPr lang="en-US" sz="1000" b="1" dirty="0"/>
          </a:p>
          <a:p>
            <a:pPr marL="457200" indent="-457200">
              <a:spcBef>
                <a:spcPts val="280"/>
              </a:spcBef>
              <a:buSzPct val="100000"/>
              <a:buFont typeface="Arial"/>
              <a:buAutoNum type="arabicPeriod"/>
            </a:pPr>
            <a:r>
              <a:rPr lang="en-US" sz="1000" dirty="0"/>
              <a:t>Create an extract filter and </a:t>
            </a:r>
            <a:r>
              <a:rPr lang="en-US" sz="1000" i="1" dirty="0"/>
              <a:t>remove</a:t>
            </a:r>
            <a:r>
              <a:rPr lang="en-US" sz="1000" dirty="0"/>
              <a:t> any records that have a </a:t>
            </a:r>
            <a:r>
              <a:rPr lang="en-US" sz="1000" b="1" dirty="0"/>
              <a:t>Destination Country </a:t>
            </a:r>
            <a:r>
              <a:rPr lang="en-US" sz="1000" dirty="0"/>
              <a:t>outside of the USA, save your extract then save your workbook as a packaged worked (call it CPP Analysis)</a:t>
            </a:r>
          </a:p>
          <a:p>
            <a:pPr marL="0" indent="0">
              <a:spcBef>
                <a:spcPts val="280"/>
              </a:spcBef>
              <a:buSzPct val="100000"/>
              <a:buNone/>
            </a:pPr>
            <a:r>
              <a:rPr lang="en-US" sz="1000" i="1" dirty="0"/>
              <a:t>Question – </a:t>
            </a:r>
            <a:r>
              <a:rPr lang="en-US" sz="1000" dirty="0"/>
              <a:t>What type of join or joins do we need to use for the remaining workbooks?  Why?</a:t>
            </a:r>
          </a:p>
          <a:p>
            <a:pPr marL="0" indent="0">
              <a:spcBef>
                <a:spcPts val="280"/>
              </a:spcBef>
              <a:buSzPct val="100000"/>
              <a:buNone/>
            </a:pPr>
            <a:endParaRPr lang="en-US" sz="1000" dirty="0"/>
          </a:p>
          <a:p>
            <a:pPr marL="457200" indent="-457200">
              <a:spcBef>
                <a:spcPts val="280"/>
              </a:spcBef>
              <a:buSzPct val="100000"/>
              <a:buFont typeface="Arial"/>
              <a:buAutoNum type="arabicPeriod"/>
            </a:pPr>
            <a:endParaRPr lang="en-US" sz="1000" dirty="0"/>
          </a:p>
          <a:p>
            <a:pPr marL="457200" marR="0" lvl="0" indent="-457200" algn="l" rtl="0">
              <a:spcBef>
                <a:spcPts val="280"/>
              </a:spcBef>
              <a:spcAft>
                <a:spcPts val="0"/>
              </a:spcAft>
              <a:buClr>
                <a:schemeClr val="dk1"/>
              </a:buClr>
              <a:buSzPct val="100000"/>
              <a:buFont typeface="Arial"/>
              <a:buAutoNum type="arabicPeriod"/>
            </a:pPr>
            <a:endParaRPr lang="en-US" sz="1000" dirty="0"/>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900" dirty="0"/>
              <a:t>Calculated fields are NOT materialized into the data source, therefore you can not use the calculated fields to create joins.</a:t>
            </a:r>
          </a:p>
          <a:p>
            <a:pPr marL="628650" lvl="1" indent="-171450">
              <a:spcBef>
                <a:spcPts val="0"/>
              </a:spcBef>
              <a:buSzPts val="1050"/>
              <a:buFont typeface="Arial"/>
              <a:buChar char="•"/>
            </a:pPr>
            <a:r>
              <a:rPr lang="en-US" sz="800" dirty="0"/>
              <a:t>In Tableau 10.2 and greater, you can use the Create Join Calculation…to define a custom join field.</a:t>
            </a:r>
          </a:p>
          <a:p>
            <a:pPr marL="171450" marR="0" lvl="0" indent="-171450" algn="l" rtl="0">
              <a:spcBef>
                <a:spcPts val="210"/>
              </a:spcBef>
              <a:spcAft>
                <a:spcPts val="0"/>
              </a:spcAft>
              <a:buClr>
                <a:schemeClr val="dk1"/>
              </a:buClr>
              <a:buSzPts val="1050"/>
              <a:buFont typeface="Arial"/>
              <a:buChar char="•"/>
            </a:pPr>
            <a:endParaRPr lang="en-US" sz="900" dirty="0"/>
          </a:p>
        </p:txBody>
      </p:sp>
      <p:graphicFrame>
        <p:nvGraphicFramePr>
          <p:cNvPr id="3" name="Table 2">
            <a:extLst>
              <a:ext uri="{FF2B5EF4-FFF2-40B4-BE49-F238E27FC236}">
                <a16:creationId xmlns:a16="http://schemas.microsoft.com/office/drawing/2014/main" id="{0E375EEE-C8D6-46E5-B79B-25F07F5F8B04}"/>
              </a:ext>
            </a:extLst>
          </p:cNvPr>
          <p:cNvGraphicFramePr>
            <a:graphicFrameLocks noGrp="1"/>
          </p:cNvGraphicFramePr>
          <p:nvPr>
            <p:extLst>
              <p:ext uri="{D42A27DB-BD31-4B8C-83A1-F6EECF244321}">
                <p14:modId xmlns:p14="http://schemas.microsoft.com/office/powerpoint/2010/main" val="3016074066"/>
              </p:ext>
            </p:extLst>
          </p:nvPr>
        </p:nvGraphicFramePr>
        <p:xfrm>
          <a:off x="457200" y="1960964"/>
          <a:ext cx="3008313" cy="2485572"/>
        </p:xfrm>
        <a:graphic>
          <a:graphicData uri="http://schemas.openxmlformats.org/drawingml/2006/table">
            <a:tbl>
              <a:tblPr/>
              <a:tblGrid>
                <a:gridCol w="540327">
                  <a:extLst>
                    <a:ext uri="{9D8B030D-6E8A-4147-A177-3AD203B41FA5}">
                      <a16:colId xmlns:a16="http://schemas.microsoft.com/office/drawing/2014/main" val="2600225443"/>
                    </a:ext>
                  </a:extLst>
                </a:gridCol>
                <a:gridCol w="2467986">
                  <a:extLst>
                    <a:ext uri="{9D8B030D-6E8A-4147-A177-3AD203B41FA5}">
                      <a16:colId xmlns:a16="http://schemas.microsoft.com/office/drawing/2014/main" val="942006654"/>
                    </a:ext>
                  </a:extLst>
                </a:gridCol>
              </a:tblGrid>
              <a:tr h="83793">
                <a:tc>
                  <a:txBody>
                    <a:bodyPr/>
                    <a:lstStyle/>
                    <a:p>
                      <a:pPr algn="ctr" fontAlgn="t"/>
                      <a:r>
                        <a:rPr lang="en-US" sz="700" b="1" dirty="0">
                          <a:effectLst/>
                        </a:rPr>
                        <a:t>Join Type</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700" b="1" dirty="0">
                          <a:effectLst/>
                        </a:rPr>
                        <a:t>Result</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40421836"/>
                  </a:ext>
                </a:extLst>
              </a:tr>
              <a:tr h="211898">
                <a:tc>
                  <a:txBody>
                    <a:bodyPr/>
                    <a:lstStyle/>
                    <a:p>
                      <a:pPr algn="ctr" fontAlgn="t"/>
                      <a:r>
                        <a:rPr lang="en-US" sz="725" dirty="0">
                          <a:effectLst/>
                        </a:rPr>
                        <a:t>Inner</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r>
                        <a:rPr lang="en-US" sz="725" dirty="0">
                          <a:effectLst/>
                        </a:rPr>
                        <a:t>the result is a table that contains values that have matches in both tables</a:t>
                      </a:r>
                    </a:p>
                    <a:p>
                      <a:pPr algn="l" fontAlgn="t"/>
                      <a:r>
                        <a:rPr lang="en-US" sz="725" dirty="0">
                          <a:effectLst/>
                        </a:rPr>
                        <a:t> </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46006618"/>
                  </a:ext>
                </a:extLst>
              </a:tr>
              <a:tr h="275950">
                <a:tc>
                  <a:txBody>
                    <a:bodyPr/>
                    <a:lstStyle/>
                    <a:p>
                      <a:pPr algn="ctr" fontAlgn="t"/>
                      <a:r>
                        <a:rPr lang="en-US" sz="725">
                          <a:effectLst/>
                        </a:rPr>
                        <a:t>Left</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r>
                        <a:rPr lang="en-US" sz="725" dirty="0">
                          <a:effectLst/>
                        </a:rPr>
                        <a:t>the result is a table that contains all values from the left table and corresponding matches from the right table.  When a value in the left table doesn't have a corresponding match in the right table, you see a null value in the data grid.</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6642699"/>
                  </a:ext>
                </a:extLst>
              </a:tr>
              <a:tr h="275950">
                <a:tc>
                  <a:txBody>
                    <a:bodyPr/>
                    <a:lstStyle/>
                    <a:p>
                      <a:pPr algn="ctr" fontAlgn="t"/>
                      <a:r>
                        <a:rPr lang="en-US" sz="725">
                          <a:effectLst/>
                        </a:rPr>
                        <a:t>Right</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r>
                        <a:rPr lang="en-US" sz="725" dirty="0">
                          <a:effectLst/>
                        </a:rPr>
                        <a:t>the result is a table that contains all values from the right table and corresponding matches from the left table. When a value in the right table doesn't have a corresponding match in the left table, you see a null value in the data grid.</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14086601"/>
                  </a:ext>
                </a:extLst>
              </a:tr>
              <a:tr h="275950">
                <a:tc>
                  <a:txBody>
                    <a:bodyPr/>
                    <a:lstStyle/>
                    <a:p>
                      <a:pPr algn="ctr" fontAlgn="t"/>
                      <a:r>
                        <a:rPr lang="en-US" sz="725">
                          <a:effectLst/>
                        </a:rPr>
                        <a:t>Full outer</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r>
                        <a:rPr lang="en-US" sz="725" dirty="0">
                          <a:effectLst/>
                        </a:rPr>
                        <a:t>the result is a table that contains all values from both tables. When a value from either table doesn't have a match with the other table, you see a null value in the data grid.</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25444891"/>
                  </a:ext>
                </a:extLst>
              </a:tr>
              <a:tr h="550374">
                <a:tc>
                  <a:txBody>
                    <a:bodyPr/>
                    <a:lstStyle/>
                    <a:p>
                      <a:pPr algn="ctr" fontAlgn="t"/>
                      <a:r>
                        <a:rPr lang="en-US" sz="725" i="1" dirty="0">
                          <a:effectLst/>
                        </a:rPr>
                        <a:t>Union</a:t>
                      </a:r>
                      <a:endParaRPr lang="en-US" sz="725" dirty="0">
                        <a:effectLst/>
                      </a:endParaRP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r>
                        <a:rPr lang="en-US" sz="725" dirty="0">
                          <a:effectLst/>
                        </a:rPr>
                        <a:t>Though union is not a type of join, union is another method for combining two or more tables by appending rows of data from one table to another. Ideally, the tables that you union have the same number of fields, and those fields have matching names and data types. </a:t>
                      </a:r>
                    </a:p>
                  </a:txBody>
                  <a:tcPr marL="14091" marR="14091" marT="14091" marB="1409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17409135"/>
                  </a:ext>
                </a:extLst>
              </a:tr>
            </a:tbl>
          </a:graphicData>
        </a:graphic>
      </p:graphicFrame>
      <p:pic>
        <p:nvPicPr>
          <p:cNvPr id="1030" name="Picture 6" descr="https://onlinehelp.tableau.com/current/pro/desktop/en-us/Img/join_type_inner.png">
            <a:extLst>
              <a:ext uri="{FF2B5EF4-FFF2-40B4-BE49-F238E27FC236}">
                <a16:creationId xmlns:a16="http://schemas.microsoft.com/office/drawing/2014/main" id="{86278FF0-0109-4532-8467-70FF058C5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74" y="2290277"/>
            <a:ext cx="274320" cy="12924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onlinehelp.tableau.com/current/pro/desktop/en-us/Img/join_type_left.png">
            <a:extLst>
              <a:ext uri="{FF2B5EF4-FFF2-40B4-BE49-F238E27FC236}">
                <a16:creationId xmlns:a16="http://schemas.microsoft.com/office/drawing/2014/main" id="{0E9744AD-E9C0-4273-970D-3DDD0CB6E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74" y="2805062"/>
            <a:ext cx="274320" cy="1292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onlinehelp.tableau.com/current/pro/desktop/en-us/Img/join_type_right.png">
            <a:extLst>
              <a:ext uri="{FF2B5EF4-FFF2-40B4-BE49-F238E27FC236}">
                <a16:creationId xmlns:a16="http://schemas.microsoft.com/office/drawing/2014/main" id="{73DC031B-538D-49F9-9D9E-F143F99C9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574" y="3319847"/>
            <a:ext cx="274320" cy="12924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onlinehelp.tableau.com/current/pro/desktop/en-us/Img/join_type_fullouter.png">
            <a:extLst>
              <a:ext uri="{FF2B5EF4-FFF2-40B4-BE49-F238E27FC236}">
                <a16:creationId xmlns:a16="http://schemas.microsoft.com/office/drawing/2014/main" id="{90CEC152-616B-400B-BDEE-CBF6B46187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574" y="3713658"/>
            <a:ext cx="274320" cy="129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https://onlinehelp.tableau.com/current/pro/desktop/en-us/Img/join_type_fullouter.png">
            <a:extLst>
              <a:ext uri="{FF2B5EF4-FFF2-40B4-BE49-F238E27FC236}">
                <a16:creationId xmlns:a16="http://schemas.microsoft.com/office/drawing/2014/main" id="{749E3098-0AFA-43E0-AFD3-B89D2B41CA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592574" y="4180007"/>
            <a:ext cx="274320" cy="12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8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205978"/>
            <a:ext cx="8229600" cy="460772"/>
          </a:xfrm>
          <a:prstGeom prst="rect">
            <a:avLst/>
          </a:prstGeom>
          <a:noFill/>
          <a:ln>
            <a:noFill/>
          </a:ln>
        </p:spPr>
        <p:txBody>
          <a:bodyPr wrap="square" lIns="51425" tIns="51425" rIns="51425" bIns="51425" anchor="ctr" anchorCtr="0">
            <a:noAutofit/>
          </a:bodyPr>
          <a:lstStyle/>
          <a:p>
            <a:pPr marL="0" marR="0" lvl="0" indent="0" algn="r" rtl="0">
              <a:spcBef>
                <a:spcPts val="0"/>
              </a:spcBef>
              <a:spcAft>
                <a:spcPts val="0"/>
              </a:spcAft>
              <a:buNone/>
            </a:pPr>
            <a:r>
              <a:rPr lang="en-US" sz="1800" b="0" i="0" u="none" strike="noStrike" cap="none">
                <a:solidFill>
                  <a:srgbClr val="005087"/>
                </a:solidFill>
                <a:latin typeface="Arial"/>
                <a:ea typeface="Arial"/>
                <a:cs typeface="Arial"/>
                <a:sym typeface="Arial"/>
              </a:rPr>
              <a:t>End of Part 1</a:t>
            </a:r>
          </a:p>
        </p:txBody>
      </p:sp>
      <p:sp>
        <p:nvSpPr>
          <p:cNvPr id="202" name="Shape 202"/>
          <p:cNvSpPr txBox="1">
            <a:spLocks noGrp="1"/>
          </p:cNvSpPr>
          <p:nvPr>
            <p:ph type="body" idx="1"/>
          </p:nvPr>
        </p:nvSpPr>
        <p:spPr>
          <a:xfrm>
            <a:off x="1485900" y="925704"/>
            <a:ext cx="6099975" cy="339457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171450" marR="0" lvl="0" indent="-6350" algn="l" rtl="0">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Any questions?</a:t>
            </a: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Anything you’d like covered for next time?</a:t>
            </a:r>
          </a:p>
        </p:txBody>
      </p:sp>
      <p:pic>
        <p:nvPicPr>
          <p:cNvPr id="203" name="Shape 203" descr="Small Business"/>
          <p:cNvPicPr preferRelativeResize="0"/>
          <p:nvPr/>
        </p:nvPicPr>
        <p:blipFill rotWithShape="1">
          <a:blip r:embed="rId3">
            <a:alphaModFix/>
          </a:blip>
          <a:srcRect/>
          <a:stretch/>
        </p:blipFill>
        <p:spPr>
          <a:xfrm>
            <a:off x="2447950" y="993350"/>
            <a:ext cx="4459488" cy="24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Calculations in Tableau</a:t>
            </a:r>
          </a:p>
        </p:txBody>
      </p:sp>
      <p:sp>
        <p:nvSpPr>
          <p:cNvPr id="7" name="Content Placeholder 6"/>
          <p:cNvSpPr>
            <a:spLocks noGrp="1"/>
          </p:cNvSpPr>
          <p:nvPr>
            <p:ph idx="1"/>
          </p:nvPr>
        </p:nvSpPr>
        <p:spPr/>
        <p:txBody>
          <a:bodyPr/>
          <a:lstStyle/>
          <a:p>
            <a:r>
              <a:rPr lang="en-US" sz="1000" dirty="0"/>
              <a:t>Basic calculations: </a:t>
            </a:r>
          </a:p>
          <a:p>
            <a:pPr lvl="1"/>
            <a:r>
              <a:rPr lang="en-US" sz="1000" dirty="0"/>
              <a:t>Broad set of built-in functions to create new variables which don’t exist in the dataset</a:t>
            </a:r>
          </a:p>
          <a:p>
            <a:pPr lvl="2"/>
            <a:r>
              <a:rPr lang="en-US" sz="1000" i="1" dirty="0"/>
              <a:t>e.g., I want to sum all my records, take the absolute value of my measure, if-then logical test, return string size, etc. </a:t>
            </a:r>
          </a:p>
          <a:p>
            <a:pPr lvl="1"/>
            <a:r>
              <a:rPr lang="en-US" sz="1000" dirty="0"/>
              <a:t>Create new fields by using the “Create calculated field…” tool</a:t>
            </a:r>
          </a:p>
          <a:p>
            <a:endParaRPr lang="en-US" sz="1000" dirty="0"/>
          </a:p>
          <a:p>
            <a:r>
              <a:rPr lang="en-US" sz="1000" dirty="0"/>
              <a:t>Table calculations:</a:t>
            </a:r>
          </a:p>
          <a:p>
            <a:pPr lvl="1"/>
            <a:r>
              <a:rPr lang="en-US" sz="1000" dirty="0"/>
              <a:t>Table calculations are transformations to the values of a measure in your View</a:t>
            </a:r>
          </a:p>
          <a:p>
            <a:pPr lvl="2"/>
            <a:r>
              <a:rPr lang="en-US" sz="1000" i="1" dirty="0"/>
              <a:t>e.g., I want to calculate percent of total, the index, running average, etc.</a:t>
            </a:r>
          </a:p>
          <a:p>
            <a:pPr lvl="1"/>
            <a:r>
              <a:rPr lang="en-US" sz="1000" dirty="0"/>
              <a:t>Common functions include INDEX(), RANK_PERCENTILE(), RANK(), </a:t>
            </a:r>
            <a:r>
              <a:rPr lang="en-US" sz="1000" dirty="0" err="1"/>
              <a:t>etc</a:t>
            </a:r>
            <a:endParaRPr lang="en-US" sz="1000" dirty="0"/>
          </a:p>
          <a:p>
            <a:pPr lvl="1"/>
            <a:r>
              <a:rPr lang="en-US" sz="1000" i="1" dirty="0">
                <a:hlinkClick r:id="rId2"/>
              </a:rPr>
              <a:t>http://onlinehelp.tableau.com/current/pro/desktop/en-us/calculations_tablecalculations_understanding_addressing.html</a:t>
            </a:r>
            <a:endParaRPr lang="en-US" sz="1000" i="1" dirty="0"/>
          </a:p>
          <a:p>
            <a:endParaRPr lang="en-US" sz="1000" dirty="0"/>
          </a:p>
          <a:p>
            <a:r>
              <a:rPr lang="en-US" sz="1000" dirty="0"/>
              <a:t>Level of Detail (LOD) Expressions: </a:t>
            </a:r>
          </a:p>
          <a:p>
            <a:pPr lvl="1"/>
            <a:r>
              <a:rPr lang="en-US" sz="1000" dirty="0"/>
              <a:t>Enable varying level of details in your View</a:t>
            </a:r>
          </a:p>
          <a:p>
            <a:pPr lvl="2"/>
            <a:r>
              <a:rPr lang="en-US" sz="1000" i="1" dirty="0"/>
              <a:t>e.g., I want to compare the average expenditures by all agencies </a:t>
            </a:r>
            <a:r>
              <a:rPr lang="en-US" sz="1000" i="1" dirty="0">
                <a:solidFill>
                  <a:srgbClr val="0070C0"/>
                </a:solidFill>
              </a:rPr>
              <a:t>(</a:t>
            </a:r>
            <a:r>
              <a:rPr lang="en-US" sz="1000" i="1" dirty="0" err="1">
                <a:solidFill>
                  <a:srgbClr val="0070C0"/>
                </a:solidFill>
              </a:rPr>
              <a:t>Avg</a:t>
            </a:r>
            <a:r>
              <a:rPr lang="en-US" sz="1000" i="1" dirty="0">
                <a:solidFill>
                  <a:srgbClr val="0070C0"/>
                </a:solidFill>
              </a:rPr>
              <a:t>(Expense) in your Viz) </a:t>
            </a:r>
            <a:r>
              <a:rPr lang="en-US" sz="1000" i="1" dirty="0"/>
              <a:t>to the aggregated per agency expenditure average </a:t>
            </a:r>
            <a:r>
              <a:rPr lang="en-US" sz="1000" i="1" dirty="0">
                <a:solidFill>
                  <a:srgbClr val="0070C0"/>
                </a:solidFill>
              </a:rPr>
              <a:t>(create an LOD Expression/</a:t>
            </a:r>
            <a:r>
              <a:rPr lang="en-US" sz="1000" i="1" dirty="0" err="1">
                <a:solidFill>
                  <a:srgbClr val="0070C0"/>
                </a:solidFill>
              </a:rPr>
              <a:t>Calc</a:t>
            </a:r>
            <a:r>
              <a:rPr lang="en-US" sz="1000" i="1" dirty="0">
                <a:solidFill>
                  <a:srgbClr val="0070C0"/>
                </a:solidFill>
              </a:rPr>
              <a:t>: {INCLUDE [AGENCY]: SUM([Expenses])}</a:t>
            </a:r>
          </a:p>
          <a:p>
            <a:pPr lvl="1"/>
            <a:r>
              <a:rPr lang="en-US" sz="1000" dirty="0"/>
              <a:t>Curly braces are used in a calculation to indicate that the calculation should be independent of what is going on in the View</a:t>
            </a:r>
          </a:p>
          <a:p>
            <a:pPr lvl="1"/>
            <a:r>
              <a:rPr lang="en-US" sz="1000" dirty="0"/>
              <a:t>Scoping keywords for LOD Expressions are FIXED, INCLUDE, EXCLUDE (they affect the calculation but aren’t required) but do affect how your data is displayed (FIXED does not impact your Viz, or, consider dimensions in your Viz, while INCLUDE/EXCLUDE do)</a:t>
            </a:r>
          </a:p>
          <a:p>
            <a:endParaRPr lang="en-US" dirty="0"/>
          </a:p>
        </p:txBody>
      </p:sp>
      <p:sp>
        <p:nvSpPr>
          <p:cNvPr id="9" name="Slide Number Placeholder 3"/>
          <p:cNvSpPr>
            <a:spLocks noGrp="1"/>
          </p:cNvSpPr>
          <p:nvPr>
            <p:ph type="sldNum" sz="quarter" idx="10"/>
          </p:nvPr>
        </p:nvSpPr>
        <p:spPr>
          <a:xfrm>
            <a:off x="6553200" y="4661298"/>
            <a:ext cx="1905000" cy="342677"/>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AF6CDA-D82E-45E9-A28D-C8E23C8EB5FB}" type="slidenum">
              <a:rPr kumimoji="0" lang="en-US" sz="1200" b="0" i="0" u="none" strike="noStrike" kern="1200" cap="none" spc="0" normalizeH="0" baseline="0" noProof="0" smtClean="0">
                <a:ln>
                  <a:noFill/>
                </a:ln>
                <a:solidFill>
                  <a:srgbClr val="FFFFFF"/>
                </a:solidFill>
                <a:effectLst/>
                <a:uLnTx/>
                <a:uFillTx/>
                <a:latin typeface="Arial" charset="0"/>
                <a:ea typeface="ＭＳ Ｐゴシック" pitchFamily="9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FFFFFF"/>
              </a:solidFill>
              <a:effectLst/>
              <a:uLnTx/>
              <a:uFillTx/>
              <a:latin typeface="Arial" charset="0"/>
              <a:ea typeface="ＭＳ Ｐゴシック" pitchFamily="92" charset="-128"/>
              <a:cs typeface="+mn-cs"/>
            </a:endParaRPr>
          </a:p>
        </p:txBody>
      </p:sp>
    </p:spTree>
    <p:extLst>
      <p:ext uri="{BB962C8B-B14F-4D97-AF65-F5344CB8AC3E}">
        <p14:creationId xmlns:p14="http://schemas.microsoft.com/office/powerpoint/2010/main" val="2863173580"/>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1499</TotalTime>
  <Words>3864</Words>
  <Application>Microsoft Office PowerPoint</Application>
  <PresentationFormat>On-screen Show (16:9)</PresentationFormat>
  <Paragraphs>330</Paragraphs>
  <Slides>18</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ＭＳ Ｐゴシック</vt:lpstr>
      <vt:lpstr>Arial</vt:lpstr>
      <vt:lpstr>Noto Sans Symbols</vt:lpstr>
      <vt:lpstr>Wingdings</vt:lpstr>
      <vt:lpstr>Blank Presentation</vt:lpstr>
      <vt:lpstr>1_Blank Presentation</vt:lpstr>
      <vt:lpstr>PowerPoint Presentation</vt:lpstr>
      <vt:lpstr>Pre-Class Activities</vt:lpstr>
      <vt:lpstr>Objectives</vt:lpstr>
      <vt:lpstr>Data Terminology</vt:lpstr>
      <vt:lpstr>Importing Data (Clean / Enhance our Data)</vt:lpstr>
      <vt:lpstr>Importing Data (Clean / Enhance our Data)</vt:lpstr>
      <vt:lpstr>Importing Data (Clean / Enhance our Data)</vt:lpstr>
      <vt:lpstr>End of Part 1</vt:lpstr>
      <vt:lpstr>Calculations in Tableau</vt:lpstr>
      <vt:lpstr>Outliers  (Basic Set of Dimensions)</vt:lpstr>
      <vt:lpstr>Outliers  (Additional Dimensions)</vt:lpstr>
      <vt:lpstr>Aggregation (Basic Calcs)</vt:lpstr>
      <vt:lpstr>Top N Calculation (Table Calcs and Nested Sorting)</vt:lpstr>
      <vt:lpstr>Top N Calculation (Basic Calcs and Parameter)</vt:lpstr>
      <vt:lpstr>Resolving Duplicates (Level of Detail Calc)</vt:lpstr>
      <vt:lpstr>Accessibility </vt:lpstr>
      <vt:lpstr>Outside Tableau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Walter Mehra</dc:creator>
  <cp:lastModifiedBy>Walter Mehra</cp:lastModifiedBy>
  <cp:revision>126</cp:revision>
  <dcterms:modified xsi:type="dcterms:W3CDTF">2018-02-15T19:53:56Z</dcterms:modified>
</cp:coreProperties>
</file>