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0" r:id="rId5"/>
    <p:sldId id="261" r:id="rId6"/>
    <p:sldId id="259" r:id="rId7"/>
    <p:sldId id="262" r:id="rId8"/>
    <p:sldId id="284" r:id="rId9"/>
    <p:sldId id="286" r:id="rId10"/>
    <p:sldId id="285" r:id="rId11"/>
    <p:sldId id="266" r:id="rId12"/>
    <p:sldId id="269" r:id="rId13"/>
    <p:sldId id="274" r:id="rId14"/>
    <p:sldId id="275" r:id="rId15"/>
    <p:sldId id="276" r:id="rId16"/>
    <p:sldId id="277" r:id="rId17"/>
    <p:sldId id="291" r:id="rId18"/>
    <p:sldId id="301" r:id="rId19"/>
    <p:sldId id="294" r:id="rId20"/>
    <p:sldId id="302" r:id="rId21"/>
    <p:sldId id="303" r:id="rId22"/>
    <p:sldId id="299" r:id="rId23"/>
    <p:sldId id="300" r:id="rId24"/>
    <p:sldId id="288" r:id="rId25"/>
    <p:sldId id="298" r:id="rId26"/>
    <p:sldId id="295" r:id="rId27"/>
    <p:sldId id="289" r:id="rId28"/>
    <p:sldId id="290" r:id="rId29"/>
    <p:sldId id="30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4838" autoAdjust="0"/>
  </p:normalViewPr>
  <p:slideViewPr>
    <p:cSldViewPr>
      <p:cViewPr varScale="1">
        <p:scale>
          <a:sx n="71" d="100"/>
          <a:sy n="71" d="100"/>
        </p:scale>
        <p:origin x="-1800" y="-77"/>
      </p:cViewPr>
      <p:guideLst>
        <p:guide orient="horz" pos="2160"/>
        <p:guide pos="2880"/>
      </p:guideLst>
    </p:cSldViewPr>
  </p:slideViewPr>
  <p:outlineViewPr>
    <p:cViewPr>
      <p:scale>
        <a:sx n="33" d="100"/>
        <a:sy n="33" d="100"/>
      </p:scale>
      <p:origin x="0" y="17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8F9BD-8F8D-4E50-A8C1-E07E8CCA9BE4}" type="datetimeFigureOut">
              <a:rPr lang="en-US" smtClean="0"/>
              <a:t>10/24/2017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1EC4F-EA37-487A-A54D-716D1381732D}" type="slidenum">
              <a:rPr lang="en-US" smtClean="0"/>
              <a:t>‹#›</a:t>
            </a:fld>
            <a:endParaRPr lang="en-US"/>
          </a:p>
        </p:txBody>
      </p:sp>
    </p:spTree>
    <p:extLst>
      <p:ext uri="{BB962C8B-B14F-4D97-AF65-F5344CB8AC3E}">
        <p14:creationId xmlns:p14="http://schemas.microsoft.com/office/powerpoint/2010/main" val="193430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i="1" dirty="0" smtClean="0"/>
              <a:t>Image Source: The first rule of data science http://berkeleysciencereview.com/article/first-rule-data-science/</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dirty="0" smtClean="0"/>
              <a:t>http://www.tylervigen.com/spurious-correlations</a:t>
            </a: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4</a:t>
            </a:fld>
            <a:endParaRPr lang="en-US"/>
          </a:p>
        </p:txBody>
      </p:sp>
    </p:spTree>
    <p:extLst>
      <p:ext uri="{BB962C8B-B14F-4D97-AF65-F5344CB8AC3E}">
        <p14:creationId xmlns:p14="http://schemas.microsoft.com/office/powerpoint/2010/main" val="146324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7</a:t>
            </a:fld>
            <a:endParaRPr lang="en-US"/>
          </a:p>
        </p:txBody>
      </p:sp>
    </p:spTree>
    <p:extLst>
      <p:ext uri="{BB962C8B-B14F-4D97-AF65-F5344CB8AC3E}">
        <p14:creationId xmlns:p14="http://schemas.microsoft.com/office/powerpoint/2010/main" val="169382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 Operations</a:t>
            </a:r>
            <a:r>
              <a:rPr lang="en-US" baseline="0" dirty="0" smtClean="0"/>
              <a:t> Research</a:t>
            </a: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9</a:t>
            </a:fld>
            <a:endParaRPr lang="en-US"/>
          </a:p>
        </p:txBody>
      </p:sp>
    </p:spTree>
    <p:extLst>
      <p:ext uri="{BB962C8B-B14F-4D97-AF65-F5344CB8AC3E}">
        <p14:creationId xmlns:p14="http://schemas.microsoft.com/office/powerpoint/2010/main" val="1436656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11</a:t>
            </a:fld>
            <a:endParaRPr lang="en-US"/>
          </a:p>
        </p:txBody>
      </p:sp>
    </p:spTree>
    <p:extLst>
      <p:ext uri="{BB962C8B-B14F-4D97-AF65-F5344CB8AC3E}">
        <p14:creationId xmlns:p14="http://schemas.microsoft.com/office/powerpoint/2010/main" val="169382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Using four years of ratings data, the analysis identified workforce attributes that were most statistically associated with higher performance ratings. These include position-related data such as grade, tenure, supervisory status, job series, business line), demographics (gender, age, race/national origin, veterans status, etc.) and interestingly, supervisory-to-employee differences (such as the age difference between the rater and </a:t>
            </a:r>
            <a:r>
              <a:rPr lang="en-US" sz="1200" b="0" i="0" u="none" strike="noStrike" kern="1200" dirty="0" err="1" smtClean="0">
                <a:solidFill>
                  <a:schemeClr val="tx1"/>
                </a:solidFill>
                <a:effectLst/>
                <a:latin typeface="+mn-lt"/>
                <a:ea typeface="+mn-ea"/>
                <a:cs typeface="+mn-cs"/>
              </a:rPr>
              <a:t>ratee</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OHRM shared the findings with agency leaders in a dashboard (descriptive statistical model, figure 4). The statistical analysis produced a better understanding of the underlying factors most associated with ratings distributions, such as identifying portions of the workforce most likely to receive high ratings, evaluating changes across fiscal years, and measuring disparities in results among diverse employees. These findings were incorporated into an unconscious bias training program for managers offered by the Office of Civil Rights. </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20</a:t>
            </a:fld>
            <a:endParaRPr lang="en-US"/>
          </a:p>
        </p:txBody>
      </p:sp>
    </p:spTree>
    <p:extLst>
      <p:ext uri="{BB962C8B-B14F-4D97-AF65-F5344CB8AC3E}">
        <p14:creationId xmlns:p14="http://schemas.microsoft.com/office/powerpoint/2010/main" val="61901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https://excelwithbusiness.com/blog/say-hello-world-in-28-different-programming-languages/</a:t>
            </a: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26</a:t>
            </a:fld>
            <a:endParaRPr lang="en-US"/>
          </a:p>
        </p:txBody>
      </p:sp>
    </p:spTree>
    <p:extLst>
      <p:ext uri="{BB962C8B-B14F-4D97-AF65-F5344CB8AC3E}">
        <p14:creationId xmlns:p14="http://schemas.microsoft.com/office/powerpoint/2010/main" val="289417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ED3217-8EF9-4D17-9D17-FBFAF278C83A}"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ED3217-8EF9-4D17-9D17-FBFAF278C83A}"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ED3217-8EF9-4D17-9D17-FBFAF278C83A}" type="datetimeFigureOut">
              <a:rPr lang="en-US" smtClean="0"/>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ED3217-8EF9-4D17-9D17-FBFAF278C83A}" type="datetimeFigureOut">
              <a:rPr lang="en-US" smtClean="0"/>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D3217-8EF9-4D17-9D17-FBFAF278C83A}" type="datetimeFigureOut">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3217-8EF9-4D17-9D17-FBFAF278C83A}" type="datetimeFigureOut">
              <a:rPr lang="en-US" smtClean="0"/>
              <a:t>10/24/2017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6FBCF-8101-49AF-A679-9B24C7A268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pectrum.ieee.org/computing/software/the-2017-top-programming-languag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blog.datacamp.com/wp-content/uploads/2015/05/R-vs-Python-216-2.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nferences.oreilly.com/strata/big-data-conference-uk-2015/public/schedule/detail/39814"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hyperlink" Target="mailto:Scott.McAllister@gsa.gov" TargetMode="External"/><Relationship Id="rId2" Type="http://schemas.openxmlformats.org/officeDocument/2006/relationships/hyperlink" Target="mailto:Jonathan.Joa@gsa.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tylervigen.com/spurious-correlations" TargetMode="External"/><Relationship Id="rId4" Type="http://schemas.openxmlformats.org/officeDocument/2006/relationships/hyperlink" Target="http://berkeleysciencereview.com/article/first-rule-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orbes.com/sites/louiscolumbus/2017/05/13/ibm-predicts-demand-for-data-scientists-will-soar-28-by-2020/#1cdb5df87e3b" TargetMode="External"/><Relationship Id="rId2" Type="http://schemas.openxmlformats.org/officeDocument/2006/relationships/hyperlink" Target="https://hbr.org/2012/10/data-scientist-the-sexiest-job-of-the-21st-century" TargetMode="External"/><Relationship Id="rId1" Type="http://schemas.openxmlformats.org/officeDocument/2006/relationships/slideLayout" Target="../slideLayouts/slideLayout2.xml"/><Relationship Id="rId5" Type="http://schemas.openxmlformats.org/officeDocument/2006/relationships/hyperlink" Target="https://www.economist.com/news/leaders/21721656-data-economy-demands-new-approach-antitrust-rules-worlds-most-valuable-resource" TargetMode="External"/><Relationship Id="rId4" Type="http://schemas.openxmlformats.org/officeDocument/2006/relationships/hyperlink" Target="https://www.glassdoor.com/List/Best-Jobs-in-America-LST_KQ0,20.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washingtonpost.com/news/innovations/wp/2016/05/04/netflix-reveals-what-images-hook-viewers-on-new-shows/?utm_term=.5c073e643c8f#comm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latin typeface="Arial" pitchFamily="34" charset="0"/>
                <a:cs typeface="Arial" pitchFamily="34" charset="0"/>
              </a:rPr>
              <a:t>Intro to Data Science</a:t>
            </a:r>
            <a:endParaRPr lang="en-US" sz="5400" b="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1600" dirty="0" smtClean="0">
                <a:latin typeface="Arial" pitchFamily="34" charset="0"/>
                <a:cs typeface="Arial" pitchFamily="34" charset="0"/>
              </a:rPr>
              <a:t>Jonathan </a:t>
            </a:r>
            <a:r>
              <a:rPr lang="en-US" sz="1600" dirty="0" err="1" smtClean="0">
                <a:latin typeface="Arial" pitchFamily="34" charset="0"/>
                <a:cs typeface="Arial" pitchFamily="34" charset="0"/>
              </a:rPr>
              <a:t>Joa</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Scott McAllister</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Science Roles</a:t>
            </a:r>
            <a:endParaRPr lang="en-US" dirty="0"/>
          </a:p>
        </p:txBody>
      </p:sp>
      <p:pic>
        <p:nvPicPr>
          <p:cNvPr id="7" name="Shape 320"/>
          <p:cNvPicPr preferRelativeResize="0"/>
          <p:nvPr/>
        </p:nvPicPr>
        <p:blipFill>
          <a:blip r:embed="rId2">
            <a:alphaModFix/>
          </a:blip>
          <a:stretch>
            <a:fillRect/>
          </a:stretch>
        </p:blipFill>
        <p:spPr>
          <a:xfrm>
            <a:off x="898681" y="2133600"/>
            <a:ext cx="7346654" cy="3299681"/>
          </a:xfrm>
          <a:prstGeom prst="rect">
            <a:avLst/>
          </a:prstGeom>
          <a:noFill/>
          <a:ln>
            <a:noFill/>
          </a:ln>
        </p:spPr>
      </p:pic>
      <p:sp>
        <p:nvSpPr>
          <p:cNvPr id="8" name="Content Placeholder 2"/>
          <p:cNvSpPr>
            <a:spLocks noGrp="1"/>
          </p:cNvSpPr>
          <p:nvPr>
            <p:ph idx="1"/>
          </p:nvPr>
        </p:nvSpPr>
        <p:spPr>
          <a:xfrm>
            <a:off x="457200" y="1600200"/>
            <a:ext cx="8305800" cy="4525963"/>
          </a:xfrm>
        </p:spPr>
        <p:txBody>
          <a:bodyPr>
            <a:normAutofit/>
          </a:bodyPr>
          <a:lstStyle/>
          <a:p>
            <a:pPr marL="0" indent="0">
              <a:buNone/>
            </a:pPr>
            <a:r>
              <a:rPr lang="en-US" sz="2400" dirty="0" smtClean="0"/>
              <a:t>Involves a variety of roles, not just one</a:t>
            </a:r>
          </a:p>
        </p:txBody>
      </p:sp>
    </p:spTree>
    <p:extLst>
      <p:ext uri="{BB962C8B-B14F-4D97-AF65-F5344CB8AC3E}">
        <p14:creationId xmlns:p14="http://schemas.microsoft.com/office/powerpoint/2010/main" val="1851522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pic>
        <p:nvPicPr>
          <p:cNvPr id="3075" name="Picture 3" descr="C:\Users\jonathandjoa\Desktop\process_nice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064" y="1219200"/>
            <a:ext cx="5795685"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3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5124339" cy="4525963"/>
          </a:xfrm>
        </p:spPr>
        <p:txBody>
          <a:bodyPr/>
          <a:lstStyle/>
          <a:p>
            <a:pPr marL="0" indent="0">
              <a:buNone/>
            </a:pPr>
            <a:r>
              <a:rPr lang="en-US" dirty="0" smtClean="0"/>
              <a:t>Step 1: Ask an Interesting Question</a:t>
            </a:r>
          </a:p>
          <a:p>
            <a:pPr marL="0" indent="0">
              <a:buNone/>
            </a:pPr>
            <a:endParaRPr lang="en-US" sz="2400" dirty="0"/>
          </a:p>
          <a:p>
            <a:pPr marL="0" indent="0">
              <a:buNone/>
            </a:pPr>
            <a:r>
              <a:rPr lang="en-US" sz="2400" dirty="0" smtClean="0"/>
              <a:t>Identify business/product objectives</a:t>
            </a:r>
          </a:p>
          <a:p>
            <a:pPr marL="0" indent="0">
              <a:buNone/>
            </a:pPr>
            <a:r>
              <a:rPr lang="en-US" sz="2400" dirty="0" smtClean="0"/>
              <a:t>Identify and hypothesize goals and criteria for success</a:t>
            </a:r>
          </a:p>
          <a:p>
            <a:pPr marL="0" indent="0">
              <a:buNone/>
            </a:pPr>
            <a:r>
              <a:rPr lang="en-US" sz="2400" dirty="0" smtClean="0"/>
              <a:t>Create a set of questions for identifying correct data set</a:t>
            </a:r>
            <a:endParaRPr lang="en-US" sz="2400" dirty="0"/>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02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4971939" cy="4525963"/>
          </a:xfrm>
        </p:spPr>
        <p:txBody>
          <a:bodyPr/>
          <a:lstStyle/>
          <a:p>
            <a:pPr marL="0" indent="0">
              <a:buNone/>
            </a:pPr>
            <a:r>
              <a:rPr lang="en-US" dirty="0"/>
              <a:t>Step 2: Get the Data</a:t>
            </a:r>
          </a:p>
          <a:p>
            <a:pPr marL="0" indent="0">
              <a:buNone/>
            </a:pPr>
            <a:endParaRPr lang="en-US" sz="2400" dirty="0"/>
          </a:p>
          <a:p>
            <a:pPr marL="0" indent="0">
              <a:buNone/>
            </a:pPr>
            <a:r>
              <a:rPr lang="en-US" sz="2400" dirty="0"/>
              <a:t>Identify the “right” data set(s)</a:t>
            </a:r>
          </a:p>
          <a:p>
            <a:pPr marL="0" indent="0">
              <a:buNone/>
            </a:pPr>
            <a:r>
              <a:rPr lang="en-US" sz="2400" dirty="0"/>
              <a:t>Import data and set up local or remote data structure</a:t>
            </a:r>
          </a:p>
          <a:p>
            <a:pPr marL="0" indent="0">
              <a:buNone/>
            </a:pPr>
            <a:r>
              <a:rPr lang="en-US" sz="2400" dirty="0"/>
              <a:t>Determine most appropriate tools to work with data</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879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5048139" cy="4525963"/>
          </a:xfrm>
        </p:spPr>
        <p:txBody>
          <a:bodyPr/>
          <a:lstStyle/>
          <a:p>
            <a:pPr marL="0" indent="0">
              <a:buNone/>
            </a:pPr>
            <a:r>
              <a:rPr lang="en-US" dirty="0"/>
              <a:t>Step 3: Explore the Data</a:t>
            </a:r>
          </a:p>
          <a:p>
            <a:pPr marL="0" indent="0">
              <a:buNone/>
            </a:pPr>
            <a:endParaRPr lang="en-US" sz="2400" dirty="0"/>
          </a:p>
          <a:p>
            <a:pPr marL="0" indent="0">
              <a:buNone/>
            </a:pPr>
            <a:r>
              <a:rPr lang="en-US" sz="2400" dirty="0"/>
              <a:t>Read documentation provided with the data</a:t>
            </a:r>
          </a:p>
          <a:p>
            <a:pPr marL="0" indent="0">
              <a:buNone/>
            </a:pPr>
            <a:r>
              <a:rPr lang="en-US" sz="2400" dirty="0"/>
              <a:t>Perform exploratory data analysis</a:t>
            </a:r>
          </a:p>
          <a:p>
            <a:pPr marL="0" indent="0">
              <a:buNone/>
            </a:pPr>
            <a:r>
              <a:rPr lang="en-US" sz="2400" dirty="0"/>
              <a:t>Verify the quality of the data</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42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0" y="1524000"/>
            <a:ext cx="4971939" cy="4876800"/>
          </a:xfrm>
        </p:spPr>
        <p:txBody>
          <a:bodyPr>
            <a:normAutofit fontScale="92500"/>
          </a:bodyPr>
          <a:lstStyle/>
          <a:p>
            <a:pPr marL="0" indent="0">
              <a:buNone/>
            </a:pPr>
            <a:r>
              <a:rPr lang="en-US" sz="3500" dirty="0"/>
              <a:t>Step 4: Model the Data</a:t>
            </a:r>
          </a:p>
          <a:p>
            <a:pPr marL="0" indent="0">
              <a:buNone/>
            </a:pPr>
            <a:endParaRPr lang="en-US" sz="2600" dirty="0"/>
          </a:p>
          <a:p>
            <a:pPr marL="0" indent="0">
              <a:buNone/>
            </a:pPr>
            <a:r>
              <a:rPr lang="en-US" sz="2600" dirty="0"/>
              <a:t>Determine sampling methodology and sample data</a:t>
            </a:r>
          </a:p>
          <a:p>
            <a:pPr marL="0" indent="0">
              <a:buNone/>
            </a:pPr>
            <a:r>
              <a:rPr lang="en-US" sz="2600" dirty="0"/>
              <a:t>Format, clean, slice, and combine data</a:t>
            </a:r>
          </a:p>
          <a:p>
            <a:pPr marL="0" indent="0">
              <a:buNone/>
            </a:pPr>
            <a:r>
              <a:rPr lang="en-US" sz="2600" dirty="0"/>
              <a:t>Create necessary derived columns from the data</a:t>
            </a:r>
          </a:p>
          <a:p>
            <a:pPr marL="0" indent="0">
              <a:buNone/>
            </a:pPr>
            <a:r>
              <a:rPr lang="en-US" sz="2600" dirty="0"/>
              <a:t>Identify trends and outliers</a:t>
            </a:r>
          </a:p>
          <a:p>
            <a:pPr marL="0" indent="0">
              <a:buNone/>
            </a:pPr>
            <a:r>
              <a:rPr lang="en-US" sz="2600" dirty="0"/>
              <a:t>Document and transform data</a:t>
            </a:r>
          </a:p>
          <a:p>
            <a:pPr marL="0" indent="0">
              <a:buNone/>
            </a:pPr>
            <a:r>
              <a:rPr lang="en-US" sz="2600" dirty="0"/>
              <a:t>Build model</a:t>
            </a:r>
          </a:p>
          <a:p>
            <a:pPr marL="0" indent="0">
              <a:buNone/>
            </a:pPr>
            <a:r>
              <a:rPr lang="en-US" sz="2600" dirty="0"/>
              <a:t>Evaluate and refine model</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95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5426121" cy="4525963"/>
          </a:xfrm>
        </p:spPr>
        <p:txBody>
          <a:bodyPr>
            <a:normAutofit/>
          </a:bodyPr>
          <a:lstStyle/>
          <a:p>
            <a:pPr marL="0" indent="0">
              <a:buNone/>
            </a:pPr>
            <a:r>
              <a:rPr lang="en-US" dirty="0"/>
              <a:t>Step 5: Communicate </a:t>
            </a:r>
            <a:r>
              <a:rPr lang="en-US" dirty="0" smtClean="0"/>
              <a:t>Results</a:t>
            </a:r>
            <a:endParaRPr lang="en-US" dirty="0"/>
          </a:p>
          <a:p>
            <a:pPr marL="0" indent="0">
              <a:buNone/>
            </a:pPr>
            <a:endParaRPr lang="en-US" sz="2400" dirty="0"/>
          </a:p>
          <a:p>
            <a:pPr marL="0" indent="0">
              <a:buNone/>
            </a:pPr>
            <a:r>
              <a:rPr lang="en-US" sz="2400" dirty="0"/>
              <a:t>Summarize findings with narrative, storytelling techniques</a:t>
            </a:r>
          </a:p>
          <a:p>
            <a:pPr marL="0" indent="0">
              <a:buNone/>
            </a:pPr>
            <a:r>
              <a:rPr lang="en-US" sz="2400" dirty="0"/>
              <a:t>Present limitations and assumptions of your analysis</a:t>
            </a:r>
          </a:p>
          <a:p>
            <a:pPr marL="0" indent="0">
              <a:buNone/>
            </a:pPr>
            <a:r>
              <a:rPr lang="en-US" sz="2400" dirty="0"/>
              <a:t>Identify follow up problems and questions for future analysis</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795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Federal Government Example</a:t>
            </a:r>
            <a:endParaRPr lang="en-US" dirty="0"/>
          </a:p>
        </p:txBody>
      </p:sp>
      <p:sp>
        <p:nvSpPr>
          <p:cNvPr id="3" name="Content Placeholder 2"/>
          <p:cNvSpPr>
            <a:spLocks noGrp="1"/>
          </p:cNvSpPr>
          <p:nvPr>
            <p:ph idx="1"/>
          </p:nvPr>
        </p:nvSpPr>
        <p:spPr>
          <a:xfrm>
            <a:off x="381000" y="944562"/>
            <a:ext cx="8229600" cy="884237"/>
          </a:xfrm>
        </p:spPr>
        <p:txBody>
          <a:bodyPr>
            <a:normAutofit/>
          </a:bodyPr>
          <a:lstStyle/>
          <a:p>
            <a:pPr marL="0" indent="0">
              <a:buNone/>
            </a:pPr>
            <a:r>
              <a:rPr lang="en-US" sz="2400" dirty="0" smtClean="0"/>
              <a:t>Office of Human Capital Strategy &amp; Management (OHRM) carried out a study on Performance Management</a:t>
            </a:r>
          </a:p>
        </p:txBody>
      </p:sp>
      <p:pic>
        <p:nvPicPr>
          <p:cNvPr id="1026" name="Picture 2" descr="https://lh4.googleusercontent.com/EQ-cvqpA-ESx3cqrTdzcKruvjj-NpUSUdAHC22zXN9RD8tdpaQrx_gXr7EtZGf0LqrcOf6jtpzv6g-WjgRgmZB1T9RqbCrMYxQXTreG3tR2J_RHNot4YI9TzEGGwX6V8pK7GCRp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802780"/>
            <a:ext cx="8322745" cy="4252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96172" y="6129761"/>
            <a:ext cx="2692400" cy="276999"/>
          </a:xfrm>
          <a:prstGeom prst="rect">
            <a:avLst/>
          </a:prstGeom>
          <a:noFill/>
        </p:spPr>
        <p:txBody>
          <a:bodyPr wrap="square" rtlCol="0">
            <a:spAutoFit/>
          </a:bodyPr>
          <a:lstStyle/>
          <a:p>
            <a:r>
              <a:rPr lang="en-US" sz="1200" b="1" dirty="0"/>
              <a:t>Figure 1. HRDW conceptual </a:t>
            </a:r>
            <a:r>
              <a:rPr lang="en-US" sz="1200" b="1" dirty="0" smtClean="0"/>
              <a:t>framework</a:t>
            </a:r>
            <a:endParaRPr lang="en-US" sz="1200" dirty="0"/>
          </a:p>
        </p:txBody>
      </p:sp>
      <p:sp>
        <p:nvSpPr>
          <p:cNvPr id="4" name="TextBox 3"/>
          <p:cNvSpPr txBox="1"/>
          <p:nvPr/>
        </p:nvSpPr>
        <p:spPr>
          <a:xfrm>
            <a:off x="6193372" y="6297709"/>
            <a:ext cx="2950628" cy="523220"/>
          </a:xfrm>
          <a:prstGeom prst="rect">
            <a:avLst/>
          </a:prstGeom>
          <a:noFill/>
        </p:spPr>
        <p:txBody>
          <a:bodyPr wrap="square" rtlCol="0">
            <a:spAutoFit/>
          </a:bodyPr>
          <a:lstStyle/>
          <a:p>
            <a:r>
              <a:rPr lang="en-US" sz="1400" dirty="0" smtClean="0"/>
              <a:t>E-mail me for further documentation if you are interested</a:t>
            </a:r>
            <a:endParaRPr lang="en-US" sz="1400" dirty="0"/>
          </a:p>
        </p:txBody>
      </p:sp>
    </p:spTree>
    <p:extLst>
      <p:ext uri="{BB962C8B-B14F-4D97-AF65-F5344CB8AC3E}">
        <p14:creationId xmlns:p14="http://schemas.microsoft.com/office/powerpoint/2010/main" val="530882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Federal Government Example</a:t>
            </a:r>
            <a:endParaRPr lang="en-US" dirty="0"/>
          </a:p>
        </p:txBody>
      </p:sp>
      <p:pic>
        <p:nvPicPr>
          <p:cNvPr id="1028" name="Picture 4" descr="https://lh3.googleusercontent.com/XRPIBzfdjUwmMudE07To2JdT91_t8n3ZAJRLOBxM91ftFCF5SvkFYpEf5XVxU3Z_9FeHxTz1oqHcVuhIH43ZVYAMR8NQ4-PJo_1AhRfd-_uwexmLJHGA1W3FXSSrdQqt3c0jFI8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19400"/>
            <a:ext cx="8845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228800" y="4876800"/>
            <a:ext cx="2692400" cy="276999"/>
          </a:xfrm>
          <a:prstGeom prst="rect">
            <a:avLst/>
          </a:prstGeom>
          <a:noFill/>
        </p:spPr>
        <p:txBody>
          <a:bodyPr wrap="square" rtlCol="0">
            <a:spAutoFit/>
          </a:bodyPr>
          <a:lstStyle/>
          <a:p>
            <a:r>
              <a:rPr lang="en-US" sz="1200" b="1" dirty="0"/>
              <a:t>Figure </a:t>
            </a:r>
            <a:r>
              <a:rPr lang="en-US" sz="1200" b="1" dirty="0" smtClean="0"/>
              <a:t>2. </a:t>
            </a:r>
            <a:r>
              <a:rPr lang="en-US" sz="1200" b="1" dirty="0"/>
              <a:t>Data management workflow</a:t>
            </a:r>
            <a:endParaRPr lang="en-US" sz="1200" dirty="0"/>
          </a:p>
        </p:txBody>
      </p:sp>
    </p:spTree>
    <p:extLst>
      <p:ext uri="{BB962C8B-B14F-4D97-AF65-F5344CB8AC3E}">
        <p14:creationId xmlns:p14="http://schemas.microsoft.com/office/powerpoint/2010/main" val="3760064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OHRM: Real-Time Analysis</a:t>
            </a:r>
            <a:endParaRPr lang="en-US" dirty="0"/>
          </a:p>
        </p:txBody>
      </p:sp>
      <p:sp>
        <p:nvSpPr>
          <p:cNvPr id="10" name="Rectangle 10"/>
          <p:cNvSpPr>
            <a:spLocks noChangeArrowheads="1"/>
          </p:cNvSpPr>
          <p:nvPr/>
        </p:nvSpPr>
        <p:spPr bwMode="auto">
          <a:xfrm>
            <a:off x="152400" y="5843546"/>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b="1" dirty="0" smtClean="0"/>
              <a:t>Figure 3. Real-time spend analysis: </a:t>
            </a:r>
            <a:r>
              <a:rPr lang="en-US" sz="1200" dirty="0"/>
              <a:t>A real-time spending analysis tool displayed cost projections on over $13.6 million in award spending and over 40,000 hours of award leave. The dashboard, updated daily, provided current progress and projections towards reaching awards budget limits.  Analysis at the aggregate, organizational, and individual levels helped agency leaders more proactively determine the impact of performance award percentages. </a:t>
            </a:r>
          </a:p>
          <a:p>
            <a:r>
              <a:rPr lang="en-US" sz="1200" dirty="0"/>
              <a:t/>
            </a:r>
            <a:br>
              <a:rPr lang="en-US" sz="1200" dirty="0"/>
            </a:br>
            <a:endParaRPr kumimoji="0" lang="en-US" altLang="en-US" sz="1200" b="0" i="0" u="none" strike="noStrike" cap="none" normalizeH="0" baseline="0" dirty="0" smtClean="0">
              <a:ln>
                <a:noFill/>
              </a:ln>
              <a:solidFill>
                <a:srgbClr val="222222"/>
              </a:solidFill>
              <a:effectLst/>
              <a:latin typeface="Calibri" pitchFamily="34" charset="0"/>
              <a:cs typeface="Arial" pitchFamily="34" charset="0"/>
            </a:endParaRPr>
          </a:p>
        </p:txBody>
      </p:sp>
      <p:pic>
        <p:nvPicPr>
          <p:cNvPr id="11" name="Picture 11" descr="https://lh3.googleusercontent.com/lKmioJyfFTm1CqnEbhq0rqd3_vCc3L6-LZUSicqF77IeyG6zC2clzdimbdLmpwHte1rWC9XDBUlXPdgdJCrBmPO0hW-jVhE2NX-RmD9nRNYfePutaiLHDGMuaa7OChWPXsqZ_2i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993" y="914400"/>
            <a:ext cx="620240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29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smtClean="0"/>
              <a:t>What is Data Science?</a:t>
            </a:r>
          </a:p>
          <a:p>
            <a:r>
              <a:rPr lang="en-US" dirty="0" smtClean="0"/>
              <a:t>Why Learn Data Science?</a:t>
            </a:r>
          </a:p>
          <a:p>
            <a:r>
              <a:rPr lang="en-US" dirty="0" smtClean="0"/>
              <a:t>Netflix Example</a:t>
            </a:r>
          </a:p>
          <a:p>
            <a:r>
              <a:rPr lang="en-US" dirty="0" smtClean="0"/>
              <a:t>Data Science Roles</a:t>
            </a:r>
          </a:p>
          <a:p>
            <a:r>
              <a:rPr lang="en-US" dirty="0" smtClean="0"/>
              <a:t>Data Science Project Workflow</a:t>
            </a:r>
          </a:p>
          <a:p>
            <a:r>
              <a:rPr lang="en-US" dirty="0" smtClean="0"/>
              <a:t>Federal Government Example</a:t>
            </a:r>
          </a:p>
          <a:p>
            <a:r>
              <a:rPr lang="en-US" dirty="0" smtClean="0"/>
              <a:t>Why Python and R?</a:t>
            </a:r>
          </a:p>
          <a:p>
            <a:r>
              <a:rPr lang="en-US" dirty="0" smtClean="0"/>
              <a:t>Python vs R</a:t>
            </a:r>
          </a:p>
          <a:p>
            <a:r>
              <a:rPr lang="en-US" dirty="0" smtClean="0"/>
              <a:t>Setting expectations on what we’ll learn</a:t>
            </a:r>
            <a:endParaRPr lang="en-US" dirty="0"/>
          </a:p>
        </p:txBody>
      </p:sp>
    </p:spTree>
    <p:extLst>
      <p:ext uri="{BB962C8B-B14F-4D97-AF65-F5344CB8AC3E}">
        <p14:creationId xmlns:p14="http://schemas.microsoft.com/office/powerpoint/2010/main" val="1406315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31" y="457200"/>
            <a:ext cx="8229600" cy="1143000"/>
          </a:xfrm>
        </p:spPr>
        <p:txBody>
          <a:bodyPr/>
          <a:lstStyle/>
          <a:p>
            <a:r>
              <a:rPr lang="en-US" dirty="0" smtClean="0"/>
              <a:t>OHRM: Statistical Analysis on Bias</a:t>
            </a:r>
            <a:endParaRPr lang="en-US" dirty="0"/>
          </a:p>
        </p:txBody>
      </p:sp>
      <p:sp>
        <p:nvSpPr>
          <p:cNvPr id="7" name="Rectangle 5"/>
          <p:cNvSpPr>
            <a:spLocks noChangeArrowheads="1"/>
          </p:cNvSpPr>
          <p:nvPr/>
        </p:nvSpPr>
        <p:spPr bwMode="auto">
          <a:xfrm>
            <a:off x="30615" y="5816780"/>
            <a:ext cx="8945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kumimoji="0" lang="en-US" altLang="en-US" sz="1200" b="1" i="0" u="none" strike="noStrike" cap="none" normalizeH="0" baseline="0" dirty="0" smtClean="0">
                <a:ln>
                  <a:noFill/>
                </a:ln>
                <a:effectLst/>
                <a:latin typeface="Calibri" pitchFamily="34" charset="0"/>
                <a:cs typeface="Arial" pitchFamily="34" charset="0"/>
              </a:rPr>
              <a:t>Figure 4. Descriptive statistical model: </a:t>
            </a:r>
            <a:r>
              <a:rPr lang="en-US" sz="1200" dirty="0"/>
              <a:t>Multi-year statistical models visualized factors most associated with performance ratings outcomes, identifying statistical significance, magnitude, directionality and change over time (variable names are hidden). Percentages indicate the probability of an employee having received the next higher performance rating for each variable, holding other model variables constant. </a:t>
            </a:r>
            <a:endParaRPr lang="en-US" sz="1200" b="1" dirty="0"/>
          </a:p>
        </p:txBody>
      </p:sp>
      <p:sp>
        <p:nvSpPr>
          <p:cNvPr id="3" name="Rectangle 2"/>
          <p:cNvSpPr/>
          <p:nvPr/>
        </p:nvSpPr>
        <p:spPr>
          <a:xfrm>
            <a:off x="4453217" y="3244334"/>
            <a:ext cx="237566" cy="369332"/>
          </a:xfrm>
          <a:prstGeom prst="rect">
            <a:avLst/>
          </a:prstGeom>
        </p:spPr>
        <p:txBody>
          <a:bodyPr wrap="none">
            <a:spAutoFit/>
          </a:bodyPr>
          <a:lstStyle/>
          <a:p>
            <a:r>
              <a:rPr lang="en-US" dirty="0"/>
              <a:t> </a:t>
            </a:r>
          </a:p>
        </p:txBody>
      </p:sp>
      <p:pic>
        <p:nvPicPr>
          <p:cNvPr id="1026" name="Picture 2" descr="C:\Users\jonathandjoa\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4" y="1295397"/>
            <a:ext cx="8771251" cy="370303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nathandjoa\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998428"/>
            <a:ext cx="2805113"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73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nathandjoa\Desktop\introduction-to-big-data-science-26-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 y="0"/>
            <a:ext cx="91344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457200" y="274637"/>
            <a:ext cx="8229600" cy="1143200"/>
          </a:xfrm>
          <a:prstGeom prst="rect">
            <a:avLst/>
          </a:prstGeom>
        </p:spPr>
        <p:txBody>
          <a:bodyPr wrap="square" lIns="91425" tIns="91425" rIns="91425" bIns="91425" anchor="ctr" anchorCtr="0">
            <a:noAutofit/>
          </a:bodyPr>
          <a:lstStyle/>
          <a:p>
            <a:pPr lvl="0">
              <a:spcBef>
                <a:spcPts val="0"/>
              </a:spcBef>
              <a:buNone/>
            </a:pPr>
            <a:r>
              <a:rPr lang="en"/>
              <a:t>Why not Excel?</a:t>
            </a:r>
          </a:p>
        </p:txBody>
      </p:sp>
      <p:pic>
        <p:nvPicPr>
          <p:cNvPr id="296" name="Shape 296" descr="coding vs excel.png"/>
          <p:cNvPicPr preferRelativeResize="0"/>
          <p:nvPr/>
        </p:nvPicPr>
        <p:blipFill>
          <a:blip r:embed="rId3">
            <a:alphaModFix/>
          </a:blip>
          <a:stretch>
            <a:fillRect/>
          </a:stretch>
        </p:blipFill>
        <p:spPr>
          <a:xfrm>
            <a:off x="533400" y="1307334"/>
            <a:ext cx="8001000" cy="5550668"/>
          </a:xfrm>
          <a:prstGeom prst="rect">
            <a:avLst/>
          </a:prstGeom>
          <a:noFill/>
          <a:ln>
            <a:noFill/>
          </a:ln>
        </p:spPr>
      </p:pic>
    </p:spTree>
    <p:extLst>
      <p:ext uri="{BB962C8B-B14F-4D97-AF65-F5344CB8AC3E}">
        <p14:creationId xmlns:p14="http://schemas.microsoft.com/office/powerpoint/2010/main" val="1455619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200" y="274637"/>
            <a:ext cx="8229600" cy="1143200"/>
          </a:xfrm>
          <a:prstGeom prst="rect">
            <a:avLst/>
          </a:prstGeom>
        </p:spPr>
        <p:txBody>
          <a:bodyPr wrap="square" lIns="91425" tIns="91425" rIns="91425" bIns="91425" anchor="ctr" anchorCtr="0">
            <a:noAutofit/>
          </a:bodyPr>
          <a:lstStyle/>
          <a:p>
            <a:pPr lvl="0">
              <a:spcBef>
                <a:spcPts val="0"/>
              </a:spcBef>
              <a:buNone/>
            </a:pPr>
            <a:r>
              <a:rPr lang="en"/>
              <a:t>Why not Excel?</a:t>
            </a:r>
          </a:p>
        </p:txBody>
      </p:sp>
      <p:pic>
        <p:nvPicPr>
          <p:cNvPr id="302" name="Shape 302" descr="R vs excel.png"/>
          <p:cNvPicPr preferRelativeResize="0"/>
          <p:nvPr/>
        </p:nvPicPr>
        <p:blipFill>
          <a:blip r:embed="rId3">
            <a:alphaModFix/>
          </a:blip>
          <a:stretch>
            <a:fillRect/>
          </a:stretch>
        </p:blipFill>
        <p:spPr>
          <a:xfrm>
            <a:off x="304800" y="1219200"/>
            <a:ext cx="8534400" cy="5440167"/>
          </a:xfrm>
          <a:prstGeom prst="rect">
            <a:avLst/>
          </a:prstGeom>
          <a:noFill/>
          <a:ln>
            <a:noFill/>
          </a:ln>
        </p:spPr>
      </p:pic>
    </p:spTree>
    <p:extLst>
      <p:ext uri="{BB962C8B-B14F-4D97-AF65-F5344CB8AC3E}">
        <p14:creationId xmlns:p14="http://schemas.microsoft.com/office/powerpoint/2010/main" val="637648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Python and R?</a:t>
            </a:r>
            <a:endParaRPr lang="en-US" dirty="0"/>
          </a:p>
        </p:txBody>
      </p:sp>
      <p:sp>
        <p:nvSpPr>
          <p:cNvPr id="8" name="Content Placeholder 2"/>
          <p:cNvSpPr>
            <a:spLocks noGrp="1"/>
          </p:cNvSpPr>
          <p:nvPr>
            <p:ph idx="1"/>
          </p:nvPr>
        </p:nvSpPr>
        <p:spPr>
          <a:xfrm>
            <a:off x="457200" y="1318418"/>
            <a:ext cx="8305800" cy="4525963"/>
          </a:xfrm>
        </p:spPr>
        <p:txBody>
          <a:bodyPr>
            <a:normAutofit/>
          </a:bodyPr>
          <a:lstStyle/>
          <a:p>
            <a:pPr marL="0" indent="0">
              <a:buNone/>
            </a:pPr>
            <a:r>
              <a:rPr lang="en-US" sz="2400" dirty="0"/>
              <a:t>R and Python </a:t>
            </a:r>
            <a:r>
              <a:rPr lang="en-US" sz="2400" dirty="0" smtClean="0"/>
              <a:t>are </a:t>
            </a:r>
            <a:r>
              <a:rPr lang="en-US" sz="2400" dirty="0"/>
              <a:t>the </a:t>
            </a:r>
            <a:r>
              <a:rPr lang="en-US" sz="2400" u="sng" dirty="0">
                <a:hlinkClick r:id="rId2"/>
              </a:rPr>
              <a:t>two most popular</a:t>
            </a:r>
            <a:r>
              <a:rPr lang="en-US" sz="2400" dirty="0"/>
              <a:t> programming languages used by data analysts and data scientists. </a:t>
            </a:r>
            <a:endParaRPr lang="en-US" sz="2400" dirty="0" smtClean="0"/>
          </a:p>
          <a:p>
            <a:pPr marL="0" indent="0">
              <a:buNone/>
            </a:pPr>
            <a:r>
              <a:rPr lang="en-US" sz="2400" dirty="0" smtClean="0"/>
              <a:t>Both </a:t>
            </a:r>
            <a:r>
              <a:rPr lang="en-US" sz="2400" dirty="0"/>
              <a:t>are free </a:t>
            </a:r>
            <a:r>
              <a:rPr lang="en-US" sz="2400" dirty="0" smtClean="0"/>
              <a:t>and </a:t>
            </a:r>
            <a:r>
              <a:rPr lang="en-US" sz="2400" dirty="0"/>
              <a:t>open source, and were developed in the early 1990s—R for statistical analysis and Python as a general-purpose programming language. </a:t>
            </a:r>
            <a:endParaRPr lang="en-US" sz="2400" dirty="0" smtClean="0"/>
          </a:p>
        </p:txBody>
      </p:sp>
      <p:pic>
        <p:nvPicPr>
          <p:cNvPr id="1026" name="Picture 2" descr="C:\Users\jonathandjoa\Desktop\Spectrum Ranking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429000"/>
            <a:ext cx="4557712" cy="316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420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Python and R?</a:t>
            </a:r>
            <a:endParaRPr lang="en-US" dirty="0"/>
          </a:p>
        </p:txBody>
      </p:sp>
      <p:sp>
        <p:nvSpPr>
          <p:cNvPr id="8" name="Content Placeholder 2"/>
          <p:cNvSpPr>
            <a:spLocks noGrp="1"/>
          </p:cNvSpPr>
          <p:nvPr>
            <p:ph idx="1"/>
          </p:nvPr>
        </p:nvSpPr>
        <p:spPr>
          <a:xfrm>
            <a:off x="457200" y="1600200"/>
            <a:ext cx="8305800" cy="4525963"/>
          </a:xfrm>
        </p:spPr>
        <p:txBody>
          <a:bodyPr>
            <a:normAutofit/>
          </a:bodyPr>
          <a:lstStyle/>
          <a:p>
            <a:pPr>
              <a:buFontTx/>
              <a:buChar char="-"/>
            </a:pPr>
            <a:r>
              <a:rPr lang="en-US" sz="2400" dirty="0" smtClean="0"/>
              <a:t>Created </a:t>
            </a:r>
            <a:r>
              <a:rPr lang="en-US" sz="2400" dirty="0"/>
              <a:t>for simplicity and </a:t>
            </a:r>
            <a:r>
              <a:rPr lang="en-US" sz="2400" dirty="0" smtClean="0"/>
              <a:t>readability</a:t>
            </a:r>
          </a:p>
          <a:p>
            <a:pPr>
              <a:buFontTx/>
              <a:buChar char="-"/>
            </a:pPr>
            <a:r>
              <a:rPr lang="en-US" sz="2400" dirty="0" smtClean="0"/>
              <a:t>Rapid </a:t>
            </a:r>
            <a:r>
              <a:rPr lang="en-US" sz="2400" dirty="0"/>
              <a:t>prototyping, ease of </a:t>
            </a:r>
            <a:r>
              <a:rPr lang="en-US" sz="2400" dirty="0" smtClean="0"/>
              <a:t>production</a:t>
            </a:r>
          </a:p>
          <a:p>
            <a:pPr>
              <a:buFontTx/>
              <a:buChar char="-"/>
            </a:pPr>
            <a:r>
              <a:rPr lang="en-US" sz="2400" dirty="0" smtClean="0"/>
              <a:t>Open </a:t>
            </a:r>
            <a:r>
              <a:rPr lang="en-US" sz="2400" dirty="0"/>
              <a:t>source, importable </a:t>
            </a:r>
            <a:r>
              <a:rPr lang="en-US" sz="2400" dirty="0" smtClean="0"/>
              <a:t>libraries/packages</a:t>
            </a:r>
          </a:p>
          <a:p>
            <a:pPr>
              <a:buFontTx/>
              <a:buChar char="-"/>
            </a:pPr>
            <a:r>
              <a:rPr lang="en-US" sz="2400" dirty="0" smtClean="0"/>
              <a:t>Broad </a:t>
            </a:r>
            <a:r>
              <a:rPr lang="en-US" sz="2400" dirty="0"/>
              <a:t>range of </a:t>
            </a:r>
            <a:r>
              <a:rPr lang="en-US" sz="2400" dirty="0" smtClean="0"/>
              <a:t>applications</a:t>
            </a:r>
          </a:p>
          <a:p>
            <a:pPr>
              <a:buFontTx/>
              <a:buChar char="-"/>
            </a:pPr>
            <a:r>
              <a:rPr lang="en-US" sz="2400" dirty="0" smtClean="0"/>
              <a:t>Fast </a:t>
            </a:r>
            <a:r>
              <a:rPr lang="en-US" sz="2400" dirty="0"/>
              <a:t>growing community</a:t>
            </a:r>
          </a:p>
        </p:txBody>
      </p:sp>
    </p:spTree>
    <p:extLst>
      <p:ext uri="{BB962C8B-B14F-4D97-AF65-F5344CB8AC3E}">
        <p14:creationId xmlns:p14="http://schemas.microsoft.com/office/powerpoint/2010/main" val="4180114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Python and R?</a:t>
            </a:r>
            <a:endParaRPr lang="en-US" dirty="0"/>
          </a:p>
        </p:txBody>
      </p:sp>
      <p:sp>
        <p:nvSpPr>
          <p:cNvPr id="3" name="TextBox 2"/>
          <p:cNvSpPr txBox="1"/>
          <p:nvPr/>
        </p:nvSpPr>
        <p:spPr>
          <a:xfrm>
            <a:off x="1000601" y="4495800"/>
            <a:ext cx="3124200" cy="1600438"/>
          </a:xfrm>
          <a:prstGeom prst="rect">
            <a:avLst/>
          </a:prstGeom>
          <a:noFill/>
        </p:spPr>
        <p:txBody>
          <a:bodyPr wrap="square" rtlCol="0">
            <a:spAutoFit/>
          </a:bodyPr>
          <a:lstStyle/>
          <a:p>
            <a:pPr fontAlgn="base"/>
            <a:r>
              <a:rPr lang="en-US" sz="1400" b="1" cap="all" dirty="0" smtClean="0"/>
              <a:t>C</a:t>
            </a:r>
          </a:p>
          <a:p>
            <a:pPr fontAlgn="base"/>
            <a:endParaRPr lang="en-US" sz="1400" b="1" cap="all" dirty="0"/>
          </a:p>
          <a:p>
            <a:pPr fontAlgn="base"/>
            <a:r>
              <a:rPr lang="en-US" sz="1400" dirty="0"/>
              <a:t>#include </a:t>
            </a:r>
          </a:p>
          <a:p>
            <a:pPr fontAlgn="base"/>
            <a:r>
              <a:rPr lang="en-US" sz="1400" dirty="0" err="1"/>
              <a:t>int</a:t>
            </a:r>
            <a:r>
              <a:rPr lang="en-US" sz="1400" dirty="0"/>
              <a:t> main(void) </a:t>
            </a:r>
          </a:p>
          <a:p>
            <a:pPr fontAlgn="base"/>
            <a:r>
              <a:rPr lang="en-US" sz="1400" dirty="0"/>
              <a:t>{     </a:t>
            </a:r>
          </a:p>
          <a:p>
            <a:pPr fontAlgn="base"/>
            <a:r>
              <a:rPr lang="en-US" sz="1400" dirty="0"/>
              <a:t>	puts("Hello, world!"); </a:t>
            </a:r>
          </a:p>
          <a:p>
            <a:pPr fontAlgn="base"/>
            <a:r>
              <a:rPr lang="en-US" sz="1400" dirty="0" smtClean="0"/>
              <a:t>}</a:t>
            </a:r>
            <a:endParaRPr lang="en-US" sz="1400" dirty="0"/>
          </a:p>
        </p:txBody>
      </p:sp>
      <p:sp>
        <p:nvSpPr>
          <p:cNvPr id="13" name="TextBox 12"/>
          <p:cNvSpPr txBox="1"/>
          <p:nvPr/>
        </p:nvSpPr>
        <p:spPr>
          <a:xfrm>
            <a:off x="1066800" y="1184970"/>
            <a:ext cx="7315199" cy="3108543"/>
          </a:xfrm>
          <a:prstGeom prst="rect">
            <a:avLst/>
          </a:prstGeom>
          <a:noFill/>
        </p:spPr>
        <p:txBody>
          <a:bodyPr wrap="square" rtlCol="0">
            <a:spAutoFit/>
          </a:bodyPr>
          <a:lstStyle/>
          <a:p>
            <a:pPr fontAlgn="base"/>
            <a:r>
              <a:rPr lang="en-US" sz="1400" b="1" dirty="0" smtClean="0"/>
              <a:t>Java</a:t>
            </a:r>
          </a:p>
          <a:p>
            <a:pPr fontAlgn="base"/>
            <a:endParaRPr lang="en-US" sz="1400" b="1" dirty="0" smtClean="0"/>
          </a:p>
          <a:p>
            <a:pPr fontAlgn="base"/>
            <a:r>
              <a:rPr lang="en-US" sz="1400" dirty="0" smtClean="0"/>
              <a:t>import </a:t>
            </a:r>
            <a:r>
              <a:rPr lang="en-US" sz="1400" dirty="0" err="1"/>
              <a:t>javax.swing.JFrame</a:t>
            </a:r>
            <a:r>
              <a:rPr lang="en-US" sz="1400" dirty="0"/>
              <a:t>;  </a:t>
            </a:r>
            <a:r>
              <a:rPr lang="en-US" sz="1400" dirty="0" smtClean="0"/>
              <a:t>			 //</a:t>
            </a:r>
            <a:r>
              <a:rPr lang="en-US" sz="1400" dirty="0"/>
              <a:t>Importing class </a:t>
            </a:r>
            <a:r>
              <a:rPr lang="en-US" sz="1400" dirty="0" err="1"/>
              <a:t>JFrame</a:t>
            </a:r>
            <a:r>
              <a:rPr lang="en-US" sz="1400" dirty="0"/>
              <a:t> </a:t>
            </a:r>
            <a:endParaRPr lang="en-US" sz="1400" dirty="0" smtClean="0"/>
          </a:p>
          <a:p>
            <a:pPr fontAlgn="base"/>
            <a:r>
              <a:rPr lang="en-US" sz="1400" dirty="0" smtClean="0"/>
              <a:t>import </a:t>
            </a:r>
            <a:r>
              <a:rPr lang="en-US" sz="1400" dirty="0" err="1"/>
              <a:t>javax.swing.JLabel</a:t>
            </a:r>
            <a:r>
              <a:rPr lang="en-US" sz="1400" dirty="0"/>
              <a:t>;  </a:t>
            </a:r>
            <a:r>
              <a:rPr lang="en-US" sz="1400" dirty="0" smtClean="0"/>
              <a:t>			 //</a:t>
            </a:r>
            <a:r>
              <a:rPr lang="en-US" sz="1400" dirty="0"/>
              <a:t>Importing class </a:t>
            </a:r>
            <a:r>
              <a:rPr lang="en-US" sz="1400" dirty="0" err="1" smtClean="0"/>
              <a:t>JLabel</a:t>
            </a:r>
            <a:r>
              <a:rPr lang="en-US" sz="1400" dirty="0" smtClean="0"/>
              <a:t> </a:t>
            </a:r>
          </a:p>
          <a:p>
            <a:pPr fontAlgn="base"/>
            <a:r>
              <a:rPr lang="en-US" sz="1400" dirty="0" smtClean="0"/>
              <a:t>public </a:t>
            </a:r>
            <a:r>
              <a:rPr lang="en-US" sz="1400" dirty="0"/>
              <a:t>class HelloWorld {     </a:t>
            </a:r>
            <a:endParaRPr lang="en-US" sz="1400" dirty="0" smtClean="0"/>
          </a:p>
          <a:p>
            <a:pPr fontAlgn="base"/>
            <a:r>
              <a:rPr lang="en-US" sz="1400" dirty="0" smtClean="0"/>
              <a:t>          public </a:t>
            </a:r>
            <a:r>
              <a:rPr lang="en-US" sz="1400" dirty="0"/>
              <a:t>static void main(String[] </a:t>
            </a:r>
            <a:r>
              <a:rPr lang="en-US" sz="1400" dirty="0" err="1"/>
              <a:t>args</a:t>
            </a:r>
            <a:r>
              <a:rPr lang="en-US" sz="1400" dirty="0"/>
              <a:t>) {         </a:t>
            </a:r>
            <a:endParaRPr lang="en-US" sz="1400" dirty="0" smtClean="0"/>
          </a:p>
          <a:p>
            <a:pPr fontAlgn="base"/>
            <a:r>
              <a:rPr lang="en-US" sz="1400" dirty="0"/>
              <a:t>	</a:t>
            </a:r>
            <a:r>
              <a:rPr lang="en-US" sz="1400" dirty="0" err="1" smtClean="0"/>
              <a:t>JFrame</a:t>
            </a:r>
            <a:r>
              <a:rPr lang="en-US" sz="1400" dirty="0" smtClean="0"/>
              <a:t> </a:t>
            </a:r>
            <a:r>
              <a:rPr lang="en-US" sz="1400" dirty="0"/>
              <a:t>frame = new </a:t>
            </a:r>
            <a:r>
              <a:rPr lang="en-US" sz="1400" dirty="0" err="1"/>
              <a:t>JFrame</a:t>
            </a:r>
            <a:r>
              <a:rPr lang="en-US" sz="1400" dirty="0"/>
              <a:t>();         </a:t>
            </a:r>
            <a:r>
              <a:rPr lang="en-US" sz="1400" dirty="0" smtClean="0"/>
              <a:t>		</a:t>
            </a:r>
            <a:r>
              <a:rPr lang="en-US" sz="1400" dirty="0"/>
              <a:t> </a:t>
            </a:r>
            <a:r>
              <a:rPr lang="en-US" sz="1400" dirty="0" smtClean="0"/>
              <a:t> //Creating frame </a:t>
            </a:r>
            <a:r>
              <a:rPr lang="en-US" sz="1400" dirty="0"/>
              <a:t>       </a:t>
            </a:r>
            <a:endParaRPr lang="en-US" sz="1400" dirty="0" smtClean="0"/>
          </a:p>
          <a:p>
            <a:pPr fontAlgn="base"/>
            <a:r>
              <a:rPr lang="en-US" sz="1400" dirty="0"/>
              <a:t>	</a:t>
            </a:r>
            <a:r>
              <a:rPr lang="en-US" sz="1400" dirty="0" err="1" smtClean="0"/>
              <a:t>frame.setTitle</a:t>
            </a:r>
            <a:r>
              <a:rPr lang="en-US" sz="1400" dirty="0"/>
              <a:t>("Hi!");                </a:t>
            </a:r>
            <a:r>
              <a:rPr lang="en-US" sz="1400" dirty="0" smtClean="0"/>
              <a:t> 	   	  //</a:t>
            </a:r>
            <a:r>
              <a:rPr lang="en-US" sz="1400" dirty="0"/>
              <a:t>Setting title frame        </a:t>
            </a:r>
            <a:endParaRPr lang="en-US" sz="1400" dirty="0" smtClean="0"/>
          </a:p>
          <a:p>
            <a:pPr fontAlgn="base"/>
            <a:r>
              <a:rPr lang="en-US" sz="1400" dirty="0"/>
              <a:t>	</a:t>
            </a:r>
            <a:r>
              <a:rPr lang="en-US" sz="1400" dirty="0" err="1" smtClean="0"/>
              <a:t>frame.add</a:t>
            </a:r>
            <a:r>
              <a:rPr lang="en-US" sz="1400" dirty="0" smtClean="0"/>
              <a:t>(new </a:t>
            </a:r>
            <a:r>
              <a:rPr lang="en-US" sz="1400" dirty="0" err="1"/>
              <a:t>JLabel</a:t>
            </a:r>
            <a:r>
              <a:rPr lang="en-US" sz="1400" dirty="0"/>
              <a:t>("Hello, world</a:t>
            </a:r>
            <a:r>
              <a:rPr lang="en-US" sz="1400" dirty="0" smtClean="0"/>
              <a:t>!"));	 //</a:t>
            </a:r>
            <a:r>
              <a:rPr lang="en-US" sz="1400" dirty="0"/>
              <a:t>Adding text to frame        </a:t>
            </a:r>
            <a:endParaRPr lang="en-US" sz="1400" dirty="0" smtClean="0"/>
          </a:p>
          <a:p>
            <a:pPr fontAlgn="base"/>
            <a:r>
              <a:rPr lang="en-US" sz="1400" dirty="0"/>
              <a:t>	 </a:t>
            </a:r>
            <a:r>
              <a:rPr lang="en-US" sz="1400" dirty="0" err="1"/>
              <a:t>frame.pack</a:t>
            </a:r>
            <a:r>
              <a:rPr lang="en-US" sz="1400" dirty="0"/>
              <a:t>();                    </a:t>
            </a:r>
            <a:r>
              <a:rPr lang="en-US" sz="1400" dirty="0" smtClean="0"/>
              <a:t>	              </a:t>
            </a:r>
            <a:r>
              <a:rPr lang="en-US" sz="1400" dirty="0"/>
              <a:t> </a:t>
            </a:r>
            <a:r>
              <a:rPr lang="en-US" sz="1400" dirty="0" smtClean="0"/>
              <a:t>	                     </a:t>
            </a:r>
            <a:r>
              <a:rPr lang="en-US" sz="1400" dirty="0"/>
              <a:t>   //Setting size to smallest         </a:t>
            </a:r>
            <a:endParaRPr lang="en-US" sz="1400" dirty="0" smtClean="0"/>
          </a:p>
          <a:p>
            <a:pPr fontAlgn="base"/>
            <a:r>
              <a:rPr lang="en-US" sz="1400" dirty="0"/>
              <a:t>	</a:t>
            </a:r>
            <a:r>
              <a:rPr lang="en-US" sz="1400" dirty="0" err="1" smtClean="0"/>
              <a:t>frame.setLocationRelativeTo</a:t>
            </a:r>
            <a:r>
              <a:rPr lang="en-US" sz="1400" dirty="0" smtClean="0"/>
              <a:t>(null</a:t>
            </a:r>
            <a:r>
              <a:rPr lang="en-US" sz="1400" dirty="0"/>
              <a:t>);    </a:t>
            </a:r>
            <a:r>
              <a:rPr lang="en-US" sz="1400" dirty="0" smtClean="0"/>
              <a:t>	   	 //</a:t>
            </a:r>
            <a:r>
              <a:rPr lang="en-US" sz="1400" dirty="0"/>
              <a:t>Centering frame         </a:t>
            </a:r>
            <a:endParaRPr lang="en-US" sz="1400" dirty="0" smtClean="0"/>
          </a:p>
          <a:p>
            <a:pPr fontAlgn="base"/>
            <a:r>
              <a:rPr lang="en-US" sz="1400" dirty="0"/>
              <a:t>	</a:t>
            </a:r>
            <a:r>
              <a:rPr lang="en-US" sz="1400" dirty="0" err="1" smtClean="0"/>
              <a:t>frame.setVisible</a:t>
            </a:r>
            <a:r>
              <a:rPr lang="en-US" sz="1400" dirty="0" smtClean="0"/>
              <a:t>(true</a:t>
            </a:r>
            <a:r>
              <a:rPr lang="en-US" sz="1400" dirty="0"/>
              <a:t>);               </a:t>
            </a:r>
            <a:r>
              <a:rPr lang="en-US" sz="1400" dirty="0" smtClean="0"/>
              <a:t>		</a:t>
            </a:r>
            <a:r>
              <a:rPr lang="en-US" sz="1400" dirty="0"/>
              <a:t> //Showing frame     </a:t>
            </a:r>
            <a:endParaRPr lang="en-US" sz="1400" dirty="0" smtClean="0"/>
          </a:p>
          <a:p>
            <a:pPr fontAlgn="base"/>
            <a:r>
              <a:rPr lang="en-US" sz="1400" dirty="0" smtClean="0"/>
              <a:t>          } </a:t>
            </a:r>
          </a:p>
          <a:p>
            <a:pPr fontAlgn="base"/>
            <a:r>
              <a:rPr lang="en-US" sz="1400" dirty="0" smtClean="0"/>
              <a:t>}</a:t>
            </a:r>
            <a:endParaRPr lang="en-US" sz="1400" dirty="0"/>
          </a:p>
        </p:txBody>
      </p:sp>
      <p:sp>
        <p:nvSpPr>
          <p:cNvPr id="15" name="TextBox 14"/>
          <p:cNvSpPr txBox="1"/>
          <p:nvPr/>
        </p:nvSpPr>
        <p:spPr>
          <a:xfrm>
            <a:off x="4953000" y="4495800"/>
            <a:ext cx="3124200" cy="738664"/>
          </a:xfrm>
          <a:prstGeom prst="rect">
            <a:avLst/>
          </a:prstGeom>
          <a:noFill/>
        </p:spPr>
        <p:txBody>
          <a:bodyPr wrap="square" rtlCol="0">
            <a:spAutoFit/>
          </a:bodyPr>
          <a:lstStyle/>
          <a:p>
            <a:pPr fontAlgn="base"/>
            <a:r>
              <a:rPr lang="en-US" sz="1400" b="1" cap="all" dirty="0" smtClean="0"/>
              <a:t>R</a:t>
            </a:r>
          </a:p>
          <a:p>
            <a:pPr fontAlgn="base"/>
            <a:endParaRPr lang="en-US" sz="1400" b="1" cap="all" dirty="0"/>
          </a:p>
          <a:p>
            <a:pPr fontAlgn="base"/>
            <a:r>
              <a:rPr lang="en-US" sz="1400" dirty="0"/>
              <a:t>cat('Hello, world! ')</a:t>
            </a:r>
          </a:p>
        </p:txBody>
      </p:sp>
      <p:sp>
        <p:nvSpPr>
          <p:cNvPr id="16" name="TextBox 15"/>
          <p:cNvSpPr txBox="1"/>
          <p:nvPr/>
        </p:nvSpPr>
        <p:spPr>
          <a:xfrm>
            <a:off x="4953000" y="5562600"/>
            <a:ext cx="3124200" cy="738664"/>
          </a:xfrm>
          <a:prstGeom prst="rect">
            <a:avLst/>
          </a:prstGeom>
          <a:noFill/>
        </p:spPr>
        <p:txBody>
          <a:bodyPr wrap="square" rtlCol="0">
            <a:spAutoFit/>
          </a:bodyPr>
          <a:lstStyle/>
          <a:p>
            <a:pPr fontAlgn="base"/>
            <a:r>
              <a:rPr lang="en-US" sz="1400" b="1" dirty="0" smtClean="0"/>
              <a:t>Python</a:t>
            </a:r>
          </a:p>
          <a:p>
            <a:pPr fontAlgn="base"/>
            <a:endParaRPr lang="en-US" sz="1400" b="1" dirty="0"/>
          </a:p>
          <a:p>
            <a:pPr fontAlgn="base"/>
            <a:r>
              <a:rPr lang="en-US" sz="1400" dirty="0"/>
              <a:t>p</a:t>
            </a:r>
            <a:r>
              <a:rPr lang="en-US" sz="1400" dirty="0" smtClean="0"/>
              <a:t>rint(‘Hello, world')</a:t>
            </a:r>
            <a:endParaRPr lang="en-US" sz="1400" dirty="0"/>
          </a:p>
        </p:txBody>
      </p:sp>
    </p:spTree>
    <p:extLst>
      <p:ext uri="{BB962C8B-B14F-4D97-AF65-F5344CB8AC3E}">
        <p14:creationId xmlns:p14="http://schemas.microsoft.com/office/powerpoint/2010/main" val="1278116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vs R</a:t>
            </a:r>
            <a:endParaRPr lang="en-US" dirty="0"/>
          </a:p>
        </p:txBody>
      </p:sp>
      <p:sp>
        <p:nvSpPr>
          <p:cNvPr id="8" name="Content Placeholder 2"/>
          <p:cNvSpPr>
            <a:spLocks noGrp="1"/>
          </p:cNvSpPr>
          <p:nvPr>
            <p:ph idx="1"/>
          </p:nvPr>
        </p:nvSpPr>
        <p:spPr>
          <a:xfrm>
            <a:off x="457200" y="1600200"/>
            <a:ext cx="8305800" cy="4648200"/>
          </a:xfrm>
        </p:spPr>
        <p:txBody>
          <a:bodyPr>
            <a:normAutofit/>
          </a:bodyPr>
          <a:lstStyle/>
          <a:p>
            <a:pPr marL="0" indent="0">
              <a:buNone/>
            </a:pPr>
            <a:r>
              <a:rPr lang="en-US" sz="2400" dirty="0" smtClean="0"/>
              <a:t>R </a:t>
            </a:r>
            <a:r>
              <a:rPr lang="en-US" sz="2400" dirty="0"/>
              <a:t>has an edge in statistics and visualization (these things are syntactically simpler</a:t>
            </a:r>
            <a:r>
              <a:rPr lang="en-US" sz="2400" dirty="0" smtClean="0"/>
              <a:t>)</a:t>
            </a:r>
          </a:p>
          <a:p>
            <a:pPr marL="0" indent="0">
              <a:buNone/>
            </a:pPr>
            <a:endParaRPr lang="en-US" sz="2400" dirty="0"/>
          </a:p>
          <a:p>
            <a:pPr marL="0" indent="0">
              <a:buNone/>
            </a:pPr>
            <a:r>
              <a:rPr lang="en-US" sz="2400" dirty="0" smtClean="0"/>
              <a:t>Python </a:t>
            </a:r>
            <a:r>
              <a:rPr lang="en-US" sz="2400" dirty="0"/>
              <a:t>has the edge in machine learning capabilities and connecting analyses to </a:t>
            </a:r>
            <a:r>
              <a:rPr lang="en-US" sz="2400" dirty="0" err="1"/>
              <a:t>webapps</a:t>
            </a:r>
            <a:r>
              <a:rPr lang="en-US" sz="2400" dirty="0" smtClean="0"/>
              <a:t>.</a:t>
            </a:r>
            <a:endParaRPr lang="en-US" sz="2400" dirty="0"/>
          </a:p>
          <a:p>
            <a:pPr marL="0" indent="0">
              <a:buNone/>
            </a:pPr>
            <a:endParaRPr lang="en-US" sz="2400" dirty="0" smtClean="0"/>
          </a:p>
          <a:p>
            <a:pPr marL="0" indent="0">
              <a:buNone/>
            </a:pPr>
            <a:r>
              <a:rPr lang="en-US" sz="2400" dirty="0" smtClean="0"/>
              <a:t>Many advanced Data Scientists learn and use both, switching between the two to handle different tasks. </a:t>
            </a:r>
          </a:p>
          <a:p>
            <a:pPr marL="0" indent="0">
              <a:buNone/>
            </a:pPr>
            <a:endParaRPr lang="en-US" sz="2400" dirty="0"/>
          </a:p>
          <a:p>
            <a:pPr marL="0" indent="0">
              <a:buNone/>
            </a:pPr>
            <a:r>
              <a:rPr lang="en-US" sz="2400" dirty="0" smtClean="0"/>
              <a:t>Choosing which language to start with depends on your situation. </a:t>
            </a:r>
            <a:r>
              <a:rPr lang="en-US" sz="2400" dirty="0" smtClean="0">
                <a:hlinkClick r:id="rId2"/>
              </a:rPr>
              <a:t>Here’s a link</a:t>
            </a:r>
            <a:r>
              <a:rPr lang="en-US" sz="2400" dirty="0" smtClean="0"/>
              <a:t> for a more in-depth analysis</a:t>
            </a:r>
            <a:endParaRPr lang="en-US" sz="2400" dirty="0"/>
          </a:p>
        </p:txBody>
      </p:sp>
    </p:spTree>
    <p:extLst>
      <p:ext uri="{BB962C8B-B14F-4D97-AF65-F5344CB8AC3E}">
        <p14:creationId xmlns:p14="http://schemas.microsoft.com/office/powerpoint/2010/main" val="369903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Expectations on What We’ll Learn</a:t>
            </a:r>
            <a:endParaRPr lang="en-US" dirty="0"/>
          </a:p>
        </p:txBody>
      </p:sp>
      <p:sp>
        <p:nvSpPr>
          <p:cNvPr id="8" name="Content Placeholder 2"/>
          <p:cNvSpPr>
            <a:spLocks noGrp="1"/>
          </p:cNvSpPr>
          <p:nvPr>
            <p:ph idx="1"/>
          </p:nvPr>
        </p:nvSpPr>
        <p:spPr>
          <a:xfrm>
            <a:off x="457200" y="1600200"/>
            <a:ext cx="6781800" cy="4876799"/>
          </a:xfrm>
        </p:spPr>
        <p:txBody>
          <a:bodyPr>
            <a:normAutofit/>
          </a:bodyPr>
          <a:lstStyle/>
          <a:p>
            <a:pPr marL="0" indent="0">
              <a:buNone/>
            </a:pPr>
            <a:r>
              <a:rPr lang="en-US" sz="2400" dirty="0" smtClean="0"/>
              <a:t>You </a:t>
            </a:r>
            <a:r>
              <a:rPr lang="en-US" sz="2400" b="1" dirty="0" smtClean="0"/>
              <a:t>WILL</a:t>
            </a:r>
            <a:r>
              <a:rPr lang="en-US" sz="2400" dirty="0" smtClean="0"/>
              <a:t> </a:t>
            </a:r>
            <a:r>
              <a:rPr lang="en-US" sz="2400" b="1" dirty="0" smtClean="0"/>
              <a:t>NOT</a:t>
            </a:r>
            <a:r>
              <a:rPr lang="en-US" sz="2400" dirty="0" smtClean="0"/>
              <a:t> become a full-fledged Data Scientist after this course.</a:t>
            </a:r>
          </a:p>
          <a:p>
            <a:pPr marL="0" indent="0">
              <a:buNone/>
            </a:pPr>
            <a:endParaRPr lang="en-US" sz="2400" dirty="0"/>
          </a:p>
          <a:p>
            <a:pPr marL="0" indent="0">
              <a:buNone/>
            </a:pPr>
            <a:r>
              <a:rPr lang="en-US" sz="2400" dirty="0" smtClean="0"/>
              <a:t>You </a:t>
            </a:r>
            <a:r>
              <a:rPr lang="en-US" sz="2400" b="1" dirty="0" smtClean="0"/>
              <a:t>WILL </a:t>
            </a:r>
            <a:r>
              <a:rPr lang="en-US" sz="2400" dirty="0" smtClean="0"/>
              <a:t>become familiar enough with Python and R to teach yourself how to read documentation and learn how to become a Data Scientist.</a:t>
            </a:r>
          </a:p>
          <a:p>
            <a:pPr marL="0" indent="0">
              <a:buNone/>
            </a:pPr>
            <a:endParaRPr lang="en-US" sz="2400" b="1" dirty="0"/>
          </a:p>
          <a:p>
            <a:pPr marL="0" indent="0">
              <a:buNone/>
            </a:pPr>
            <a:r>
              <a:rPr lang="en-US" sz="2400" dirty="0">
                <a:hlinkClick r:id="rId2"/>
              </a:rPr>
              <a:t>The curiosity advantage: the most important skill for data science</a:t>
            </a:r>
            <a:endParaRPr lang="en-US" sz="2400" dirty="0"/>
          </a:p>
          <a:p>
            <a:pPr marL="0" indent="0">
              <a:buNone/>
            </a:pPr>
            <a:r>
              <a:rPr lang="en-US" sz="2400" dirty="0"/>
              <a:t>(O’Reilly)</a:t>
            </a:r>
          </a:p>
          <a:p>
            <a:pPr marL="0" indent="0">
              <a:buNone/>
            </a:pPr>
            <a:endParaRPr lang="en-US" sz="2400" dirty="0" smtClean="0"/>
          </a:p>
        </p:txBody>
      </p:sp>
      <p:pic>
        <p:nvPicPr>
          <p:cNvPr id="3074" name="Picture 2" descr="C:\Users\jonathandjoa\Desktop\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015" y="1447800"/>
            <a:ext cx="157797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jonathandjoa\Desktop\D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733" y="3885830"/>
            <a:ext cx="1760537" cy="249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182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Contact Information</a:t>
            </a:r>
            <a:endParaRPr lang="en-US" dirty="0"/>
          </a:p>
        </p:txBody>
      </p:sp>
      <p:sp>
        <p:nvSpPr>
          <p:cNvPr id="3" name="Content Placeholder 2"/>
          <p:cNvSpPr>
            <a:spLocks noGrp="1"/>
          </p:cNvSpPr>
          <p:nvPr>
            <p:ph idx="1"/>
          </p:nvPr>
        </p:nvSpPr>
        <p:spPr/>
        <p:txBody>
          <a:bodyPr/>
          <a:lstStyle/>
          <a:p>
            <a:pPr marL="0" indent="0">
              <a:buNone/>
            </a:pPr>
            <a:r>
              <a:rPr lang="en-US" dirty="0" smtClean="0"/>
              <a:t>Jonathan </a:t>
            </a:r>
            <a:r>
              <a:rPr lang="en-US" dirty="0" err="1" smtClean="0"/>
              <a:t>Joa</a:t>
            </a:r>
            <a:r>
              <a:rPr lang="en-US" dirty="0" smtClean="0"/>
              <a:t> – </a:t>
            </a:r>
            <a:r>
              <a:rPr lang="en-US" dirty="0" smtClean="0">
                <a:hlinkClick r:id="rId2"/>
              </a:rPr>
              <a:t>Jonathan.Joa@gsa.gov</a:t>
            </a:r>
            <a:endParaRPr lang="en-US" dirty="0" smtClean="0"/>
          </a:p>
          <a:p>
            <a:pPr marL="0" indent="0">
              <a:buNone/>
            </a:pPr>
            <a:endParaRPr lang="en-US" dirty="0" smtClean="0"/>
          </a:p>
          <a:p>
            <a:pPr marL="0" indent="0">
              <a:buNone/>
            </a:pPr>
            <a:r>
              <a:rPr lang="en-US" dirty="0" smtClean="0"/>
              <a:t>Scott </a:t>
            </a:r>
            <a:r>
              <a:rPr lang="en-US" dirty="0"/>
              <a:t>McAllister </a:t>
            </a:r>
            <a:r>
              <a:rPr lang="en-US" dirty="0" smtClean="0"/>
              <a:t>– </a:t>
            </a:r>
            <a:r>
              <a:rPr lang="en-US" dirty="0" smtClean="0">
                <a:hlinkClick r:id="rId3"/>
              </a:rPr>
              <a:t>Scott.McAllister@gsa.gov</a:t>
            </a:r>
            <a:endParaRPr lang="en-US" dirty="0" smtClean="0"/>
          </a:p>
        </p:txBody>
      </p:sp>
    </p:spTree>
    <p:extLst>
      <p:ext uri="{BB962C8B-B14F-4D97-AF65-F5344CB8AC3E}">
        <p14:creationId xmlns:p14="http://schemas.microsoft.com/office/powerpoint/2010/main" val="385626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a:xfrm>
            <a:off x="457200" y="1600200"/>
            <a:ext cx="4093922" cy="4525963"/>
          </a:xfrm>
        </p:spPr>
        <p:txBody>
          <a:bodyPr>
            <a:normAutofit/>
          </a:bodyPr>
          <a:lstStyle/>
          <a:p>
            <a:pPr>
              <a:buFontTx/>
              <a:buChar char="-"/>
            </a:pPr>
            <a:r>
              <a:rPr lang="en-US" sz="2400" dirty="0" smtClean="0"/>
              <a:t>Tools and techniques for data analysis</a:t>
            </a:r>
          </a:p>
          <a:p>
            <a:pPr>
              <a:buFontTx/>
              <a:buChar char="-"/>
            </a:pPr>
            <a:endParaRPr lang="en-US" sz="2400" dirty="0" smtClean="0"/>
          </a:p>
          <a:p>
            <a:pPr>
              <a:buFontTx/>
              <a:buChar char="-"/>
            </a:pPr>
            <a:r>
              <a:rPr lang="en-US" sz="2400" dirty="0" smtClean="0"/>
              <a:t>Problem-solving</a:t>
            </a:r>
          </a:p>
          <a:p>
            <a:pPr>
              <a:buFontTx/>
              <a:buChar char="-"/>
            </a:pPr>
            <a:endParaRPr lang="en-US" sz="2400" dirty="0" smtClean="0"/>
          </a:p>
          <a:p>
            <a:pPr>
              <a:buFontTx/>
              <a:buChar char="-"/>
            </a:pPr>
            <a:r>
              <a:rPr lang="en-US" sz="2400" dirty="0" smtClean="0"/>
              <a:t>Applying scientific techniques to practical problems</a:t>
            </a:r>
            <a:endParaRPr lang="en-US" sz="2400" dirty="0"/>
          </a:p>
        </p:txBody>
      </p:sp>
      <p:pic>
        <p:nvPicPr>
          <p:cNvPr id="4" name="Picture 2" descr="https://github.com/ga-students/DS_HK_10/raw/f75605403b8e0bf264135da70bb6c92abfabe43c/notebooks/assets/CGZeXMnWwAAnCy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680" y="1371600"/>
            <a:ext cx="4578264" cy="470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51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pic>
        <p:nvPicPr>
          <p:cNvPr id="4" name="Picture 2" descr="https://i2.wp.com/sciencereview.berkeley.edu/wp-content/uploads/2014/04/spring_2014_azam_01.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776075"/>
            <a:ext cx="8229600" cy="4174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51354" y="6036704"/>
            <a:ext cx="609600" cy="276999"/>
          </a:xfrm>
          <a:prstGeom prst="rect">
            <a:avLst/>
          </a:prstGeom>
          <a:noFill/>
        </p:spPr>
        <p:txBody>
          <a:bodyPr wrap="square" rtlCol="0">
            <a:spAutoFit/>
          </a:bodyPr>
          <a:lstStyle/>
          <a:p>
            <a:r>
              <a:rPr lang="en-US" sz="1200" dirty="0" smtClean="0">
                <a:hlinkClick r:id="rId4"/>
              </a:rPr>
              <a:t>Article</a:t>
            </a:r>
            <a:endParaRPr lang="en-US" sz="1200" dirty="0"/>
          </a:p>
        </p:txBody>
      </p:sp>
      <p:sp>
        <p:nvSpPr>
          <p:cNvPr id="3" name="TextBox 2"/>
          <p:cNvSpPr txBox="1"/>
          <p:nvPr/>
        </p:nvSpPr>
        <p:spPr>
          <a:xfrm>
            <a:off x="6019800" y="6313703"/>
            <a:ext cx="2819400" cy="307777"/>
          </a:xfrm>
          <a:prstGeom prst="rect">
            <a:avLst/>
          </a:prstGeom>
          <a:noFill/>
        </p:spPr>
        <p:txBody>
          <a:bodyPr wrap="square" rtlCol="0">
            <a:spAutoFit/>
          </a:bodyPr>
          <a:lstStyle/>
          <a:p>
            <a:r>
              <a:rPr lang="en-US" sz="1400" dirty="0" smtClean="0">
                <a:hlinkClick r:id="rId5"/>
              </a:rPr>
              <a:t>Danger Zone: Spurious Correlations</a:t>
            </a:r>
            <a:endParaRPr lang="en-US" sz="1400" dirty="0"/>
          </a:p>
        </p:txBody>
      </p:sp>
    </p:spTree>
    <p:extLst>
      <p:ext uri="{BB962C8B-B14F-4D97-AF65-F5344CB8AC3E}">
        <p14:creationId xmlns:p14="http://schemas.microsoft.com/office/powerpoint/2010/main" val="2599872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Data Science?</a:t>
            </a:r>
          </a:p>
        </p:txBody>
      </p:sp>
      <p:sp>
        <p:nvSpPr>
          <p:cNvPr id="3" name="Content Placeholder 2"/>
          <p:cNvSpPr>
            <a:spLocks noGrp="1"/>
          </p:cNvSpPr>
          <p:nvPr>
            <p:ph idx="1"/>
          </p:nvPr>
        </p:nvSpPr>
        <p:spPr/>
        <p:txBody>
          <a:bodyPr>
            <a:normAutofit/>
          </a:bodyPr>
          <a:lstStyle/>
          <a:p>
            <a:pPr marL="0" indent="0">
              <a:buNone/>
            </a:pPr>
            <a:r>
              <a:rPr lang="en-US" sz="2400" dirty="0" smtClean="0">
                <a:hlinkClick r:id="rId2"/>
              </a:rPr>
              <a:t>Data Scientist: The Sexiest Job of the 21</a:t>
            </a:r>
            <a:r>
              <a:rPr lang="en-US" sz="2400" baseline="30000" dirty="0" smtClean="0">
                <a:hlinkClick r:id="rId2"/>
              </a:rPr>
              <a:t>st</a:t>
            </a:r>
            <a:r>
              <a:rPr lang="en-US" sz="2400" dirty="0" smtClean="0">
                <a:hlinkClick r:id="rId2"/>
              </a:rPr>
              <a:t> Century </a:t>
            </a:r>
            <a:endParaRPr lang="en-US" sz="2400" dirty="0" smtClean="0"/>
          </a:p>
          <a:p>
            <a:pPr marL="0" indent="0">
              <a:buNone/>
            </a:pPr>
            <a:r>
              <a:rPr lang="en-US" sz="2400" dirty="0" smtClean="0"/>
              <a:t>(Harvard Business Review)</a:t>
            </a:r>
            <a:endParaRPr lang="en-US" sz="2400" dirty="0" smtClean="0">
              <a:hlinkClick r:id="rId3"/>
            </a:endParaRPr>
          </a:p>
          <a:p>
            <a:pPr marL="0" indent="0">
              <a:buNone/>
            </a:pPr>
            <a:endParaRPr lang="en-US" sz="2400" dirty="0">
              <a:hlinkClick r:id="rId3"/>
            </a:endParaRPr>
          </a:p>
          <a:p>
            <a:pPr marL="0" indent="0">
              <a:buNone/>
            </a:pPr>
            <a:r>
              <a:rPr lang="en-US" sz="2400" dirty="0" smtClean="0">
                <a:hlinkClick r:id="rId3"/>
              </a:rPr>
              <a:t>IBM </a:t>
            </a:r>
            <a:r>
              <a:rPr lang="en-US" sz="2400" dirty="0">
                <a:hlinkClick r:id="rId3"/>
              </a:rPr>
              <a:t>Predicts Demand For Data Scientists Will Soar 28% By </a:t>
            </a:r>
            <a:r>
              <a:rPr lang="en-US" sz="2400" dirty="0" smtClean="0">
                <a:hlinkClick r:id="rId3"/>
              </a:rPr>
              <a:t>2020</a:t>
            </a:r>
            <a:r>
              <a:rPr lang="en-US" sz="2400" dirty="0" smtClean="0"/>
              <a:t> (Forbes)</a:t>
            </a:r>
            <a:endParaRPr lang="en-US" sz="2400" dirty="0"/>
          </a:p>
          <a:p>
            <a:pPr marL="0" indent="0" fontAlgn="base">
              <a:buNone/>
            </a:pPr>
            <a:endParaRPr lang="en-US" sz="2400" dirty="0"/>
          </a:p>
          <a:p>
            <a:pPr marL="0" indent="0" fontAlgn="base">
              <a:buNone/>
            </a:pPr>
            <a:r>
              <a:rPr lang="en-US" sz="2400" dirty="0" smtClean="0">
                <a:hlinkClick r:id="rId4"/>
              </a:rPr>
              <a:t>50 Best Jobs in America, 2017</a:t>
            </a:r>
            <a:r>
              <a:rPr lang="en-US" sz="2400" dirty="0" smtClean="0"/>
              <a:t> (Glassdoor)</a:t>
            </a:r>
          </a:p>
          <a:p>
            <a:pPr marL="0" indent="0" fontAlgn="base">
              <a:buNone/>
            </a:pPr>
            <a:endParaRPr lang="en-US" sz="2400" dirty="0"/>
          </a:p>
          <a:p>
            <a:pPr marL="0" indent="0" fontAlgn="base">
              <a:buNone/>
            </a:pPr>
            <a:r>
              <a:rPr lang="en-US" sz="2400" dirty="0">
                <a:hlinkClick r:id="rId5"/>
              </a:rPr>
              <a:t>The world’s most valuable resource is no longer oil, but </a:t>
            </a:r>
            <a:r>
              <a:rPr lang="en-US" sz="2400" dirty="0" smtClean="0">
                <a:hlinkClick r:id="rId5"/>
              </a:rPr>
              <a:t>data</a:t>
            </a:r>
            <a:r>
              <a:rPr lang="en-US" sz="2400" dirty="0" smtClean="0"/>
              <a:t> </a:t>
            </a:r>
          </a:p>
          <a:p>
            <a:pPr marL="0" indent="0" fontAlgn="base">
              <a:buNone/>
            </a:pPr>
            <a:r>
              <a:rPr lang="en-US" sz="2400" dirty="0" smtClean="0"/>
              <a:t>(The Economist)</a:t>
            </a:r>
            <a:endParaRPr lang="en-US" sz="2400" dirty="0"/>
          </a:p>
        </p:txBody>
      </p:sp>
    </p:spTree>
    <p:extLst>
      <p:ext uri="{BB962C8B-B14F-4D97-AF65-F5344CB8AC3E}">
        <p14:creationId xmlns:p14="http://schemas.microsoft.com/office/powerpoint/2010/main" val="2814998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Data Science?</a:t>
            </a:r>
            <a:endParaRPr lang="en-US" dirty="0"/>
          </a:p>
        </p:txBody>
      </p:sp>
      <p:pic>
        <p:nvPicPr>
          <p:cNvPr id="4" name="Shape 303"/>
          <p:cNvPicPr preferRelativeResize="0">
            <a:picLocks noGrp="1"/>
          </p:cNvPicPr>
          <p:nvPr>
            <p:ph idx="1"/>
          </p:nvPr>
        </p:nvPicPr>
        <p:blipFill>
          <a:blip r:embed="rId2">
            <a:alphaModFix/>
          </a:blip>
          <a:stretch>
            <a:fillRect/>
          </a:stretch>
        </p:blipFill>
        <p:spPr>
          <a:xfrm>
            <a:off x="304898" y="1591458"/>
            <a:ext cx="4048940" cy="1785350"/>
          </a:xfrm>
          <a:prstGeom prst="rect">
            <a:avLst/>
          </a:prstGeom>
          <a:noFill/>
          <a:ln>
            <a:noFill/>
          </a:ln>
        </p:spPr>
      </p:pic>
      <p:pic>
        <p:nvPicPr>
          <p:cNvPr id="5" name="Shape 307"/>
          <p:cNvPicPr preferRelativeResize="0"/>
          <p:nvPr/>
        </p:nvPicPr>
        <p:blipFill>
          <a:blip r:embed="rId3">
            <a:alphaModFix/>
          </a:blip>
          <a:stretch>
            <a:fillRect/>
          </a:stretch>
        </p:blipFill>
        <p:spPr>
          <a:xfrm>
            <a:off x="3276600" y="3395597"/>
            <a:ext cx="2590800" cy="876300"/>
          </a:xfrm>
          <a:prstGeom prst="rect">
            <a:avLst/>
          </a:prstGeom>
          <a:noFill/>
          <a:ln>
            <a:noFill/>
          </a:ln>
        </p:spPr>
      </p:pic>
      <p:pic>
        <p:nvPicPr>
          <p:cNvPr id="6" name="Shape 304"/>
          <p:cNvPicPr preferRelativeResize="0"/>
          <p:nvPr/>
        </p:nvPicPr>
        <p:blipFill>
          <a:blip r:embed="rId4">
            <a:alphaModFix/>
          </a:blip>
          <a:stretch>
            <a:fillRect/>
          </a:stretch>
        </p:blipFill>
        <p:spPr>
          <a:xfrm>
            <a:off x="5029200" y="2286000"/>
            <a:ext cx="3865225" cy="642350"/>
          </a:xfrm>
          <a:prstGeom prst="rect">
            <a:avLst/>
          </a:prstGeom>
          <a:noFill/>
          <a:ln>
            <a:noFill/>
          </a:ln>
        </p:spPr>
      </p:pic>
      <p:pic>
        <p:nvPicPr>
          <p:cNvPr id="7" name="Shape 306"/>
          <p:cNvPicPr preferRelativeResize="0"/>
          <p:nvPr/>
        </p:nvPicPr>
        <p:blipFill>
          <a:blip r:embed="rId5">
            <a:alphaModFix/>
          </a:blip>
          <a:stretch>
            <a:fillRect/>
          </a:stretch>
        </p:blipFill>
        <p:spPr>
          <a:xfrm>
            <a:off x="5334000" y="4248933"/>
            <a:ext cx="3017640" cy="2320952"/>
          </a:xfrm>
          <a:prstGeom prst="rect">
            <a:avLst/>
          </a:prstGeom>
          <a:noFill/>
          <a:ln>
            <a:noFill/>
          </a:ln>
        </p:spPr>
      </p:pic>
      <p:pic>
        <p:nvPicPr>
          <p:cNvPr id="8" name="Shape 305"/>
          <p:cNvPicPr preferRelativeResize="0"/>
          <p:nvPr/>
        </p:nvPicPr>
        <p:blipFill>
          <a:blip r:embed="rId6">
            <a:alphaModFix/>
          </a:blip>
          <a:stretch>
            <a:fillRect/>
          </a:stretch>
        </p:blipFill>
        <p:spPr>
          <a:xfrm>
            <a:off x="398745" y="4134595"/>
            <a:ext cx="3962400" cy="2549628"/>
          </a:xfrm>
          <a:prstGeom prst="rect">
            <a:avLst/>
          </a:prstGeom>
          <a:noFill/>
          <a:ln>
            <a:noFill/>
          </a:ln>
        </p:spPr>
      </p:pic>
    </p:spTree>
    <p:extLst>
      <p:ext uri="{BB962C8B-B14F-4D97-AF65-F5344CB8AC3E}">
        <p14:creationId xmlns:p14="http://schemas.microsoft.com/office/powerpoint/2010/main" val="1351055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 Example</a:t>
            </a:r>
            <a:endParaRPr lang="en-US" dirty="0"/>
          </a:p>
        </p:txBody>
      </p:sp>
      <p:pic>
        <p:nvPicPr>
          <p:cNvPr id="1026" name="Picture 2" descr="https://img.washingtonpost.com/wp-apps/imrs.php?src=https://img.washingtonpost.com/blogs/innovations/files/2016/05/hab_uks_1_arrow234.png&amp;w=14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060418"/>
            <a:ext cx="7545868" cy="3711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73714" y="5759705"/>
            <a:ext cx="609600" cy="276999"/>
          </a:xfrm>
          <a:prstGeom prst="rect">
            <a:avLst/>
          </a:prstGeom>
          <a:noFill/>
        </p:spPr>
        <p:txBody>
          <a:bodyPr wrap="square" rtlCol="0">
            <a:spAutoFit/>
          </a:bodyPr>
          <a:lstStyle/>
          <a:p>
            <a:r>
              <a:rPr lang="en-US" sz="1200" dirty="0" smtClean="0">
                <a:hlinkClick r:id="rId4"/>
              </a:rPr>
              <a:t>Article</a:t>
            </a:r>
            <a:endParaRPr lang="en-US" sz="1200" dirty="0"/>
          </a:p>
        </p:txBody>
      </p:sp>
    </p:spTree>
    <p:extLst>
      <p:ext uri="{BB962C8B-B14F-4D97-AF65-F5344CB8AC3E}">
        <p14:creationId xmlns:p14="http://schemas.microsoft.com/office/powerpoint/2010/main" val="3412360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Science Roles</a:t>
            </a:r>
            <a:endParaRPr lang="en-US" dirty="0"/>
          </a:p>
        </p:txBody>
      </p:sp>
      <p:grpSp>
        <p:nvGrpSpPr>
          <p:cNvPr id="4" name="Group 3"/>
          <p:cNvGrpSpPr/>
          <p:nvPr/>
        </p:nvGrpSpPr>
        <p:grpSpPr>
          <a:xfrm>
            <a:off x="764643" y="1282148"/>
            <a:ext cx="7614715" cy="5238319"/>
            <a:chOff x="1092200" y="1365250"/>
            <a:chExt cx="10829817" cy="5577840"/>
          </a:xfrm>
        </p:grpSpPr>
        <p:pic>
          <p:nvPicPr>
            <p:cNvPr id="5" name="Picture 2" descr="Rachel’s data science profile, which she created to illustrate trying to visualize oneself as a data scientist; she wanted students and guest lecturers to “riff” on this—to add buckets or remove skills, use a different scale or visualization method, and think about the drawbacks of self-repor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325370"/>
              <a:ext cx="490294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ata science team profiles can be constructed from data scientist profiles; there should be alignment between the data science team profile and the profile of the data problems they try to sol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500" y="1365250"/>
              <a:ext cx="5304517" cy="55778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308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Science Skills</a:t>
            </a:r>
            <a:endParaRPr lang="en-US" dirty="0"/>
          </a:p>
        </p:txBody>
      </p:sp>
      <p:sp>
        <p:nvSpPr>
          <p:cNvPr id="8" name="Content Placeholder 2"/>
          <p:cNvSpPr>
            <a:spLocks noGrp="1"/>
          </p:cNvSpPr>
          <p:nvPr>
            <p:ph idx="1"/>
          </p:nvPr>
        </p:nvSpPr>
        <p:spPr>
          <a:xfrm>
            <a:off x="457200" y="1600200"/>
            <a:ext cx="8305800" cy="4525963"/>
          </a:xfrm>
        </p:spPr>
        <p:txBody>
          <a:bodyPr>
            <a:normAutofit/>
          </a:bodyPr>
          <a:lstStyle/>
          <a:p>
            <a:pPr marL="0" indent="0">
              <a:buNone/>
            </a:pPr>
            <a:r>
              <a:rPr lang="en-US" sz="2400" dirty="0" smtClean="0"/>
              <a:t>Involves a variety of skills, not just one</a:t>
            </a:r>
          </a:p>
        </p:txBody>
      </p:sp>
      <p:pic>
        <p:nvPicPr>
          <p:cNvPr id="5" name="Shape 327"/>
          <p:cNvPicPr preferRelativeResize="0"/>
          <p:nvPr/>
        </p:nvPicPr>
        <p:blipFill>
          <a:blip r:embed="rId3">
            <a:alphaModFix/>
          </a:blip>
          <a:stretch>
            <a:fillRect/>
          </a:stretch>
        </p:blipFill>
        <p:spPr>
          <a:xfrm>
            <a:off x="533400" y="2178078"/>
            <a:ext cx="7848600" cy="4490850"/>
          </a:xfrm>
          <a:prstGeom prst="rect">
            <a:avLst/>
          </a:prstGeom>
          <a:noFill/>
          <a:ln>
            <a:noFill/>
          </a:ln>
        </p:spPr>
      </p:pic>
    </p:spTree>
    <p:extLst>
      <p:ext uri="{BB962C8B-B14F-4D97-AF65-F5344CB8AC3E}">
        <p14:creationId xmlns:p14="http://schemas.microsoft.com/office/powerpoint/2010/main" val="2956935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1428</TotalTime>
  <Words>854</Words>
  <Application>Microsoft Office PowerPoint</Application>
  <PresentationFormat>On-screen Show (4:3)</PresentationFormat>
  <Paragraphs>158</Paragraphs>
  <Slides>29</Slides>
  <Notes>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vt:lpstr>
      <vt:lpstr>Intro to Data Science</vt:lpstr>
      <vt:lpstr>Topics</vt:lpstr>
      <vt:lpstr>What is Data Science?</vt:lpstr>
      <vt:lpstr>What is Data Science?</vt:lpstr>
      <vt:lpstr>Why Learn Data Science?</vt:lpstr>
      <vt:lpstr>Who Uses Data Science?</vt:lpstr>
      <vt:lpstr>Netflix Example</vt:lpstr>
      <vt:lpstr>Data Science Roles</vt:lpstr>
      <vt:lpstr>Data Science Skills</vt:lpstr>
      <vt:lpstr>Data Science Roles</vt:lpstr>
      <vt:lpstr>Data Science Workflow</vt:lpstr>
      <vt:lpstr>Data Science Workflow</vt:lpstr>
      <vt:lpstr>Data Science Workflow</vt:lpstr>
      <vt:lpstr>Data Science Workflow</vt:lpstr>
      <vt:lpstr>Data Science Workflow</vt:lpstr>
      <vt:lpstr>Data Science Workflow</vt:lpstr>
      <vt:lpstr>Federal Government Example</vt:lpstr>
      <vt:lpstr>Federal Government Example</vt:lpstr>
      <vt:lpstr>OHRM: Real-Time Analysis</vt:lpstr>
      <vt:lpstr>OHRM: Statistical Analysis on Bias</vt:lpstr>
      <vt:lpstr>PowerPoint Presentation</vt:lpstr>
      <vt:lpstr>Why not Excel?</vt:lpstr>
      <vt:lpstr>Why not Excel?</vt:lpstr>
      <vt:lpstr>Why Python and R?</vt:lpstr>
      <vt:lpstr>Why Python and R?</vt:lpstr>
      <vt:lpstr>Why Python and R?</vt:lpstr>
      <vt:lpstr>Python vs R</vt:lpstr>
      <vt:lpstr>Expectations on What We’ll Learn</vt:lpstr>
      <vt:lpstr>Contact Information</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dc:title>
  <dc:creator>JonathanDJoa</dc:creator>
  <cp:lastModifiedBy>JonathanDJoa</cp:lastModifiedBy>
  <cp:revision>179</cp:revision>
  <dcterms:created xsi:type="dcterms:W3CDTF">2017-10-04T20:28:59Z</dcterms:created>
  <dcterms:modified xsi:type="dcterms:W3CDTF">2017-10-24T14:00:51Z</dcterms:modified>
</cp:coreProperties>
</file>