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05" r:id="rId3"/>
    <p:sldId id="276" r:id="rId4"/>
    <p:sldId id="277" r:id="rId5"/>
    <p:sldId id="285" r:id="rId6"/>
    <p:sldId id="286" r:id="rId7"/>
    <p:sldId id="288" r:id="rId8"/>
    <p:sldId id="287" r:id="rId9"/>
    <p:sldId id="289" r:id="rId10"/>
    <p:sldId id="292" r:id="rId11"/>
    <p:sldId id="291" r:id="rId12"/>
    <p:sldId id="290" r:id="rId13"/>
    <p:sldId id="294" r:id="rId14"/>
    <p:sldId id="295" r:id="rId15"/>
    <p:sldId id="296" r:id="rId16"/>
    <p:sldId id="297" r:id="rId17"/>
    <p:sldId id="299" r:id="rId18"/>
    <p:sldId id="300" r:id="rId19"/>
    <p:sldId id="298" r:id="rId20"/>
    <p:sldId id="302" r:id="rId21"/>
    <p:sldId id="303" r:id="rId22"/>
    <p:sldId id="304" r:id="rId23"/>
    <p:sldId id="306" r:id="rId24"/>
    <p:sldId id="307" r:id="rId25"/>
    <p:sldId id="308" r:id="rId26"/>
    <p:sldId id="278" r:id="rId27"/>
    <p:sldId id="284" r:id="rId28"/>
    <p:sldId id="27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09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generated/pandas.DataFrame.groupby.html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pandas.pydata.org/pandas-docs/stable/merging.html" TargetMode="External"/><Relationship Id="rId2" Type="http://schemas.openxmlformats.org/officeDocument/2006/relationships/hyperlink" Target="https://pip.pypa.io/en/stable/reference/pi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2/library/csv.html" TargetMode="External"/><Relationship Id="rId5" Type="http://schemas.openxmlformats.org/officeDocument/2006/relationships/hyperlink" Target="https://pymysql.readthedocs.io/en/latest/" TargetMode="External"/><Relationship Id="rId10" Type="http://schemas.openxmlformats.org/officeDocument/2006/relationships/hyperlink" Target="https://matplotlib.org/contents.html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://pandas.pydata.org/pandas-docs/version/0.13/visualization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real-estate-across-the-united-states-rexus-lease" TargetMode="External"/><Relationship Id="rId2" Type="http://schemas.openxmlformats.org/officeDocument/2006/relationships/hyperlink" Target="https://catalog.data.gov/dataset/real-estate-across-the-united-states-rexus-inventory-build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E3561"/>
                </a:solidFill>
                <a:latin typeface="Arial"/>
                <a:ea typeface="Arial"/>
                <a:cs typeface="Arial"/>
                <a:sym typeface="Arial"/>
              </a:rPr>
              <a:t>Python For Data Science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December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2.Reading Data Into Python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To read from a CSV file, </a:t>
            </a:r>
            <a:r>
              <a:rPr lang="en-US" dirty="0"/>
              <a:t>w</a:t>
            </a:r>
            <a:r>
              <a:rPr lang="en-US" dirty="0" smtClean="0"/>
              <a:t>e will use the </a:t>
            </a:r>
            <a:r>
              <a:rPr lang="en-US" b="1" dirty="0" smtClean="0"/>
              <a:t>csv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 smtClean="0"/>
              <a:t>End Goal: </a:t>
            </a:r>
            <a:r>
              <a:rPr lang="en-US" dirty="0" smtClean="0"/>
              <a:t>Read the data from a csv file into python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r>
              <a:rPr lang="en-US" b="1" dirty="0" smtClean="0"/>
              <a:t>Pseudo Code:</a:t>
            </a:r>
          </a:p>
          <a:p>
            <a:pPr indent="0">
              <a:buNone/>
            </a:pPr>
            <a:endParaRPr lang="en-US" b="1" dirty="0" smtClean="0"/>
          </a:p>
          <a:p>
            <a:pPr lvl="1"/>
            <a:r>
              <a:rPr lang="en-US" dirty="0" smtClean="0"/>
              <a:t>Open The file</a:t>
            </a:r>
          </a:p>
          <a:p>
            <a:pPr lvl="1"/>
            <a:r>
              <a:rPr lang="en-US" dirty="0" smtClean="0"/>
              <a:t>Read Contents into Object</a:t>
            </a:r>
          </a:p>
          <a:p>
            <a:pPr lvl="1"/>
            <a:r>
              <a:rPr lang="en-US" dirty="0" smtClean="0"/>
              <a:t>Store and 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2.Reading Data Into Python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Code: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>
                <a:latin typeface="Consolas" panose="020B0609020204030204" pitchFamily="49" charset="0"/>
              </a:rPr>
              <a:t>csv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with open</a:t>
            </a:r>
            <a:r>
              <a:rPr lang="en-US" sz="900" dirty="0" smtClean="0">
                <a:latin typeface="Consolas" panose="020B0609020204030204" pitchFamily="49" charset="0"/>
              </a:rPr>
              <a:t>(‘file.csv') </a:t>
            </a:r>
            <a:r>
              <a:rPr lang="en-US" sz="900" dirty="0">
                <a:latin typeface="Consolas" panose="020B0609020204030204" pitchFamily="49" charset="0"/>
              </a:rPr>
              <a:t>as </a:t>
            </a:r>
            <a:r>
              <a:rPr lang="en-US" sz="900" dirty="0" err="1">
                <a:latin typeface="Consolas" panose="020B0609020204030204" pitchFamily="49" charset="0"/>
              </a:rPr>
              <a:t>my_csv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latin typeface="Consolas" panose="020B0609020204030204" pitchFamily="49" charset="0"/>
              </a:rPr>
              <a:t>#</a:t>
            </a:r>
            <a:r>
              <a:rPr lang="en-US" sz="900" dirty="0" err="1" smtClean="0">
                <a:latin typeface="Consolas" panose="020B0609020204030204" pitchFamily="49" charset="0"/>
              </a:rPr>
              <a:t>csv_reader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csv.DictReader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my_csv</a:t>
            </a:r>
            <a:r>
              <a:rPr lang="en-US" sz="900" dirty="0" smtClean="0">
                <a:latin typeface="Consolas" panose="020B0609020204030204" pitchFamily="49" charset="0"/>
              </a:rPr>
              <a:t>) #To Read into a </a:t>
            </a:r>
            <a:r>
              <a:rPr lang="en-US" sz="900" dirty="0" err="1" smtClean="0">
                <a:latin typeface="Consolas" panose="020B0609020204030204" pitchFamily="49" charset="0"/>
              </a:rPr>
              <a:t>DictObject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</a:rPr>
              <a:t>   </a:t>
            </a:r>
            <a:r>
              <a:rPr lang="en-US" sz="900" dirty="0" err="1" smtClean="0">
                <a:latin typeface="Consolas" panose="020B0609020204030204" pitchFamily="49" charset="0"/>
              </a:rPr>
              <a:t>csv_reader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 smtClean="0">
                <a:latin typeface="Consolas" panose="020B0609020204030204" pitchFamily="49" charset="0"/>
              </a:rPr>
              <a:t>csv.reader</a:t>
            </a:r>
            <a:r>
              <a:rPr lang="en-US" sz="900" dirty="0" smtClean="0"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</a:rPr>
              <a:t>my_csv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for row in </a:t>
            </a:r>
            <a:r>
              <a:rPr lang="en-US" sz="900" dirty="0" err="1">
                <a:latin typeface="Consolas" panose="020B0609020204030204" pitchFamily="49" charset="0"/>
              </a:rPr>
              <a:t>csv_reader</a:t>
            </a:r>
            <a:r>
              <a:rPr lang="en-US" sz="900" dirty="0" smtClean="0">
                <a:latin typeface="Consolas" panose="020B0609020204030204" pitchFamily="49" charset="0"/>
              </a:rPr>
              <a:t>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        print(row)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</a:rPr>
              <a:t>       #print(row[1]) #To Access First Column Values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smtClean="0">
                <a:latin typeface="Consolas" panose="020B0609020204030204" pitchFamily="49" charset="0"/>
              </a:rPr>
              <a:t>#print(row</a:t>
            </a:r>
            <a:r>
              <a:rPr lang="en-US" sz="900" dirty="0">
                <a:latin typeface="Consolas" panose="020B0609020204030204" pitchFamily="49" charset="0"/>
              </a:rPr>
              <a:t>['</a:t>
            </a:r>
            <a:r>
              <a:rPr lang="en-US" sz="900" dirty="0" err="1">
                <a:latin typeface="Consolas" panose="020B0609020204030204" pitchFamily="49" charset="0"/>
              </a:rPr>
              <a:t>RegionCode</a:t>
            </a:r>
            <a:r>
              <a:rPr lang="en-US" sz="900" dirty="0" smtClean="0">
                <a:latin typeface="Consolas" panose="020B0609020204030204" pitchFamily="49" charset="0"/>
              </a:rPr>
              <a:t>']) #To Access Dictionary Values with Key </a:t>
            </a:r>
            <a:r>
              <a:rPr lang="en-US" sz="900" dirty="0" err="1" smtClean="0">
                <a:latin typeface="Consolas" panose="020B0609020204030204" pitchFamily="49" charset="0"/>
              </a:rPr>
              <a:t>RegionCode</a:t>
            </a:r>
            <a:r>
              <a:rPr lang="en-US" sz="900" dirty="0" smtClean="0">
                <a:latin typeface="Consolas" panose="020B0609020204030204" pitchFamily="49" charset="0"/>
              </a:rPr>
              <a:t> If </a:t>
            </a:r>
            <a:r>
              <a:rPr lang="en-US" sz="900" dirty="0" err="1" smtClean="0">
                <a:latin typeface="Consolas" panose="020B0609020204030204" pitchFamily="49" charset="0"/>
              </a:rPr>
              <a:t>DictObject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2.Reading Data Into Python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Might not be in the same structure</a:t>
            </a:r>
          </a:p>
          <a:p>
            <a:endParaRPr lang="en-US" dirty="0" smtClean="0"/>
          </a:p>
          <a:p>
            <a:r>
              <a:rPr lang="en-US" dirty="0" smtClean="0"/>
              <a:t>Manipulation will not be the same for all sources</a:t>
            </a:r>
          </a:p>
          <a:p>
            <a:endParaRPr lang="en-US" dirty="0" smtClean="0"/>
          </a:p>
          <a:p>
            <a:r>
              <a:rPr lang="en-US" dirty="0" smtClean="0"/>
              <a:t>Why not use a common object?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0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3.pandas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3.pandas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Pandas </a:t>
            </a:r>
            <a:r>
              <a:rPr lang="en-US" b="1" dirty="0" err="1" smtClean="0"/>
              <a:t>DataFrame</a:t>
            </a:r>
            <a:endParaRPr lang="en-US" b="1" dirty="0" smtClean="0"/>
          </a:p>
          <a:p>
            <a:pPr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primary pandas data </a:t>
            </a:r>
            <a:r>
              <a:rPr lang="en-US" dirty="0" smtClean="0"/>
              <a:t>structure</a:t>
            </a:r>
          </a:p>
          <a:p>
            <a:pPr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Two-dimensional size, mutable, tabular </a:t>
            </a:r>
            <a:r>
              <a:rPr lang="en-US" dirty="0"/>
              <a:t>data structure with labeled axes (rows and columns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Provide a common structure for all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3.Pandas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Now Lets read Both our sources again, this time in </a:t>
            </a:r>
            <a:r>
              <a:rPr lang="en-US" dirty="0" err="1" smtClean="0"/>
              <a:t>dataFrames</a:t>
            </a:r>
            <a:r>
              <a:rPr lang="en-US" dirty="0" smtClean="0"/>
              <a:t>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End Goal: </a:t>
            </a:r>
            <a:r>
              <a:rPr lang="en-US" dirty="0"/>
              <a:t>Read the data from </a:t>
            </a:r>
            <a:r>
              <a:rPr lang="en-US" dirty="0" smtClean="0"/>
              <a:t>both DB and </a:t>
            </a:r>
            <a:r>
              <a:rPr lang="en-US" dirty="0"/>
              <a:t>csv file into </a:t>
            </a:r>
            <a:r>
              <a:rPr lang="en-US" dirty="0" smtClean="0"/>
              <a:t>python</a:t>
            </a:r>
          </a:p>
          <a:p>
            <a:pPr indent="0">
              <a:buNone/>
            </a:pPr>
            <a:endParaRPr lang="en-US" dirty="0"/>
          </a:p>
          <a:p>
            <a:r>
              <a:rPr lang="en-US" b="1" dirty="0"/>
              <a:t>Pseudo Code: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Define Connection Parameters</a:t>
            </a:r>
          </a:p>
          <a:p>
            <a:pPr lvl="1"/>
            <a:r>
              <a:rPr lang="en-US" dirty="0"/>
              <a:t>Establish a Connection</a:t>
            </a:r>
          </a:p>
          <a:p>
            <a:pPr lvl="1"/>
            <a:r>
              <a:rPr lang="en-US" dirty="0"/>
              <a:t>Execute A Query with a </a:t>
            </a:r>
            <a:r>
              <a:rPr lang="en-US" dirty="0" smtClean="0"/>
              <a:t>cursor</a:t>
            </a:r>
          </a:p>
          <a:p>
            <a:pPr lvl="1"/>
            <a:r>
              <a:rPr lang="en-US" b="1" dirty="0" smtClean="0"/>
              <a:t>Store into </a:t>
            </a:r>
            <a:r>
              <a:rPr lang="en-US" b="1" dirty="0" err="1" smtClean="0"/>
              <a:t>dataFrame</a:t>
            </a:r>
            <a:endParaRPr lang="en-US" b="1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Open </a:t>
            </a:r>
            <a:r>
              <a:rPr lang="en-US" dirty="0"/>
              <a:t>The file</a:t>
            </a:r>
          </a:p>
          <a:p>
            <a:pPr lvl="1"/>
            <a:r>
              <a:rPr lang="en-US" dirty="0"/>
              <a:t>Read Contents into Object</a:t>
            </a:r>
          </a:p>
          <a:p>
            <a:pPr lvl="1"/>
            <a:r>
              <a:rPr lang="en-US" b="1" dirty="0"/>
              <a:t>Store </a:t>
            </a:r>
            <a:r>
              <a:rPr lang="en-US" b="1" dirty="0" smtClean="0"/>
              <a:t>in </a:t>
            </a:r>
            <a:r>
              <a:rPr lang="en-US" b="1" dirty="0" err="1" smtClean="0"/>
              <a:t>dataFrame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6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3.Pandas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import pandas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open connection to the database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conn 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</a:t>
            </a:r>
            <a:r>
              <a:rPr lang="en-US" sz="900" dirty="0" smtClean="0">
                <a:latin typeface="Consolas" panose="020B0609020204030204" pitchFamily="49" charset="0"/>
              </a:rPr>
              <a:t>=‘</a:t>
            </a:r>
            <a:r>
              <a:rPr lang="en-US" sz="900" dirty="0" err="1" smtClean="0">
                <a:latin typeface="Consolas" panose="020B0609020204030204" pitchFamily="49" charset="0"/>
              </a:rPr>
              <a:t>XXXX',port</a:t>
            </a:r>
            <a:r>
              <a:rPr lang="en-US" sz="900" dirty="0" smtClean="0">
                <a:latin typeface="Consolas" panose="020B0609020204030204" pitchFamily="49" charset="0"/>
              </a:rPr>
              <a:t>=3306,user=‘my_user',</a:t>
            </a:r>
            <a:r>
              <a:rPr lang="en-US" sz="900" dirty="0" err="1" smtClean="0">
                <a:latin typeface="Consolas" panose="020B0609020204030204" pitchFamily="49" charset="0"/>
              </a:rPr>
              <a:t>passwd</a:t>
            </a:r>
            <a:r>
              <a:rPr lang="en-US" sz="900" dirty="0" smtClean="0">
                <a:latin typeface="Consolas" panose="020B0609020204030204" pitchFamily="49" charset="0"/>
              </a:rPr>
              <a:t>=‘XXXX',</a:t>
            </a:r>
            <a:r>
              <a:rPr lang="en-US" sz="900" dirty="0" err="1" smtClean="0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=‘my_</a:t>
            </a:r>
            <a:r>
              <a:rPr lang="en-US" sz="900" dirty="0" err="1" smtClean="0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',charset</a:t>
            </a:r>
            <a:r>
              <a:rPr lang="en-US" sz="900" dirty="0">
                <a:latin typeface="Consolas" panose="020B0609020204030204" pitchFamily="49" charset="0"/>
              </a:rPr>
              <a:t>='utf8')  </a:t>
            </a:r>
          </a:p>
          <a:p>
            <a:pPr indent="0">
              <a:buNone/>
            </a:pP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df_db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pandas.read_sql</a:t>
            </a:r>
            <a:r>
              <a:rPr lang="en-US" sz="900" dirty="0">
                <a:latin typeface="Consolas" panose="020B0609020204030204" pitchFamily="49" charset="0"/>
              </a:rPr>
              <a:t>('SELECT * FROM </a:t>
            </a:r>
            <a:r>
              <a:rPr lang="en-US" sz="900" dirty="0" err="1" smtClean="0">
                <a:latin typeface="Consolas" panose="020B0609020204030204" pitchFamily="49" charset="0"/>
              </a:rPr>
              <a:t>my_table',</a:t>
            </a:r>
            <a:r>
              <a:rPr lang="en-US" sz="900" dirty="0" err="1">
                <a:latin typeface="Consolas" panose="020B0609020204030204" pitchFamily="49" charset="0"/>
              </a:rPr>
              <a:t>conn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df_db.head</a:t>
            </a:r>
            <a:r>
              <a:rPr lang="en-US" sz="900" dirty="0">
                <a:latin typeface="Consolas" panose="020B0609020204030204" pitchFamily="49" charset="0"/>
              </a:rPr>
              <a:t>(3))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conn.close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CSV reading from Pandas into </a:t>
            </a:r>
            <a:r>
              <a:rPr lang="en-US" sz="900" dirty="0" err="1">
                <a:latin typeface="Consolas" panose="020B0609020204030204" pitchFamily="49" charset="0"/>
              </a:rPr>
              <a:t>df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df_csv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pandas.read_csv</a:t>
            </a:r>
            <a:r>
              <a:rPr lang="en-US" sz="900" dirty="0" smtClean="0">
                <a:latin typeface="Consolas" panose="020B0609020204030204" pitchFamily="49" charset="0"/>
              </a:rPr>
              <a:t>(“my_file.csv</a:t>
            </a:r>
            <a:r>
              <a:rPr lang="en-US" sz="900" dirty="0">
                <a:latin typeface="Consolas" panose="020B0609020204030204" pitchFamily="49" charset="0"/>
              </a:rPr>
              <a:t>")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df_csv.head</a:t>
            </a:r>
            <a:r>
              <a:rPr lang="en-US" sz="9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3.Pandas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Joining </a:t>
            </a:r>
            <a:r>
              <a:rPr lang="en-US" dirty="0" err="1"/>
              <a:t>D</a:t>
            </a:r>
            <a:r>
              <a:rPr lang="en-US" dirty="0" err="1" smtClean="0"/>
              <a:t>ataFrames</a:t>
            </a:r>
            <a:r>
              <a:rPr lang="en-US" dirty="0" smtClean="0"/>
              <a:t>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End Goal: </a:t>
            </a:r>
            <a:r>
              <a:rPr lang="en-US" dirty="0" smtClean="0"/>
              <a:t>Have one Data Frame based on a Join</a:t>
            </a:r>
          </a:p>
          <a:p>
            <a:pPr lvl="1"/>
            <a:r>
              <a:rPr lang="en-US" dirty="0" smtClean="0"/>
              <a:t>SQL Joins are not possible when both sources are not in the same database!</a:t>
            </a:r>
          </a:p>
          <a:p>
            <a:pPr indent="0">
              <a:buNone/>
            </a:pPr>
            <a:endParaRPr lang="en-US" dirty="0"/>
          </a:p>
          <a:p>
            <a:r>
              <a:rPr lang="en-US" b="1" dirty="0"/>
              <a:t>Pseudo Code: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Define Connection Parameters</a:t>
            </a:r>
          </a:p>
          <a:p>
            <a:pPr lvl="1"/>
            <a:r>
              <a:rPr lang="en-US" dirty="0"/>
              <a:t>Establish a Connection</a:t>
            </a:r>
          </a:p>
          <a:p>
            <a:pPr lvl="1"/>
            <a:r>
              <a:rPr lang="en-US" dirty="0"/>
              <a:t>Execute A Query with a </a:t>
            </a:r>
            <a:r>
              <a:rPr lang="en-US" dirty="0" smtClean="0"/>
              <a:t>cursor</a:t>
            </a:r>
          </a:p>
          <a:p>
            <a:pPr lvl="1"/>
            <a:r>
              <a:rPr lang="en-US" dirty="0" smtClean="0"/>
              <a:t>Store into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smtClean="0"/>
              <a:t>Open </a:t>
            </a:r>
            <a:r>
              <a:rPr lang="en-US" dirty="0"/>
              <a:t>The file</a:t>
            </a:r>
          </a:p>
          <a:p>
            <a:pPr lvl="1"/>
            <a:r>
              <a:rPr lang="en-US" dirty="0"/>
              <a:t>Read Contents into Object</a:t>
            </a:r>
          </a:p>
          <a:p>
            <a:pPr lvl="1"/>
            <a:r>
              <a:rPr lang="en-US" dirty="0"/>
              <a:t>Store </a:t>
            </a:r>
            <a:r>
              <a:rPr lang="en-US" dirty="0" smtClean="0"/>
              <a:t>in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b="1" dirty="0" smtClean="0"/>
              <a:t>Create new </a:t>
            </a:r>
            <a:r>
              <a:rPr lang="en-US" b="1" dirty="0" err="1" smtClean="0"/>
              <a:t>dataFrame</a:t>
            </a:r>
            <a:r>
              <a:rPr lang="en-US" b="1" dirty="0" smtClean="0"/>
              <a:t> by joining both </a:t>
            </a:r>
            <a:r>
              <a:rPr lang="en-US" b="1" dirty="0" err="1" smtClean="0"/>
              <a:t>dataFrames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5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3.Pandas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import pandas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open connection to the database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conn 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</a:t>
            </a:r>
            <a:r>
              <a:rPr lang="en-US" sz="900" dirty="0" smtClean="0">
                <a:latin typeface="Consolas" panose="020B0609020204030204" pitchFamily="49" charset="0"/>
              </a:rPr>
              <a:t>=‘</a:t>
            </a:r>
            <a:r>
              <a:rPr lang="en-US" sz="900" dirty="0" err="1" smtClean="0">
                <a:latin typeface="Consolas" panose="020B0609020204030204" pitchFamily="49" charset="0"/>
              </a:rPr>
              <a:t>XXXX',port</a:t>
            </a:r>
            <a:r>
              <a:rPr lang="en-US" sz="900" dirty="0" smtClean="0">
                <a:latin typeface="Consolas" panose="020B0609020204030204" pitchFamily="49" charset="0"/>
              </a:rPr>
              <a:t>=3306,user=‘my_user',</a:t>
            </a:r>
            <a:r>
              <a:rPr lang="en-US" sz="900" dirty="0" err="1" smtClean="0">
                <a:latin typeface="Consolas" panose="020B0609020204030204" pitchFamily="49" charset="0"/>
              </a:rPr>
              <a:t>passwd</a:t>
            </a:r>
            <a:r>
              <a:rPr lang="en-US" sz="900" dirty="0" smtClean="0">
                <a:latin typeface="Consolas" panose="020B0609020204030204" pitchFamily="49" charset="0"/>
              </a:rPr>
              <a:t>=‘XXXX',</a:t>
            </a:r>
            <a:r>
              <a:rPr lang="en-US" sz="900" dirty="0" err="1" smtClean="0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=‘my_</a:t>
            </a:r>
            <a:r>
              <a:rPr lang="en-US" sz="900" dirty="0" err="1" smtClean="0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',charset</a:t>
            </a:r>
            <a:r>
              <a:rPr lang="en-US" sz="900" dirty="0">
                <a:latin typeface="Consolas" panose="020B0609020204030204" pitchFamily="49" charset="0"/>
              </a:rPr>
              <a:t>='utf8')  </a:t>
            </a:r>
          </a:p>
          <a:p>
            <a:pPr indent="0">
              <a:buNone/>
            </a:pP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df_db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pandas.read_sql</a:t>
            </a:r>
            <a:r>
              <a:rPr lang="en-US" sz="900" dirty="0">
                <a:latin typeface="Consolas" panose="020B0609020204030204" pitchFamily="49" charset="0"/>
              </a:rPr>
              <a:t>('SELECT * FROM </a:t>
            </a:r>
            <a:r>
              <a:rPr lang="en-US" sz="900" dirty="0" err="1" smtClean="0">
                <a:latin typeface="Consolas" panose="020B0609020204030204" pitchFamily="49" charset="0"/>
              </a:rPr>
              <a:t>my_table',</a:t>
            </a:r>
            <a:r>
              <a:rPr lang="en-US" sz="900" dirty="0" err="1">
                <a:latin typeface="Consolas" panose="020B0609020204030204" pitchFamily="49" charset="0"/>
              </a:rPr>
              <a:t>conn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 </a:t>
            </a:r>
            <a:r>
              <a:rPr lang="en-US" sz="900" dirty="0">
                <a:latin typeface="Consolas" panose="020B0609020204030204" pitchFamily="49" charset="0"/>
              </a:rPr>
              <a:t>close connection to the database  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conn.close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CSV reading from Pandas into </a:t>
            </a:r>
            <a:r>
              <a:rPr lang="en-US" sz="900" dirty="0" err="1">
                <a:latin typeface="Consolas" panose="020B0609020204030204" pitchFamily="49" charset="0"/>
              </a:rPr>
              <a:t>df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df_csv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pandas.read_csv</a:t>
            </a:r>
            <a:r>
              <a:rPr lang="en-US" sz="900" dirty="0" smtClean="0">
                <a:latin typeface="Consolas" panose="020B0609020204030204" pitchFamily="49" charset="0"/>
              </a:rPr>
              <a:t>(“my_file.csv")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full_df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pandas.merge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df_db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df_csv</a:t>
            </a:r>
            <a:r>
              <a:rPr lang="en-US" sz="900" dirty="0">
                <a:latin typeface="Consolas" panose="020B0609020204030204" pitchFamily="49" charset="0"/>
              </a:rPr>
              <a:t>, on</a:t>
            </a:r>
            <a:r>
              <a:rPr lang="en-US" sz="900" dirty="0" smtClean="0">
                <a:latin typeface="Consolas" panose="020B0609020204030204" pitchFamily="49" charset="0"/>
              </a:rPr>
              <a:t>=‘</a:t>
            </a:r>
            <a:r>
              <a:rPr lang="en-US" sz="900" dirty="0" err="1" smtClean="0">
                <a:latin typeface="Consolas" panose="020B0609020204030204" pitchFamily="49" charset="0"/>
              </a:rPr>
              <a:t>JoinColumnName</a:t>
            </a:r>
            <a:r>
              <a:rPr lang="en-US" sz="900" dirty="0" smtClean="0">
                <a:latin typeface="Consolas" panose="020B0609020204030204" pitchFamily="49" charset="0"/>
              </a:rPr>
              <a:t>', </a:t>
            </a:r>
            <a:r>
              <a:rPr lang="en-US" sz="900" dirty="0">
                <a:latin typeface="Consolas" panose="020B0609020204030204" pitchFamily="49" charset="0"/>
              </a:rPr>
              <a:t>how</a:t>
            </a:r>
            <a:r>
              <a:rPr lang="en-US" sz="900" dirty="0" smtClean="0">
                <a:latin typeface="Consolas" panose="020B0609020204030204" pitchFamily="49" charset="0"/>
              </a:rPr>
              <a:t>=‘inner') #or outer, Left or right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full_df.head</a:t>
            </a:r>
            <a:r>
              <a:rPr lang="en-US" sz="9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4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3.Pandas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Slicing A Data Frame</a:t>
            </a:r>
          </a:p>
          <a:p>
            <a:pPr lvl="1"/>
            <a:r>
              <a:rPr lang="en-US" dirty="0" smtClean="0"/>
              <a:t>Use the .</a:t>
            </a:r>
            <a:r>
              <a:rPr lang="en-US" dirty="0" err="1" smtClean="0"/>
              <a:t>loc</a:t>
            </a:r>
            <a:r>
              <a:rPr lang="en-US" dirty="0" smtClean="0"/>
              <a:t> function (There are other ways!)</a:t>
            </a:r>
          </a:p>
          <a:p>
            <a:pPr lvl="1"/>
            <a:r>
              <a:rPr lang="en-US" dirty="0" smtClean="0"/>
              <a:t>Accepts </a:t>
            </a:r>
            <a:r>
              <a:rPr lang="en-US" dirty="0"/>
              <a:t>the same slice notation that Python lists do for both row and columns. </a:t>
            </a:r>
            <a:endParaRPr lang="en-US" dirty="0" smtClean="0"/>
          </a:p>
          <a:p>
            <a:pPr lvl="2"/>
            <a:r>
              <a:rPr lang="en-US" dirty="0" smtClean="0"/>
              <a:t>Notation: </a:t>
            </a:r>
            <a:r>
              <a:rPr lang="en-US" dirty="0" err="1" smtClean="0"/>
              <a:t>start:stop:step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Examples: </a:t>
            </a:r>
          </a:p>
          <a:p>
            <a:pPr indent="0">
              <a:buNone/>
            </a:pPr>
            <a:r>
              <a:rPr lang="en-US" b="1" dirty="0" smtClean="0"/>
              <a:t>Our Columns: </a:t>
            </a:r>
            <a:r>
              <a:rPr lang="en-US" dirty="0" err="1" smtClean="0"/>
              <a:t>ColA</a:t>
            </a:r>
            <a:r>
              <a:rPr lang="en-US" dirty="0" smtClean="0"/>
              <a:t> </a:t>
            </a:r>
            <a:r>
              <a:rPr lang="en-US" dirty="0" err="1" smtClean="0"/>
              <a:t>ColB</a:t>
            </a:r>
            <a:r>
              <a:rPr lang="en-US" dirty="0" smtClean="0"/>
              <a:t> </a:t>
            </a:r>
            <a:r>
              <a:rPr lang="en-US" dirty="0" err="1" smtClean="0"/>
              <a:t>ColC</a:t>
            </a:r>
            <a:r>
              <a:rPr lang="en-US" dirty="0" smtClean="0"/>
              <a:t> </a:t>
            </a:r>
            <a:r>
              <a:rPr lang="en-US" dirty="0" err="1" smtClean="0"/>
              <a:t>ColD</a:t>
            </a:r>
            <a:r>
              <a:rPr lang="en-US" dirty="0" smtClean="0"/>
              <a:t> </a:t>
            </a:r>
            <a:r>
              <a:rPr lang="en-US" dirty="0" err="1" smtClean="0"/>
              <a:t>ColE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df.loc</a:t>
            </a:r>
            <a:r>
              <a:rPr lang="en-US" sz="1400" b="1" dirty="0" smtClean="0">
                <a:latin typeface="Consolas" panose="020B0609020204030204" pitchFamily="49" charset="0"/>
              </a:rPr>
              <a:t>[:, ‘</a:t>
            </a:r>
            <a:r>
              <a:rPr lang="en-US" sz="1400" b="1" dirty="0" err="1" smtClean="0">
                <a:latin typeface="Consolas" panose="020B0609020204030204" pitchFamily="49" charset="0"/>
              </a:rPr>
              <a:t>ColA</a:t>
            </a:r>
            <a:r>
              <a:rPr lang="en-US" sz="1400" b="1" dirty="0" smtClean="0">
                <a:latin typeface="Consolas" panose="020B0609020204030204" pitchFamily="49" charset="0"/>
              </a:rPr>
              <a:t>':’</a:t>
            </a:r>
            <a:r>
              <a:rPr lang="en-US" sz="1400" b="1" dirty="0" err="1" smtClean="0">
                <a:latin typeface="Consolas" panose="020B0609020204030204" pitchFamily="49" charset="0"/>
              </a:rPr>
              <a:t>ColE</a:t>
            </a:r>
            <a:r>
              <a:rPr lang="en-US" sz="1400" b="1" dirty="0" smtClean="0">
                <a:latin typeface="Consolas" panose="020B0609020204030204" pitchFamily="49" charset="0"/>
              </a:rPr>
              <a:t>']</a:t>
            </a:r>
            <a:r>
              <a:rPr lang="en-US" sz="1400" dirty="0" smtClean="0">
                <a:sym typeface="Wingdings" panose="05000000000000000000" pitchFamily="2" charset="2"/>
              </a:rPr>
              <a:t> All </a:t>
            </a:r>
            <a:r>
              <a:rPr lang="en-US" sz="1400" dirty="0">
                <a:sym typeface="Wingdings" panose="05000000000000000000" pitchFamily="2" charset="2"/>
              </a:rPr>
              <a:t>rows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ColA,ColB,ColC,ColD,ColE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df.loc</a:t>
            </a:r>
            <a:r>
              <a:rPr lang="en-US" sz="1400" b="1" dirty="0">
                <a:latin typeface="Consolas" panose="020B0609020204030204" pitchFamily="49" charset="0"/>
              </a:rPr>
              <a:t>[:, </a:t>
            </a:r>
            <a:r>
              <a:rPr lang="en-US" sz="1400" b="1" dirty="0" smtClean="0">
                <a:latin typeface="Consolas" panose="020B0609020204030204" pitchFamily="49" charset="0"/>
              </a:rPr>
              <a:t>:’</a:t>
            </a:r>
            <a:r>
              <a:rPr lang="en-US" sz="1400" b="1" dirty="0" err="1" smtClean="0">
                <a:latin typeface="Consolas" panose="020B0609020204030204" pitchFamily="49" charset="0"/>
              </a:rPr>
              <a:t>ColE</a:t>
            </a:r>
            <a:r>
              <a:rPr lang="en-US" sz="1400" b="1" dirty="0" smtClean="0">
                <a:latin typeface="Consolas" panose="020B0609020204030204" pitchFamily="49" charset="0"/>
              </a:rPr>
              <a:t>‘]</a:t>
            </a:r>
            <a:r>
              <a:rPr lang="en-US" sz="1400" dirty="0" smtClean="0">
                <a:sym typeface="Wingdings" panose="05000000000000000000" pitchFamily="2" charset="2"/>
              </a:rPr>
              <a:t> All </a:t>
            </a:r>
            <a:r>
              <a:rPr lang="en-US" sz="1400" dirty="0">
                <a:sym typeface="Wingdings" panose="05000000000000000000" pitchFamily="2" charset="2"/>
              </a:rPr>
              <a:t>rows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ColA,ColB,ColC,ColD,ColE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df.loc</a:t>
            </a:r>
            <a:r>
              <a:rPr lang="en-US" sz="1400" b="1" dirty="0">
                <a:latin typeface="Consolas" panose="020B0609020204030204" pitchFamily="49" charset="0"/>
              </a:rPr>
              <a:t>[:, ‘ColA':</a:t>
            </a:r>
            <a:r>
              <a:rPr lang="en-US" sz="1400" b="1" dirty="0" smtClean="0">
                <a:latin typeface="Consolas" panose="020B0609020204030204" pitchFamily="49" charset="0"/>
              </a:rPr>
              <a:t>’ColE‘:2]</a:t>
            </a:r>
            <a:r>
              <a:rPr lang="en-US" sz="1400" dirty="0" smtClean="0">
                <a:sym typeface="Wingdings" panose="05000000000000000000" pitchFamily="2" charset="2"/>
              </a:rPr>
              <a:t>All </a:t>
            </a:r>
            <a:r>
              <a:rPr lang="en-US" sz="1400" dirty="0">
                <a:sym typeface="Wingdings" panose="05000000000000000000" pitchFamily="2" charset="2"/>
              </a:rPr>
              <a:t>rows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ColA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ColC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df.loc</a:t>
            </a:r>
            <a:r>
              <a:rPr lang="en-US" sz="1400" b="1" dirty="0">
                <a:latin typeface="Consolas" panose="020B0609020204030204" pitchFamily="49" charset="0"/>
              </a:rPr>
              <a:t>[:, ‘</a:t>
            </a:r>
            <a:r>
              <a:rPr lang="en-US" sz="1400" b="1" dirty="0" err="1">
                <a:latin typeface="Consolas" panose="020B0609020204030204" pitchFamily="49" charset="0"/>
              </a:rPr>
              <a:t>ColA</a:t>
            </a:r>
            <a:r>
              <a:rPr lang="en-US" sz="1400" b="1" dirty="0" smtClean="0">
                <a:latin typeface="Consolas" panose="020B0609020204030204" pitchFamily="49" charset="0"/>
              </a:rPr>
              <a:t>'::3]</a:t>
            </a:r>
            <a:r>
              <a:rPr lang="en-US" sz="1400" dirty="0">
                <a:sym typeface="Wingdings" panose="05000000000000000000" pitchFamily="2" charset="2"/>
              </a:rPr>
              <a:t>All rows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ColA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ColD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df.loc</a:t>
            </a:r>
            <a:r>
              <a:rPr lang="en-US" sz="1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[0:49, ‘</a:t>
            </a:r>
            <a:r>
              <a:rPr lang="en-US" sz="1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ColD</a:t>
            </a:r>
            <a:r>
              <a:rPr lang="en-US" sz="1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’:’</a:t>
            </a:r>
            <a:r>
              <a:rPr lang="en-US" sz="1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ColB</a:t>
            </a:r>
            <a:r>
              <a:rPr lang="en-US" sz="1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’:-1]</a:t>
            </a:r>
            <a:r>
              <a:rPr lang="en-US" sz="1400" dirty="0" smtClean="0">
                <a:sym typeface="Wingdings" panose="05000000000000000000" pitchFamily="2" charset="2"/>
              </a:rPr>
              <a:t> First 50 rows, </a:t>
            </a:r>
            <a:r>
              <a:rPr lang="en-US" sz="1400" dirty="0" err="1" smtClean="0">
                <a:sym typeface="Wingdings" panose="05000000000000000000" pitchFamily="2" charset="2"/>
              </a:rPr>
              <a:t>ColD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ColC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ColB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df.loc</a:t>
            </a:r>
            <a:r>
              <a:rPr lang="en-US" sz="1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[0:100, [‘</a:t>
            </a:r>
            <a:r>
              <a:rPr lang="en-US" sz="1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ColA</a:t>
            </a:r>
            <a:r>
              <a:rPr lang="en-US" sz="1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,’</a:t>
            </a:r>
            <a:r>
              <a:rPr lang="en-US" sz="14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ColE</a:t>
            </a:r>
            <a:r>
              <a:rPr lang="en-US" sz="14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’]]</a:t>
            </a:r>
            <a:r>
              <a:rPr lang="en-US" sz="1400" dirty="0" smtClean="0">
                <a:sym typeface="Wingdings" panose="05000000000000000000" pitchFamily="2" charset="2"/>
              </a:rPr>
              <a:t> First 101 rows, </a:t>
            </a:r>
            <a:r>
              <a:rPr lang="en-US" sz="1400" dirty="0" err="1" smtClean="0">
                <a:sym typeface="Wingdings" panose="05000000000000000000" pitchFamily="2" charset="2"/>
              </a:rPr>
              <a:t>ColA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sym typeface="Wingdings" panose="05000000000000000000" pitchFamily="2" charset="2"/>
              </a:rPr>
              <a:t>ColE</a:t>
            </a:r>
            <a:endParaRPr lang="en-US" sz="1400" dirty="0">
              <a:sym typeface="Wingdings" panose="05000000000000000000" pitchFamily="2" charset="2"/>
            </a:endParaRPr>
          </a:p>
          <a:p>
            <a:pPr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/>
              <a:t>F</a:t>
            </a:r>
            <a:r>
              <a:rPr lang="en-US" dirty="0" smtClean="0"/>
              <a:t>or Today: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python packages</a:t>
            </a:r>
          </a:p>
          <a:p>
            <a:endParaRPr lang="en-US" dirty="0" smtClean="0"/>
          </a:p>
          <a:p>
            <a:r>
              <a:rPr lang="en-US" dirty="0" smtClean="0"/>
              <a:t>Load Data from 2 Different Sources</a:t>
            </a:r>
          </a:p>
          <a:p>
            <a:endParaRPr lang="en-US" dirty="0" smtClean="0"/>
          </a:p>
          <a:p>
            <a:r>
              <a:rPr lang="en-US" dirty="0" smtClean="0"/>
              <a:t>Merge, and slice the data</a:t>
            </a:r>
          </a:p>
          <a:p>
            <a:endParaRPr lang="en-US" dirty="0" smtClean="0"/>
          </a:p>
          <a:p>
            <a:r>
              <a:rPr lang="en-US" dirty="0" smtClean="0"/>
              <a:t>Perform some calculations</a:t>
            </a:r>
          </a:p>
          <a:p>
            <a:endParaRPr lang="en-US" dirty="0" smtClean="0"/>
          </a:p>
          <a:p>
            <a:r>
              <a:rPr lang="en-US" dirty="0" smtClean="0"/>
              <a:t>Some analysis</a:t>
            </a:r>
          </a:p>
          <a:p>
            <a:endParaRPr lang="en-US" dirty="0" smtClean="0"/>
          </a:p>
          <a:p>
            <a:r>
              <a:rPr lang="en-US" dirty="0" smtClean="0"/>
              <a:t>A Simple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4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3.Pandas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loc</a:t>
            </a:r>
            <a:r>
              <a:rPr lang="en-US" dirty="0" smtClean="0"/>
              <a:t> can be used to specify data filters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Examples: </a:t>
            </a: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df.loc</a:t>
            </a:r>
            <a:r>
              <a:rPr lang="en-US" sz="1400" b="1" dirty="0" smtClean="0">
                <a:latin typeface="Consolas" panose="020B0609020204030204" pitchFamily="49" charset="0"/>
              </a:rPr>
              <a:t>[</a:t>
            </a:r>
            <a:r>
              <a:rPr lang="en-US" sz="1400" b="1" dirty="0" err="1" smtClean="0">
                <a:latin typeface="Consolas" panose="020B0609020204030204" pitchFamily="49" charset="0"/>
              </a:rPr>
              <a:t>df</a:t>
            </a:r>
            <a:r>
              <a:rPr lang="en-US" sz="1400" b="1" dirty="0" smtClean="0">
                <a:latin typeface="Consolas" panose="020B0609020204030204" pitchFamily="49" charset="0"/>
              </a:rPr>
              <a:t>[‘</a:t>
            </a:r>
            <a:r>
              <a:rPr lang="en-US" sz="1400" b="1" dirty="0" err="1" smtClean="0">
                <a:latin typeface="Consolas" panose="020B0609020204030204" pitchFamily="49" charset="0"/>
              </a:rPr>
              <a:t>ColA</a:t>
            </a:r>
            <a:r>
              <a:rPr lang="en-US" sz="1400" b="1" dirty="0" smtClean="0">
                <a:latin typeface="Consolas" panose="020B0609020204030204" pitchFamily="49" charset="0"/>
              </a:rPr>
              <a:t>’]==‘value’]</a:t>
            </a:r>
          </a:p>
          <a:p>
            <a:pPr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df.loc</a:t>
            </a:r>
            <a:r>
              <a:rPr lang="en-US" sz="1400" b="1" dirty="0"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[‘</a:t>
            </a:r>
            <a:r>
              <a:rPr lang="en-US" sz="1400" b="1" dirty="0" err="1">
                <a:latin typeface="Consolas" panose="020B0609020204030204" pitchFamily="49" charset="0"/>
              </a:rPr>
              <a:t>ColA</a:t>
            </a:r>
            <a:r>
              <a:rPr lang="en-US" sz="1400" b="1" dirty="0" smtClean="0">
                <a:latin typeface="Consolas" panose="020B0609020204030204" pitchFamily="49" charset="0"/>
              </a:rPr>
              <a:t>’]!=‘</a:t>
            </a:r>
            <a:r>
              <a:rPr lang="en-US" sz="1400" b="1" dirty="0">
                <a:latin typeface="Consolas" panose="020B0609020204030204" pitchFamily="49" charset="0"/>
              </a:rPr>
              <a:t>value’]</a:t>
            </a:r>
          </a:p>
          <a:p>
            <a:pPr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df.loc</a:t>
            </a:r>
            <a:r>
              <a:rPr lang="en-US" sz="1400" b="1" dirty="0"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[‘</a:t>
            </a:r>
            <a:r>
              <a:rPr lang="en-US" sz="1400" b="1" dirty="0" err="1">
                <a:latin typeface="Consolas" panose="020B0609020204030204" pitchFamily="49" charset="0"/>
              </a:rPr>
              <a:t>ColA</a:t>
            </a:r>
            <a:r>
              <a:rPr lang="en-US" sz="1400" b="1" dirty="0" smtClean="0">
                <a:latin typeface="Consolas" panose="020B0609020204030204" pitchFamily="49" charset="0"/>
              </a:rPr>
              <a:t>’].</a:t>
            </a:r>
            <a:r>
              <a:rPr lang="en-US" sz="1400" b="1" dirty="0" err="1" smtClean="0">
                <a:latin typeface="Consolas" panose="020B0609020204030204" pitchFamily="49" charset="0"/>
              </a:rPr>
              <a:t>isin</a:t>
            </a:r>
            <a:r>
              <a:rPr lang="en-US" sz="1400" b="1" dirty="0" smtClean="0">
                <a:latin typeface="Consolas" panose="020B0609020204030204" pitchFamily="49" charset="0"/>
              </a:rPr>
              <a:t>([‘value1’,’value2’])]</a:t>
            </a:r>
            <a:endParaRPr lang="en-US" sz="1400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df.loc</a:t>
            </a:r>
            <a:r>
              <a:rPr lang="en-US" sz="1400" b="1" dirty="0" smtClean="0">
                <a:latin typeface="Consolas" panose="020B0609020204030204" pitchFamily="49" charset="0"/>
              </a:rPr>
              <a:t>[~</a:t>
            </a:r>
            <a:r>
              <a:rPr lang="en-US" sz="1400" b="1" dirty="0" err="1" smtClean="0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[‘</a:t>
            </a:r>
            <a:r>
              <a:rPr lang="en-US" sz="1400" b="1" dirty="0" err="1">
                <a:latin typeface="Consolas" panose="020B0609020204030204" pitchFamily="49" charset="0"/>
              </a:rPr>
              <a:t>ColA</a:t>
            </a:r>
            <a:r>
              <a:rPr lang="en-US" sz="1400" b="1" dirty="0">
                <a:latin typeface="Consolas" panose="020B0609020204030204" pitchFamily="49" charset="0"/>
              </a:rPr>
              <a:t>’].</a:t>
            </a:r>
            <a:r>
              <a:rPr lang="en-US" sz="1400" b="1" dirty="0" err="1">
                <a:latin typeface="Consolas" panose="020B0609020204030204" pitchFamily="49" charset="0"/>
              </a:rPr>
              <a:t>isin</a:t>
            </a:r>
            <a:r>
              <a:rPr lang="en-US" sz="1400" b="1" dirty="0">
                <a:latin typeface="Consolas" panose="020B0609020204030204" pitchFamily="49" charset="0"/>
              </a:rPr>
              <a:t>([‘value1’,’value2</a:t>
            </a:r>
            <a:r>
              <a:rPr lang="en-US" sz="1400" b="1" dirty="0" smtClean="0">
                <a:latin typeface="Consolas" panose="020B0609020204030204" pitchFamily="49" charset="0"/>
              </a:rPr>
              <a:t>’])]</a:t>
            </a:r>
          </a:p>
          <a:p>
            <a:pPr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</a:rPr>
              <a:t>df.loc</a:t>
            </a:r>
            <a:r>
              <a:rPr lang="en-US" sz="1400" b="1" dirty="0" smtClean="0">
                <a:latin typeface="Consolas" panose="020B0609020204030204" pitchFamily="49" charset="0"/>
              </a:rPr>
              <a:t>[(</a:t>
            </a:r>
            <a:r>
              <a:rPr lang="en-US" sz="1400" b="1" dirty="0" err="1" smtClean="0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[‘</a:t>
            </a:r>
            <a:r>
              <a:rPr lang="en-US" sz="1400" b="1" dirty="0" err="1">
                <a:latin typeface="Consolas" panose="020B0609020204030204" pitchFamily="49" charset="0"/>
              </a:rPr>
              <a:t>ColA</a:t>
            </a:r>
            <a:r>
              <a:rPr lang="en-US" sz="1400" b="1" dirty="0">
                <a:latin typeface="Consolas" panose="020B0609020204030204" pitchFamily="49" charset="0"/>
              </a:rPr>
              <a:t>’]==‘value</a:t>
            </a:r>
            <a:r>
              <a:rPr lang="en-US" sz="1400" b="1" dirty="0" smtClean="0">
                <a:latin typeface="Consolas" panose="020B0609020204030204" pitchFamily="49" charset="0"/>
              </a:rPr>
              <a:t>’) &amp; (</a:t>
            </a:r>
            <a:r>
              <a:rPr lang="en-US" sz="1400" b="1" dirty="0" err="1" smtClean="0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[‘</a:t>
            </a:r>
            <a:r>
              <a:rPr lang="en-US" sz="1400" b="1" dirty="0" err="1" smtClean="0">
                <a:latin typeface="Consolas" panose="020B0609020204030204" pitchFamily="49" charset="0"/>
              </a:rPr>
              <a:t>ColB</a:t>
            </a:r>
            <a:r>
              <a:rPr lang="en-US" sz="1400" b="1" dirty="0" smtClean="0">
                <a:latin typeface="Consolas" panose="020B0609020204030204" pitchFamily="49" charset="0"/>
              </a:rPr>
              <a:t>’]==‘</a:t>
            </a:r>
            <a:r>
              <a:rPr lang="en-US" sz="1400" b="1" dirty="0" err="1" smtClean="0">
                <a:latin typeface="Consolas" panose="020B0609020204030204" pitchFamily="49" charset="0"/>
              </a:rPr>
              <a:t>anotherValue</a:t>
            </a:r>
            <a:r>
              <a:rPr lang="en-US" sz="1400" b="1" dirty="0" smtClean="0">
                <a:latin typeface="Consolas" panose="020B0609020204030204" pitchFamily="49" charset="0"/>
              </a:rPr>
              <a:t>’)]</a:t>
            </a:r>
          </a:p>
          <a:p>
            <a:pPr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 smtClean="0"/>
              <a:t>You can sort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using </a:t>
            </a:r>
            <a:r>
              <a:rPr lang="en-US" sz="1400" dirty="0" err="1" smtClean="0"/>
              <a:t>sort_values</a:t>
            </a:r>
            <a:r>
              <a:rPr lang="en-US" sz="1400" dirty="0" smtClean="0"/>
              <a:t> function</a:t>
            </a:r>
          </a:p>
          <a:p>
            <a:endParaRPr lang="en-US" sz="1400" dirty="0"/>
          </a:p>
          <a:p>
            <a:pPr indent="0">
              <a:buNone/>
            </a:pPr>
            <a:r>
              <a:rPr lang="en-US" sz="1400" dirty="0" smtClean="0"/>
              <a:t>Example:</a:t>
            </a:r>
          </a:p>
          <a:p>
            <a:pPr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df.sort_values('</a:t>
            </a:r>
            <a:r>
              <a:rPr lang="en-US" sz="1400" b="1" dirty="0" err="1" smtClean="0">
                <a:latin typeface="Consolas" panose="020B0609020204030204" pitchFamily="49" charset="0"/>
              </a:rPr>
              <a:t>ColA</a:t>
            </a:r>
            <a:r>
              <a:rPr lang="da-DK" sz="1400" b="1" dirty="0" smtClean="0">
                <a:latin typeface="Consolas" panose="020B0609020204030204" pitchFamily="49" charset="0"/>
              </a:rPr>
              <a:t>', ascending=1)</a:t>
            </a:r>
            <a:endParaRPr lang="en-US" sz="1400" b="1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df.sort_values(['</a:t>
            </a:r>
            <a:r>
              <a:rPr lang="en-US" sz="1400" b="1" dirty="0" err="1" smtClean="0">
                <a:latin typeface="Consolas" panose="020B0609020204030204" pitchFamily="49" charset="0"/>
              </a:rPr>
              <a:t>ColA</a:t>
            </a:r>
            <a:r>
              <a:rPr lang="da-DK" sz="1400" b="1" dirty="0" smtClean="0">
                <a:latin typeface="Consolas" panose="020B0609020204030204" pitchFamily="49" charset="0"/>
              </a:rPr>
              <a:t>', ‘ColB</a:t>
            </a:r>
            <a:r>
              <a:rPr lang="da-DK" sz="1400" b="1" dirty="0">
                <a:latin typeface="Consolas" panose="020B0609020204030204" pitchFamily="49" charset="0"/>
              </a:rPr>
              <a:t>'], ascending=[1, 0])</a:t>
            </a:r>
            <a:endParaRPr lang="en-US" sz="1400" b="1" dirty="0" smtClean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7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3.Pandas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Adding a Column to a </a:t>
            </a:r>
            <a:r>
              <a:rPr lang="en-US" b="1" dirty="0" err="1" smtClean="0"/>
              <a:t>DataFrame</a:t>
            </a:r>
            <a:r>
              <a:rPr lang="en-US" b="1" dirty="0" smtClean="0"/>
              <a:t> Based on other columns: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</a:t>
            </a:r>
            <a:r>
              <a:rPr lang="en-US" dirty="0" err="1" smtClean="0">
                <a:latin typeface="Consolas" panose="020B0609020204030204" pitchFamily="49" charset="0"/>
              </a:rPr>
              <a:t>ColF</a:t>
            </a:r>
            <a:r>
              <a:rPr lang="en-US" dirty="0" smtClean="0">
                <a:latin typeface="Consolas" panose="020B0609020204030204" pitchFamily="49" charset="0"/>
              </a:rPr>
              <a:t>’]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</a:t>
            </a:r>
            <a:r>
              <a:rPr lang="en-US" dirty="0" err="1" smtClean="0">
                <a:latin typeface="Consolas" panose="020B0609020204030204" pitchFamily="49" charset="0"/>
              </a:rPr>
              <a:t>ColA</a:t>
            </a:r>
            <a:r>
              <a:rPr lang="en-US" dirty="0" smtClean="0">
                <a:latin typeface="Consolas" panose="020B0609020204030204" pitchFamily="49" charset="0"/>
              </a:rPr>
              <a:t>’]+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</a:t>
            </a:r>
            <a:r>
              <a:rPr lang="en-US" dirty="0" err="1" smtClean="0">
                <a:latin typeface="Consolas" panose="020B0609020204030204" pitchFamily="49" charset="0"/>
              </a:rPr>
              <a:t>ColB</a:t>
            </a:r>
            <a:r>
              <a:rPr lang="en-US" dirty="0" smtClean="0">
                <a:latin typeface="Consolas" panose="020B0609020204030204" pitchFamily="49" charset="0"/>
              </a:rPr>
              <a:t>’]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b="1" dirty="0" smtClean="0"/>
              <a:t>Data can be grouped using </a:t>
            </a:r>
            <a:r>
              <a:rPr lang="en-US" b="1" dirty="0" err="1" smtClean="0"/>
              <a:t>groupby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df.groupby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ColA</a:t>
            </a:r>
            <a:r>
              <a:rPr lang="en-US" dirty="0" smtClean="0">
                <a:latin typeface="Consolas" panose="020B0609020204030204" pitchFamily="49" charset="0"/>
              </a:rPr>
              <a:t>’)[‘</a:t>
            </a:r>
            <a:r>
              <a:rPr lang="en-US" dirty="0" err="1" smtClean="0">
                <a:latin typeface="Consolas" panose="020B0609020204030204" pitchFamily="49" charset="0"/>
              </a:rPr>
              <a:t>ColB</a:t>
            </a:r>
            <a:r>
              <a:rPr lang="en-US" dirty="0" smtClean="0">
                <a:latin typeface="Consolas" panose="020B0609020204030204" pitchFamily="49" charset="0"/>
              </a:rPr>
              <a:t>’].mean()</a:t>
            </a:r>
          </a:p>
          <a:p>
            <a:pPr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df.groupby</a:t>
            </a:r>
            <a:r>
              <a:rPr lang="en-US" dirty="0">
                <a:latin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</a:rPr>
              <a:t>ColA</a:t>
            </a:r>
            <a:r>
              <a:rPr lang="en-US" dirty="0" smtClean="0">
                <a:latin typeface="Consolas" panose="020B0609020204030204" pitchFamily="49" charset="0"/>
              </a:rPr>
              <a:t>’)[[‘</a:t>
            </a:r>
            <a:r>
              <a:rPr lang="en-US" dirty="0" err="1">
                <a:latin typeface="Consolas" panose="020B0609020204030204" pitchFamily="49" charset="0"/>
              </a:rPr>
              <a:t>ColB</a:t>
            </a:r>
            <a:r>
              <a:rPr lang="en-US" dirty="0" smtClean="0">
                <a:latin typeface="Consolas" panose="020B0609020204030204" pitchFamily="49" charset="0"/>
              </a:rPr>
              <a:t>’,‘</a:t>
            </a:r>
            <a:r>
              <a:rPr lang="en-US" dirty="0" err="1" smtClean="0">
                <a:latin typeface="Consolas" panose="020B0609020204030204" pitchFamily="49" charset="0"/>
              </a:rPr>
              <a:t>ColC</a:t>
            </a:r>
            <a:r>
              <a:rPr lang="en-US" dirty="0" smtClean="0">
                <a:latin typeface="Consolas" panose="020B0609020204030204" pitchFamily="49" charset="0"/>
              </a:rPr>
              <a:t>’]].describe()</a:t>
            </a:r>
            <a:endParaRPr lang="en-US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 smtClean="0"/>
          </a:p>
          <a:p>
            <a:r>
              <a:rPr lang="en-US" b="1" dirty="0" err="1" smtClean="0"/>
              <a:t>DataFrame</a:t>
            </a:r>
            <a:r>
              <a:rPr lang="en-US" b="1" dirty="0" smtClean="0"/>
              <a:t> can be written out to a file using :</a:t>
            </a:r>
          </a:p>
          <a:p>
            <a:pPr lvl="1"/>
            <a:r>
              <a:rPr lang="en-US" dirty="0" err="1" smtClean="0"/>
              <a:t>dataFrame.to_csv</a:t>
            </a:r>
            <a:r>
              <a:rPr lang="en-US" smtClean="0"/>
              <a:t>("test2.csv", </a:t>
            </a:r>
            <a:r>
              <a:rPr lang="en-US" dirty="0" err="1"/>
              <a:t>sep</a:t>
            </a:r>
            <a:r>
              <a:rPr lang="en-US" dirty="0"/>
              <a:t>='\t', encoding='utf-8',index=False)</a:t>
            </a:r>
          </a:p>
        </p:txBody>
      </p:sp>
    </p:spTree>
    <p:extLst>
      <p:ext uri="{BB962C8B-B14F-4D97-AF65-F5344CB8AC3E}">
        <p14:creationId xmlns:p14="http://schemas.microsoft.com/office/powerpoint/2010/main" val="2348030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3.Pandas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Full 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import </a:t>
            </a:r>
            <a:r>
              <a:rPr lang="en-US" sz="900" dirty="0" smtClean="0">
                <a:latin typeface="Consolas" panose="020B0609020204030204" pitchFamily="49" charset="0"/>
              </a:rPr>
              <a:t>pandas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open connection to the database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conn 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(host=‘</a:t>
            </a:r>
            <a:r>
              <a:rPr lang="en-US" sz="900" dirty="0" err="1">
                <a:latin typeface="Consolas" panose="020B0609020204030204" pitchFamily="49" charset="0"/>
              </a:rPr>
              <a:t>XXXX',port</a:t>
            </a:r>
            <a:r>
              <a:rPr lang="en-US" sz="900" dirty="0">
                <a:latin typeface="Consolas" panose="020B0609020204030204" pitchFamily="49" charset="0"/>
              </a:rPr>
              <a:t>=3306,user=‘my_user',</a:t>
            </a:r>
            <a:r>
              <a:rPr lang="en-US" sz="900" dirty="0" err="1">
                <a:latin typeface="Consolas" panose="020B0609020204030204" pitchFamily="49" charset="0"/>
              </a:rPr>
              <a:t>passwd</a:t>
            </a:r>
            <a:r>
              <a:rPr lang="en-US" sz="900" dirty="0">
                <a:latin typeface="Consolas" panose="020B0609020204030204" pitchFamily="49" charset="0"/>
              </a:rPr>
              <a:t>=‘XXXX',</a:t>
            </a:r>
            <a:r>
              <a:rPr lang="en-US" sz="900" dirty="0" err="1">
                <a:latin typeface="Consolas" panose="020B0609020204030204" pitchFamily="49" charset="0"/>
              </a:rPr>
              <a:t>db</a:t>
            </a:r>
            <a:r>
              <a:rPr lang="en-US" sz="900" dirty="0">
                <a:latin typeface="Consolas" panose="020B0609020204030204" pitchFamily="49" charset="0"/>
              </a:rPr>
              <a:t>=‘my_</a:t>
            </a:r>
            <a:r>
              <a:rPr lang="en-US" sz="900" dirty="0" err="1">
                <a:latin typeface="Consolas" panose="020B0609020204030204" pitchFamily="49" charset="0"/>
              </a:rPr>
              <a:t>db</a:t>
            </a:r>
            <a:r>
              <a:rPr lang="en-US" sz="900" dirty="0">
                <a:latin typeface="Consolas" panose="020B0609020204030204" pitchFamily="49" charset="0"/>
              </a:rPr>
              <a:t>',charset='utf8')  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df_db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pandas.read_sql</a:t>
            </a:r>
            <a:r>
              <a:rPr lang="en-US" sz="900" dirty="0">
                <a:latin typeface="Consolas" panose="020B0609020204030204" pitchFamily="49" charset="0"/>
              </a:rPr>
              <a:t>('SELECT * FROM </a:t>
            </a:r>
            <a:r>
              <a:rPr lang="en-US" sz="900" dirty="0" err="1">
                <a:latin typeface="Consolas" panose="020B0609020204030204" pitchFamily="49" charset="0"/>
              </a:rPr>
              <a:t>my_table',conn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close connection to the database  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conn.close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 </a:t>
            </a:r>
            <a:r>
              <a:rPr lang="en-US" sz="900" dirty="0">
                <a:latin typeface="Consolas" panose="020B0609020204030204" pitchFamily="49" charset="0"/>
              </a:rPr>
              <a:t>CSV reading from Pandas into </a:t>
            </a:r>
            <a:r>
              <a:rPr lang="en-US" sz="900" dirty="0" err="1">
                <a:latin typeface="Consolas" panose="020B0609020204030204" pitchFamily="49" charset="0"/>
              </a:rPr>
              <a:t>df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df_csv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pandas.read_csv</a:t>
            </a:r>
            <a:r>
              <a:rPr lang="en-US" sz="900" dirty="0">
                <a:latin typeface="Consolas" panose="020B0609020204030204" pitchFamily="49" charset="0"/>
              </a:rPr>
              <a:t>(“my_file.csv")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full_df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pandas.merge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df_db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df_csv</a:t>
            </a:r>
            <a:r>
              <a:rPr lang="en-US" sz="900" dirty="0">
                <a:latin typeface="Consolas" panose="020B0609020204030204" pitchFamily="49" charset="0"/>
              </a:rPr>
              <a:t>, on=‘</a:t>
            </a:r>
            <a:r>
              <a:rPr lang="en-US" sz="900" dirty="0" err="1">
                <a:latin typeface="Consolas" panose="020B0609020204030204" pitchFamily="49" charset="0"/>
              </a:rPr>
              <a:t>JoinColumnName</a:t>
            </a:r>
            <a:r>
              <a:rPr lang="en-US" sz="900" dirty="0">
                <a:latin typeface="Consolas" panose="020B0609020204030204" pitchFamily="49" charset="0"/>
              </a:rPr>
              <a:t>', how=‘inner') #or outer, Left or right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full_df.head</a:t>
            </a:r>
            <a:r>
              <a:rPr lang="en-US" sz="9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new_df.loc</a:t>
            </a:r>
            <a:r>
              <a:rPr lang="en-US" sz="900" dirty="0">
                <a:latin typeface="Consolas" panose="020B0609020204030204" pitchFamily="49" charset="0"/>
              </a:rPr>
              <a:t>[:, 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',‘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',‘</a:t>
            </a:r>
            <a:r>
              <a:rPr lang="en-US" sz="900" dirty="0" err="1" smtClean="0">
                <a:latin typeface="Consolas" panose="020B0609020204030204" pitchFamily="49" charset="0"/>
              </a:rPr>
              <a:t>ColC</a:t>
            </a:r>
            <a:r>
              <a:rPr lang="en-US" sz="900" dirty="0" smtClean="0">
                <a:latin typeface="Consolas" panose="020B0609020204030204" pitchFamily="49" charset="0"/>
              </a:rPr>
              <a:t>']]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sliced_df.loc</a:t>
            </a:r>
            <a:r>
              <a:rPr lang="en-US" sz="900" dirty="0">
                <a:latin typeface="Consolas" panose="020B0609020204030204" pitchFamily="49" charset="0"/>
              </a:rPr>
              <a:t>[(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'].</a:t>
            </a:r>
            <a:r>
              <a:rPr lang="en-US" sz="900" dirty="0" err="1">
                <a:latin typeface="Consolas" panose="020B0609020204030204" pitchFamily="49" charset="0"/>
              </a:rPr>
              <a:t>isin</a:t>
            </a:r>
            <a:r>
              <a:rPr lang="en-US" sz="900" dirty="0">
                <a:latin typeface="Consolas" panose="020B0609020204030204" pitchFamily="49" charset="0"/>
              </a:rPr>
              <a:t>(['1','2','3'])) &amp; (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']&gt;</a:t>
            </a:r>
            <a:r>
              <a:rPr lang="en-US" sz="900" dirty="0">
                <a:latin typeface="Consolas" panose="020B0609020204030204" pitchFamily="49" charset="0"/>
              </a:rPr>
              <a:t>200) ].</a:t>
            </a:r>
            <a:r>
              <a:rPr lang="en-US" sz="900" dirty="0" err="1">
                <a:latin typeface="Consolas" panose="020B0609020204030204" pitchFamily="49" charset="0"/>
              </a:rPr>
              <a:t>sort_values</a:t>
            </a:r>
            <a:r>
              <a:rPr lang="en-US" sz="900" dirty="0" smtClean="0">
                <a:latin typeface="Consolas" panose="020B0609020204030204" pitchFamily="49" charset="0"/>
              </a:rPr>
              <a:t>([‘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',‘</a:t>
            </a:r>
            <a:r>
              <a:rPr lang="en-US" sz="900" dirty="0" err="1" smtClean="0">
                <a:latin typeface="Consolas" panose="020B0609020204030204" pitchFamily="49" charset="0"/>
              </a:rPr>
              <a:t>ColC</a:t>
            </a:r>
            <a:r>
              <a:rPr lang="en-US" sz="900" dirty="0" smtClean="0">
                <a:latin typeface="Consolas" panose="020B0609020204030204" pitchFamily="49" charset="0"/>
              </a:rPr>
              <a:t>'], </a:t>
            </a:r>
            <a:r>
              <a:rPr lang="en-US" sz="900" dirty="0">
                <a:latin typeface="Consolas" panose="020B0609020204030204" pitchFamily="49" charset="0"/>
              </a:rPr>
              <a:t>ascending=[1,0])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']=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']/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ColC</a:t>
            </a:r>
            <a:r>
              <a:rPr lang="en-US" sz="900" dirty="0" smtClean="0">
                <a:latin typeface="Consolas" panose="020B0609020204030204" pitchFamily="49" charset="0"/>
              </a:rPr>
              <a:t>']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sliced_df.groupby</a:t>
            </a:r>
            <a:r>
              <a:rPr lang="en-US" sz="900" dirty="0">
                <a:latin typeface="Consolas" panose="020B0609020204030204" pitchFamily="49" charset="0"/>
              </a:rPr>
              <a:t>(‘</a:t>
            </a:r>
            <a:r>
              <a:rPr lang="en-US" sz="900" dirty="0" err="1">
                <a:latin typeface="Consolas" panose="020B0609020204030204" pitchFamily="49" charset="0"/>
              </a:rPr>
              <a:t>ColA</a:t>
            </a:r>
            <a:r>
              <a:rPr lang="en-US" sz="900" dirty="0">
                <a:latin typeface="Consolas" panose="020B0609020204030204" pitchFamily="49" charset="0"/>
              </a:rPr>
              <a:t>')[‘</a:t>
            </a:r>
            <a:r>
              <a:rPr lang="en-US" sz="900" dirty="0" err="1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'].mean())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sliced_df.groupby</a:t>
            </a:r>
            <a:r>
              <a:rPr lang="en-US" sz="900" dirty="0" smtClean="0">
                <a:latin typeface="Consolas" panose="020B0609020204030204" pitchFamily="49" charset="0"/>
              </a:rPr>
              <a:t>(‘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')[‘</a:t>
            </a:r>
            <a:r>
              <a:rPr lang="en-US" sz="900" dirty="0" err="1" smtClean="0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'].</a:t>
            </a:r>
            <a:r>
              <a:rPr lang="en-US" sz="900" dirty="0" err="1">
                <a:latin typeface="Consolas" panose="020B0609020204030204" pitchFamily="49" charset="0"/>
              </a:rPr>
              <a:t>std</a:t>
            </a:r>
            <a:r>
              <a:rPr lang="en-US" sz="9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sliced_df.groupby</a:t>
            </a:r>
            <a:r>
              <a:rPr lang="en-US" sz="900" dirty="0" smtClean="0">
                <a:latin typeface="Consolas" panose="020B0609020204030204" pitchFamily="49" charset="0"/>
              </a:rPr>
              <a:t>(‘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')[‘</a:t>
            </a:r>
            <a:r>
              <a:rPr lang="en-US" sz="900" dirty="0" err="1" smtClean="0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'].describe())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5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/>
              <a:t>4</a:t>
            </a:r>
            <a:r>
              <a:rPr lang="en-US" sz="2400" b="1" dirty="0" smtClean="0"/>
              <a:t>.Plotting with </a:t>
            </a:r>
            <a:r>
              <a:rPr lang="en-US" sz="2400" b="1" dirty="0" err="1" smtClean="0"/>
              <a:t>matplotlib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4.Plotting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00166"/>
            <a:ext cx="7772400" cy="4029034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Plot the average price per square for each congressional district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 smtClean="0"/>
              <a:t>Statistics Reminder:</a:t>
            </a:r>
          </a:p>
          <a:p>
            <a:r>
              <a:rPr lang="en-US" b="1" dirty="0" smtClean="0"/>
              <a:t>Mean: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value that describes the </a:t>
            </a:r>
            <a:r>
              <a:rPr lang="en-US" dirty="0" smtClean="0"/>
              <a:t>average of an entire </a:t>
            </a:r>
            <a:r>
              <a:rPr lang="en-US" dirty="0"/>
              <a:t>set</a:t>
            </a:r>
            <a:endParaRPr lang="en-US" dirty="0" smtClean="0"/>
          </a:p>
          <a:p>
            <a:pPr lvl="1"/>
            <a:r>
              <a:rPr lang="en-US" dirty="0"/>
              <a:t>To </a:t>
            </a:r>
            <a:r>
              <a:rPr lang="en-US" dirty="0" smtClean="0"/>
              <a:t>calculate the </a:t>
            </a:r>
            <a:r>
              <a:rPr lang="en-US" dirty="0"/>
              <a:t>mean, add up the values in the data set and then divide by the number of values that you </a:t>
            </a:r>
            <a:r>
              <a:rPr lang="en-US" dirty="0" smtClean="0"/>
              <a:t>added</a:t>
            </a:r>
          </a:p>
          <a:p>
            <a:r>
              <a:rPr lang="en-US" b="1" dirty="0" smtClean="0"/>
              <a:t>Standard Deviation:</a:t>
            </a:r>
          </a:p>
          <a:p>
            <a:pPr lvl="1"/>
            <a:r>
              <a:rPr lang="en-US" dirty="0" smtClean="0"/>
              <a:t>The amount </a:t>
            </a:r>
            <a:r>
              <a:rPr lang="en-US" dirty="0"/>
              <a:t>of variation </a:t>
            </a:r>
            <a:r>
              <a:rPr lang="en-US" dirty="0" smtClean="0"/>
              <a:t>of </a:t>
            </a:r>
            <a:r>
              <a:rPr lang="en-US" dirty="0"/>
              <a:t>a set of data </a:t>
            </a:r>
            <a:r>
              <a:rPr lang="en-US" dirty="0" smtClean="0"/>
              <a:t>values in relation to the mean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low standard deviation indicates that the data points tend to be close to the mean </a:t>
            </a:r>
            <a:endParaRPr lang="en-US" dirty="0" smtClean="0"/>
          </a:p>
          <a:p>
            <a:pPr lvl="2"/>
            <a:r>
              <a:rPr lang="en-US" dirty="0" smtClean="0"/>
              <a:t>A high </a:t>
            </a:r>
            <a:r>
              <a:rPr lang="en-US" dirty="0"/>
              <a:t>standard deviation indicates that the data points are spread out over a wider range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To Calculate Standard Deviation: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AutoShape 2" descr="{\displaystyle s={\sqrt {\frac {\sum _{i=1}^{N}(x_{i}-{\overline {x}})^{2}}{N-1}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5029200"/>
            <a:ext cx="2152650" cy="14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4.Plotting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Note: </a:t>
            </a:r>
            <a:r>
              <a:rPr lang="en-US" dirty="0"/>
              <a:t>The plot method </a:t>
            </a:r>
            <a:r>
              <a:rPr lang="en-US" dirty="0" smtClean="0"/>
              <a:t>is </a:t>
            </a:r>
            <a:r>
              <a:rPr lang="en-US" dirty="0"/>
              <a:t>just a simple wrapper around </a:t>
            </a:r>
            <a:r>
              <a:rPr lang="en-US" dirty="0" err="1" smtClean="0"/>
              <a:t>matplotlib.plot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Full 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import </a:t>
            </a:r>
            <a:r>
              <a:rPr lang="en-US" sz="900" dirty="0" smtClean="0">
                <a:latin typeface="Consolas" panose="020B0609020204030204" pitchFamily="49" charset="0"/>
              </a:rPr>
              <a:t>pandas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i</a:t>
            </a:r>
            <a:r>
              <a:rPr lang="en-US" sz="900" dirty="0" smtClean="0">
                <a:latin typeface="Consolas" panose="020B0609020204030204" pitchFamily="49" charset="0"/>
              </a:rPr>
              <a:t>mport </a:t>
            </a:r>
            <a:r>
              <a:rPr lang="en-US" sz="900" dirty="0" err="1" smtClean="0">
                <a:latin typeface="Consolas" panose="020B0609020204030204" pitchFamily="49" charset="0"/>
              </a:rPr>
              <a:t>matplotlib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conn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(host=‘</a:t>
            </a:r>
            <a:r>
              <a:rPr lang="en-US" sz="900" dirty="0" err="1">
                <a:latin typeface="Consolas" panose="020B0609020204030204" pitchFamily="49" charset="0"/>
              </a:rPr>
              <a:t>XXXX',port</a:t>
            </a:r>
            <a:r>
              <a:rPr lang="en-US" sz="900" dirty="0">
                <a:latin typeface="Consolas" panose="020B0609020204030204" pitchFamily="49" charset="0"/>
              </a:rPr>
              <a:t>=3306,user=‘my_user',</a:t>
            </a:r>
            <a:r>
              <a:rPr lang="en-US" sz="900" dirty="0" err="1">
                <a:latin typeface="Consolas" panose="020B0609020204030204" pitchFamily="49" charset="0"/>
              </a:rPr>
              <a:t>passwd</a:t>
            </a:r>
            <a:r>
              <a:rPr lang="en-US" sz="900" dirty="0">
                <a:latin typeface="Consolas" panose="020B0609020204030204" pitchFamily="49" charset="0"/>
              </a:rPr>
              <a:t>=‘XXXX',</a:t>
            </a:r>
            <a:r>
              <a:rPr lang="en-US" sz="900" dirty="0" err="1">
                <a:latin typeface="Consolas" panose="020B0609020204030204" pitchFamily="49" charset="0"/>
              </a:rPr>
              <a:t>db</a:t>
            </a:r>
            <a:r>
              <a:rPr lang="en-US" sz="900" dirty="0">
                <a:latin typeface="Consolas" panose="020B0609020204030204" pitchFamily="49" charset="0"/>
              </a:rPr>
              <a:t>=‘my_</a:t>
            </a:r>
            <a:r>
              <a:rPr lang="en-US" sz="900" dirty="0" err="1">
                <a:latin typeface="Consolas" panose="020B0609020204030204" pitchFamily="49" charset="0"/>
              </a:rPr>
              <a:t>db</a:t>
            </a:r>
            <a:r>
              <a:rPr lang="en-US" sz="900" dirty="0">
                <a:latin typeface="Consolas" panose="020B0609020204030204" pitchFamily="49" charset="0"/>
              </a:rPr>
              <a:t>',charset='utf8')  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df_db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pandas.read_sql</a:t>
            </a:r>
            <a:r>
              <a:rPr lang="en-US" sz="900" dirty="0">
                <a:latin typeface="Consolas" panose="020B0609020204030204" pitchFamily="49" charset="0"/>
              </a:rPr>
              <a:t>('SELECT * FROM </a:t>
            </a:r>
            <a:r>
              <a:rPr lang="en-US" sz="900" dirty="0" err="1">
                <a:latin typeface="Consolas" panose="020B0609020204030204" pitchFamily="49" charset="0"/>
              </a:rPr>
              <a:t>my_table',conn</a:t>
            </a:r>
            <a:r>
              <a:rPr lang="en-US" sz="900" dirty="0" smtClean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conn.close</a:t>
            </a:r>
            <a:r>
              <a:rPr lang="en-US" sz="900" dirty="0" smtClean="0">
                <a:latin typeface="Consolas" panose="020B0609020204030204" pitchFamily="49" charset="0"/>
              </a:rPr>
              <a:t>() 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df_csv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pandas.read_csv</a:t>
            </a:r>
            <a:r>
              <a:rPr lang="en-US" sz="900" dirty="0">
                <a:latin typeface="Consolas" panose="020B0609020204030204" pitchFamily="49" charset="0"/>
              </a:rPr>
              <a:t>(“my_file.csv")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full_df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pandas.merge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df_db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df_csv</a:t>
            </a:r>
            <a:r>
              <a:rPr lang="en-US" sz="900" dirty="0">
                <a:latin typeface="Consolas" panose="020B0609020204030204" pitchFamily="49" charset="0"/>
              </a:rPr>
              <a:t>, on=‘</a:t>
            </a:r>
            <a:r>
              <a:rPr lang="en-US" sz="900" dirty="0" err="1">
                <a:latin typeface="Consolas" panose="020B0609020204030204" pitchFamily="49" charset="0"/>
              </a:rPr>
              <a:t>JoinColumnName</a:t>
            </a:r>
            <a:r>
              <a:rPr lang="en-US" sz="900" dirty="0">
                <a:latin typeface="Consolas" panose="020B0609020204030204" pitchFamily="49" charset="0"/>
              </a:rPr>
              <a:t>', how=‘inner') #or outer, Left or right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print(</a:t>
            </a:r>
            <a:r>
              <a:rPr lang="en-US" sz="900" dirty="0" err="1">
                <a:latin typeface="Consolas" panose="020B0609020204030204" pitchFamily="49" charset="0"/>
              </a:rPr>
              <a:t>full_df.head</a:t>
            </a:r>
            <a:r>
              <a:rPr lang="en-US" sz="900" dirty="0">
                <a:latin typeface="Consolas" panose="020B0609020204030204" pitchFamily="49" charset="0"/>
              </a:rPr>
              <a:t>())</a:t>
            </a: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new_df.loc</a:t>
            </a:r>
            <a:r>
              <a:rPr lang="en-US" sz="900" dirty="0">
                <a:latin typeface="Consolas" panose="020B0609020204030204" pitchFamily="49" charset="0"/>
              </a:rPr>
              <a:t>[:, 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',‘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',‘</a:t>
            </a:r>
            <a:r>
              <a:rPr lang="en-US" sz="900" dirty="0" err="1" smtClean="0">
                <a:latin typeface="Consolas" panose="020B0609020204030204" pitchFamily="49" charset="0"/>
              </a:rPr>
              <a:t>ColC</a:t>
            </a:r>
            <a:r>
              <a:rPr lang="en-US" sz="900" dirty="0" smtClean="0">
                <a:latin typeface="Consolas" panose="020B0609020204030204" pitchFamily="49" charset="0"/>
              </a:rPr>
              <a:t>']]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sliced_df.loc</a:t>
            </a:r>
            <a:r>
              <a:rPr lang="en-US" sz="900" dirty="0">
                <a:latin typeface="Consolas" panose="020B0609020204030204" pitchFamily="49" charset="0"/>
              </a:rPr>
              <a:t>[(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'].</a:t>
            </a:r>
            <a:r>
              <a:rPr lang="en-US" sz="900" dirty="0" err="1">
                <a:latin typeface="Consolas" panose="020B0609020204030204" pitchFamily="49" charset="0"/>
              </a:rPr>
              <a:t>isin</a:t>
            </a:r>
            <a:r>
              <a:rPr lang="en-US" sz="900" dirty="0">
                <a:latin typeface="Consolas" panose="020B0609020204030204" pitchFamily="49" charset="0"/>
              </a:rPr>
              <a:t>(['1','2','3'])) &amp; (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']&gt;</a:t>
            </a:r>
            <a:r>
              <a:rPr lang="en-US" sz="900" dirty="0">
                <a:latin typeface="Consolas" panose="020B0609020204030204" pitchFamily="49" charset="0"/>
              </a:rPr>
              <a:t>200) ].</a:t>
            </a:r>
            <a:r>
              <a:rPr lang="en-US" sz="900" dirty="0" err="1">
                <a:latin typeface="Consolas" panose="020B0609020204030204" pitchFamily="49" charset="0"/>
              </a:rPr>
              <a:t>sort_values</a:t>
            </a:r>
            <a:r>
              <a:rPr lang="en-US" sz="900" dirty="0" smtClean="0">
                <a:latin typeface="Consolas" panose="020B0609020204030204" pitchFamily="49" charset="0"/>
              </a:rPr>
              <a:t>([‘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',‘</a:t>
            </a:r>
            <a:r>
              <a:rPr lang="en-US" sz="900" dirty="0" err="1" smtClean="0">
                <a:latin typeface="Consolas" panose="020B0609020204030204" pitchFamily="49" charset="0"/>
              </a:rPr>
              <a:t>ColC</a:t>
            </a:r>
            <a:r>
              <a:rPr lang="en-US" sz="900" dirty="0" smtClean="0">
                <a:latin typeface="Consolas" panose="020B0609020204030204" pitchFamily="49" charset="0"/>
              </a:rPr>
              <a:t>'], </a:t>
            </a:r>
            <a:r>
              <a:rPr lang="en-US" sz="900" dirty="0">
                <a:latin typeface="Consolas" panose="020B0609020204030204" pitchFamily="49" charset="0"/>
              </a:rPr>
              <a:t>ascending=[1,0])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']=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ColB</a:t>
            </a:r>
            <a:r>
              <a:rPr lang="en-US" sz="900" dirty="0" smtClean="0">
                <a:latin typeface="Consolas" panose="020B0609020204030204" pitchFamily="49" charset="0"/>
              </a:rPr>
              <a:t>']/</a:t>
            </a:r>
            <a:r>
              <a:rPr lang="en-US" sz="900" dirty="0" err="1">
                <a:latin typeface="Consolas" panose="020B0609020204030204" pitchFamily="49" charset="0"/>
              </a:rPr>
              <a:t>sliced_df</a:t>
            </a:r>
            <a:r>
              <a:rPr lang="en-US" sz="900" dirty="0" smtClean="0">
                <a:latin typeface="Consolas" panose="020B0609020204030204" pitchFamily="49" charset="0"/>
              </a:rPr>
              <a:t>[‘</a:t>
            </a:r>
            <a:r>
              <a:rPr lang="en-US" sz="900" dirty="0" err="1" smtClean="0">
                <a:latin typeface="Consolas" panose="020B0609020204030204" pitchFamily="49" charset="0"/>
              </a:rPr>
              <a:t>ColC</a:t>
            </a:r>
            <a:r>
              <a:rPr lang="en-US" sz="900" dirty="0" smtClean="0">
                <a:latin typeface="Consolas" panose="020B0609020204030204" pitchFamily="49" charset="0"/>
              </a:rPr>
              <a:t>']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mean_df</a:t>
            </a:r>
            <a:r>
              <a:rPr lang="en-US" sz="900" dirty="0" smtClean="0"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latin typeface="Consolas" panose="020B0609020204030204" pitchFamily="49" charset="0"/>
              </a:rPr>
              <a:t>sliced_df.groupby</a:t>
            </a:r>
            <a:r>
              <a:rPr lang="en-US" sz="900" dirty="0">
                <a:latin typeface="Consolas" panose="020B0609020204030204" pitchFamily="49" charset="0"/>
              </a:rPr>
              <a:t>(‘</a:t>
            </a:r>
            <a:r>
              <a:rPr lang="en-US" sz="900" dirty="0" err="1">
                <a:latin typeface="Consolas" panose="020B0609020204030204" pitchFamily="49" charset="0"/>
              </a:rPr>
              <a:t>ColA</a:t>
            </a:r>
            <a:r>
              <a:rPr lang="en-US" sz="900" dirty="0">
                <a:latin typeface="Consolas" panose="020B0609020204030204" pitchFamily="49" charset="0"/>
              </a:rPr>
              <a:t>')[‘</a:t>
            </a:r>
            <a:r>
              <a:rPr lang="en-US" sz="900" dirty="0" err="1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'].mean()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s</a:t>
            </a:r>
            <a:r>
              <a:rPr lang="en-US" sz="900" dirty="0" err="1" smtClean="0">
                <a:latin typeface="Consolas" panose="020B0609020204030204" pitchFamily="49" charset="0"/>
              </a:rPr>
              <a:t>td_df</a:t>
            </a:r>
            <a:r>
              <a:rPr lang="en-US" sz="900" dirty="0" smtClean="0"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latin typeface="Consolas" panose="020B0609020204030204" pitchFamily="49" charset="0"/>
              </a:rPr>
              <a:t>sliced_df.groupby</a:t>
            </a:r>
            <a:r>
              <a:rPr lang="en-US" sz="900" dirty="0" smtClean="0">
                <a:latin typeface="Consolas" panose="020B0609020204030204" pitchFamily="49" charset="0"/>
              </a:rPr>
              <a:t>(‘</a:t>
            </a:r>
            <a:r>
              <a:rPr lang="en-US" sz="900" dirty="0" err="1" smtClean="0">
                <a:latin typeface="Consolas" panose="020B0609020204030204" pitchFamily="49" charset="0"/>
              </a:rPr>
              <a:t>ColA</a:t>
            </a:r>
            <a:r>
              <a:rPr lang="en-US" sz="900" dirty="0" smtClean="0">
                <a:latin typeface="Consolas" panose="020B0609020204030204" pitchFamily="49" charset="0"/>
              </a:rPr>
              <a:t>')[‘</a:t>
            </a:r>
            <a:r>
              <a:rPr lang="en-US" sz="900" dirty="0" err="1" smtClean="0">
                <a:latin typeface="Consolas" panose="020B0609020204030204" pitchFamily="49" charset="0"/>
              </a:rPr>
              <a:t>ColD</a:t>
            </a:r>
            <a:r>
              <a:rPr lang="en-US" sz="900" dirty="0" smtClean="0">
                <a:latin typeface="Consolas" panose="020B0609020204030204" pitchFamily="49" charset="0"/>
              </a:rPr>
              <a:t>'].</a:t>
            </a:r>
            <a:r>
              <a:rPr lang="en-US" sz="900" dirty="0" err="1">
                <a:latin typeface="Consolas" panose="020B0609020204030204" pitchFamily="49" charset="0"/>
              </a:rPr>
              <a:t>std</a:t>
            </a:r>
            <a:r>
              <a:rPr lang="en-US" sz="900" dirty="0" smtClean="0">
                <a:latin typeface="Consolas" panose="020B0609020204030204" pitchFamily="49" charset="0"/>
              </a:rPr>
              <a:t>()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mean_plot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mean_df.plot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figsize</a:t>
            </a:r>
            <a:r>
              <a:rPr lang="en-US" sz="900" dirty="0">
                <a:latin typeface="Consolas" panose="020B0609020204030204" pitchFamily="49" charset="0"/>
              </a:rPr>
              <a:t>=(12,6),</a:t>
            </a:r>
            <a:r>
              <a:rPr lang="en-US" sz="900" dirty="0" err="1">
                <a:latin typeface="Consolas" panose="020B0609020204030204" pitchFamily="49" charset="0"/>
              </a:rPr>
              <a:t>fontsize</a:t>
            </a:r>
            <a:r>
              <a:rPr lang="en-US" sz="900" dirty="0">
                <a:latin typeface="Consolas" panose="020B0609020204030204" pitchFamily="49" charset="0"/>
              </a:rPr>
              <a:t>=12,color='</a:t>
            </a:r>
            <a:r>
              <a:rPr lang="en-US" sz="900" dirty="0" err="1">
                <a:latin typeface="Consolas" panose="020B0609020204030204" pitchFamily="49" charset="0"/>
              </a:rPr>
              <a:t>red',kind</a:t>
            </a:r>
            <a:r>
              <a:rPr lang="en-US" sz="900" dirty="0">
                <a:latin typeface="Consolas" panose="020B0609020204030204" pitchFamily="49" charset="0"/>
              </a:rPr>
              <a:t>='</a:t>
            </a:r>
            <a:r>
              <a:rPr lang="en-US" sz="900" dirty="0" err="1">
                <a:latin typeface="Consolas" panose="020B0609020204030204" pitchFamily="49" charset="0"/>
              </a:rPr>
              <a:t>bar',rot</a:t>
            </a:r>
            <a:r>
              <a:rPr lang="en-US" sz="900" dirty="0">
                <a:latin typeface="Consolas" panose="020B0609020204030204" pitchFamily="49" charset="0"/>
              </a:rPr>
              <a:t>=0,yerr=</a:t>
            </a:r>
            <a:r>
              <a:rPr lang="en-US" sz="900" dirty="0" err="1">
                <a:latin typeface="Consolas" panose="020B0609020204030204" pitchFamily="49" charset="0"/>
              </a:rPr>
              <a:t>std_df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mean_plot.set_title</a:t>
            </a:r>
            <a:r>
              <a:rPr lang="en-US" sz="900" dirty="0" smtClean="0">
                <a:latin typeface="Consolas" panose="020B0609020204030204" pitchFamily="49" charset="0"/>
              </a:rPr>
              <a:t>(‘Chart </a:t>
            </a:r>
            <a:r>
              <a:rPr lang="en-US" sz="900" dirty="0" err="1" smtClean="0">
                <a:latin typeface="Consolas" panose="020B0609020204030204" pitchFamily="49" charset="0"/>
              </a:rPr>
              <a:t>Totle</a:t>
            </a:r>
            <a:r>
              <a:rPr lang="en-US" sz="900" dirty="0" smtClean="0">
                <a:latin typeface="Consolas" panose="020B0609020204030204" pitchFamily="49" charset="0"/>
              </a:rPr>
              <a:t>',</a:t>
            </a:r>
            <a:r>
              <a:rPr lang="en-US" sz="900" dirty="0" err="1">
                <a:latin typeface="Consolas" panose="020B0609020204030204" pitchFamily="49" charset="0"/>
              </a:rPr>
              <a:t>fontsize</a:t>
            </a:r>
            <a:r>
              <a:rPr lang="en-US" sz="900" dirty="0">
                <a:latin typeface="Consolas" panose="020B0609020204030204" pitchFamily="49" charset="0"/>
              </a:rPr>
              <a:t>=12)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mean_plot.set_xlabel</a:t>
            </a:r>
            <a:r>
              <a:rPr lang="en-US" sz="900" dirty="0" smtClean="0">
                <a:latin typeface="Consolas" panose="020B0609020204030204" pitchFamily="49" charset="0"/>
              </a:rPr>
              <a:t>(‘X Axis Label')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mean_plot.set_ylabel</a:t>
            </a:r>
            <a:r>
              <a:rPr lang="en-US" sz="900" dirty="0" smtClean="0">
                <a:latin typeface="Consolas" panose="020B0609020204030204" pitchFamily="49" charset="0"/>
              </a:rPr>
              <a:t>(‘Y Axis Label')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mean_plot.set_ylim</a:t>
            </a:r>
            <a:r>
              <a:rPr lang="en-US" sz="900" dirty="0" smtClean="0">
                <a:latin typeface="Consolas" panose="020B0609020204030204" pitchFamily="49" charset="0"/>
              </a:rPr>
              <a:t>(-15,15)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0553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pip reference: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://pip.pypa.io/en/stable/reference/pip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pandas reference: </a:t>
            </a:r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/>
              <a:t>reference: </a:t>
            </a:r>
            <a:r>
              <a:rPr lang="en-US" dirty="0">
                <a:hlinkClick r:id="rId4"/>
              </a:rPr>
              <a:t>https://matplotlib.org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ymysql</a:t>
            </a:r>
            <a:r>
              <a:rPr lang="en-US" dirty="0" smtClean="0"/>
              <a:t> </a:t>
            </a:r>
            <a:r>
              <a:rPr lang="en-US" dirty="0"/>
              <a:t>reference: </a:t>
            </a:r>
            <a:r>
              <a:rPr lang="en-US" dirty="0">
                <a:hlinkClick r:id="rId5"/>
              </a:rPr>
              <a:t>https://pymysql.readthedocs.io/en/latest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csv reference: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docs.python.org/2/library/csv.html</a:t>
            </a:r>
            <a:endParaRPr lang="en-US" dirty="0" smtClean="0"/>
          </a:p>
          <a:p>
            <a:r>
              <a:rPr lang="en-US" dirty="0"/>
              <a:t>Pandas Merging: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pandas.pydata.org/pandas-docs/stable/merging.html</a:t>
            </a:r>
            <a:endParaRPr lang="en-US" dirty="0" smtClean="0"/>
          </a:p>
          <a:p>
            <a:r>
              <a:rPr lang="en-US" dirty="0" smtClean="0"/>
              <a:t>Pandas </a:t>
            </a:r>
            <a:r>
              <a:rPr lang="en-US" dirty="0" err="1" smtClean="0"/>
              <a:t>groupby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pandas.pydata.org/pandas-docs/stable/generated/pandas.DataFrame.groupby.html</a:t>
            </a:r>
            <a:endParaRPr lang="en-US" dirty="0" smtClean="0"/>
          </a:p>
          <a:p>
            <a:r>
              <a:rPr lang="en-US" dirty="0" smtClean="0"/>
              <a:t>Plotting with </a:t>
            </a:r>
            <a:r>
              <a:rPr lang="en-US" dirty="0" err="1" smtClean="0"/>
              <a:t>matplotlob</a:t>
            </a:r>
            <a:r>
              <a:rPr lang="en-US" dirty="0" smtClean="0"/>
              <a:t>: </a:t>
            </a:r>
            <a:r>
              <a:rPr lang="en-US" u="sng" dirty="0" smtClean="0">
                <a:hlinkClick r:id="rId9"/>
              </a:rPr>
              <a:t>http</a:t>
            </a:r>
            <a:r>
              <a:rPr lang="en-US" u="sng" dirty="0">
                <a:hlinkClick r:id="rId9"/>
              </a:rPr>
              <a:t>://</a:t>
            </a:r>
            <a:r>
              <a:rPr lang="en-US" u="sng" dirty="0" smtClean="0">
                <a:hlinkClick r:id="rId9"/>
              </a:rPr>
              <a:t>pandas.pydata.org/pandas-docs/version/0.13/visualization.html</a:t>
            </a:r>
            <a:endParaRPr lang="en-US" u="sng" dirty="0" smtClean="0"/>
          </a:p>
          <a:p>
            <a:r>
              <a:rPr lang="en-US" dirty="0" err="1" smtClean="0"/>
              <a:t>Matplotlib</a:t>
            </a:r>
            <a:r>
              <a:rPr lang="en-US" dirty="0"/>
              <a:t> reference: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matplotlib.org/contents.html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4800" dirty="0" smtClean="0"/>
          </a:p>
          <a:p>
            <a:pPr indent="0" algn="ctr">
              <a:buNone/>
            </a:pPr>
            <a:endParaRPr lang="en-US" sz="4800" dirty="0"/>
          </a:p>
          <a:p>
            <a:pPr indent="0" algn="ctr">
              <a:buNone/>
            </a:pPr>
            <a:r>
              <a:rPr lang="en-US" sz="4800" dirty="0" smtClean="0"/>
              <a:t>Thank You</a:t>
            </a:r>
          </a:p>
          <a:p>
            <a:pPr indent="0" algn="ctr">
              <a:buNone/>
            </a:pPr>
            <a:endParaRPr lang="en-US" sz="2800" dirty="0" smtClean="0"/>
          </a:p>
          <a:p>
            <a:pPr indent="0" algn="ctr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67554"/>
            <a:ext cx="1526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1.Packages &amp;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Modules and Packages provide a way of code reuse </a:t>
            </a:r>
          </a:p>
          <a:p>
            <a:r>
              <a:rPr lang="en-US" dirty="0">
                <a:solidFill>
                  <a:schemeClr val="tx1"/>
                </a:solidFill>
              </a:rPr>
              <a:t>Python comes with a library of standard </a:t>
            </a:r>
            <a:r>
              <a:rPr lang="en-US" dirty="0" smtClean="0">
                <a:solidFill>
                  <a:schemeClr val="tx1"/>
                </a:solidFill>
              </a:rPr>
              <a:t>modules/packages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Such as </a:t>
            </a: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…or the statistics module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Import statistics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statistics.mean</a:t>
            </a:r>
            <a:r>
              <a:rPr lang="en-US" dirty="0">
                <a:solidFill>
                  <a:schemeClr val="tx1"/>
                </a:solidFill>
              </a:rPr>
              <a:t>([1,2,3,4,5,6</a:t>
            </a:r>
            <a:r>
              <a:rPr lang="en-US" dirty="0" smtClean="0">
                <a:solidFill>
                  <a:schemeClr val="tx1"/>
                </a:solidFill>
              </a:rPr>
              <a:t>]))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package is a collection of modules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can import an entire package, or a module within the package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matplotlib.pyplot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Additional packages can be installed using </a:t>
            </a:r>
            <a:r>
              <a:rPr lang="en-US" b="1" dirty="0" smtClean="0">
                <a:solidFill>
                  <a:schemeClr val="tx1"/>
                </a:solidFill>
              </a:rPr>
              <a:t>pip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To install a new package:</a:t>
            </a:r>
            <a:r>
              <a:rPr lang="en-US" dirty="0" smtClean="0">
                <a:solidFill>
                  <a:schemeClr val="tx1"/>
                </a:solidFill>
              </a:rPr>
              <a:t> pip install 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uninstall a package</a:t>
            </a:r>
            <a:r>
              <a:rPr lang="en-US" b="1" i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pip </a:t>
            </a:r>
            <a:r>
              <a:rPr lang="en-US" dirty="0" smtClean="0">
                <a:solidFill>
                  <a:schemeClr val="tx1"/>
                </a:solidFill>
              </a:rPr>
              <a:t>uninstall 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list all installed packages: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pip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  <a:p>
            <a:pPr lvl="1"/>
            <a:r>
              <a:rPr lang="en-US" b="1" i="1" dirty="0" smtClean="0">
                <a:solidFill>
                  <a:schemeClr val="tx1"/>
                </a:solidFill>
              </a:rPr>
              <a:t>To see information about a package: </a:t>
            </a:r>
            <a:r>
              <a:rPr lang="en-US" dirty="0" smtClean="0">
                <a:solidFill>
                  <a:schemeClr val="tx1"/>
                </a:solidFill>
              </a:rPr>
              <a:t>pip show &lt;</a:t>
            </a:r>
            <a:r>
              <a:rPr lang="en-US" dirty="0" err="1" smtClean="0">
                <a:solidFill>
                  <a:schemeClr val="tx1"/>
                </a:solidFill>
              </a:rPr>
              <a:t>package_name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Anaconda has another package management system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conda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</p:spPr>
        <p:txBody>
          <a:bodyPr/>
          <a:lstStyle/>
          <a:p>
            <a:r>
              <a:rPr lang="en-US" dirty="0"/>
              <a:t>1.Packages &amp; </a:t>
            </a:r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1.Packages &amp; </a:t>
            </a:r>
            <a:r>
              <a:rPr lang="en-US" dirty="0" smtClean="0"/>
              <a:t>Modules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we will be using:</a:t>
            </a:r>
          </a:p>
          <a:p>
            <a:pPr marL="685800" indent="-342900">
              <a:buFont typeface="+mj-lt"/>
              <a:buAutoNum type="arabicPeriod"/>
            </a:pPr>
            <a:endParaRPr lang="en-US" dirty="0"/>
          </a:p>
          <a:p>
            <a:pPr marL="685800" indent="-342900">
              <a:buFont typeface="+mj-lt"/>
              <a:buAutoNum type="arabicPeriod"/>
            </a:pPr>
            <a:r>
              <a:rPr lang="en-US" b="1" dirty="0" err="1"/>
              <a:t>pymysql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A MySQL client library written in pure python</a:t>
            </a:r>
            <a:r>
              <a:rPr lang="en-US" dirty="0" smtClean="0"/>
              <a:t>.</a:t>
            </a:r>
            <a:endParaRPr lang="en-US" b="1" dirty="0" smtClean="0"/>
          </a:p>
          <a:p>
            <a:pPr marL="685800" indent="-342900">
              <a:buFont typeface="+mj-lt"/>
              <a:buAutoNum type="arabicPeriod"/>
            </a:pPr>
            <a:r>
              <a:rPr lang="en-US" b="1" dirty="0" smtClean="0"/>
              <a:t>pandas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library </a:t>
            </a:r>
            <a:r>
              <a:rPr lang="en-US" dirty="0"/>
              <a:t>providing high-performance, easy-to-use data structures and data analysis tools for the Python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 facto python library when working with heterogeneous tabular </a:t>
            </a:r>
            <a:r>
              <a:rPr lang="en-US" dirty="0" smtClean="0"/>
              <a:t>data</a:t>
            </a:r>
            <a:endParaRPr lang="en-US" dirty="0"/>
          </a:p>
          <a:p>
            <a:pPr marL="685800" indent="-342900">
              <a:buFont typeface="+mj-lt"/>
              <a:buAutoNum type="arabicPeriod"/>
            </a:pPr>
            <a:r>
              <a:rPr lang="en-US" b="1" dirty="0" err="1" smtClean="0"/>
              <a:t>matplotlib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One of the most </a:t>
            </a:r>
            <a:r>
              <a:rPr lang="en-US" dirty="0"/>
              <a:t>widely used </a:t>
            </a:r>
            <a:r>
              <a:rPr lang="en-US" dirty="0" smtClean="0"/>
              <a:t>libraries </a:t>
            </a:r>
            <a:r>
              <a:rPr lang="en-US" dirty="0"/>
              <a:t>for plotting in </a:t>
            </a:r>
            <a:r>
              <a:rPr lang="en-US" dirty="0" smtClean="0"/>
              <a:t>Python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Python data visualization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While good </a:t>
            </a:r>
            <a:r>
              <a:rPr lang="en-US" dirty="0"/>
              <a:t>for getting a </a:t>
            </a:r>
            <a:r>
              <a:rPr lang="en-US" dirty="0" smtClean="0"/>
              <a:t>“feel” of </a:t>
            </a:r>
            <a:r>
              <a:rPr lang="en-US" dirty="0"/>
              <a:t>the </a:t>
            </a:r>
            <a:r>
              <a:rPr lang="en-US" dirty="0" smtClean="0"/>
              <a:t>data, not suitable for publication charts</a:t>
            </a:r>
          </a:p>
          <a:p>
            <a:pPr lvl="1"/>
            <a:r>
              <a:rPr lang="en-US" dirty="0" smtClean="0"/>
              <a:t>Very powerful, and can get very complex!</a:t>
            </a:r>
          </a:p>
          <a:p>
            <a:pPr marL="685800" indent="-342900">
              <a:buFont typeface="+mj-lt"/>
              <a:buAutoNum type="arabicPeriod"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i="1" dirty="0" smtClean="0"/>
              <a:t>Note: There are alternatives to these packages (</a:t>
            </a:r>
            <a:r>
              <a:rPr lang="en-US" i="1" dirty="0" err="1" smtClean="0"/>
              <a:t>ggplot</a:t>
            </a:r>
            <a:r>
              <a:rPr lang="en-US" i="1" dirty="0"/>
              <a:t>, </a:t>
            </a:r>
            <a:r>
              <a:rPr lang="en-US" i="1" dirty="0" err="1" smtClean="0"/>
              <a:t>pyodbc</a:t>
            </a:r>
            <a:r>
              <a:rPr lang="en-US" i="1" dirty="0" smtClean="0"/>
              <a:t>…</a:t>
            </a:r>
            <a:r>
              <a:rPr lang="en-US" i="1" dirty="0" err="1" smtClean="0"/>
              <a:t>etc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66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using public data sets from </a:t>
            </a:r>
            <a:r>
              <a:rPr lang="en-US" b="1" dirty="0" smtClean="0"/>
              <a:t>Data.gov</a:t>
            </a:r>
          </a:p>
          <a:p>
            <a:endParaRPr lang="en-US" b="1" dirty="0" smtClean="0"/>
          </a:p>
          <a:p>
            <a:r>
              <a:rPr lang="en-US" b="1" dirty="0" smtClean="0"/>
              <a:t>Public Building Services </a:t>
            </a:r>
            <a:r>
              <a:rPr lang="en-US" b="1" dirty="0"/>
              <a:t>data sets </a:t>
            </a:r>
            <a:r>
              <a:rPr lang="en-US" b="1" dirty="0" smtClean="0"/>
              <a:t>containing </a:t>
            </a:r>
            <a:r>
              <a:rPr lang="en-US" b="1" dirty="0"/>
              <a:t>PBS building inventory that consists of both owned and leased buildings with active and excess status.</a:t>
            </a:r>
          </a:p>
          <a:p>
            <a:pPr indent="0">
              <a:buNone/>
            </a:pPr>
            <a:endParaRPr lang="en-US" b="1" dirty="0" smtClean="0"/>
          </a:p>
          <a:p>
            <a:r>
              <a:rPr lang="en-US" dirty="0" smtClean="0"/>
              <a:t>PBS REXUS Buildings:</a:t>
            </a:r>
          </a:p>
          <a:p>
            <a:pPr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catalog.data.gov/dataset/real-estate-across-the-united-states-rexus-inventory-building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PBS REXUS Lease:</a:t>
            </a:r>
          </a:p>
          <a:p>
            <a:pPr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catalog.data.gov/dataset/real-estate-across-the-united-states-rexus-lease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3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sz="2400" b="1" dirty="0" smtClean="0"/>
              <a:t>2.Reading Data </a:t>
            </a:r>
            <a:r>
              <a:rPr lang="en-US" sz="2400" b="1" dirty="0"/>
              <a:t>I</a:t>
            </a:r>
            <a:r>
              <a:rPr lang="en-US" sz="2400" b="1" dirty="0" smtClean="0"/>
              <a:t>nto Python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2.Reading Data </a:t>
            </a:r>
            <a:r>
              <a:rPr lang="en-US" dirty="0" smtClean="0"/>
              <a:t>Into </a:t>
            </a:r>
            <a:r>
              <a:rPr lang="en-US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To read from a MySQL DB, </a:t>
            </a:r>
            <a:r>
              <a:rPr lang="en-US" dirty="0"/>
              <a:t>w</a:t>
            </a:r>
            <a:r>
              <a:rPr lang="en-US" dirty="0" smtClean="0"/>
              <a:t>e will use the </a:t>
            </a:r>
            <a:r>
              <a:rPr lang="en-US" b="1" dirty="0" err="1" smtClean="0"/>
              <a:t>pymysql</a:t>
            </a:r>
            <a:r>
              <a:rPr lang="en-US" dirty="0" smtClean="0"/>
              <a:t> package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 smtClean="0"/>
              <a:t>End Goal: </a:t>
            </a:r>
            <a:r>
              <a:rPr lang="en-US" dirty="0" smtClean="0"/>
              <a:t>Read the data from a table into python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b="1" dirty="0" smtClean="0"/>
              <a:t>Pseudo Code:</a:t>
            </a:r>
          </a:p>
          <a:p>
            <a:pPr indent="0">
              <a:buNone/>
            </a:pPr>
            <a:endParaRPr lang="en-US" b="1" dirty="0" smtClean="0"/>
          </a:p>
          <a:p>
            <a:pPr lvl="1"/>
            <a:r>
              <a:rPr lang="en-US" dirty="0" smtClean="0"/>
              <a:t>Define Connection Parameters</a:t>
            </a:r>
          </a:p>
          <a:p>
            <a:pPr lvl="1"/>
            <a:r>
              <a:rPr lang="en-US" dirty="0" smtClean="0"/>
              <a:t>Establish a Connection</a:t>
            </a:r>
          </a:p>
          <a:p>
            <a:pPr lvl="1"/>
            <a:r>
              <a:rPr lang="en-US" dirty="0" smtClean="0"/>
              <a:t>Execute A Query with a cursor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control structure that </a:t>
            </a:r>
            <a:r>
              <a:rPr lang="en-US" dirty="0" smtClean="0"/>
              <a:t>allows the </a:t>
            </a:r>
            <a:r>
              <a:rPr lang="en-US" dirty="0"/>
              <a:t>traversal over the records in a </a:t>
            </a:r>
            <a:r>
              <a:rPr lang="en-US" dirty="0" smtClean="0"/>
              <a:t>database table</a:t>
            </a:r>
          </a:p>
          <a:p>
            <a:pPr lvl="1"/>
            <a:r>
              <a:rPr lang="en-US" dirty="0" smtClean="0"/>
              <a:t>Store and 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8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2.Reading Data Into </a:t>
            </a:r>
            <a:r>
              <a:rPr lang="en-US" dirty="0" smtClean="0"/>
              <a:t>Python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Code: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import </a:t>
            </a:r>
            <a:r>
              <a:rPr lang="en-US" sz="900" dirty="0" err="1">
                <a:latin typeface="Consolas" panose="020B0609020204030204" pitchFamily="49" charset="0"/>
              </a:rPr>
              <a:t>pymysql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 </a:t>
            </a:r>
            <a:r>
              <a:rPr lang="en-US" sz="900" dirty="0">
                <a:latin typeface="Consolas" panose="020B0609020204030204" pitchFamily="49" charset="0"/>
              </a:rPr>
              <a:t>open connection to the database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conn = </a:t>
            </a:r>
            <a:r>
              <a:rPr lang="en-US" sz="900" dirty="0" err="1">
                <a:latin typeface="Consolas" panose="020B0609020204030204" pitchFamily="49" charset="0"/>
              </a:rPr>
              <a:t>pymysql.connect</a:t>
            </a:r>
            <a:r>
              <a:rPr lang="en-US" sz="900" dirty="0">
                <a:latin typeface="Consolas" panose="020B0609020204030204" pitchFamily="49" charset="0"/>
              </a:rPr>
              <a:t>(host='XXXXXXXXXXXXX',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port=3306,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user</a:t>
            </a:r>
            <a:r>
              <a:rPr lang="en-US" sz="900" dirty="0" smtClean="0">
                <a:latin typeface="Consolas" panose="020B0609020204030204" pitchFamily="49" charset="0"/>
              </a:rPr>
              <a:t>=‘</a:t>
            </a:r>
            <a:r>
              <a:rPr lang="en-US" sz="900" dirty="0" err="1" smtClean="0">
                <a:latin typeface="Consolas" panose="020B0609020204030204" pitchFamily="49" charset="0"/>
              </a:rPr>
              <a:t>my_user</a:t>
            </a:r>
            <a:r>
              <a:rPr lang="en-US" sz="900" dirty="0">
                <a:latin typeface="Consolas" panose="020B0609020204030204" pitchFamily="49" charset="0"/>
              </a:rPr>
              <a:t>',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</a:t>
            </a:r>
            <a:r>
              <a:rPr lang="en-US" sz="900" dirty="0" err="1">
                <a:latin typeface="Consolas" panose="020B0609020204030204" pitchFamily="49" charset="0"/>
              </a:rPr>
              <a:t>passwd</a:t>
            </a:r>
            <a:r>
              <a:rPr lang="en-US" sz="900" dirty="0">
                <a:latin typeface="Consolas" panose="020B0609020204030204" pitchFamily="49" charset="0"/>
              </a:rPr>
              <a:t>='YYYYYYYY',  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</a:t>
            </a:r>
            <a:r>
              <a:rPr lang="en-US" sz="900" dirty="0" err="1">
                <a:latin typeface="Consolas" panose="020B0609020204030204" pitchFamily="49" charset="0"/>
              </a:rPr>
              <a:t>db</a:t>
            </a:r>
            <a:r>
              <a:rPr lang="en-US" sz="900" dirty="0" smtClean="0">
                <a:latin typeface="Consolas" panose="020B0609020204030204" pitchFamily="49" charset="0"/>
              </a:rPr>
              <a:t>=‘MY_DB',  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                   charset='utf8')  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#Defining Cursor on the </a:t>
            </a:r>
            <a:r>
              <a:rPr lang="en-US" sz="900" dirty="0" err="1" smtClean="0">
                <a:latin typeface="Consolas" panose="020B0609020204030204" pitchFamily="49" charset="0"/>
              </a:rPr>
              <a:t>connecion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cur </a:t>
            </a:r>
            <a:r>
              <a:rPr lang="en-US" sz="900" dirty="0">
                <a:latin typeface="Consolas" panose="020B0609020204030204" pitchFamily="49" charset="0"/>
              </a:rPr>
              <a:t>= </a:t>
            </a:r>
            <a:r>
              <a:rPr lang="en-US" sz="900" dirty="0" err="1">
                <a:latin typeface="Consolas" panose="020B0609020204030204" pitchFamily="49" charset="0"/>
              </a:rPr>
              <a:t>conn.cursor</a:t>
            </a:r>
            <a:r>
              <a:rPr lang="en-US" sz="900" dirty="0">
                <a:latin typeface="Consolas" panose="020B0609020204030204" pitchFamily="49" charset="0"/>
              </a:rPr>
              <a:t>() 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cur.execute</a:t>
            </a:r>
            <a:r>
              <a:rPr lang="en-US" sz="900" dirty="0" smtClean="0"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"SELECT * FROM </a:t>
            </a:r>
            <a:r>
              <a:rPr lang="en-US" sz="900" dirty="0" err="1" smtClean="0">
                <a:latin typeface="Consolas" panose="020B0609020204030204" pitchFamily="49" charset="0"/>
              </a:rPr>
              <a:t>My_Table</a:t>
            </a:r>
            <a:r>
              <a:rPr lang="en-US" sz="900" dirty="0" smtClean="0">
                <a:latin typeface="Consolas" panose="020B0609020204030204" pitchFamily="49" charset="0"/>
              </a:rPr>
              <a:t>" )  </a:t>
            </a:r>
            <a:endParaRPr lang="en-US" sz="9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data = </a:t>
            </a:r>
            <a:r>
              <a:rPr lang="en-US" sz="900" dirty="0" err="1">
                <a:latin typeface="Consolas" panose="020B0609020204030204" pitchFamily="49" charset="0"/>
              </a:rPr>
              <a:t>cur.fetchall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</a:t>
            </a:r>
            <a:r>
              <a:rPr lang="en-US" sz="900" dirty="0">
                <a:latin typeface="Consolas" panose="020B0609020204030204" pitchFamily="49" charset="0"/>
              </a:rPr>
              <a:t>Loop over the result set and print record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for </a:t>
            </a:r>
            <a:r>
              <a:rPr lang="en-US" sz="900" dirty="0" err="1">
                <a:latin typeface="Consolas" panose="020B0609020204030204" pitchFamily="49" charset="0"/>
              </a:rPr>
              <a:t>i</a:t>
            </a:r>
            <a:r>
              <a:rPr lang="en-US" sz="900" dirty="0">
                <a:latin typeface="Consolas" panose="020B0609020204030204" pitchFamily="49" charset="0"/>
              </a:rPr>
              <a:t> in data:</a:t>
            </a:r>
          </a:p>
          <a:p>
            <a:pPr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print(</a:t>
            </a:r>
            <a:r>
              <a:rPr lang="en-US" sz="900" dirty="0" err="1">
                <a:latin typeface="Consolas" panose="020B0609020204030204" pitchFamily="49" charset="0"/>
              </a:rPr>
              <a:t>i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 indent="0"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# </a:t>
            </a:r>
            <a:r>
              <a:rPr lang="en-US" sz="900" dirty="0">
                <a:latin typeface="Consolas" panose="020B0609020204030204" pitchFamily="49" charset="0"/>
              </a:rPr>
              <a:t>close connection to the database  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cur.close</a:t>
            </a:r>
            <a:r>
              <a:rPr lang="en-US" sz="900" dirty="0">
                <a:latin typeface="Consolas" panose="020B0609020204030204" pitchFamily="49" charset="0"/>
              </a:rPr>
              <a:t>()  </a:t>
            </a:r>
          </a:p>
          <a:p>
            <a:pPr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conn.close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41813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9333</TotalTime>
  <Words>1819</Words>
  <Application>Microsoft Office PowerPoint</Application>
  <PresentationFormat>On-screen Show (4:3)</PresentationFormat>
  <Paragraphs>365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Consolas</vt:lpstr>
      <vt:lpstr>Georgia</vt:lpstr>
      <vt:lpstr>Noto Sans Symbols</vt:lpstr>
      <vt:lpstr>Wingdings</vt:lpstr>
      <vt:lpstr>GSA IT Template</vt:lpstr>
      <vt:lpstr>PowerPoint Presentation</vt:lpstr>
      <vt:lpstr>Goal For Today:</vt:lpstr>
      <vt:lpstr>PowerPoint Presentation</vt:lpstr>
      <vt:lpstr>1.Packages &amp; Modules</vt:lpstr>
      <vt:lpstr>1.Packages &amp; Modules (Continued)</vt:lpstr>
      <vt:lpstr>Data Sets</vt:lpstr>
      <vt:lpstr>PowerPoint Presentation</vt:lpstr>
      <vt:lpstr>2.Reading Data Into Python</vt:lpstr>
      <vt:lpstr>2.Reading Data Into Python (Continued)</vt:lpstr>
      <vt:lpstr>2.Reading Data Into Python (Continued)</vt:lpstr>
      <vt:lpstr>2.Reading Data Into Python (Continued)</vt:lpstr>
      <vt:lpstr>2.Reading Data Into Python (Continued)</vt:lpstr>
      <vt:lpstr>PowerPoint Presentation</vt:lpstr>
      <vt:lpstr>3.pandas</vt:lpstr>
      <vt:lpstr>3.Pandas (Continued)</vt:lpstr>
      <vt:lpstr>3.Pandas (Continued)</vt:lpstr>
      <vt:lpstr>3.Pandas (Continued)</vt:lpstr>
      <vt:lpstr>3.Pandas (Continued)</vt:lpstr>
      <vt:lpstr>3.Pandas (Continued)</vt:lpstr>
      <vt:lpstr>3.Pandas (Continued)</vt:lpstr>
      <vt:lpstr>3.Pandas (Continued)</vt:lpstr>
      <vt:lpstr>3.Pandas (Continued)</vt:lpstr>
      <vt:lpstr>PowerPoint Presentation</vt:lpstr>
      <vt:lpstr>4.Plotting with matplotlib</vt:lpstr>
      <vt:lpstr>4.Plotting with matplotlib</vt:lpstr>
      <vt:lpstr>PowerPoint Presentation</vt:lpstr>
      <vt:lpstr>Resources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Windows User</cp:lastModifiedBy>
  <cp:revision>188</cp:revision>
  <dcterms:modified xsi:type="dcterms:W3CDTF">2017-12-13T23:00:23Z</dcterms:modified>
</cp:coreProperties>
</file>