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359" r:id="rId4"/>
    <p:sldId id="358" r:id="rId5"/>
    <p:sldId id="360" r:id="rId6"/>
    <p:sldId id="361" r:id="rId7"/>
    <p:sldId id="362" r:id="rId8"/>
    <p:sldId id="363" r:id="rId9"/>
    <p:sldId id="365" r:id="rId10"/>
    <p:sldId id="367" r:id="rId11"/>
    <p:sldId id="368" r:id="rId12"/>
    <p:sldId id="369" r:id="rId13"/>
    <p:sldId id="370" r:id="rId14"/>
    <p:sldId id="371" r:id="rId15"/>
    <p:sldId id="373" r:id="rId16"/>
    <p:sldId id="375" r:id="rId17"/>
    <p:sldId id="374" r:id="rId18"/>
    <p:sldId id="262" r:id="rId19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Hanna - IDMP" initials="" lastIdx="1" clrIdx="0"/>
  <p:cmAuthor id="1" name="Jenny Chau - IDMP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87" autoAdjust="0"/>
    <p:restoredTop sz="94624" autoAdjust="0"/>
  </p:normalViewPr>
  <p:slideViewPr>
    <p:cSldViewPr>
      <p:cViewPr varScale="1">
        <p:scale>
          <a:sx n="81" d="100"/>
          <a:sy n="81" d="100"/>
        </p:scale>
        <p:origin x="86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49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9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631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  <a:noFill/>
          <a:ln>
            <a:noFill/>
          </a:ln>
        </p:spPr>
        <p:txBody>
          <a:bodyPr lIns="92476" tIns="92476" rIns="92476" bIns="92476" anchor="ctr" anchorCtr="0">
            <a:noAutofit/>
          </a:bodyPr>
          <a:lstStyle/>
          <a:p>
            <a:pPr>
              <a:buSzPct val="25000"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0" y="14478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0" y="2362200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1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750" y="6001873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header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6600" y="6001866"/>
            <a:ext cx="784799" cy="5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 rot="5400000">
            <a:off x="4848149" y="2181149"/>
            <a:ext cx="5943599" cy="21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 rot="5400000">
            <a:off x="390449" y="66597"/>
            <a:ext cx="5943599" cy="64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113060" y="617378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53641" y="274637"/>
            <a:ext cx="8036700" cy="74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350183"/>
            <a:ext cx="81333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524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33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694760" y="6173787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160066" y="6506478"/>
            <a:ext cx="6796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397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rgbClr val="8F9397"/>
                </a:solidFill>
                <a:latin typeface="Arial"/>
                <a:ea typeface="Arial"/>
                <a:cs typeface="Arial"/>
                <a:sym typeface="Arial"/>
              </a:rPr>
              <a:t>SENSITIVE &amp; PRE-DECISIONAL NOT FOR EXTERNAL DISTRIBUTION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261807" y="0"/>
            <a:ext cx="27023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180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64180F"/>
                </a:solidFill>
                <a:latin typeface="Arial"/>
                <a:ea typeface="Arial"/>
                <a:cs typeface="Arial"/>
                <a:sym typeface="Arial"/>
              </a:rPr>
              <a:t>DRAFT for discussion only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638800"/>
            <a:ext cx="439200" cy="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5560219"/>
            <a:ext cx="864300" cy="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716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219700" y="1219200"/>
            <a:ext cx="36956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535111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2174874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4645025" y="1535111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5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47"/>
            <a:ext cx="5111699" cy="58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4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3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362199" y="152399"/>
            <a:ext cx="4419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69275" y="6338180"/>
            <a:ext cx="898499" cy="4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3657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01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778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88247"/>
            <a:ext cx="82296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4100" y="5827060"/>
            <a:ext cx="585899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 descr="header-logo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88050" y="5827050"/>
            <a:ext cx="784799" cy="5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quanteda/vignettes/quickstart.html" TargetMode="External"/><Relationship Id="rId3" Type="http://schemas.openxmlformats.org/officeDocument/2006/relationships/hyperlink" Target="http://garrettgman.github.io/tidying/" TargetMode="External"/><Relationship Id="rId7" Type="http://schemas.openxmlformats.org/officeDocument/2006/relationships/hyperlink" Target="https://www.kaggle.com/kaggle/hillary-clinton-emails" TargetMode="External"/><Relationship Id="rId2" Type="http://schemas.openxmlformats.org/officeDocument/2006/relationships/hyperlink" Target="https://www.tidytextmining.com/tidytex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ringboard.com/blog/text-mining-in-r/" TargetMode="External"/><Relationship Id="rId5" Type="http://schemas.openxmlformats.org/officeDocument/2006/relationships/hyperlink" Target="https://eight2late.wordpress.com/2015/05/27/a-gentle-introduction-to-text-mining-using-r/" TargetMode="External"/><Relationship Id="rId4" Type="http://schemas.openxmlformats.org/officeDocument/2006/relationships/hyperlink" Target="https://www.r-bloggers.com/intro-to-text-analysis-with-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371600" y="1981200"/>
            <a:ext cx="6400799" cy="1200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561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0E3561"/>
                </a:solidFill>
              </a:rPr>
              <a:t>Intermediate </a:t>
            </a:r>
            <a:r>
              <a:rPr lang="en-US" sz="3600" b="1" dirty="0" err="1">
                <a:solidFill>
                  <a:srgbClr val="0E3561"/>
                </a:solidFill>
              </a:rPr>
              <a:t>RStudio</a:t>
            </a:r>
            <a:r>
              <a:rPr lang="en-US" sz="3600" b="1" dirty="0">
                <a:solidFill>
                  <a:srgbClr val="0E3561"/>
                </a:solidFill>
              </a:rPr>
              <a:t> Training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2895600"/>
            <a:ext cx="8643899" cy="10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smtClean="0"/>
              <a:t>January 23, 2018</a:t>
            </a:r>
            <a:endParaRPr lang="en-US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Text </a:t>
            </a:r>
            <a:r>
              <a:rPr lang="en-US" sz="3200" dirty="0" smtClean="0">
                <a:solidFill>
                  <a:schemeClr val="bg2"/>
                </a:solidFill>
              </a:rPr>
              <a:t>Mining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3895766"/>
          </a:xfrm>
        </p:spPr>
        <p:txBody>
          <a:bodyPr/>
          <a:lstStyle/>
          <a:p>
            <a:r>
              <a:rPr lang="en-US" dirty="0"/>
              <a:t>Natural languages </a:t>
            </a:r>
            <a:r>
              <a:rPr lang="en-US" dirty="0" smtClean="0"/>
              <a:t>are </a:t>
            </a:r>
            <a:r>
              <a:rPr lang="en-US" dirty="0"/>
              <a:t>different from programming </a:t>
            </a:r>
            <a:r>
              <a:rPr lang="en-US" dirty="0" smtClean="0"/>
              <a:t>languages </a:t>
            </a:r>
          </a:p>
          <a:p>
            <a:r>
              <a:rPr lang="en-US" dirty="0" smtClean="0"/>
              <a:t>The </a:t>
            </a:r>
            <a:r>
              <a:rPr lang="en-US" dirty="0"/>
              <a:t>semantic or the meaning of a statement depends on the context, tone and </a:t>
            </a:r>
            <a:r>
              <a:rPr lang="en-US" dirty="0" smtClean="0"/>
              <a:t>other factors</a:t>
            </a:r>
          </a:p>
          <a:p>
            <a:r>
              <a:rPr lang="en-US" dirty="0" smtClean="0"/>
              <a:t>Unlike </a:t>
            </a:r>
            <a:r>
              <a:rPr lang="en-US" dirty="0"/>
              <a:t>programming languages, natural languages are </a:t>
            </a:r>
            <a:r>
              <a:rPr lang="en-US" dirty="0" smtClean="0"/>
              <a:t>ambiguous</a:t>
            </a:r>
          </a:p>
          <a:p>
            <a:endParaRPr lang="en-US" dirty="0"/>
          </a:p>
          <a:p>
            <a:r>
              <a:rPr lang="en-US" dirty="0"/>
              <a:t>Text mining deals with helping computers understand the “meaning” of the text.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 common text mining applications include sentiment analysis </a:t>
            </a:r>
            <a:r>
              <a:rPr lang="en-US" dirty="0" err="1"/>
              <a:t>e.g</a:t>
            </a:r>
            <a:r>
              <a:rPr lang="en-US" dirty="0"/>
              <a:t> if a </a:t>
            </a:r>
            <a:r>
              <a:rPr lang="en-US" dirty="0" smtClean="0"/>
              <a:t>tweet </a:t>
            </a:r>
            <a:r>
              <a:rPr lang="en-US" dirty="0"/>
              <a:t>about a movie says something positive or not, text classification </a:t>
            </a:r>
            <a:r>
              <a:rPr lang="en-US" dirty="0" err="1"/>
              <a:t>e.g</a:t>
            </a:r>
            <a:r>
              <a:rPr lang="en-US" dirty="0"/>
              <a:t> classifying the mails you get as spam or ham etc</a:t>
            </a:r>
            <a:r>
              <a:rPr lang="en-US" dirty="0" smtClean="0"/>
              <a:t>.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Text </a:t>
            </a:r>
            <a:r>
              <a:rPr lang="en-US" sz="3200" dirty="0" smtClean="0">
                <a:solidFill>
                  <a:schemeClr val="bg2"/>
                </a:solidFill>
              </a:rPr>
              <a:t>Preprocessing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data contains white spaces, punctuations</a:t>
            </a:r>
            <a:r>
              <a:rPr lang="en-US"/>
              <a:t>, </a:t>
            </a:r>
            <a:r>
              <a:rPr lang="en-US" smtClean="0"/>
              <a:t>stopwords </a:t>
            </a:r>
            <a:r>
              <a:rPr lang="en-US" dirty="0"/>
              <a:t>etc. </a:t>
            </a:r>
          </a:p>
          <a:p>
            <a:r>
              <a:rPr lang="en-US" dirty="0"/>
              <a:t>These characters do not convey much information and are hard to process. </a:t>
            </a:r>
          </a:p>
          <a:p>
            <a:r>
              <a:rPr lang="en-US" dirty="0"/>
              <a:t>For example, </a:t>
            </a:r>
            <a:r>
              <a:rPr lang="en-US"/>
              <a:t>English </a:t>
            </a:r>
            <a:r>
              <a:rPr lang="en-US" smtClean="0"/>
              <a:t>stopwords </a:t>
            </a:r>
            <a:r>
              <a:rPr lang="en-US" dirty="0"/>
              <a:t>like “the”, “is” etc. do not tell you much information about the sentiment of the text, entities mentioned in the text, or relationships between those entities. </a:t>
            </a:r>
          </a:p>
          <a:p>
            <a:r>
              <a:rPr lang="en-US" dirty="0"/>
              <a:t>Depending upon the task at hand, we deal with such characters differently. </a:t>
            </a:r>
            <a:endParaRPr lang="en-US" dirty="0" smtClean="0"/>
          </a:p>
          <a:p>
            <a:r>
              <a:rPr lang="en-US" dirty="0" smtClean="0"/>
              <a:t>Preprocessing includes</a:t>
            </a:r>
          </a:p>
          <a:p>
            <a:pPr lvl="1"/>
            <a:r>
              <a:rPr lang="en-US" dirty="0"/>
              <a:t>Convert the text to lower case, so that words like “write” and “Write” are considered the same word for analysis</a:t>
            </a:r>
          </a:p>
          <a:p>
            <a:pPr lvl="1"/>
            <a:r>
              <a:rPr lang="en-US" dirty="0"/>
              <a:t>Remove numbers</a:t>
            </a:r>
          </a:p>
          <a:p>
            <a:pPr lvl="1"/>
            <a:r>
              <a:rPr lang="en-US" dirty="0"/>
              <a:t>Remove </a:t>
            </a:r>
            <a:r>
              <a:rPr lang="en-US"/>
              <a:t>English </a:t>
            </a:r>
            <a:r>
              <a:rPr lang="en-US" smtClean="0"/>
              <a:t>stopwords </a:t>
            </a:r>
            <a:r>
              <a:rPr lang="en-US" dirty="0" err="1"/>
              <a:t>e.g</a:t>
            </a:r>
            <a:r>
              <a:rPr lang="en-US" dirty="0"/>
              <a:t> “the”, “is”, “of”,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Remove punctuation </a:t>
            </a:r>
            <a:r>
              <a:rPr lang="en-US" dirty="0" err="1"/>
              <a:t>e.g</a:t>
            </a:r>
            <a:r>
              <a:rPr lang="en-US" dirty="0"/>
              <a:t> “,”, “?”,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Eliminate extra white spaces</a:t>
            </a:r>
          </a:p>
          <a:p>
            <a:pPr lvl="1"/>
            <a:r>
              <a:rPr lang="en-US" dirty="0"/>
              <a:t>Stemming our text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7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Text </a:t>
            </a:r>
            <a:r>
              <a:rPr lang="en-US" sz="3200" dirty="0" smtClean="0">
                <a:solidFill>
                  <a:schemeClr val="bg2"/>
                </a:solidFill>
              </a:rPr>
              <a:t>Processing Vocabulary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dirty="0" smtClean="0"/>
              <a:t>NLP – natural language processing</a:t>
            </a:r>
          </a:p>
          <a:p>
            <a:r>
              <a:rPr lang="en-US" dirty="0" smtClean="0"/>
              <a:t>Corpus (pl. corpora) – large structured set of texts</a:t>
            </a:r>
          </a:p>
          <a:p>
            <a:r>
              <a:rPr lang="en-US" dirty="0" err="1" smtClean="0"/>
              <a:t>Stopwords</a:t>
            </a:r>
            <a:r>
              <a:rPr lang="en-US" dirty="0" smtClean="0"/>
              <a:t> – words (such as “the”, “is”, “</a:t>
            </a:r>
            <a:r>
              <a:rPr lang="en-US" dirty="0" err="1" smtClean="0"/>
              <a:t>etc</a:t>
            </a:r>
            <a:r>
              <a:rPr lang="en-US" dirty="0" smtClean="0"/>
              <a:t>”) that are ignored by search engines</a:t>
            </a:r>
          </a:p>
          <a:p>
            <a:r>
              <a:rPr lang="en-US" dirty="0" smtClean="0"/>
              <a:t>Stemming - </a:t>
            </a:r>
            <a:r>
              <a:rPr lang="en-US" dirty="0"/>
              <a:t>reduce “infected”/derived word to their stem, e.g. “cars” to “car”</a:t>
            </a:r>
            <a:endParaRPr lang="en-US" dirty="0" smtClean="0"/>
          </a:p>
          <a:p>
            <a:r>
              <a:rPr lang="en-US" dirty="0" smtClean="0"/>
              <a:t>Lemmatization – distinguish “saw” – hand tool – from “saw” past form of “see”, remove “inflectional” endings to return the base of a word known as lemma</a:t>
            </a:r>
          </a:p>
          <a:p>
            <a:r>
              <a:rPr lang="en-US" dirty="0" smtClean="0"/>
              <a:t>N-grams – continuous sequence of n items from text, e.g.: </a:t>
            </a:r>
            <a:r>
              <a:rPr lang="en-US" dirty="0" err="1" smtClean="0"/>
              <a:t>phonems</a:t>
            </a:r>
            <a:r>
              <a:rPr lang="en-US" dirty="0" smtClean="0"/>
              <a:t>, syllables, letters, words, base pairs</a:t>
            </a:r>
          </a:p>
          <a:p>
            <a:r>
              <a:rPr lang="en-US" dirty="0" smtClean="0"/>
              <a:t>Tokenization – breaking of texts (strings) into pieces (words, sentences, phases, symbols  - tokens) for further analysis.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5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Document Term Matrix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 smtClean="0"/>
              <a:t>DTM is a </a:t>
            </a:r>
            <a:r>
              <a:rPr lang="en-US" dirty="0"/>
              <a:t>matrix that lists all occurrences of words in the corpus, by </a:t>
            </a:r>
            <a:r>
              <a:rPr lang="en-US" dirty="0" smtClean="0"/>
              <a:t>document </a:t>
            </a:r>
          </a:p>
          <a:p>
            <a:r>
              <a:rPr lang="en-US" dirty="0" smtClean="0"/>
              <a:t>The </a:t>
            </a:r>
            <a:r>
              <a:rPr lang="en-US" dirty="0"/>
              <a:t>documents are represented by rows and the terms (or words) by </a:t>
            </a:r>
            <a:r>
              <a:rPr lang="en-US" dirty="0" smtClean="0"/>
              <a:t>columns</a:t>
            </a:r>
          </a:p>
          <a:p>
            <a:r>
              <a:rPr lang="en-US" dirty="0"/>
              <a:t>If a word occurs in a particular document, then the matrix entry for corresponding to that row and column is </a:t>
            </a:r>
            <a:r>
              <a:rPr lang="en-US" dirty="0" smtClean="0"/>
              <a:t>1 (2 if twice, and so on), </a:t>
            </a:r>
            <a:r>
              <a:rPr lang="en-US" dirty="0"/>
              <a:t>else it is </a:t>
            </a:r>
            <a:r>
              <a:rPr lang="en-US" dirty="0" smtClean="0"/>
              <a:t>0</a:t>
            </a:r>
          </a:p>
          <a:p>
            <a:r>
              <a:rPr lang="en-US" dirty="0"/>
              <a:t>Example:  Assume we have a simple corpus consisting of two documents, Doc1 and Doc2, with the following content</a:t>
            </a:r>
            <a:r>
              <a:rPr lang="en-US" dirty="0" smtClean="0"/>
              <a:t>:</a:t>
            </a:r>
          </a:p>
          <a:p>
            <a:pPr lvl="1"/>
            <a:r>
              <a:rPr lang="en-US" i="1" dirty="0"/>
              <a:t>Doc1</a:t>
            </a:r>
            <a:r>
              <a:rPr lang="en-US" dirty="0"/>
              <a:t>: bananas are yellow</a:t>
            </a:r>
          </a:p>
          <a:p>
            <a:pPr lvl="1"/>
            <a:r>
              <a:rPr lang="en-US" i="1" dirty="0"/>
              <a:t>Doc2</a:t>
            </a:r>
            <a:r>
              <a:rPr lang="en-US" dirty="0"/>
              <a:t>: bananas are </a:t>
            </a:r>
            <a:r>
              <a:rPr lang="en-US" dirty="0" smtClean="0"/>
              <a:t>good</a:t>
            </a:r>
          </a:p>
          <a:p>
            <a:pPr lvl="1" indent="0">
              <a:buNone/>
            </a:pPr>
            <a:r>
              <a:rPr lang="en-US" dirty="0"/>
              <a:t>The DTM for this corpus would look like</a:t>
            </a:r>
            <a:r>
              <a:rPr lang="en-US" dirty="0" smtClean="0"/>
              <a:t>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we transpose rows and columns we will get TDM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267200"/>
            <a:ext cx="6048375" cy="12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Text </a:t>
            </a:r>
            <a:r>
              <a:rPr lang="en-US" sz="3200" dirty="0" smtClean="0">
                <a:solidFill>
                  <a:schemeClr val="bg2"/>
                </a:solidFill>
              </a:rPr>
              <a:t>Analytics Steps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47800"/>
            <a:ext cx="5638800" cy="3895766"/>
          </a:xfrm>
        </p:spPr>
        <p:txBody>
          <a:bodyPr/>
          <a:lstStyle/>
          <a:p>
            <a:r>
              <a:rPr lang="en-US" b="1" dirty="0" smtClean="0"/>
              <a:t>Create Corpus</a:t>
            </a:r>
          </a:p>
          <a:p>
            <a:r>
              <a:rPr lang="en-US" b="1" dirty="0" smtClean="0"/>
              <a:t>Preprocess</a:t>
            </a:r>
          </a:p>
          <a:p>
            <a:r>
              <a:rPr lang="en-US" b="1" dirty="0" smtClean="0"/>
              <a:t>Optional: Lemmatization</a:t>
            </a:r>
          </a:p>
          <a:p>
            <a:r>
              <a:rPr lang="en-US" b="1" dirty="0" smtClean="0"/>
              <a:t>Create </a:t>
            </a:r>
            <a:r>
              <a:rPr lang="en-US" b="1" smtClean="0"/>
              <a:t>TDM (or DTM) data frame</a:t>
            </a:r>
          </a:p>
          <a:p>
            <a:pPr lvl="1"/>
            <a:r>
              <a:rPr lang="en-US" b="1" smtClean="0"/>
              <a:t>Rows </a:t>
            </a:r>
            <a:r>
              <a:rPr lang="en-US" b="1" dirty="0"/>
              <a:t>- document number</a:t>
            </a:r>
          </a:p>
          <a:p>
            <a:pPr lvl="1"/>
            <a:r>
              <a:rPr lang="en-US" b="1" dirty="0"/>
              <a:t>Columns – words</a:t>
            </a:r>
          </a:p>
          <a:p>
            <a:pPr lvl="1"/>
            <a:r>
              <a:rPr lang="en-US" b="1" dirty="0"/>
              <a:t>Cells – </a:t>
            </a:r>
            <a:r>
              <a:rPr lang="en-US" b="1" dirty="0" smtClean="0"/>
              <a:t>frequency of a word in a doc</a:t>
            </a:r>
          </a:p>
          <a:p>
            <a:r>
              <a:rPr lang="en-US" b="1" smtClean="0"/>
              <a:t>Generate </a:t>
            </a:r>
            <a:r>
              <a:rPr lang="en-US" b="1" dirty="0" smtClean="0"/>
              <a:t>1-gram, bigram and trigram matrices</a:t>
            </a:r>
          </a:p>
          <a:p>
            <a:r>
              <a:rPr lang="en-US" b="1" dirty="0" smtClean="0"/>
              <a:t>Analyze </a:t>
            </a:r>
          </a:p>
          <a:p>
            <a:pPr lvl="1"/>
            <a:r>
              <a:rPr lang="en-US" b="1" dirty="0" smtClean="0"/>
              <a:t>Create summaries</a:t>
            </a:r>
          </a:p>
          <a:p>
            <a:pPr lvl="1"/>
            <a:r>
              <a:rPr lang="en-US" b="1" dirty="0" smtClean="0"/>
              <a:t>Compute Statistics</a:t>
            </a:r>
          </a:p>
          <a:p>
            <a:pPr lvl="1"/>
            <a:r>
              <a:rPr lang="en-US" b="1" dirty="0" smtClean="0"/>
              <a:t>Visualize </a:t>
            </a:r>
          </a:p>
          <a:p>
            <a:pPr lvl="2"/>
            <a:r>
              <a:rPr lang="en-US" b="1" dirty="0" smtClean="0"/>
              <a:t>Histograms</a:t>
            </a:r>
          </a:p>
          <a:p>
            <a:pPr lvl="2"/>
            <a:r>
              <a:rPr lang="en-US" b="1" dirty="0" smtClean="0"/>
              <a:t>Word clouds</a:t>
            </a:r>
          </a:p>
          <a:p>
            <a:pPr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0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Sentiment Analysis Steps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47800"/>
            <a:ext cx="5638800" cy="3895766"/>
          </a:xfrm>
        </p:spPr>
        <p:txBody>
          <a:bodyPr/>
          <a:lstStyle/>
          <a:p>
            <a:r>
              <a:rPr lang="en-US" b="1" dirty="0" smtClean="0"/>
              <a:t>Create Corpus</a:t>
            </a:r>
          </a:p>
          <a:p>
            <a:r>
              <a:rPr lang="en-US" b="1" dirty="0" smtClean="0"/>
              <a:t>Preprocess</a:t>
            </a:r>
          </a:p>
          <a:p>
            <a:r>
              <a:rPr lang="en-US" b="1" dirty="0" smtClean="0"/>
              <a:t>Stem text</a:t>
            </a:r>
          </a:p>
          <a:p>
            <a:r>
              <a:rPr lang="en-US" b="1" dirty="0" smtClean="0"/>
              <a:t>Optional: Lemmatization</a:t>
            </a:r>
          </a:p>
          <a:p>
            <a:r>
              <a:rPr lang="en-US" b="1" dirty="0" smtClean="0"/>
              <a:t>Create a subset (training data)</a:t>
            </a:r>
          </a:p>
          <a:p>
            <a:pPr lvl="1"/>
            <a:r>
              <a:rPr lang="en-US" b="1" dirty="0" smtClean="0"/>
              <a:t>Manually assign sentiment (e.g. positive Vs</a:t>
            </a:r>
            <a:r>
              <a:rPr lang="en-US" b="1" smtClean="0"/>
              <a:t>. negative</a:t>
            </a:r>
          </a:p>
          <a:p>
            <a:pPr lvl="1" indent="0">
              <a:buNone/>
            </a:pPr>
            <a:r>
              <a:rPr lang="en-US" b="1" smtClean="0"/>
              <a:t>(or use sentiment vocabulary)</a:t>
            </a:r>
            <a:endParaRPr lang="en-US" b="1" dirty="0" smtClean="0"/>
          </a:p>
          <a:p>
            <a:pPr lvl="1"/>
            <a:r>
              <a:rPr lang="en-US" b="1" dirty="0" smtClean="0"/>
              <a:t>Create sentiment score table: </a:t>
            </a:r>
          </a:p>
          <a:p>
            <a:pPr lvl="2"/>
            <a:r>
              <a:rPr lang="en-US" b="1" dirty="0" smtClean="0"/>
              <a:t>Rows - document number</a:t>
            </a:r>
          </a:p>
          <a:p>
            <a:pPr lvl="2"/>
            <a:r>
              <a:rPr lang="en-US" b="1" dirty="0" smtClean="0"/>
              <a:t>Columns – words</a:t>
            </a:r>
          </a:p>
          <a:p>
            <a:pPr lvl="2"/>
            <a:r>
              <a:rPr lang="en-US" b="1" dirty="0" smtClean="0"/>
              <a:t>Cells – score(s) for each word: how often it shows in negative/positive documents </a:t>
            </a:r>
          </a:p>
          <a:p>
            <a:pPr lvl="1"/>
            <a:r>
              <a:rPr lang="en-US" b="1" dirty="0" smtClean="0"/>
              <a:t>Test the scores on the test data to obtain confidence level</a:t>
            </a:r>
          </a:p>
          <a:p>
            <a:r>
              <a:rPr lang="en-US" b="1" dirty="0" smtClean="0"/>
              <a:t>Apply sentiment scores to all documents for overall results</a:t>
            </a:r>
          </a:p>
          <a:p>
            <a:pPr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274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smtClean="0">
                <a:solidFill>
                  <a:schemeClr val="bg2"/>
                </a:solidFill>
              </a:rPr>
              <a:t>Text Analytics: Wordcloud</a:t>
            </a:r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990600"/>
            <a:ext cx="5334000" cy="472440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sz="700"/>
              <a:t># i have a dream wordcloud</a:t>
            </a:r>
          </a:p>
          <a:p>
            <a:pPr indent="0">
              <a:spcBef>
                <a:spcPts val="0"/>
              </a:spcBef>
              <a:buNone/>
            </a:pPr>
            <a:endParaRPr lang="en-US" sz="700"/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Load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library("tm")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library("SnowballC")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library("wordcloud")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library("RColorBrewer")</a:t>
            </a:r>
          </a:p>
          <a:p>
            <a:pPr indent="0">
              <a:spcBef>
                <a:spcPts val="0"/>
              </a:spcBef>
              <a:buNone/>
            </a:pPr>
            <a:endParaRPr lang="en-US" sz="700"/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Read the text file from internet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filePath &lt;- "http://www.sthda.com/sthda/RDoc/example-files/martin-luther-king-i-have-a-dream-speech.txt"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text &lt;- readLines(filePath)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Load the data as a corpus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Corpus(VectorSource(text))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inspect(docs)</a:t>
            </a:r>
          </a:p>
          <a:p>
            <a:pPr indent="0">
              <a:spcBef>
                <a:spcPts val="0"/>
              </a:spcBef>
              <a:buNone/>
            </a:pPr>
            <a:endParaRPr lang="en-US" sz="700"/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text transformation replacing “/”, “@” and “|” with space: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toSpace &lt;- content_transformer(function (x , pattern ) gsub(pattern, " ", x))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toSpace, "/")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toSpace, "@")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toSpace, "\\|")</a:t>
            </a:r>
          </a:p>
          <a:p>
            <a:pPr indent="0">
              <a:spcBef>
                <a:spcPts val="0"/>
              </a:spcBef>
              <a:buNone/>
            </a:pPr>
            <a:endParaRPr lang="en-US" sz="700"/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text cleaning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Convert the text to lower case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content_transformer(tolower))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Remove numbers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removeNumbers)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Remove english common stopwords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removeWords, stopwords("english"))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Remove your own stop word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specify your stopwords as a character vector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removeWords, c("blabla1", "blabla2"))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Remove punctuations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removePunctuation)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Eliminate extra white spaces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docs &lt;- tm_map(docs, stripWhitespace)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Text stemming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docs &lt;- tm_map(docs, stemDocument)</a:t>
            </a:r>
          </a:p>
          <a:p>
            <a:pPr indent="0">
              <a:spcBef>
                <a:spcPts val="0"/>
              </a:spcBef>
              <a:buNone/>
            </a:pPr>
            <a:endParaRPr lang="en-US" sz="700"/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build tdm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dtm &lt;- TermDocumentMatrix(docs)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m &lt;- as.matrix(dtm)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v &lt;- sort(rowSums(m),decreasing=TRUE)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d &lt;- data.frame(word = names(v),freq=v)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head(d, 10)</a:t>
            </a:r>
          </a:p>
          <a:p>
            <a:pPr indent="0">
              <a:spcBef>
                <a:spcPts val="0"/>
              </a:spcBef>
              <a:buNone/>
            </a:pPr>
            <a:endParaRPr lang="en-US" sz="700"/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# generate wordcloud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set.seed(1234)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wordcloud(words = d$word, freq = d$freq, min.freq = 1,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          max.words=200, random.order=FALSE, rot.per=0.35, 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700"/>
              <a:t>          colors=brewer.pal(8, "Dark2"))</a:t>
            </a:r>
          </a:p>
          <a:p>
            <a:pPr indent="0">
              <a:spcBef>
                <a:spcPts val="0"/>
              </a:spcBef>
              <a:buNone/>
            </a:pP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3111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R References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www.tidytextmining.com/tidytext.html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http://garrettgman.github.io/tidying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://www.r-bloggers.com/intro-to-text-analysis-with-r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https://eight2late.wordpress.com/2015/05/27/a-gentle-introduction-to-text-mining-using-r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Required packages: tm, </a:t>
            </a:r>
            <a:r>
              <a:rPr lang="en-US" dirty="0" err="1" smtClean="0"/>
              <a:t>SnowballC</a:t>
            </a:r>
            <a:r>
              <a:rPr lang="en-US" dirty="0" smtClean="0"/>
              <a:t>, ggplot2, </a:t>
            </a:r>
            <a:r>
              <a:rPr lang="en-US" dirty="0" err="1" smtClean="0"/>
              <a:t>wordcloud</a:t>
            </a:r>
            <a:endParaRPr lang="en-US" dirty="0" smtClean="0"/>
          </a:p>
          <a:p>
            <a:r>
              <a:rPr lang="en-US" dirty="0"/>
              <a:t>Tutorial: </a:t>
            </a:r>
            <a:r>
              <a:rPr lang="en-US" dirty="0">
                <a:hlinkClick r:id="rId6"/>
              </a:rPr>
              <a:t>https://www.springboard.com/blog/text-mining-in-r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w/ Hillary’s emails</a:t>
            </a:r>
          </a:p>
          <a:p>
            <a:pPr lvl="1"/>
            <a:r>
              <a:rPr lang="en-US" dirty="0" smtClean="0"/>
              <a:t>Packages for tutorial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RSQLite</a:t>
            </a:r>
            <a:r>
              <a:rPr lang="en-US" dirty="0"/>
              <a:t>, ‘SQLite’ Interface for R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/>
              <a:t>tm, framework for text mining applications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err="1"/>
              <a:t>SnowballC</a:t>
            </a:r>
            <a:r>
              <a:rPr lang="en-US" dirty="0"/>
              <a:t>, text stemming library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err="1"/>
              <a:t>Wordcloud</a:t>
            </a:r>
            <a:r>
              <a:rPr lang="en-US" dirty="0"/>
              <a:t>, for making </a:t>
            </a:r>
            <a:r>
              <a:rPr lang="en-US" dirty="0" err="1"/>
              <a:t>wordcloud</a:t>
            </a:r>
            <a:r>
              <a:rPr lang="en-US" dirty="0"/>
              <a:t> visualizations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err="1"/>
              <a:t>Syuzhet</a:t>
            </a:r>
            <a:r>
              <a:rPr lang="en-US" dirty="0"/>
              <a:t>, text sentiment analysis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/>
              <a:t>ggplot2, one of the best data visualization libraries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err="1"/>
              <a:t>quanteda</a:t>
            </a:r>
            <a:r>
              <a:rPr lang="en-US" dirty="0"/>
              <a:t>, N-grams</a:t>
            </a:r>
            <a:endParaRPr lang="en-US" dirty="0" smtClean="0"/>
          </a:p>
          <a:p>
            <a:pPr lvl="1"/>
            <a:r>
              <a:rPr lang="en-US" dirty="0" err="1" smtClean="0"/>
              <a:t>Datasource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www.kaggle.com/kaggle/hillary-clinton-emails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Quanteda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cran.r-project.org/web/packages/quanteda/vignettes/quickstart.html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1000166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925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endParaRPr sz="6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925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DB7D7"/>
              </a:buClr>
              <a:buSzPct val="250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556782" y="633313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Course Outline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971800" y="2590800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smtClean="0">
                <a:solidFill>
                  <a:schemeClr val="dk1"/>
                </a:solidFill>
              </a:rPr>
              <a:t>Clusters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smtClean="0">
                <a:solidFill>
                  <a:schemeClr val="dk1"/>
                </a:solidFill>
              </a:rPr>
              <a:t>Outliers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smtClean="0">
                <a:solidFill>
                  <a:schemeClr val="dk1"/>
                </a:solidFill>
              </a:rPr>
              <a:t>Regression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smtClean="0">
                <a:solidFill>
                  <a:schemeClr val="dk1"/>
                </a:solidFill>
              </a:rPr>
              <a:t>Text Analytics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800" b="1" smtClean="0">
                <a:solidFill>
                  <a:schemeClr val="dk1"/>
                </a:solidFill>
              </a:rPr>
              <a:t>Q &amp; A</a:t>
            </a:r>
            <a:endParaRPr lang="en-US" sz="1800" b="1" dirty="0">
              <a:solidFill>
                <a:schemeClr val="dk1"/>
              </a:solidFill>
            </a:endParaRPr>
          </a:p>
          <a:p>
            <a:pPr marL="857250" lvl="1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</a:pPr>
            <a:endParaRPr lang="en-US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17220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51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0"/>
          <p:cNvSpPr txBox="1">
            <a:spLocks/>
          </p:cNvSpPr>
          <p:nvPr/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dirty="0" smtClean="0">
                <a:solidFill>
                  <a:srgbClr val="00467F"/>
                </a:solidFill>
              </a:rPr>
              <a:t>Clustering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2000" b="1" dirty="0" smtClean="0">
                <a:solidFill>
                  <a:srgbClr val="00467F"/>
                </a:solidFill>
              </a:rPr>
              <a:t>Grouping </a:t>
            </a:r>
            <a:r>
              <a:rPr lang="en-US" sz="2000" b="1" dirty="0">
                <a:solidFill>
                  <a:srgbClr val="00467F"/>
                </a:solidFill>
              </a:rPr>
              <a:t>of similar objects in multivariate data </a:t>
            </a:r>
            <a:r>
              <a:rPr lang="en-US" sz="2000" b="1" dirty="0" smtClean="0">
                <a:solidFill>
                  <a:srgbClr val="00467F"/>
                </a:solidFill>
              </a:rPr>
              <a:t>set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1" dirty="0">
                <a:solidFill>
                  <a:srgbClr val="00467F"/>
                </a:solidFill>
              </a:rPr>
              <a:t>E</a:t>
            </a:r>
            <a:r>
              <a:rPr lang="en-US" sz="2000" b="1" dirty="0" smtClean="0">
                <a:solidFill>
                  <a:srgbClr val="00467F"/>
                </a:solidFill>
              </a:rPr>
              <a:t>xample: grouping by distance from a center</a:t>
            </a:r>
            <a:endParaRPr lang="en-US" sz="2000" b="1" dirty="0">
              <a:solidFill>
                <a:srgbClr val="00467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4360" y="1524000"/>
            <a:ext cx="8142440" cy="4276726"/>
            <a:chOff x="544360" y="1524000"/>
            <a:chExt cx="8142440" cy="4276726"/>
          </a:xfrm>
        </p:grpSpPr>
        <p:pic>
          <p:nvPicPr>
            <p:cNvPr id="2050" name="Picture 2" descr="Pasted image at 2016_12_15 09_55 PM (2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60" y="1524000"/>
              <a:ext cx="8142440" cy="427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191000" y="5562600"/>
              <a:ext cx="1219200" cy="238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  2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55775" y="3374403"/>
              <a:ext cx="1219200" cy="238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Variable 1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03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57299"/>
            <a:ext cx="7772400" cy="3971966"/>
          </a:xfrm>
        </p:spPr>
        <p:txBody>
          <a:bodyPr/>
          <a:lstStyle/>
          <a:p>
            <a:r>
              <a:rPr lang="en-US" b="1" dirty="0" err="1" smtClean="0"/>
              <a:t>kmeans</a:t>
            </a:r>
            <a:r>
              <a:rPr lang="en-US" b="1" dirty="0"/>
              <a:t>() </a:t>
            </a:r>
            <a:r>
              <a:rPr lang="en-US" dirty="0" smtClean="0"/>
              <a:t>clustering </a:t>
            </a:r>
            <a:r>
              <a:rPr lang="en-US" dirty="0"/>
              <a:t>is the most commonly used </a:t>
            </a:r>
            <a:r>
              <a:rPr lang="en-US" dirty="0" smtClean="0"/>
              <a:t>algorithm </a:t>
            </a:r>
            <a:r>
              <a:rPr lang="en-US" dirty="0"/>
              <a:t>for partitioning a given data set into a set </a:t>
            </a:r>
            <a:r>
              <a:rPr lang="en-US" dirty="0" smtClean="0"/>
              <a:t>of </a:t>
            </a:r>
            <a:r>
              <a:rPr lang="en-US" dirty="0"/>
              <a:t>k </a:t>
            </a:r>
            <a:r>
              <a:rPr lang="en-US" dirty="0" smtClean="0"/>
              <a:t>groups/clusters</a:t>
            </a:r>
            <a:endParaRPr lang="en-US" b="1" dirty="0" smtClean="0"/>
          </a:p>
          <a:p>
            <a:pPr lvl="1"/>
            <a:r>
              <a:rPr lang="en-US" dirty="0" smtClean="0"/>
              <a:t> k </a:t>
            </a:r>
            <a:r>
              <a:rPr lang="en-US" dirty="0"/>
              <a:t>represents the number of groups pre-specified by the analyst. It classifies objects in multiple groups (i.e., clusters), such that objects within the same cluster are as similar as </a:t>
            </a:r>
            <a:r>
              <a:rPr lang="en-US" dirty="0" smtClean="0"/>
              <a:t>possible</a:t>
            </a:r>
            <a:endParaRPr lang="en-US" b="1" dirty="0" smtClean="0"/>
          </a:p>
          <a:p>
            <a:pPr lvl="1"/>
            <a:r>
              <a:rPr lang="en-US" b="1" dirty="0"/>
              <a:t> </a:t>
            </a:r>
            <a:r>
              <a:rPr lang="en-US" dirty="0" smtClean="0"/>
              <a:t>In </a:t>
            </a:r>
            <a:r>
              <a:rPr lang="en-US" dirty="0"/>
              <a:t>k-means clustering, each cluster is represented by its center (</a:t>
            </a:r>
            <a:r>
              <a:rPr lang="en-US" dirty="0" err="1"/>
              <a:t>i.e</a:t>
            </a:r>
            <a:r>
              <a:rPr lang="en-US" dirty="0"/>
              <a:t>, centroid) which corresponds to the mean of points assigned to the </a:t>
            </a:r>
            <a:r>
              <a:rPr lang="en-US" dirty="0" smtClean="0"/>
              <a:t>cluster</a:t>
            </a:r>
          </a:p>
          <a:p>
            <a:endParaRPr lang="en-US" b="1" dirty="0" smtClean="0"/>
          </a:p>
          <a:p>
            <a:pPr lvl="3" indent="0">
              <a:spcBef>
                <a:spcPts val="0"/>
              </a:spcBef>
              <a:buNone/>
            </a:pPr>
            <a:r>
              <a:rPr lang="en-US" sz="1600" dirty="0" err="1"/>
              <a:t>kmeans</a:t>
            </a:r>
            <a:r>
              <a:rPr lang="en-US" sz="1600" dirty="0"/>
              <a:t>(x, centers, </a:t>
            </a:r>
            <a:r>
              <a:rPr lang="en-US" sz="1600" dirty="0" err="1"/>
              <a:t>iter.max</a:t>
            </a:r>
            <a:r>
              <a:rPr lang="en-US" sz="1600" dirty="0"/>
              <a:t> = 10, </a:t>
            </a:r>
            <a:r>
              <a:rPr lang="en-US" sz="1600" dirty="0" err="1"/>
              <a:t>nstart</a:t>
            </a:r>
            <a:r>
              <a:rPr lang="en-US" sz="1600" dirty="0"/>
              <a:t> = 1,</a:t>
            </a:r>
          </a:p>
          <a:p>
            <a:pPr lvl="3" indent="0"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algorithm </a:t>
            </a:r>
            <a:r>
              <a:rPr lang="en-US" sz="1600" dirty="0"/>
              <a:t>= c("</a:t>
            </a:r>
            <a:r>
              <a:rPr lang="en-US" sz="1600" dirty="0" err="1"/>
              <a:t>Hartigan</a:t>
            </a:r>
            <a:r>
              <a:rPr lang="en-US" sz="1600" dirty="0"/>
              <a:t>-Wong", "Lloyd", "</a:t>
            </a:r>
            <a:r>
              <a:rPr lang="en-US" sz="1600" dirty="0" err="1"/>
              <a:t>Forgy</a:t>
            </a:r>
            <a:r>
              <a:rPr lang="en-US" sz="1600" dirty="0"/>
              <a:t>",</a:t>
            </a:r>
          </a:p>
          <a:p>
            <a:pPr lvl="3" indent="0">
              <a:spcBef>
                <a:spcPts val="0"/>
              </a:spcBef>
              <a:buNone/>
            </a:pPr>
            <a:r>
              <a:rPr lang="en-US" sz="1600" dirty="0"/>
              <a:t>       </a:t>
            </a:r>
            <a:r>
              <a:rPr lang="en-US" sz="1600" dirty="0" smtClean="0"/>
              <a:t>"</a:t>
            </a:r>
            <a:r>
              <a:rPr lang="en-US" sz="1600" dirty="0" err="1"/>
              <a:t>MacQueen</a:t>
            </a:r>
            <a:r>
              <a:rPr lang="en-US" sz="1600" dirty="0"/>
              <a:t>"), trace=FALSE)</a:t>
            </a:r>
            <a:endParaRPr lang="en-US" sz="1600" dirty="0" smtClean="0"/>
          </a:p>
          <a:p>
            <a:pPr indent="0">
              <a:buNone/>
            </a:pPr>
            <a:endParaRPr lang="en-US" b="1" dirty="0"/>
          </a:p>
          <a:p>
            <a:r>
              <a:rPr lang="en-US" b="1" dirty="0" err="1" smtClean="0"/>
              <a:t>nstart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smtClean="0"/>
              <a:t>is optional parameter in </a:t>
            </a:r>
            <a:r>
              <a:rPr lang="en-US" dirty="0" err="1" smtClean="0"/>
              <a:t>kmeans</a:t>
            </a:r>
            <a:r>
              <a:rPr lang="en-US" dirty="0" smtClean="0"/>
              <a:t>() setting initial number of configurations, e.g. </a:t>
            </a:r>
            <a:r>
              <a:rPr lang="en-US" dirty="0" err="1" smtClean="0"/>
              <a:t>nstart</a:t>
            </a:r>
            <a:r>
              <a:rPr lang="en-US" dirty="0" smtClean="0"/>
              <a:t>=25 </a:t>
            </a:r>
            <a:r>
              <a:rPr lang="en-US" dirty="0"/>
              <a:t>will generate 25 initial random centroids and choose the best one for the algorithm</a:t>
            </a:r>
          </a:p>
          <a:p>
            <a:r>
              <a:rPr lang="en-US" b="1" dirty="0" err="1" smtClean="0"/>
              <a:t>set.seed</a:t>
            </a:r>
            <a:r>
              <a:rPr lang="en-US" b="1" dirty="0" smtClean="0"/>
              <a:t>(seed</a:t>
            </a:r>
            <a:r>
              <a:rPr lang="en-US" b="1" dirty="0"/>
              <a:t>) </a:t>
            </a:r>
            <a:r>
              <a:rPr lang="en-US" dirty="0"/>
              <a:t>is random number generator, which is useful for creating simulations or random objects that can be </a:t>
            </a:r>
            <a:r>
              <a:rPr lang="en-US" dirty="0" smtClean="0"/>
              <a:t>reproduced, required by </a:t>
            </a:r>
            <a:r>
              <a:rPr lang="en-US" dirty="0" err="1" smtClean="0"/>
              <a:t>nstart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Clustering with k-means()</a:t>
            </a:r>
            <a:endParaRPr lang="en-US" sz="3000" b="1" i="0" u="none" strike="noStrike" cap="none" dirty="0">
              <a:solidFill>
                <a:srgbClr val="0046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57299"/>
            <a:ext cx="7772400" cy="3971966"/>
          </a:xfrm>
        </p:spPr>
        <p:txBody>
          <a:bodyPr/>
          <a:lstStyle/>
          <a:p>
            <a:pPr lvl="1" indent="0">
              <a:spcBef>
                <a:spcPts val="0"/>
              </a:spcBef>
              <a:buNone/>
            </a:pPr>
            <a:r>
              <a:rPr lang="en-US"/>
              <a:t>library(ggplot2)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/>
              <a:t>ggplot(iris, aes(Petal.Length, Petal.Width, color = Species)) + geom_point()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/>
              <a:t>set.seed(20)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/>
              <a:t>irisCluster &lt;- kmeans(iris[, 3:4], 3, nstart = 20)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/>
              <a:t>irisCluster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/>
              <a:t>table(irisCluster$cluster, iris$Species)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/>
              <a:t>irisCluster$cluster &lt;- as.factor(irisCluster$cluster)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/>
              <a:t>ggplot(iris, aes(Petal.Length, Petal.Width, color = irisCluster$cluster)) + geom_point()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Or: 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/>
          </a:p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(iris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(y = </a:t>
            </a:r>
            <a:r>
              <a:rPr lang="en-US" dirty="0" err="1"/>
              <a:t>Petal.Length</a:t>
            </a:r>
            <a:r>
              <a:rPr lang="en-US" dirty="0"/>
              <a:t>, x = </a:t>
            </a:r>
            <a:r>
              <a:rPr lang="en-US" dirty="0" err="1"/>
              <a:t>seq</a:t>
            </a:r>
            <a:r>
              <a:rPr lang="en-US" dirty="0"/>
              <a:t>(1, length(</a:t>
            </a:r>
            <a:r>
              <a:rPr lang="en-US" dirty="0" err="1"/>
              <a:t>iris$Sepal.Length</a:t>
            </a:r>
            <a:r>
              <a:rPr lang="en-US" dirty="0"/>
              <a:t>)), color = </a:t>
            </a:r>
            <a:r>
              <a:rPr lang="en-US" dirty="0" err="1"/>
              <a:t>irisCluster$cluster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/>
              <a:t>irisCluster1 = </a:t>
            </a:r>
            <a:r>
              <a:rPr lang="en-US" dirty="0" err="1"/>
              <a:t>kmeans</a:t>
            </a:r>
            <a:r>
              <a:rPr lang="en-US" dirty="0"/>
              <a:t>(iris[,3], 3, </a:t>
            </a:r>
            <a:r>
              <a:rPr lang="en-US" dirty="0" err="1"/>
              <a:t>nstart</a:t>
            </a:r>
            <a:r>
              <a:rPr lang="en-US" dirty="0"/>
              <a:t> = 20)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/>
              <a:t>irisCluster1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/>
              <a:t>table(irisCluster1$cluster, </a:t>
            </a:r>
            <a:r>
              <a:rPr lang="en-US" dirty="0" err="1"/>
              <a:t>iris$Species</a:t>
            </a:r>
            <a:r>
              <a:rPr lang="en-US" dirty="0"/>
              <a:t>)</a:t>
            </a:r>
          </a:p>
        </p:txBody>
      </p:sp>
      <p:sp>
        <p:nvSpPr>
          <p:cNvPr id="5" name="Shape 90"/>
          <p:cNvSpPr txBox="1">
            <a:spLocks noGrp="1"/>
          </p:cNvSpPr>
          <p:nvPr>
            <p:ph type="title"/>
          </p:nvPr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000" dirty="0">
                <a:solidFill>
                  <a:srgbClr val="00467F"/>
                </a:solidFill>
              </a:rPr>
              <a:t>R Script for k-means</a:t>
            </a:r>
          </a:p>
        </p:txBody>
      </p:sp>
    </p:spTree>
    <p:extLst>
      <p:ext uri="{BB962C8B-B14F-4D97-AF65-F5344CB8AC3E}">
        <p14:creationId xmlns:p14="http://schemas.microsoft.com/office/powerpoint/2010/main" val="151997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0"/>
          <p:cNvSpPr txBox="1">
            <a:spLocks/>
          </p:cNvSpPr>
          <p:nvPr/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SzPct val="25000"/>
            </a:pPr>
            <a:r>
              <a:rPr lang="en-US" sz="3000" b="1" dirty="0" smtClean="0">
                <a:solidFill>
                  <a:srgbClr val="00467F"/>
                </a:solidFill>
              </a:rPr>
              <a:t>Outliers with Boxplots</a:t>
            </a:r>
            <a:endParaRPr lang="en-US" sz="3000" b="1" dirty="0">
              <a:solidFill>
                <a:srgbClr val="00467F"/>
              </a:solidFill>
            </a:endParaRPr>
          </a:p>
        </p:txBody>
      </p:sp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576968"/>
            <a:ext cx="3200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68037"/>
            <a:ext cx="4303422" cy="42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000166"/>
            <a:ext cx="7086600" cy="4724400"/>
          </a:xfrm>
        </p:spPr>
        <p:txBody>
          <a:bodyPr/>
          <a:lstStyle/>
          <a:p>
            <a:pPr indent="0">
              <a:buNone/>
            </a:pPr>
            <a:r>
              <a:rPr lang="en-US" sz="1400" dirty="0"/>
              <a:t>boxplot(</a:t>
            </a:r>
            <a:r>
              <a:rPr lang="en-US" sz="1400" dirty="0" err="1"/>
              <a:t>Sepal.Length</a:t>
            </a:r>
            <a:r>
              <a:rPr lang="en-US" sz="1400" dirty="0"/>
              <a:t> ~ Species, data=iris, </a:t>
            </a:r>
            <a:r>
              <a:rPr lang="en-US" sz="1400" dirty="0" smtClean="0"/>
              <a:t>col</a:t>
            </a:r>
            <a:r>
              <a:rPr lang="en-US" sz="1400" dirty="0"/>
              <a:t>= c("yellow", "blue", "red</a:t>
            </a:r>
            <a:r>
              <a:rPr lang="en-US" sz="1400" dirty="0" smtClean="0"/>
              <a:t>"), </a:t>
            </a:r>
            <a:r>
              <a:rPr lang="en-US" sz="1400" dirty="0" err="1" smtClean="0"/>
              <a:t>ylab</a:t>
            </a:r>
            <a:r>
              <a:rPr lang="en-US" sz="1400" dirty="0"/>
              <a:t>="Sepal Length")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7300" y="5496569"/>
            <a:ext cx="6629400" cy="739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r>
              <a:rPr lang="en-US" sz="1400" dirty="0" smtClean="0"/>
              <a:t>Lets explore boxplot defaults:</a:t>
            </a:r>
          </a:p>
          <a:p>
            <a:pPr indent="0">
              <a:buNone/>
            </a:pPr>
            <a:r>
              <a:rPr lang="en-US" sz="1400" dirty="0" err="1" smtClean="0"/>
              <a:t>boxplot.default</a:t>
            </a:r>
            <a:r>
              <a:rPr lang="en-US" sz="1400" dirty="0" smtClean="0"/>
              <a:t>(x, </a:t>
            </a:r>
            <a:r>
              <a:rPr lang="en-US" sz="1400" dirty="0" smtClean="0">
                <a:solidFill>
                  <a:schemeClr val="tx1"/>
                </a:solidFill>
              </a:rPr>
              <a:t>...,</a:t>
            </a:r>
            <a:r>
              <a:rPr lang="en-US" sz="1400" b="1" dirty="0" smtClean="0">
                <a:solidFill>
                  <a:srgbClr val="FF0000"/>
                </a:solidFill>
              </a:rPr>
              <a:t> range = 1.5</a:t>
            </a:r>
            <a:r>
              <a:rPr lang="en-US" sz="1400" dirty="0" smtClean="0"/>
              <a:t>, width = NULL, </a:t>
            </a:r>
            <a:r>
              <a:rPr lang="en-US" sz="1400" dirty="0" err="1" smtClean="0"/>
              <a:t>varwidth</a:t>
            </a:r>
            <a:r>
              <a:rPr lang="en-US" sz="1400" dirty="0" smtClean="0"/>
              <a:t> = FALSE, notch = FALSE, names, data = </a:t>
            </a:r>
            <a:r>
              <a:rPr lang="en-US" sz="1400" dirty="0" err="1" smtClean="0"/>
              <a:t>sys.frame</a:t>
            </a:r>
            <a:r>
              <a:rPr lang="en-US" sz="1400" dirty="0" smtClean="0"/>
              <a:t>(</a:t>
            </a:r>
            <a:r>
              <a:rPr lang="en-US" sz="1400" dirty="0" err="1" smtClean="0"/>
              <a:t>sys.parent</a:t>
            </a:r>
            <a:r>
              <a:rPr lang="en-US" sz="1400" dirty="0" smtClean="0"/>
              <a:t>()), plot = TRUE, border = par("</a:t>
            </a:r>
            <a:r>
              <a:rPr lang="en-US" sz="1400" dirty="0" err="1" smtClean="0"/>
              <a:t>fg</a:t>
            </a:r>
            <a:r>
              <a:rPr lang="en-US" sz="1400" dirty="0" smtClean="0"/>
              <a:t>"), col = NULL, log = "", pars = NULL)</a:t>
            </a:r>
            <a:endParaRPr lang="en-US" sz="1400" dirty="0"/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SzPct val="25000"/>
            </a:pPr>
            <a:r>
              <a:rPr lang="en-US" sz="3000" b="1" dirty="0" smtClean="0">
                <a:solidFill>
                  <a:srgbClr val="00467F"/>
                </a:solidFill>
              </a:rPr>
              <a:t>Outliers in Iris Boxplot</a:t>
            </a:r>
            <a:endParaRPr lang="en-US" sz="3000" b="1" dirty="0">
              <a:solidFill>
                <a:srgbClr val="0046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60" y="1750948"/>
            <a:ext cx="5027040" cy="368609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010400" y="3352800"/>
            <a:ext cx="1455738" cy="1447800"/>
          </a:xfrm>
          <a:prstGeom prst="wedgeRoundRectCallout">
            <a:avLst>
              <a:gd name="adj1" fmla="val -118182"/>
              <a:gd name="adj2" fmla="val 250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Why this sample is an outlier?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9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61932"/>
            <a:ext cx="4267200" cy="620445"/>
          </a:xfrm>
        </p:spPr>
        <p:txBody>
          <a:bodyPr/>
          <a:lstStyle/>
          <a:p>
            <a:pPr indent="0">
              <a:buNone/>
            </a:pPr>
            <a:r>
              <a:rPr lang="en-US" sz="1200" dirty="0"/>
              <a:t>boxplot(</a:t>
            </a:r>
            <a:r>
              <a:rPr lang="en-US" sz="1200" dirty="0" err="1"/>
              <a:t>Sepal.Length</a:t>
            </a:r>
            <a:r>
              <a:rPr lang="en-US" sz="1200" dirty="0"/>
              <a:t> ~ Species, data=iris, </a:t>
            </a:r>
            <a:r>
              <a:rPr lang="en-US" sz="1200" b="1" dirty="0">
                <a:solidFill>
                  <a:srgbClr val="FF0000"/>
                </a:solidFill>
              </a:rPr>
              <a:t>range = 0</a:t>
            </a:r>
            <a:r>
              <a:rPr lang="en-US" sz="1200" dirty="0"/>
              <a:t>, col= c("yellow", "blue", "red</a:t>
            </a:r>
            <a:r>
              <a:rPr lang="en-US" sz="1200" dirty="0" smtClean="0"/>
              <a:t>"), </a:t>
            </a:r>
            <a:r>
              <a:rPr lang="en-US" sz="1200" dirty="0" err="1" smtClean="0"/>
              <a:t>ylab</a:t>
            </a:r>
            <a:r>
              <a:rPr lang="en-US" sz="1200" dirty="0"/>
              <a:t>="Sepal Length")</a:t>
            </a:r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457200" y="1905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SzPct val="25000"/>
            </a:pPr>
            <a:r>
              <a:rPr lang="en-US" sz="3000" b="1" dirty="0" smtClean="0">
                <a:solidFill>
                  <a:srgbClr val="00467F"/>
                </a:solidFill>
              </a:rPr>
              <a:t>Outliers in Boxplot</a:t>
            </a:r>
          </a:p>
          <a:p>
            <a:pPr algn="ctr">
              <a:buSzPct val="25000"/>
            </a:pPr>
            <a:r>
              <a:rPr lang="en-US" sz="1800" b="1" dirty="0" smtClean="0">
                <a:solidFill>
                  <a:srgbClr val="00467F"/>
                </a:solidFill>
              </a:rPr>
              <a:t>by Changing Range</a:t>
            </a:r>
            <a:endParaRPr lang="en-US" sz="1800" b="1" dirty="0">
              <a:solidFill>
                <a:srgbClr val="0046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4207192" cy="3005137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419600" y="1661932"/>
            <a:ext cx="4267200" cy="620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r>
              <a:rPr lang="en-US" sz="1200" dirty="0"/>
              <a:t>boxplot(</a:t>
            </a:r>
            <a:r>
              <a:rPr lang="en-US" sz="1200" dirty="0" err="1"/>
              <a:t>Sepal.Length</a:t>
            </a:r>
            <a:r>
              <a:rPr lang="en-US" sz="1200" dirty="0"/>
              <a:t> ~ Species, data=iris, </a:t>
            </a:r>
            <a:r>
              <a:rPr lang="en-US" sz="1200" b="1" dirty="0">
                <a:solidFill>
                  <a:srgbClr val="FF0000"/>
                </a:solidFill>
              </a:rPr>
              <a:t>range = 1</a:t>
            </a:r>
            <a:r>
              <a:rPr lang="en-US" sz="1200" dirty="0"/>
              <a:t>, col= c("yellow", "blue", "red</a:t>
            </a:r>
            <a:r>
              <a:rPr lang="en-US" sz="1200" dirty="0" smtClean="0"/>
              <a:t>"), </a:t>
            </a:r>
            <a:r>
              <a:rPr lang="en-US" sz="1200" dirty="0" err="1" smtClean="0"/>
              <a:t>ylab</a:t>
            </a:r>
            <a:r>
              <a:rPr lang="en-US" sz="1200" dirty="0"/>
              <a:t>="Sepal Length")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92" y="2438400"/>
            <a:ext cx="4161126" cy="2977066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1066800" y="5791200"/>
            <a:ext cx="6629400" cy="620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65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buNone/>
            </a:pPr>
            <a:r>
              <a:rPr lang="en-US" sz="1200" dirty="0" smtClean="0"/>
              <a:t>Range = X determines </a:t>
            </a:r>
            <a:r>
              <a:rPr lang="en-US" sz="1200" dirty="0"/>
              <a:t>how far the plot whiskers extend out from the box. </a:t>
            </a:r>
            <a:r>
              <a:rPr lang="en-US" sz="1200" dirty="0" smtClean="0"/>
              <a:t>X is a multiplier for the IQR value. X = zero </a:t>
            </a:r>
            <a:r>
              <a:rPr lang="en-US" sz="1200" dirty="0"/>
              <a:t>causes the whiskers to extend to the data </a:t>
            </a:r>
            <a:r>
              <a:rPr lang="en-US" sz="1200" dirty="0" smtClean="0"/>
              <a:t>extremes (min/max).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842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6708"/>
            <a:ext cx="4800600" cy="169433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927222"/>
            <a:ext cx="6324601" cy="620445"/>
          </a:xfrm>
        </p:spPr>
        <p:txBody>
          <a:bodyPr/>
          <a:lstStyle/>
          <a:p>
            <a:pPr indent="0">
              <a:buNone/>
            </a:pPr>
            <a:r>
              <a:rPr lang="en-US" sz="1200" dirty="0" err="1" smtClean="0"/>
              <a:t>scatter.smooth</a:t>
            </a:r>
            <a:r>
              <a:rPr lang="en-US" sz="1200" dirty="0" smtClean="0"/>
              <a:t>(x </a:t>
            </a:r>
            <a:r>
              <a:rPr lang="en-US" sz="1200" dirty="0"/>
              <a:t>= </a:t>
            </a:r>
            <a:r>
              <a:rPr lang="en-US" sz="1200" dirty="0" err="1"/>
              <a:t>cars$speed</a:t>
            </a:r>
            <a:r>
              <a:rPr lang="en-US" sz="1200" dirty="0"/>
              <a:t>, y = </a:t>
            </a:r>
            <a:r>
              <a:rPr lang="en-US" sz="1200" dirty="0" err="1"/>
              <a:t>cars$dist</a:t>
            </a:r>
            <a:r>
              <a:rPr lang="en-US" sz="1200" dirty="0"/>
              <a:t>, </a:t>
            </a:r>
            <a:r>
              <a:rPr lang="en-US" sz="1200" dirty="0" err="1"/>
              <a:t>lpars</a:t>
            </a:r>
            <a:r>
              <a:rPr lang="en-US" sz="1200" dirty="0"/>
              <a:t> </a:t>
            </a:r>
            <a:r>
              <a:rPr lang="en-US" sz="1200" dirty="0" smtClean="0"/>
              <a:t>= </a:t>
            </a:r>
            <a:r>
              <a:rPr lang="en-US" sz="1200" dirty="0"/>
              <a:t>list(col = "red", </a:t>
            </a:r>
            <a:r>
              <a:rPr lang="en-US" sz="1200" dirty="0" err="1"/>
              <a:t>lwd</a:t>
            </a:r>
            <a:r>
              <a:rPr lang="en-US" sz="1200" dirty="0"/>
              <a:t> = 3, </a:t>
            </a:r>
            <a:r>
              <a:rPr lang="en-US" sz="1200" dirty="0" err="1"/>
              <a:t>lty</a:t>
            </a:r>
            <a:r>
              <a:rPr lang="en-US" sz="1200" dirty="0"/>
              <a:t> = 3</a:t>
            </a:r>
            <a:r>
              <a:rPr lang="en-US" sz="1200" dirty="0" smtClean="0"/>
              <a:t>))</a:t>
            </a:r>
            <a:endParaRPr lang="en-US" sz="1200" dirty="0"/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457200" y="194481"/>
            <a:ext cx="8229600" cy="643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SzPct val="25000"/>
            </a:pPr>
            <a:r>
              <a:rPr lang="en-US" sz="3000" b="1" dirty="0" smtClean="0">
                <a:solidFill>
                  <a:srgbClr val="00467F"/>
                </a:solidFill>
              </a:rPr>
              <a:t>Regression with Scatter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21911"/>
            <a:ext cx="4817616" cy="27165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965607"/>
            <a:ext cx="29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dist</a:t>
            </a:r>
            <a:r>
              <a:rPr lang="en-US" sz="1200" dirty="0"/>
              <a:t> = Intercept + (</a:t>
            </a:r>
            <a:r>
              <a:rPr lang="el-GR" sz="1200" dirty="0"/>
              <a:t>β ∗ </a:t>
            </a:r>
            <a:r>
              <a:rPr lang="en-US" sz="1200" dirty="0"/>
              <a:t>speed)</a:t>
            </a:r>
          </a:p>
          <a:p>
            <a:r>
              <a:rPr lang="en-US" sz="1200" dirty="0"/>
              <a:t>=&gt; </a:t>
            </a:r>
            <a:r>
              <a:rPr lang="en-US" sz="1200" dirty="0" err="1"/>
              <a:t>dist</a:t>
            </a:r>
            <a:r>
              <a:rPr lang="en-US" sz="1200" dirty="0"/>
              <a:t> = −17.579 + 3.932∗speed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1087" y="5765539"/>
            <a:ext cx="221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(Intercept)        speed  </a:t>
            </a:r>
          </a:p>
          <a:p>
            <a:r>
              <a:rPr lang="en-US" sz="1200" dirty="0"/>
              <a:t>    -17.579        3.932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40651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OR with </a:t>
            </a:r>
            <a:r>
              <a:rPr lang="en-US" sz="1200" dirty="0"/>
              <a:t>linear model: </a:t>
            </a:r>
            <a:endParaRPr lang="en-US" sz="1200" dirty="0" smtClean="0"/>
          </a:p>
          <a:p>
            <a:r>
              <a:rPr lang="en-US" sz="1200" dirty="0" err="1" smtClean="0"/>
              <a:t>linearMod</a:t>
            </a:r>
            <a:r>
              <a:rPr lang="en-US" sz="1200" dirty="0" smtClean="0"/>
              <a:t> </a:t>
            </a:r>
            <a:r>
              <a:rPr lang="en-US" sz="1200" dirty="0"/>
              <a:t>= lm(</a:t>
            </a:r>
            <a:r>
              <a:rPr lang="en-US" sz="1200" dirty="0" err="1"/>
              <a:t>dist</a:t>
            </a:r>
            <a:r>
              <a:rPr lang="en-US" sz="1200" dirty="0"/>
              <a:t> ~ speed, data=cars)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linearMod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3464486"/>
      </p:ext>
    </p:extLst>
  </p:cSld>
  <p:clrMapOvr>
    <a:masterClrMapping/>
  </p:clrMapOvr>
</p:sld>
</file>

<file path=ppt/theme/theme1.xml><?xml version="1.0" encoding="utf-8"?>
<a:theme xmlns:a="http://schemas.openxmlformats.org/drawingml/2006/main" name="GSA I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42802</TotalTime>
  <Words>1494</Words>
  <Application>Microsoft Office PowerPoint</Application>
  <PresentationFormat>On-screen Show (4:3)</PresentationFormat>
  <Paragraphs>211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Georgia</vt:lpstr>
      <vt:lpstr>Noto Sans Symbols</vt:lpstr>
      <vt:lpstr>GSA IT Template</vt:lpstr>
      <vt:lpstr>PowerPoint Presentation</vt:lpstr>
      <vt:lpstr>Course Outline</vt:lpstr>
      <vt:lpstr>PowerPoint Presentation</vt:lpstr>
      <vt:lpstr>Clustering with k-means()</vt:lpstr>
      <vt:lpstr>R Script for k-means</vt:lpstr>
      <vt:lpstr>PowerPoint Presentation</vt:lpstr>
      <vt:lpstr>PowerPoint Presentation</vt:lpstr>
      <vt:lpstr>PowerPoint Presentation</vt:lpstr>
      <vt:lpstr>PowerPoint Presentation</vt:lpstr>
      <vt:lpstr>Text Mining</vt:lpstr>
      <vt:lpstr>Text Preprocessing</vt:lpstr>
      <vt:lpstr>Text Processing Vocabulary</vt:lpstr>
      <vt:lpstr>Document Term Matrix</vt:lpstr>
      <vt:lpstr>Text Analytics Steps</vt:lpstr>
      <vt:lpstr>Sentiment Analysis Steps</vt:lpstr>
      <vt:lpstr>Text Analytics: Wordcloud</vt:lpstr>
      <vt:lpstr>R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JasmeenMBowmaster</dc:creator>
  <cp:lastModifiedBy>Mark Shkolnikov</cp:lastModifiedBy>
  <cp:revision>416</cp:revision>
  <cp:lastPrinted>2017-10-11T18:53:29Z</cp:lastPrinted>
  <dcterms:modified xsi:type="dcterms:W3CDTF">2018-01-23T16:01:58Z</dcterms:modified>
</cp:coreProperties>
</file>