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75" r:id="rId3"/>
    <p:sldId id="313" r:id="rId4"/>
    <p:sldId id="329" r:id="rId5"/>
    <p:sldId id="328" r:id="rId6"/>
    <p:sldId id="343" r:id="rId7"/>
    <p:sldId id="323" r:id="rId8"/>
    <p:sldId id="327" r:id="rId9"/>
    <p:sldId id="339" r:id="rId10"/>
    <p:sldId id="354" r:id="rId11"/>
    <p:sldId id="341" r:id="rId12"/>
    <p:sldId id="333" r:id="rId13"/>
    <p:sldId id="345" r:id="rId14"/>
    <p:sldId id="344" r:id="rId15"/>
    <p:sldId id="346" r:id="rId16"/>
    <p:sldId id="357" r:id="rId17"/>
    <p:sldId id="356" r:id="rId18"/>
    <p:sldId id="334" r:id="rId19"/>
    <p:sldId id="349" r:id="rId20"/>
    <p:sldId id="355" r:id="rId21"/>
    <p:sldId id="262" r:id="rId22"/>
  </p:sldIdLst>
  <p:sldSz cx="9144000" cy="6858000" type="screen4x3"/>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Hanna - IDMP" initials="" lastIdx="1" clrIdx="0"/>
  <p:cmAuthor id="1" name="Jenny Chau - IDMP"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987" autoAdjust="0"/>
    <p:restoredTop sz="94624" autoAdjust="0"/>
  </p:normalViewPr>
  <p:slideViewPr>
    <p:cSldViewPr>
      <p:cViewPr varScale="1">
        <p:scale>
          <a:sx n="84" d="100"/>
          <a:sy n="84" d="100"/>
        </p:scale>
        <p:origin x="-1258" y="-67"/>
      </p:cViewPr>
      <p:guideLst>
        <p:guide orient="horz" pos="2160"/>
        <p:guide pos="2880"/>
      </p:guideLst>
    </p:cSldViewPr>
  </p:slideViewPr>
  <p:notesTextViewPr>
    <p:cViewPr>
      <p:scale>
        <a:sx n="1" d="1"/>
        <a:sy n="1" d="1"/>
      </p:scale>
      <p:origin x="0" y="0"/>
    </p:cViewPr>
  </p:notesTextViewPr>
  <p:sorterViewPr>
    <p:cViewPr>
      <p:scale>
        <a:sx n="100" d="100"/>
        <a:sy n="100" d="100"/>
      </p:scale>
      <p:origin x="0" y="139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95008" y="4387136"/>
            <a:ext cx="5560059" cy="4156234"/>
          </a:xfrm>
          <a:prstGeom prst="rect">
            <a:avLst/>
          </a:prstGeom>
          <a:noFill/>
          <a:ln>
            <a:noFill/>
          </a:ln>
        </p:spPr>
        <p:txBody>
          <a:bodyPr lIns="92476" tIns="92476" rIns="92476" bIns="92476"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5524917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2" name="Shape 8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4396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92248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1215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43215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50599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93820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9382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124" name="Shape 124"/>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7147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2631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1192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21127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0809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5621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7587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7587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5008" y="4387136"/>
            <a:ext cx="5560059" cy="4156234"/>
          </a:xfrm>
          <a:prstGeom prst="rect">
            <a:avLst/>
          </a:prstGeom>
          <a:noFill/>
          <a:ln>
            <a:noFill/>
          </a:ln>
        </p:spPr>
        <p:txBody>
          <a:bodyPr lIns="92476" tIns="92476" rIns="92476" bIns="92476" anchor="ctr" anchorCtr="0">
            <a:noAutofit/>
          </a:bodyPr>
          <a:lstStyle/>
          <a:p>
            <a:pPr>
              <a:buSzPct val="25000"/>
            </a:pPr>
            <a:endParaRPr/>
          </a:p>
        </p:txBody>
      </p:sp>
      <p:sp>
        <p:nvSpPr>
          <p:cNvPr id="88" name="Shape 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52640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4" name="Shape 14"/>
          <p:cNvSpPr txBox="1">
            <a:spLocks noGrp="1"/>
          </p:cNvSpPr>
          <p:nvPr>
            <p:ph type="ctrTitle"/>
          </p:nvPr>
        </p:nvSpPr>
        <p:spPr>
          <a:xfrm>
            <a:off x="0" y="1447800"/>
            <a:ext cx="9144000" cy="914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2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2400"/>
            </a:lvl2pPr>
            <a:lvl3pPr marL="0" marR="0" lvl="2" indent="0" algn="ctr" rtl="0">
              <a:spcBef>
                <a:spcPts val="0"/>
              </a:spcBef>
              <a:spcAft>
                <a:spcPts val="0"/>
              </a:spcAft>
              <a:buFont typeface="Arial"/>
              <a:buNone/>
              <a:defRPr sz="2400"/>
            </a:lvl3pPr>
            <a:lvl4pPr marL="0" marR="0" lvl="3" indent="0" algn="ctr" rtl="0">
              <a:spcBef>
                <a:spcPts val="0"/>
              </a:spcBef>
              <a:spcAft>
                <a:spcPts val="0"/>
              </a:spcAft>
              <a:buFont typeface="Arial"/>
              <a:buNone/>
              <a:defRPr sz="2400"/>
            </a:lvl4pPr>
            <a:lvl5pPr marL="0" marR="0" lvl="4" indent="0" algn="ctr" rtl="0">
              <a:spcBef>
                <a:spcPts val="0"/>
              </a:spcBef>
              <a:spcAft>
                <a:spcPts val="0"/>
              </a:spcAft>
              <a:buFont typeface="Arial"/>
              <a:buNone/>
              <a:defRPr sz="2400"/>
            </a:lvl5pPr>
            <a:lvl6pPr marL="457200" marR="0" lvl="5" indent="0" algn="ctr" rtl="0">
              <a:spcBef>
                <a:spcPts val="0"/>
              </a:spcBef>
              <a:spcAft>
                <a:spcPts val="0"/>
              </a:spcAft>
              <a:buFont typeface="Arial"/>
              <a:buNone/>
              <a:defRPr sz="2400"/>
            </a:lvl6pPr>
            <a:lvl7pPr marL="914400" marR="0" lvl="6" indent="0" algn="ctr" rtl="0">
              <a:spcBef>
                <a:spcPts val="0"/>
              </a:spcBef>
              <a:spcAft>
                <a:spcPts val="0"/>
              </a:spcAft>
              <a:buFont typeface="Arial"/>
              <a:buNone/>
              <a:defRPr sz="2400"/>
            </a:lvl7pPr>
            <a:lvl8pPr marL="1371600" marR="0" lvl="7" indent="0" algn="ctr" rtl="0">
              <a:spcBef>
                <a:spcPts val="0"/>
              </a:spcBef>
              <a:spcAft>
                <a:spcPts val="0"/>
              </a:spcAft>
              <a:buFont typeface="Arial"/>
              <a:buNone/>
              <a:defRPr sz="2400"/>
            </a:lvl8pPr>
            <a:lvl9pPr marL="1828800" marR="0" lvl="8" indent="0" algn="ctr" rtl="0">
              <a:spcBef>
                <a:spcPts val="0"/>
              </a:spcBef>
              <a:spcAft>
                <a:spcPts val="0"/>
              </a:spcAft>
              <a:buFont typeface="Arial"/>
              <a:buNone/>
              <a:defRPr sz="2400"/>
            </a:lvl9pPr>
          </a:lstStyle>
          <a:p>
            <a:endParaRPr/>
          </a:p>
        </p:txBody>
      </p:sp>
      <p:sp>
        <p:nvSpPr>
          <p:cNvPr id="15" name="Shape 15"/>
          <p:cNvSpPr txBox="1">
            <a:spLocks noGrp="1"/>
          </p:cNvSpPr>
          <p:nvPr>
            <p:ph type="subTitle" idx="1"/>
          </p:nvPr>
        </p:nvSpPr>
        <p:spPr>
          <a:xfrm>
            <a:off x="0" y="2362200"/>
            <a:ext cx="9144000" cy="635100"/>
          </a:xfrm>
          <a:prstGeom prst="rect">
            <a:avLst/>
          </a:prstGeom>
          <a:noFill/>
          <a:ln>
            <a:noFill/>
          </a:ln>
        </p:spPr>
        <p:txBody>
          <a:bodyPr lIns="91425" tIns="91425" rIns="91425" bIns="91425" anchor="t" anchorCtr="0"/>
          <a:lstStyle>
            <a:lvl1pPr marL="0" marR="0" lvl="0" indent="0" algn="ctr" rtl="0">
              <a:lnSpc>
                <a:spcPct val="100000"/>
              </a:lnSpc>
              <a:spcBef>
                <a:spcPts val="480"/>
              </a:spcBef>
              <a:spcAft>
                <a:spcPts val="0"/>
              </a:spcAft>
              <a:buClr>
                <a:srgbClr val="C00000"/>
              </a:buClr>
              <a:buFont typeface="Arial"/>
              <a:buNone/>
              <a:defRPr sz="1600" b="0" i="0" u="none" strike="noStrike" cap="none">
                <a:solidFill>
                  <a:srgbClr val="000000"/>
                </a:solidFill>
                <a:latin typeface="Arial"/>
                <a:ea typeface="Arial"/>
                <a:cs typeface="Arial"/>
                <a:sym typeface="Arial"/>
              </a:defRPr>
            </a:lvl1pPr>
            <a:lvl2pPr marL="742950" marR="0" lvl="1" indent="95250" algn="l" rtl="0">
              <a:lnSpc>
                <a:spcPct val="100000"/>
              </a:lnSpc>
              <a:spcBef>
                <a:spcPts val="52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2pPr>
            <a:lvl3pPr marL="1143000" marR="0" lvl="2" indent="215900" algn="l" rtl="0">
              <a:lnSpc>
                <a:spcPct val="100000"/>
              </a:lnSpc>
              <a:spcBef>
                <a:spcPts val="48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3pPr>
            <a:lvl4pPr marL="1600200" marR="0" lvl="3" indent="203200" algn="l" rtl="0">
              <a:lnSpc>
                <a:spcPct val="100000"/>
              </a:lnSpc>
              <a:spcBef>
                <a:spcPts val="44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4pPr>
            <a:lvl5pPr marL="2057400" marR="0" lvl="4" indent="190500" algn="l" rtl="0">
              <a:lnSpc>
                <a:spcPct val="100000"/>
              </a:lnSpc>
              <a:spcBef>
                <a:spcPts val="40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5pPr>
            <a:lvl6pPr marL="2514600" marR="0" lvl="5"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6pPr>
            <a:lvl7pPr marL="2971800" marR="0" lvl="6"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7pPr>
            <a:lvl8pPr marL="3429000" marR="0" lvl="7"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8pPr>
            <a:lvl9pPr marL="3886200" marR="0" lvl="8"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9pPr>
          </a:lstStyle>
          <a:p>
            <a:endParaRPr/>
          </a:p>
        </p:txBody>
      </p:sp>
      <p:pic>
        <p:nvPicPr>
          <p:cNvPr id="16" name="Shape 16"/>
          <p:cNvPicPr preferRelativeResize="0"/>
          <p:nvPr/>
        </p:nvPicPr>
        <p:blipFill rotWithShape="1">
          <a:blip r:embed="rId3">
            <a:alphaModFix/>
          </a:blip>
          <a:srcRect/>
          <a:stretch/>
        </p:blipFill>
        <p:spPr>
          <a:xfrm>
            <a:off x="313750" y="6001873"/>
            <a:ext cx="585899" cy="585899"/>
          </a:xfrm>
          <a:prstGeom prst="rect">
            <a:avLst/>
          </a:prstGeom>
          <a:noFill/>
          <a:ln>
            <a:noFill/>
          </a:ln>
        </p:spPr>
      </p:pic>
      <p:pic>
        <p:nvPicPr>
          <p:cNvPr id="17" name="Shape 17" descr="header-logo.png"/>
          <p:cNvPicPr preferRelativeResize="0"/>
          <p:nvPr/>
        </p:nvPicPr>
        <p:blipFill rotWithShape="1">
          <a:blip r:embed="rId4">
            <a:alphaModFix/>
          </a:blip>
          <a:srcRect/>
          <a:stretch/>
        </p:blipFill>
        <p:spPr>
          <a:xfrm>
            <a:off x="8116600" y="6001866"/>
            <a:ext cx="784799" cy="5858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61" name="Shape 61"/>
          <p:cNvSpPr txBox="1">
            <a:spLocks noGrp="1"/>
          </p:cNvSpPr>
          <p:nvPr>
            <p:ph type="body" idx="1"/>
          </p:nvPr>
        </p:nvSpPr>
        <p:spPr>
          <a:xfrm rot="5400000">
            <a:off x="2362199" y="152399"/>
            <a:ext cx="4419599" cy="7772400"/>
          </a:xfrm>
          <a:prstGeom prst="rect">
            <a:avLst/>
          </a:prstGeom>
          <a:noFill/>
          <a:ln>
            <a:noFill/>
          </a:ln>
        </p:spPr>
        <p:txBody>
          <a:bodyPr lIns="91425" tIns="91425" rIns="91425" bIns="91425" anchor="t" anchorCtr="0"/>
          <a:lstStyle>
            <a:lvl1pPr marL="342900" marR="0" lvl="0" indent="101600" algn="l" rtl="0">
              <a:lnSpc>
                <a:spcPct val="100000"/>
              </a:lnSpc>
              <a:spcBef>
                <a:spcPts val="56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63" name="Shape 63"/>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rot="5400000">
            <a:off x="4848149" y="2181149"/>
            <a:ext cx="5943599" cy="2190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66" name="Shape 66"/>
          <p:cNvSpPr txBox="1">
            <a:spLocks noGrp="1"/>
          </p:cNvSpPr>
          <p:nvPr>
            <p:ph type="body" idx="1"/>
          </p:nvPr>
        </p:nvSpPr>
        <p:spPr>
          <a:xfrm rot="5400000">
            <a:off x="390449" y="66597"/>
            <a:ext cx="5943599" cy="6420000"/>
          </a:xfrm>
          <a:prstGeom prst="rect">
            <a:avLst/>
          </a:prstGeom>
          <a:noFill/>
          <a:ln>
            <a:noFill/>
          </a:ln>
        </p:spPr>
        <p:txBody>
          <a:bodyPr lIns="91425" tIns="91425" rIns="91425" bIns="91425" anchor="t" anchorCtr="0"/>
          <a:lstStyle>
            <a:lvl1pPr marL="342900" marR="0" lvl="0" indent="101600" algn="l" rtl="0">
              <a:lnSpc>
                <a:spcPct val="100000"/>
              </a:lnSpc>
              <a:spcBef>
                <a:spcPts val="56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68" name="Shape 68"/>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9"/>
        <p:cNvGrpSpPr/>
        <p:nvPr/>
      </p:nvGrpSpPr>
      <p:grpSpPr>
        <a:xfrm>
          <a:off x="0" y="0"/>
          <a:ext cx="0" cy="0"/>
          <a:chOff x="0" y="0"/>
          <a:chExt cx="0" cy="0"/>
        </a:xfrm>
      </p:grpSpPr>
      <p:sp>
        <p:nvSpPr>
          <p:cNvPr id="70" name="Shape 70"/>
          <p:cNvSpPr txBox="1">
            <a:spLocks noGrp="1"/>
          </p:cNvSpPr>
          <p:nvPr>
            <p:ph type="dt" idx="10"/>
          </p:nvPr>
        </p:nvSpPr>
        <p:spPr>
          <a:xfrm>
            <a:off x="6113060" y="6173787"/>
            <a:ext cx="2133599"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title"/>
          </p:nvPr>
        </p:nvSpPr>
        <p:spPr>
          <a:xfrm>
            <a:off x="553641" y="274637"/>
            <a:ext cx="8036700" cy="7433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Georgia"/>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0" marR="0" lvl="5" indent="0" algn="l" rtl="0">
              <a:spcBef>
                <a:spcPts val="0"/>
              </a:spcBef>
              <a:spcAft>
                <a:spcPts val="0"/>
              </a:spcAft>
              <a:buFont typeface="Arial"/>
              <a:buNone/>
              <a:defRPr sz="1800"/>
            </a:lvl6pPr>
            <a:lvl7pPr marL="0" marR="0" lvl="6" indent="0" algn="l" rtl="0">
              <a:spcBef>
                <a:spcPts val="0"/>
              </a:spcBef>
              <a:spcAft>
                <a:spcPts val="0"/>
              </a:spcAft>
              <a:buFont typeface="Arial"/>
              <a:buNone/>
              <a:defRPr sz="1800"/>
            </a:lvl7pPr>
            <a:lvl8pPr marL="0" marR="0" lvl="7" indent="0" algn="l" rtl="0">
              <a:spcBef>
                <a:spcPts val="0"/>
              </a:spcBef>
              <a:spcAft>
                <a:spcPts val="0"/>
              </a:spcAft>
              <a:buFont typeface="Arial"/>
              <a:buNone/>
              <a:defRPr sz="1800"/>
            </a:lvl8pPr>
            <a:lvl9pPr marL="0" marR="0" lvl="8" indent="0" algn="l" rtl="0">
              <a:spcBef>
                <a:spcPts val="0"/>
              </a:spcBef>
              <a:spcAft>
                <a:spcPts val="0"/>
              </a:spcAft>
              <a:buFont typeface="Arial"/>
              <a:buNone/>
              <a:defRPr sz="1800"/>
            </a:lvl9pPr>
          </a:lstStyle>
          <a:p>
            <a:endParaRPr/>
          </a:p>
        </p:txBody>
      </p:sp>
      <p:sp>
        <p:nvSpPr>
          <p:cNvPr id="72" name="Shape 72"/>
          <p:cNvSpPr txBox="1">
            <a:spLocks noGrp="1"/>
          </p:cNvSpPr>
          <p:nvPr>
            <p:ph type="body" idx="1"/>
          </p:nvPr>
        </p:nvSpPr>
        <p:spPr>
          <a:xfrm>
            <a:off x="457200" y="1350183"/>
            <a:ext cx="8133300" cy="4526100"/>
          </a:xfrm>
          <a:prstGeom prst="rect">
            <a:avLst/>
          </a:prstGeom>
          <a:noFill/>
          <a:ln>
            <a:noFill/>
          </a:ln>
        </p:spPr>
        <p:txBody>
          <a:bodyPr lIns="91425" tIns="91425" rIns="91425" bIns="91425" anchor="t" anchorCtr="0"/>
          <a:lstStyle>
            <a:lvl1pPr marL="342900" marR="0" lvl="0" indent="152400" algn="l" rtl="0">
              <a:lnSpc>
                <a:spcPct val="118181"/>
              </a:lnSpc>
              <a:spcBef>
                <a:spcPts val="0"/>
              </a:spcBef>
              <a:spcAft>
                <a:spcPts val="0"/>
              </a:spcAft>
              <a:buClr>
                <a:schemeClr val="dk2"/>
              </a:buClr>
              <a:buSzPct val="100000"/>
              <a:buFont typeface="Noto Sans Symbols"/>
              <a:buChar char="▪"/>
              <a:defRPr sz="1400" b="0" i="0" u="none" strike="noStrike" cap="none">
                <a:solidFill>
                  <a:srgbClr val="000000"/>
                </a:solidFill>
                <a:latin typeface="Arial"/>
                <a:ea typeface="Arial"/>
                <a:cs typeface="Arial"/>
                <a:sym typeface="Arial"/>
              </a:defRPr>
            </a:lvl1pPr>
            <a:lvl2pPr marL="742950" marR="0" lvl="1" indent="133350" algn="l" rtl="0">
              <a:lnSpc>
                <a:spcPct val="100000"/>
              </a:lnSpc>
              <a:spcBef>
                <a:spcPts val="1000"/>
              </a:spcBef>
              <a:spcAft>
                <a:spcPts val="0"/>
              </a:spcAft>
              <a:buClr>
                <a:schemeClr val="dk2"/>
              </a:buClr>
              <a:buSzPct val="100000"/>
              <a:buFont typeface="Noto Sans Symbols"/>
              <a:buChar char="◻"/>
              <a:defRPr sz="1400" b="0" i="0" u="none" strike="noStrike" cap="none">
                <a:solidFill>
                  <a:srgbClr val="000000"/>
                </a:solidFill>
                <a:latin typeface="Arial"/>
                <a:ea typeface="Arial"/>
                <a:cs typeface="Arial"/>
                <a:sym typeface="Arial"/>
              </a:defRPr>
            </a:lvl2pPr>
            <a:lvl3pPr marL="1143000" marR="0" lvl="2" indent="241300" algn="l" rtl="0">
              <a:lnSpc>
                <a:spcPct val="100000"/>
              </a:lnSpc>
              <a:spcBef>
                <a:spcPts val="10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Shape 73"/>
          <p:cNvSpPr txBox="1">
            <a:spLocks noGrp="1"/>
          </p:cNvSpPr>
          <p:nvPr>
            <p:ph type="ftr" idx="11"/>
          </p:nvPr>
        </p:nvSpPr>
        <p:spPr>
          <a:xfrm>
            <a:off x="5694760" y="6173787"/>
            <a:ext cx="2895600" cy="36509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p:nvPr/>
        </p:nvSpPr>
        <p:spPr>
          <a:xfrm>
            <a:off x="1160066" y="6506478"/>
            <a:ext cx="6796500" cy="3650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8F9397"/>
              </a:buClr>
              <a:buSzPct val="25000"/>
              <a:buFont typeface="Arial"/>
              <a:buNone/>
            </a:pPr>
            <a:r>
              <a:rPr lang="en-US" sz="1200" b="0" i="0" u="none" strike="noStrike" cap="none">
                <a:solidFill>
                  <a:srgbClr val="8F9397"/>
                </a:solidFill>
                <a:latin typeface="Arial"/>
                <a:ea typeface="Arial"/>
                <a:cs typeface="Arial"/>
                <a:sym typeface="Arial"/>
              </a:rPr>
              <a:t>SENSITIVE &amp; PRE-DECISIONAL NOT FOR EXTERNAL DISTRIBUTION</a:t>
            </a:r>
          </a:p>
        </p:txBody>
      </p:sp>
      <p:sp>
        <p:nvSpPr>
          <p:cNvPr id="75" name="Shape 75"/>
          <p:cNvSpPr txBox="1"/>
          <p:nvPr/>
        </p:nvSpPr>
        <p:spPr>
          <a:xfrm>
            <a:off x="3261807" y="0"/>
            <a:ext cx="2702399" cy="307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64180F"/>
              </a:buClr>
              <a:buSzPct val="25000"/>
              <a:buFont typeface="Arial"/>
              <a:buNone/>
            </a:pPr>
            <a:r>
              <a:rPr lang="en-US" sz="1400" b="0" i="0" u="none" strike="noStrike" cap="none">
                <a:solidFill>
                  <a:srgbClr val="64180F"/>
                </a:solidFill>
                <a:latin typeface="Arial"/>
                <a:ea typeface="Arial"/>
                <a:cs typeface="Arial"/>
                <a:sym typeface="Arial"/>
              </a:rPr>
              <a:t>DRAFT for discussion only</a:t>
            </a:r>
          </a:p>
        </p:txBody>
      </p:sp>
      <p:pic>
        <p:nvPicPr>
          <p:cNvPr id="76" name="Shape 76"/>
          <p:cNvPicPr preferRelativeResize="0"/>
          <p:nvPr/>
        </p:nvPicPr>
        <p:blipFill rotWithShape="1">
          <a:blip r:embed="rId2">
            <a:alphaModFix/>
          </a:blip>
          <a:srcRect/>
          <a:stretch/>
        </p:blipFill>
        <p:spPr>
          <a:xfrm>
            <a:off x="457200" y="5638800"/>
            <a:ext cx="439200" cy="439200"/>
          </a:xfrm>
          <a:prstGeom prst="rect">
            <a:avLst/>
          </a:prstGeom>
          <a:noFill/>
          <a:ln>
            <a:noFill/>
          </a:ln>
        </p:spPr>
      </p:pic>
      <p:pic>
        <p:nvPicPr>
          <p:cNvPr id="77" name="Shape 77"/>
          <p:cNvPicPr preferRelativeResize="0"/>
          <p:nvPr/>
        </p:nvPicPr>
        <p:blipFill rotWithShape="1">
          <a:blip r:embed="rId3">
            <a:alphaModFix/>
          </a:blip>
          <a:srcRect/>
          <a:stretch/>
        </p:blipFill>
        <p:spPr>
          <a:xfrm>
            <a:off x="7848600" y="5560219"/>
            <a:ext cx="864300" cy="664499"/>
          </a:xfrm>
          <a:prstGeom prst="rect">
            <a:avLst/>
          </a:prstGeom>
          <a:noFill/>
          <a:ln>
            <a:noFill/>
          </a:ln>
        </p:spPr>
      </p:pic>
      <p:sp>
        <p:nvSpPr>
          <p:cNvPr id="78" name="Shape 78"/>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79" name="Shape 79"/>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b="1"/>
            </a:lvl2pPr>
            <a:lvl3pPr marL="0" marR="0" lvl="2" indent="0" algn="ctr" rtl="0">
              <a:spcBef>
                <a:spcPts val="0"/>
              </a:spcBef>
              <a:spcAft>
                <a:spcPts val="0"/>
              </a:spcAft>
              <a:buFont typeface="Arial"/>
              <a:buNone/>
              <a:defRPr sz="1800" b="1"/>
            </a:lvl3pPr>
            <a:lvl4pPr marL="0" marR="0" lvl="3" indent="0" algn="ctr" rtl="0">
              <a:spcBef>
                <a:spcPts val="0"/>
              </a:spcBef>
              <a:spcAft>
                <a:spcPts val="0"/>
              </a:spcAft>
              <a:buFont typeface="Arial"/>
              <a:buNone/>
              <a:defRPr sz="1800" b="1"/>
            </a:lvl4pPr>
            <a:lvl5pPr marL="0" marR="0" lvl="4" indent="0" algn="ctr" rtl="0">
              <a:spcBef>
                <a:spcPts val="0"/>
              </a:spcBef>
              <a:spcAft>
                <a:spcPts val="0"/>
              </a:spcAft>
              <a:buFont typeface="Arial"/>
              <a:buNone/>
              <a:defRPr sz="1800" b="1"/>
            </a:lvl5pPr>
            <a:lvl6pPr marL="457200" marR="0" lvl="5" indent="0" algn="ctr" rtl="0">
              <a:spcBef>
                <a:spcPts val="0"/>
              </a:spcBef>
              <a:spcAft>
                <a:spcPts val="0"/>
              </a:spcAft>
              <a:buFont typeface="Arial"/>
              <a:buNone/>
              <a:defRPr sz="1800" b="1"/>
            </a:lvl6pPr>
            <a:lvl7pPr marL="914400" marR="0" lvl="6" indent="0" algn="ctr" rtl="0">
              <a:spcBef>
                <a:spcPts val="0"/>
              </a:spcBef>
              <a:spcAft>
                <a:spcPts val="0"/>
              </a:spcAft>
              <a:buFont typeface="Arial"/>
              <a:buNone/>
              <a:defRPr sz="1800" b="1"/>
            </a:lvl7pPr>
            <a:lvl8pPr marL="1371600" marR="0" lvl="7" indent="0" algn="ctr" rtl="0">
              <a:spcBef>
                <a:spcPts val="0"/>
              </a:spcBef>
              <a:spcAft>
                <a:spcPts val="0"/>
              </a:spcAft>
              <a:buFont typeface="Arial"/>
              <a:buNone/>
              <a:defRPr sz="1800" b="1"/>
            </a:lvl8pPr>
            <a:lvl9pPr marL="1828800" marR="0" lvl="8" indent="0" algn="ctr" rtl="0">
              <a:spcBef>
                <a:spcPts val="0"/>
              </a:spcBef>
              <a:spcAft>
                <a:spcPts val="0"/>
              </a:spcAft>
              <a:buFont typeface="Arial"/>
              <a:buNone/>
              <a:defRPr sz="1800" b="1"/>
            </a:lvl9pPr>
          </a:lstStyle>
          <a:p>
            <a:endParaRPr/>
          </a:p>
        </p:txBody>
      </p:sp>
      <p:sp>
        <p:nvSpPr>
          <p:cNvPr id="20" name="Shape 20"/>
          <p:cNvSpPr txBox="1">
            <a:spLocks noGrp="1"/>
          </p:cNvSpPr>
          <p:nvPr>
            <p:ph type="body" idx="1"/>
          </p:nvPr>
        </p:nvSpPr>
        <p:spPr>
          <a:xfrm>
            <a:off x="685800" y="1000166"/>
            <a:ext cx="7772400" cy="4724400"/>
          </a:xfrm>
          <a:prstGeom prst="rect">
            <a:avLst/>
          </a:prstGeom>
          <a:noFill/>
          <a:ln>
            <a:noFill/>
          </a:ln>
        </p:spPr>
        <p:txBody>
          <a:bodyPr lIns="91425" tIns="91425" rIns="91425" bIns="91425" anchor="t" anchorCtr="0"/>
          <a:lstStyle>
            <a:lvl1pPr marL="342900" marR="0" lvl="0" indent="127000" algn="l" rtl="0">
              <a:lnSpc>
                <a:spcPct val="100000"/>
              </a:lnSpc>
              <a:spcBef>
                <a:spcPts val="56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65100" algn="l" rtl="0">
              <a:lnSpc>
                <a:spcPct val="100000"/>
              </a:lnSpc>
              <a:spcBef>
                <a:spcPts val="480"/>
              </a:spcBef>
              <a:spcAft>
                <a:spcPts val="0"/>
              </a:spcAft>
              <a:buClr>
                <a:srgbClr val="C00000"/>
              </a:buClr>
              <a:buSzPct val="100000"/>
              <a:buFont typeface="Arial"/>
              <a:buChar char="▪"/>
              <a:defRPr sz="1200" b="0" i="0" u="none" strike="noStrike" cap="none">
                <a:solidFill>
                  <a:srgbClr val="000000"/>
                </a:solidFill>
                <a:latin typeface="Arial"/>
                <a:ea typeface="Arial"/>
                <a:cs typeface="Arial"/>
                <a:sym typeface="Arial"/>
              </a:defRPr>
            </a:lvl3pPr>
            <a:lvl4pPr marL="1600200" marR="0" lvl="3" indent="152400" algn="l" rtl="0">
              <a:lnSpc>
                <a:spcPct val="100000"/>
              </a:lnSpc>
              <a:spcBef>
                <a:spcPts val="440"/>
              </a:spcBef>
              <a:spcAft>
                <a:spcPts val="0"/>
              </a:spcAft>
              <a:buClr>
                <a:srgbClr val="C00000"/>
              </a:buClr>
              <a:buSzPct val="100000"/>
              <a:buFont typeface="Arial"/>
              <a:buChar char="▪"/>
              <a:defRPr sz="1200" b="0" i="0" u="none" strike="noStrike" cap="none">
                <a:solidFill>
                  <a:srgbClr val="000000"/>
                </a:solidFill>
                <a:latin typeface="Arial"/>
                <a:ea typeface="Arial"/>
                <a:cs typeface="Arial"/>
                <a:sym typeface="Arial"/>
              </a:defRPr>
            </a:lvl4pPr>
            <a:lvl5pPr marL="2057400" marR="0" lvl="4" indent="139700" algn="l" rtl="0">
              <a:lnSpc>
                <a:spcPct val="100000"/>
              </a:lnSpc>
              <a:spcBef>
                <a:spcPts val="400"/>
              </a:spcBef>
              <a:spcAft>
                <a:spcPts val="0"/>
              </a:spcAft>
              <a:buClr>
                <a:srgbClr val="C00000"/>
              </a:buClr>
              <a:buSzPct val="100000"/>
              <a:buFont typeface="Arial"/>
              <a:buChar char="▪"/>
              <a:defRPr sz="1200" b="0" i="0" u="none" strike="noStrike" cap="none">
                <a:solidFill>
                  <a:srgbClr val="000000"/>
                </a:solidFill>
                <a:latin typeface="Arial"/>
                <a:ea typeface="Arial"/>
                <a:cs typeface="Arial"/>
                <a:sym typeface="Arial"/>
              </a:defRPr>
            </a:lvl5pPr>
            <a:lvl6pPr marL="2514600" marR="0" lvl="5"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6pPr>
            <a:lvl7pPr marL="2971800" marR="0" lvl="6"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7pPr>
            <a:lvl8pPr marL="3429000" marR="0" lvl="7"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8pPr>
            <a:lvl9pPr marL="3886200" marR="0" lvl="8"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24" name="Shape 24"/>
          <p:cNvSpPr txBox="1">
            <a:spLocks noGrp="1"/>
          </p:cNvSpPr>
          <p:nvPr>
            <p:ph type="body" idx="1"/>
          </p:nvPr>
        </p:nvSpPr>
        <p:spPr>
          <a:xfrm>
            <a:off x="722312" y="2906709"/>
            <a:ext cx="7772400" cy="1500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28" name="Shape 28"/>
          <p:cNvSpPr txBox="1">
            <a:spLocks noGrp="1"/>
          </p:cNvSpPr>
          <p:nvPr>
            <p:ph type="body" idx="1"/>
          </p:nvPr>
        </p:nvSpPr>
        <p:spPr>
          <a:xfrm>
            <a:off x="1371600" y="1219200"/>
            <a:ext cx="3695699" cy="5029199"/>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body" idx="2"/>
          </p:nvPr>
        </p:nvSpPr>
        <p:spPr>
          <a:xfrm>
            <a:off x="5219700" y="1219200"/>
            <a:ext cx="3695699" cy="5029199"/>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31" name="Shape 31"/>
          <p:cNvSpPr txBox="1">
            <a:spLocks noGrp="1"/>
          </p:cNvSpPr>
          <p:nvPr>
            <p:ph type="sldNum" idx="3"/>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34" name="Shape 34"/>
          <p:cNvSpPr txBox="1">
            <a:spLocks noGrp="1"/>
          </p:cNvSpPr>
          <p:nvPr>
            <p:ph type="body" idx="1"/>
          </p:nvPr>
        </p:nvSpPr>
        <p:spPr>
          <a:xfrm>
            <a:off x="457200" y="1535111"/>
            <a:ext cx="4040099" cy="639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body" idx="2"/>
          </p:nvPr>
        </p:nvSpPr>
        <p:spPr>
          <a:xfrm>
            <a:off x="457200" y="2174874"/>
            <a:ext cx="4040099" cy="3951300"/>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body" idx="3"/>
          </p:nvPr>
        </p:nvSpPr>
        <p:spPr>
          <a:xfrm>
            <a:off x="4645025" y="1535111"/>
            <a:ext cx="4041900" cy="639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37" name="Shape 37"/>
          <p:cNvSpPr txBox="1">
            <a:spLocks noGrp="1"/>
          </p:cNvSpPr>
          <p:nvPr>
            <p:ph type="body" idx="4"/>
          </p:nvPr>
        </p:nvSpPr>
        <p:spPr>
          <a:xfrm>
            <a:off x="4645025" y="2174874"/>
            <a:ext cx="4041900" cy="3951300"/>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39" name="Shape 39"/>
          <p:cNvSpPr txBox="1">
            <a:spLocks noGrp="1"/>
          </p:cNvSpPr>
          <p:nvPr>
            <p:ph type="sldNum" idx="5"/>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42" name="Shape 42"/>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43" name="Shape 43"/>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46" name="Shape 46"/>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3048"/>
            <a:ext cx="3008399" cy="1161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49" name="Shape 49"/>
          <p:cNvSpPr txBox="1">
            <a:spLocks noGrp="1"/>
          </p:cNvSpPr>
          <p:nvPr>
            <p:ph type="body" idx="1"/>
          </p:nvPr>
        </p:nvSpPr>
        <p:spPr>
          <a:xfrm>
            <a:off x="3575050" y="273047"/>
            <a:ext cx="5111699" cy="5852699"/>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52" name="Shape 52"/>
          <p:cNvSpPr txBox="1">
            <a:spLocks noGrp="1"/>
          </p:cNvSpPr>
          <p:nvPr>
            <p:ph type="sldNum" idx="3"/>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55" name="Shape 55"/>
          <p:cNvSpPr>
            <a:spLocks noGrp="1"/>
          </p:cNvSpPr>
          <p:nvPr>
            <p:ph type="pic" idx="2"/>
          </p:nvPr>
        </p:nvSpPr>
        <p:spPr>
          <a:xfrm>
            <a:off x="1792288" y="612774"/>
            <a:ext cx="5486399" cy="4114800"/>
          </a:xfrm>
          <a:prstGeom prst="rect">
            <a:avLst/>
          </a:prstGeom>
          <a:noFill/>
          <a:ln>
            <a:noFill/>
          </a:ln>
        </p:spPr>
        <p:txBody>
          <a:bodyPr lIns="91425" tIns="91425" rIns="91425" bIns="91425" anchor="ctr" anchorCtr="0"/>
          <a:lstStyle>
            <a:lvl1pPr marL="342900" marR="0" lvl="0" indent="-7620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58" name="Shape 58"/>
          <p:cNvSpPr txBox="1">
            <a:spLocks noGrp="1"/>
          </p:cNvSpPr>
          <p:nvPr>
            <p:ph type="sldNum" idx="3"/>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0" y="0"/>
            <a:ext cx="9144000" cy="3282900"/>
          </a:xfrm>
          <a:prstGeom prst="rect">
            <a:avLst/>
          </a:prstGeom>
          <a:noFill/>
          <a:ln>
            <a:noFill/>
          </a:ln>
        </p:spPr>
      </p:pic>
      <p:sp>
        <p:nvSpPr>
          <p:cNvPr id="7" name="Shape 7"/>
          <p:cNvSpPr txBox="1">
            <a:spLocks noGrp="1"/>
          </p:cNvSpPr>
          <p:nvPr>
            <p:ph type="body" idx="1"/>
          </p:nvPr>
        </p:nvSpPr>
        <p:spPr>
          <a:xfrm>
            <a:off x="685800" y="1219200"/>
            <a:ext cx="7772400" cy="4419599"/>
          </a:xfrm>
          <a:prstGeom prst="rect">
            <a:avLst/>
          </a:prstGeom>
          <a:noFill/>
          <a:ln>
            <a:noFill/>
          </a:ln>
        </p:spPr>
        <p:txBody>
          <a:bodyPr lIns="91425" tIns="91425" rIns="91425" bIns="91425" anchor="t" anchorCtr="0"/>
          <a:lstStyle>
            <a:lvl1pPr marL="342900" marR="0" lvl="0" indent="101600" algn="l" rtl="0">
              <a:lnSpc>
                <a:spcPct val="100000"/>
              </a:lnSpc>
              <a:spcBef>
                <a:spcPts val="56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pic>
        <p:nvPicPr>
          <p:cNvPr id="9" name="Shape 9"/>
          <p:cNvPicPr preferRelativeResize="0"/>
          <p:nvPr/>
        </p:nvPicPr>
        <p:blipFill rotWithShape="1">
          <a:blip r:embed="rId15">
            <a:alphaModFix/>
          </a:blip>
          <a:srcRect/>
          <a:stretch/>
        </p:blipFill>
        <p:spPr>
          <a:xfrm>
            <a:off x="354100" y="5827060"/>
            <a:ext cx="585899" cy="585899"/>
          </a:xfrm>
          <a:prstGeom prst="rect">
            <a:avLst/>
          </a:prstGeom>
          <a:noFill/>
          <a:ln>
            <a:noFill/>
          </a:ln>
        </p:spPr>
      </p:pic>
      <p:pic>
        <p:nvPicPr>
          <p:cNvPr id="10" name="Shape 10" descr="header-logo.png"/>
          <p:cNvPicPr preferRelativeResize="0"/>
          <p:nvPr/>
        </p:nvPicPr>
        <p:blipFill rotWithShape="1">
          <a:blip r:embed="rId16">
            <a:alphaModFix/>
          </a:blip>
          <a:srcRect/>
          <a:stretch/>
        </p:blipFill>
        <p:spPr>
          <a:xfrm>
            <a:off x="7988050" y="5827050"/>
            <a:ext cx="784799" cy="585899"/>
          </a:xfrm>
          <a:prstGeom prst="rect">
            <a:avLst/>
          </a:prstGeom>
          <a:noFill/>
          <a:ln>
            <a:noFill/>
          </a:ln>
        </p:spPr>
      </p:pic>
      <p:sp>
        <p:nvSpPr>
          <p:cNvPr id="11" name="Shape 11"/>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999999"/>
              </a:buClr>
              <a:buSzPct val="25000"/>
              <a:buFont typeface="Arial"/>
              <a:buNone/>
            </a:pPr>
            <a:fld id="{00000000-1234-1234-1234-123412341234}" type="slidenum">
              <a:rPr lang="en-US" sz="1300" b="0" i="0" u="none" strike="noStrike" cap="none">
                <a:solidFill>
                  <a:srgbClr val="999999"/>
                </a:solidFill>
                <a:latin typeface="Arial"/>
                <a:ea typeface="Arial"/>
                <a:cs typeface="Arial"/>
                <a:sym typeface="Arial"/>
              </a:rPr>
              <a:t>‹#›</a:t>
            </a:fld>
            <a:endParaRPr lang="en-US" sz="1300" b="0" i="0" u="none" strike="noStrike" cap="none">
              <a:solidFill>
                <a:srgbClr val="99999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r-statistics.co/ggplot2-Tutorial-With-R.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1371600" y="1981200"/>
            <a:ext cx="6400799" cy="120029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E3561"/>
              </a:buClr>
              <a:buSzPct val="25000"/>
              <a:buFont typeface="Arial"/>
              <a:buNone/>
            </a:pPr>
            <a:r>
              <a:rPr lang="en-US" sz="3600" b="1" dirty="0">
                <a:solidFill>
                  <a:srgbClr val="0E3561"/>
                </a:solidFill>
              </a:rPr>
              <a:t>Intermediate </a:t>
            </a:r>
            <a:r>
              <a:rPr lang="en-US" sz="3600" b="1" dirty="0" err="1">
                <a:solidFill>
                  <a:srgbClr val="0E3561"/>
                </a:solidFill>
              </a:rPr>
              <a:t>RStudio</a:t>
            </a:r>
            <a:r>
              <a:rPr lang="en-US" sz="3600" b="1" dirty="0">
                <a:solidFill>
                  <a:srgbClr val="0E3561"/>
                </a:solidFill>
              </a:rPr>
              <a:t> Training</a:t>
            </a:r>
          </a:p>
        </p:txBody>
      </p:sp>
      <p:sp>
        <p:nvSpPr>
          <p:cNvPr id="85" name="Shape 85"/>
          <p:cNvSpPr txBox="1"/>
          <p:nvPr/>
        </p:nvSpPr>
        <p:spPr>
          <a:xfrm>
            <a:off x="304800" y="2895600"/>
            <a:ext cx="8643899" cy="10083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Font typeface="Arial"/>
              <a:buNone/>
            </a:pPr>
            <a:endParaRPr dirty="0"/>
          </a:p>
          <a:p>
            <a:pPr marL="0" marR="0" lvl="0" indent="0" algn="ctr" rtl="0">
              <a:lnSpc>
                <a:spcPct val="100000"/>
              </a:lnSpc>
              <a:spcBef>
                <a:spcPts val="0"/>
              </a:spcBef>
              <a:spcAft>
                <a:spcPts val="0"/>
              </a:spcAft>
              <a:buClr>
                <a:srgbClr val="000000"/>
              </a:buClr>
              <a:buFont typeface="Arial"/>
              <a:buNone/>
            </a:pPr>
            <a:endParaRPr sz="2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US" sz="2400" b="1"/>
              <a:t>December 13</a:t>
            </a:r>
            <a:r>
              <a:rPr lang="en-US" sz="2400" b="1" i="0" u="none" strike="noStrike" cap="none">
                <a:solidFill>
                  <a:srgbClr val="000000"/>
                </a:solidFill>
                <a:latin typeface="Arial"/>
                <a:ea typeface="Arial"/>
                <a:cs typeface="Arial"/>
                <a:sym typeface="Arial"/>
              </a:rPr>
              <a:t>, </a:t>
            </a:r>
            <a:r>
              <a:rPr lang="en-US" sz="2400" b="1" i="0" u="none" strike="noStrike" cap="none" dirty="0">
                <a:solidFill>
                  <a:srgbClr val="000000"/>
                </a:solidFill>
                <a:latin typeface="Arial"/>
                <a:ea typeface="Arial"/>
                <a:cs typeface="Arial"/>
                <a:sym typeface="Arial"/>
              </a:rPr>
              <a:t>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14" name="Speech Bubble: Rectangle with Corners Rounded 12">
            <a:extLst>
              <a:ext uri="{FF2B5EF4-FFF2-40B4-BE49-F238E27FC236}">
                <a16:creationId xmlns="" xmlns:a16="http://schemas.microsoft.com/office/drawing/2014/main" id="{7DE9B65A-E012-43F6-B676-1E5D1460CC54}"/>
              </a:ext>
            </a:extLst>
          </p:cNvPr>
          <p:cNvSpPr/>
          <p:nvPr/>
        </p:nvSpPr>
        <p:spPr>
          <a:xfrm>
            <a:off x="6477000" y="2971800"/>
            <a:ext cx="2133600" cy="1143000"/>
          </a:xfrm>
          <a:prstGeom prst="wedgeRoundRectCallout">
            <a:avLst>
              <a:gd name="adj1" fmla="val -57047"/>
              <a:gd name="adj2" fmla="val -934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Will be disabled after training</a:t>
            </a:r>
          </a:p>
          <a:p>
            <a:r>
              <a:rPr lang="en-US" dirty="0" smtClean="0"/>
              <a:t>Replace with your own credentials /  schema name</a:t>
            </a:r>
            <a:endParaRPr lang="en-US" dirty="0"/>
          </a:p>
        </p:txBody>
      </p:sp>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smtClean="0">
                <a:solidFill>
                  <a:srgbClr val="00467F"/>
                </a:solidFill>
                <a:latin typeface="Arial"/>
                <a:ea typeface="Arial"/>
                <a:cs typeface="Arial"/>
                <a:sym typeface="Arial"/>
              </a:rPr>
              <a:t>Connect to MySQL in DSVD </a:t>
            </a:r>
            <a:endParaRPr lang="en-US" sz="3000" b="1" i="0" u="none" strike="noStrike" cap="none" dirty="0">
              <a:solidFill>
                <a:srgbClr val="00467F"/>
              </a:solidFill>
              <a:latin typeface="Arial"/>
              <a:ea typeface="Arial"/>
              <a:cs typeface="Arial"/>
              <a:sym typeface="Arial"/>
            </a:endParaRPr>
          </a:p>
        </p:txBody>
      </p:sp>
      <p:sp>
        <p:nvSpPr>
          <p:cNvPr id="91" name="Shape 91"/>
          <p:cNvSpPr txBox="1">
            <a:spLocks noGrp="1"/>
          </p:cNvSpPr>
          <p:nvPr>
            <p:ph type="body" idx="1"/>
          </p:nvPr>
        </p:nvSpPr>
        <p:spPr>
          <a:xfrm>
            <a:off x="990600" y="1371600"/>
            <a:ext cx="7315200" cy="3657600"/>
          </a:xfrm>
          <a:prstGeom prst="rect">
            <a:avLst/>
          </a:prstGeom>
          <a:noFill/>
          <a:ln>
            <a:noFill/>
          </a:ln>
        </p:spPr>
        <p:txBody>
          <a:bodyPr lIns="91425" tIns="45700" rIns="91425" bIns="45700" anchor="t" anchorCtr="0">
            <a:noAutofit/>
          </a:bodyPr>
          <a:lstStyle/>
          <a:p>
            <a:pPr marL="457200" marR="0" lvl="0" indent="-342900" algn="l" rtl="0">
              <a:lnSpc>
                <a:spcPct val="90000"/>
              </a:lnSpc>
              <a:spcBef>
                <a:spcPts val="1000"/>
              </a:spcBef>
              <a:spcAft>
                <a:spcPts val="0"/>
              </a:spcAft>
              <a:buClr>
                <a:schemeClr val="dk1"/>
              </a:buClr>
              <a:buSzPct val="100000"/>
            </a:pPr>
            <a:r>
              <a:rPr lang="en-US" b="1" dirty="0" smtClean="0">
                <a:solidFill>
                  <a:schemeClr val="dk1"/>
                </a:solidFill>
              </a:rPr>
              <a:t>Establish connection</a:t>
            </a:r>
          </a:p>
          <a:p>
            <a:pPr marL="514350" lvl="1" indent="0">
              <a:lnSpc>
                <a:spcPct val="90000"/>
              </a:lnSpc>
              <a:spcBef>
                <a:spcPts val="600"/>
              </a:spcBef>
              <a:buClr>
                <a:schemeClr val="dk1"/>
              </a:buClr>
              <a:buNone/>
            </a:pPr>
            <a:r>
              <a:rPr lang="en-US" dirty="0">
                <a:solidFill>
                  <a:schemeClr val="dk1"/>
                </a:solidFill>
              </a:rPr>
              <a:t>&gt; library(DBI)</a:t>
            </a:r>
          </a:p>
          <a:p>
            <a:pPr marL="514350" lvl="1" indent="0">
              <a:lnSpc>
                <a:spcPct val="90000"/>
              </a:lnSpc>
              <a:spcBef>
                <a:spcPts val="0"/>
              </a:spcBef>
              <a:buClr>
                <a:schemeClr val="dk1"/>
              </a:buClr>
              <a:buNone/>
            </a:pPr>
            <a:r>
              <a:rPr lang="en-US" dirty="0">
                <a:solidFill>
                  <a:schemeClr val="dk1"/>
                </a:solidFill>
              </a:rPr>
              <a:t>&gt; library(</a:t>
            </a:r>
            <a:r>
              <a:rPr lang="en-US" dirty="0" err="1">
                <a:solidFill>
                  <a:schemeClr val="dk1"/>
                </a:solidFill>
              </a:rPr>
              <a:t>RMySQL</a:t>
            </a:r>
            <a:r>
              <a:rPr lang="en-US" dirty="0">
                <a:solidFill>
                  <a:schemeClr val="dk1"/>
                </a:solidFill>
              </a:rPr>
              <a:t>)</a:t>
            </a:r>
          </a:p>
          <a:p>
            <a:pPr marL="514350" lvl="1" indent="0">
              <a:lnSpc>
                <a:spcPct val="90000"/>
              </a:lnSpc>
              <a:spcBef>
                <a:spcPts val="0"/>
              </a:spcBef>
              <a:buClr>
                <a:schemeClr val="dk1"/>
              </a:buClr>
              <a:buNone/>
            </a:pPr>
            <a:r>
              <a:rPr lang="en-US" dirty="0">
                <a:solidFill>
                  <a:schemeClr val="dk1"/>
                </a:solidFill>
              </a:rPr>
              <a:t>&gt; </a:t>
            </a:r>
            <a:r>
              <a:rPr lang="en-US" dirty="0" err="1">
                <a:solidFill>
                  <a:schemeClr val="dk1"/>
                </a:solidFill>
              </a:rPr>
              <a:t>mysqlconnection</a:t>
            </a:r>
            <a:r>
              <a:rPr lang="en-US" dirty="0">
                <a:solidFill>
                  <a:schemeClr val="dk1"/>
                </a:solidFill>
              </a:rPr>
              <a:t> = </a:t>
            </a:r>
            <a:r>
              <a:rPr lang="en-US" dirty="0" err="1">
                <a:solidFill>
                  <a:schemeClr val="dk1"/>
                </a:solidFill>
              </a:rPr>
              <a:t>dbConnect</a:t>
            </a:r>
            <a:r>
              <a:rPr lang="en-US" dirty="0">
                <a:solidFill>
                  <a:schemeClr val="dk1"/>
                </a:solidFill>
              </a:rPr>
              <a:t>(MySQL(), </a:t>
            </a:r>
            <a:r>
              <a:rPr lang="en-US" dirty="0">
                <a:solidFill>
                  <a:srgbClr val="0070C0"/>
                </a:solidFill>
              </a:rPr>
              <a:t>user = 'd2dtraining_user', password=</a:t>
            </a:r>
            <a:r>
              <a:rPr lang="en-US" dirty="0">
                <a:solidFill>
                  <a:schemeClr val="bg1"/>
                </a:solidFill>
              </a:rPr>
              <a:t>'rT788h@vL!bbV'</a:t>
            </a:r>
            <a:r>
              <a:rPr lang="en-US" dirty="0">
                <a:solidFill>
                  <a:srgbClr val="0070C0"/>
                </a:solidFill>
              </a:rPr>
              <a:t>, </a:t>
            </a:r>
            <a:r>
              <a:rPr lang="en-US" dirty="0" err="1">
                <a:solidFill>
                  <a:srgbClr val="0070C0"/>
                </a:solidFill>
              </a:rPr>
              <a:t>dbname</a:t>
            </a:r>
            <a:r>
              <a:rPr lang="en-US" dirty="0">
                <a:solidFill>
                  <a:srgbClr val="0070C0"/>
                </a:solidFill>
              </a:rPr>
              <a:t>='GSA_D2D_Training</a:t>
            </a:r>
            <a:r>
              <a:rPr lang="en-US" dirty="0">
                <a:solidFill>
                  <a:schemeClr val="dk1"/>
                </a:solidFill>
              </a:rPr>
              <a:t>', host ='dc1dbeywj57czbx.c1q8kedtqajq.us-east-1.rds.amazonaws.com')</a:t>
            </a:r>
          </a:p>
          <a:p>
            <a:pPr marL="400050" indent="-285750">
              <a:lnSpc>
                <a:spcPct val="90000"/>
              </a:lnSpc>
              <a:spcBef>
                <a:spcPts val="1000"/>
              </a:spcBef>
              <a:buClr>
                <a:schemeClr val="dk1"/>
              </a:buClr>
            </a:pPr>
            <a:r>
              <a:rPr lang="en-US" b="1" dirty="0" smtClean="0">
                <a:solidFill>
                  <a:schemeClr val="dk1"/>
                </a:solidFill>
              </a:rPr>
              <a:t>Read tables</a:t>
            </a:r>
            <a:endParaRPr lang="en-US" b="1" dirty="0">
              <a:solidFill>
                <a:schemeClr val="dk1"/>
              </a:solidFill>
            </a:endParaRPr>
          </a:p>
          <a:p>
            <a:pPr marL="514350" lvl="1" indent="0">
              <a:lnSpc>
                <a:spcPct val="90000"/>
              </a:lnSpc>
              <a:spcBef>
                <a:spcPts val="1000"/>
              </a:spcBef>
              <a:buClr>
                <a:schemeClr val="dk1"/>
              </a:buClr>
              <a:buNone/>
            </a:pPr>
            <a:r>
              <a:rPr lang="en-US" dirty="0">
                <a:solidFill>
                  <a:schemeClr val="dk1"/>
                </a:solidFill>
              </a:rPr>
              <a:t>&gt; </a:t>
            </a:r>
            <a:r>
              <a:rPr lang="en-US" dirty="0" err="1">
                <a:solidFill>
                  <a:schemeClr val="dk1"/>
                </a:solidFill>
              </a:rPr>
              <a:t>dbListTables</a:t>
            </a:r>
            <a:r>
              <a:rPr lang="en-US" dirty="0">
                <a:solidFill>
                  <a:schemeClr val="dk1"/>
                </a:solidFill>
              </a:rPr>
              <a:t>(</a:t>
            </a:r>
            <a:r>
              <a:rPr lang="en-US" dirty="0" err="1">
                <a:solidFill>
                  <a:schemeClr val="dk1"/>
                </a:solidFill>
              </a:rPr>
              <a:t>mysqlconnection</a:t>
            </a:r>
            <a:r>
              <a:rPr lang="en-US" dirty="0">
                <a:solidFill>
                  <a:schemeClr val="dk1"/>
                </a:solidFill>
              </a:rPr>
              <a:t>)</a:t>
            </a:r>
          </a:p>
          <a:p>
            <a:pPr marL="514350" lvl="1" indent="0">
              <a:lnSpc>
                <a:spcPct val="90000"/>
              </a:lnSpc>
              <a:spcBef>
                <a:spcPts val="600"/>
              </a:spcBef>
              <a:buClr>
                <a:schemeClr val="dk1"/>
              </a:buClr>
              <a:buNone/>
            </a:pPr>
            <a:r>
              <a:rPr lang="en-US" dirty="0">
                <a:solidFill>
                  <a:schemeClr val="dk1"/>
                </a:solidFill>
              </a:rPr>
              <a:t>[1] "</a:t>
            </a:r>
            <a:r>
              <a:rPr lang="en-US" dirty="0" err="1">
                <a:solidFill>
                  <a:schemeClr val="dk1"/>
                </a:solidFill>
              </a:rPr>
              <a:t>pseudo_facebook</a:t>
            </a:r>
            <a:r>
              <a:rPr lang="en-US" dirty="0">
                <a:solidFill>
                  <a:schemeClr val="dk1"/>
                </a:solidFill>
              </a:rPr>
              <a:t>"            "</a:t>
            </a:r>
            <a:r>
              <a:rPr lang="en-US" dirty="0" err="1">
                <a:solidFill>
                  <a:schemeClr val="dk1"/>
                </a:solidFill>
              </a:rPr>
              <a:t>reddit</a:t>
            </a:r>
            <a:r>
              <a:rPr lang="en-US" dirty="0">
                <a:solidFill>
                  <a:schemeClr val="dk1"/>
                </a:solidFill>
              </a:rPr>
              <a:t>"                    </a:t>
            </a:r>
          </a:p>
          <a:p>
            <a:pPr marL="514350" lvl="1" indent="0">
              <a:lnSpc>
                <a:spcPct val="90000"/>
              </a:lnSpc>
              <a:spcBef>
                <a:spcPts val="600"/>
              </a:spcBef>
              <a:buClr>
                <a:schemeClr val="dk1"/>
              </a:buClr>
              <a:buNone/>
            </a:pPr>
            <a:r>
              <a:rPr lang="en-US" dirty="0">
                <a:solidFill>
                  <a:schemeClr val="dk1"/>
                </a:solidFill>
              </a:rPr>
              <a:t>[3] "</a:t>
            </a:r>
            <a:r>
              <a:rPr lang="en-US" dirty="0" err="1">
                <a:solidFill>
                  <a:schemeClr val="dk1"/>
                </a:solidFill>
              </a:rPr>
              <a:t>statesDataForIntermediateR</a:t>
            </a:r>
            <a:r>
              <a:rPr lang="en-US" dirty="0">
                <a:solidFill>
                  <a:schemeClr val="dk1"/>
                </a:solidFill>
              </a:rPr>
              <a:t>"</a:t>
            </a:r>
          </a:p>
          <a:p>
            <a:pPr marL="400050" indent="-285750">
              <a:lnSpc>
                <a:spcPct val="90000"/>
              </a:lnSpc>
              <a:spcBef>
                <a:spcPts val="1000"/>
              </a:spcBef>
              <a:buClr>
                <a:schemeClr val="dk1"/>
              </a:buClr>
            </a:pPr>
            <a:r>
              <a:rPr lang="en-US" b="1" dirty="0" smtClean="0">
                <a:solidFill>
                  <a:schemeClr val="dk1"/>
                </a:solidFill>
              </a:rPr>
              <a:t>Create R object</a:t>
            </a:r>
          </a:p>
          <a:p>
            <a:pPr marL="514350" lvl="1" indent="0">
              <a:lnSpc>
                <a:spcPct val="90000"/>
              </a:lnSpc>
              <a:spcBef>
                <a:spcPts val="1000"/>
              </a:spcBef>
              <a:buClr>
                <a:schemeClr val="dk1"/>
              </a:buClr>
              <a:buNone/>
            </a:pPr>
            <a:r>
              <a:rPr lang="en-US" dirty="0" smtClean="0">
                <a:solidFill>
                  <a:schemeClr val="dk1"/>
                </a:solidFill>
              </a:rPr>
              <a:t>&gt; </a:t>
            </a:r>
            <a:r>
              <a:rPr lang="en-US" dirty="0" err="1">
                <a:solidFill>
                  <a:schemeClr val="dk1"/>
                </a:solidFill>
              </a:rPr>
              <a:t>statesData</a:t>
            </a:r>
            <a:r>
              <a:rPr lang="en-US" dirty="0">
                <a:solidFill>
                  <a:schemeClr val="dk1"/>
                </a:solidFill>
              </a:rPr>
              <a:t> = </a:t>
            </a:r>
            <a:r>
              <a:rPr lang="en-US" dirty="0" err="1">
                <a:solidFill>
                  <a:schemeClr val="dk1"/>
                </a:solidFill>
              </a:rPr>
              <a:t>dbSendQuery</a:t>
            </a:r>
            <a:r>
              <a:rPr lang="en-US" dirty="0">
                <a:solidFill>
                  <a:schemeClr val="dk1"/>
                </a:solidFill>
              </a:rPr>
              <a:t>(</a:t>
            </a:r>
            <a:r>
              <a:rPr lang="en-US" dirty="0" err="1">
                <a:solidFill>
                  <a:schemeClr val="dk1"/>
                </a:solidFill>
              </a:rPr>
              <a:t>mysqlconnection</a:t>
            </a:r>
            <a:r>
              <a:rPr lang="en-US" dirty="0">
                <a:solidFill>
                  <a:schemeClr val="dk1"/>
                </a:solidFill>
              </a:rPr>
              <a:t>, "select * from </a:t>
            </a:r>
            <a:r>
              <a:rPr lang="en-US" dirty="0" err="1">
                <a:solidFill>
                  <a:schemeClr val="dk1"/>
                </a:solidFill>
              </a:rPr>
              <a:t>statesDataForIntermediateR</a:t>
            </a:r>
            <a:r>
              <a:rPr lang="en-US" dirty="0">
                <a:solidFill>
                  <a:schemeClr val="dk1"/>
                </a:solidFill>
              </a:rPr>
              <a:t>")</a:t>
            </a:r>
          </a:p>
          <a:p>
            <a:pPr marL="400050" indent="-285750">
              <a:lnSpc>
                <a:spcPct val="90000"/>
              </a:lnSpc>
              <a:spcBef>
                <a:spcPts val="1000"/>
              </a:spcBef>
              <a:buClr>
                <a:schemeClr val="dk1"/>
              </a:buClr>
            </a:pPr>
            <a:r>
              <a:rPr lang="en-US" b="1" dirty="0" smtClean="0">
                <a:solidFill>
                  <a:schemeClr val="dk1"/>
                </a:solidFill>
              </a:rPr>
              <a:t>Convert object to data frame</a:t>
            </a:r>
          </a:p>
          <a:p>
            <a:pPr marL="514350" lvl="1" indent="0">
              <a:lnSpc>
                <a:spcPct val="90000"/>
              </a:lnSpc>
              <a:spcBef>
                <a:spcPts val="1000"/>
              </a:spcBef>
              <a:buClr>
                <a:schemeClr val="dk1"/>
              </a:buClr>
              <a:buNone/>
            </a:pPr>
            <a:r>
              <a:rPr lang="en-US" dirty="0" smtClean="0">
                <a:solidFill>
                  <a:schemeClr val="dk1"/>
                </a:solidFill>
              </a:rPr>
              <a:t>&gt; </a:t>
            </a:r>
            <a:r>
              <a:rPr lang="en-US" dirty="0" err="1">
                <a:solidFill>
                  <a:schemeClr val="dk1"/>
                </a:solidFill>
              </a:rPr>
              <a:t>dataFrame</a:t>
            </a:r>
            <a:r>
              <a:rPr lang="en-US" dirty="0">
                <a:solidFill>
                  <a:schemeClr val="dk1"/>
                </a:solidFill>
              </a:rPr>
              <a:t> = fetch(</a:t>
            </a:r>
            <a:r>
              <a:rPr lang="en-US" dirty="0" err="1">
                <a:solidFill>
                  <a:schemeClr val="dk1"/>
                </a:solidFill>
              </a:rPr>
              <a:t>statesData</a:t>
            </a:r>
            <a:r>
              <a:rPr lang="en-US" dirty="0">
                <a:solidFill>
                  <a:schemeClr val="dk1"/>
                </a:solidFill>
              </a:rPr>
              <a:t>)</a:t>
            </a:r>
          </a:p>
          <a:p>
            <a:pPr marL="514350" lvl="1" indent="0">
              <a:lnSpc>
                <a:spcPct val="90000"/>
              </a:lnSpc>
              <a:spcBef>
                <a:spcPts val="0"/>
              </a:spcBef>
              <a:buClr>
                <a:schemeClr val="dk1"/>
              </a:buClr>
              <a:buNone/>
            </a:pPr>
            <a:r>
              <a:rPr lang="en-US" dirty="0" smtClean="0">
                <a:solidFill>
                  <a:schemeClr val="dk1"/>
                </a:solidFill>
              </a:rPr>
              <a:t>&gt; print(</a:t>
            </a:r>
            <a:r>
              <a:rPr lang="en-US" dirty="0" err="1" smtClean="0">
                <a:solidFill>
                  <a:schemeClr val="dk1"/>
                </a:solidFill>
              </a:rPr>
              <a:t>dataFrame</a:t>
            </a:r>
            <a:r>
              <a:rPr lang="en-US" dirty="0" smtClean="0">
                <a:solidFill>
                  <a:schemeClr val="dk1"/>
                </a:solidFill>
              </a:rPr>
              <a:t>)s, or </a:t>
            </a:r>
          </a:p>
          <a:p>
            <a:pPr marL="514350" lvl="1" indent="0">
              <a:lnSpc>
                <a:spcPct val="90000"/>
              </a:lnSpc>
              <a:spcBef>
                <a:spcPts val="0"/>
              </a:spcBef>
              <a:buClr>
                <a:schemeClr val="dk1"/>
              </a:buClr>
              <a:buNone/>
            </a:pPr>
            <a:r>
              <a:rPr lang="en-US" dirty="0" smtClean="0">
                <a:solidFill>
                  <a:schemeClr val="dk1"/>
                </a:solidFill>
              </a:rPr>
              <a:t>&gt; View(</a:t>
            </a:r>
            <a:r>
              <a:rPr lang="en-US" dirty="0" err="1" smtClean="0">
                <a:solidFill>
                  <a:schemeClr val="dk1"/>
                </a:solidFill>
              </a:rPr>
              <a:t>dataFrame</a:t>
            </a:r>
            <a:r>
              <a:rPr lang="en-US" dirty="0" smtClean="0">
                <a:solidFill>
                  <a:schemeClr val="dk1"/>
                </a:solidFill>
              </a:rPr>
              <a:t>)</a:t>
            </a:r>
          </a:p>
          <a:p>
            <a:pPr marL="800100" lvl="1" indent="-285750">
              <a:lnSpc>
                <a:spcPct val="90000"/>
              </a:lnSpc>
              <a:spcBef>
                <a:spcPts val="0"/>
              </a:spcBef>
              <a:buClr>
                <a:schemeClr val="dk1"/>
              </a:buClr>
              <a:buFont typeface="Wingdings"/>
              <a:buChar char="Ø"/>
            </a:pPr>
            <a:endParaRPr lang="en-US" dirty="0">
              <a:solidFill>
                <a:schemeClr val="dk1"/>
              </a:solidFil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10</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636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Read, Dim, Write</a:t>
            </a:r>
          </a:p>
        </p:txBody>
      </p:sp>
      <p:sp>
        <p:nvSpPr>
          <p:cNvPr id="91" name="Shape 91"/>
          <p:cNvSpPr txBox="1">
            <a:spLocks noGrp="1"/>
          </p:cNvSpPr>
          <p:nvPr>
            <p:ph type="body" idx="1"/>
          </p:nvPr>
        </p:nvSpPr>
        <p:spPr>
          <a:xfrm>
            <a:off x="914400" y="1600200"/>
            <a:ext cx="7315200" cy="3657600"/>
          </a:xfrm>
          <a:prstGeom prst="rect">
            <a:avLst/>
          </a:prstGeom>
          <a:noFill/>
          <a:ln>
            <a:noFill/>
          </a:ln>
        </p:spPr>
        <p:txBody>
          <a:bodyPr lIns="91425" tIns="45700" rIns="91425" bIns="45700" anchor="t" anchorCtr="0">
            <a:noAutofit/>
          </a:bodyPr>
          <a:lstStyle/>
          <a:p>
            <a:pPr marL="457200" marR="0" lvl="0" indent="-342900" algn="l" rtl="0">
              <a:lnSpc>
                <a:spcPct val="90000"/>
              </a:lnSpc>
              <a:spcBef>
                <a:spcPts val="1000"/>
              </a:spcBef>
              <a:spcAft>
                <a:spcPts val="0"/>
              </a:spcAft>
              <a:buClr>
                <a:schemeClr val="dk1"/>
              </a:buClr>
              <a:buSzPct val="100000"/>
            </a:pPr>
            <a:r>
              <a:rPr lang="en-US" b="1" dirty="0">
                <a:solidFill>
                  <a:schemeClr val="dk1"/>
                </a:solidFill>
              </a:rPr>
              <a:t>Read in data</a:t>
            </a:r>
          </a:p>
          <a:p>
            <a:pPr marL="514350" lvl="1" indent="0">
              <a:lnSpc>
                <a:spcPct val="90000"/>
              </a:lnSpc>
              <a:spcBef>
                <a:spcPts val="1000"/>
              </a:spcBef>
              <a:buClr>
                <a:schemeClr val="dk1"/>
              </a:buClr>
              <a:buNone/>
            </a:pPr>
            <a:r>
              <a:rPr lang="en-US" dirty="0" smtClean="0">
                <a:solidFill>
                  <a:schemeClr val="dk1"/>
                </a:solidFill>
              </a:rPr>
              <a:t>&gt; </a:t>
            </a:r>
            <a:r>
              <a:rPr lang="en-US" dirty="0" err="1" smtClean="0">
                <a:solidFill>
                  <a:schemeClr val="dk1"/>
                </a:solidFill>
              </a:rPr>
              <a:t>statesInfo</a:t>
            </a:r>
            <a:r>
              <a:rPr lang="en-US" dirty="0" smtClean="0">
                <a:solidFill>
                  <a:schemeClr val="dk1"/>
                </a:solidFill>
              </a:rPr>
              <a:t> </a:t>
            </a:r>
            <a:r>
              <a:rPr lang="en-US" dirty="0">
                <a:solidFill>
                  <a:schemeClr val="dk1"/>
                </a:solidFill>
              </a:rPr>
              <a:t>= read.csv("C:\\Users\\mashk\\Desktop\\R Training\\statesDataForIntermediateR.csv")</a:t>
            </a:r>
          </a:p>
          <a:p>
            <a:pPr marL="457200" lvl="0" indent="-342900">
              <a:lnSpc>
                <a:spcPct val="90000"/>
              </a:lnSpc>
              <a:spcBef>
                <a:spcPts val="1000"/>
              </a:spcBef>
              <a:buClr>
                <a:schemeClr val="dk1"/>
              </a:buClr>
            </a:pPr>
            <a:r>
              <a:rPr lang="en-US" b="1" dirty="0" smtClean="0">
                <a:solidFill>
                  <a:schemeClr val="dk1"/>
                </a:solidFill>
              </a:rPr>
              <a:t>Assess the data</a:t>
            </a:r>
            <a:endParaRPr lang="en-US" b="1" dirty="0">
              <a:solidFill>
                <a:schemeClr val="dk1"/>
              </a:solidFill>
            </a:endParaRPr>
          </a:p>
          <a:p>
            <a:pPr marL="514350" lvl="1" indent="0">
              <a:lnSpc>
                <a:spcPct val="90000"/>
              </a:lnSpc>
              <a:spcBef>
                <a:spcPts val="1000"/>
              </a:spcBef>
              <a:buClr>
                <a:schemeClr val="dk1"/>
              </a:buClr>
              <a:buNone/>
            </a:pPr>
            <a:r>
              <a:rPr lang="en-US" b="1" dirty="0">
                <a:solidFill>
                  <a:schemeClr val="dk1"/>
                </a:solidFill>
              </a:rPr>
              <a:t> </a:t>
            </a:r>
            <a:r>
              <a:rPr lang="de-DE" dirty="0">
                <a:solidFill>
                  <a:schemeClr val="dk1"/>
                </a:solidFill>
              </a:rPr>
              <a:t>&gt; </a:t>
            </a:r>
            <a:r>
              <a:rPr lang="de-DE" dirty="0" smtClean="0">
                <a:solidFill>
                  <a:schemeClr val="dk1"/>
                </a:solidFill>
              </a:rPr>
              <a:t>dim(statesInfo)</a:t>
            </a:r>
            <a:endParaRPr lang="de-DE" dirty="0">
              <a:solidFill>
                <a:schemeClr val="dk1"/>
              </a:solidFill>
            </a:endParaRPr>
          </a:p>
          <a:p>
            <a:pPr marL="514350" lvl="1" indent="0">
              <a:lnSpc>
                <a:spcPct val="90000"/>
              </a:lnSpc>
              <a:spcBef>
                <a:spcPts val="1000"/>
              </a:spcBef>
              <a:buClr>
                <a:schemeClr val="dk1"/>
              </a:buClr>
              <a:buNone/>
            </a:pPr>
            <a:r>
              <a:rPr lang="de-DE" dirty="0">
                <a:solidFill>
                  <a:schemeClr val="dk1"/>
                </a:solidFill>
              </a:rPr>
              <a:t>[1] </a:t>
            </a:r>
            <a:r>
              <a:rPr lang="de-DE" dirty="0" smtClean="0">
                <a:solidFill>
                  <a:schemeClr val="dk1"/>
                </a:solidFill>
              </a:rPr>
              <a:t>50    12</a:t>
            </a:r>
          </a:p>
          <a:p>
            <a:pPr marL="514350" lvl="1" indent="0">
              <a:lnSpc>
                <a:spcPct val="90000"/>
              </a:lnSpc>
              <a:spcBef>
                <a:spcPts val="1000"/>
              </a:spcBef>
              <a:buClr>
                <a:schemeClr val="dk1"/>
              </a:buClr>
              <a:buNone/>
            </a:pPr>
            <a:r>
              <a:rPr lang="de-DE" dirty="0" smtClean="0">
                <a:solidFill>
                  <a:schemeClr val="dk1"/>
                </a:solidFill>
              </a:rPr>
              <a:t>&gt; class(statesInfo)</a:t>
            </a:r>
          </a:p>
          <a:p>
            <a:pPr marL="514350" lvl="1" indent="0">
              <a:lnSpc>
                <a:spcPct val="90000"/>
              </a:lnSpc>
              <a:spcBef>
                <a:spcPts val="1000"/>
              </a:spcBef>
              <a:buClr>
                <a:schemeClr val="dk1"/>
              </a:buClr>
              <a:buNone/>
            </a:pPr>
            <a:r>
              <a:rPr lang="de-DE" dirty="0" smtClean="0">
                <a:solidFill>
                  <a:schemeClr val="dk1"/>
                </a:solidFill>
              </a:rPr>
              <a:t> [1] „data.frame“</a:t>
            </a:r>
            <a:endParaRPr lang="de-DE" dirty="0">
              <a:solidFill>
                <a:schemeClr val="dk1"/>
              </a:solidFill>
            </a:endParaRPr>
          </a:p>
          <a:p>
            <a:pPr marL="400050" indent="-285750">
              <a:lnSpc>
                <a:spcPct val="90000"/>
              </a:lnSpc>
              <a:spcBef>
                <a:spcPts val="1000"/>
              </a:spcBef>
              <a:buClr>
                <a:schemeClr val="dk1"/>
              </a:buClr>
            </a:pPr>
            <a:r>
              <a:rPr lang="de-DE" b="1" dirty="0">
                <a:solidFill>
                  <a:schemeClr val="dk1"/>
                </a:solidFill>
              </a:rPr>
              <a:t>Write </a:t>
            </a:r>
            <a:r>
              <a:rPr lang="de-DE" b="1" dirty="0" smtClean="0">
                <a:solidFill>
                  <a:schemeClr val="dk1"/>
                </a:solidFill>
              </a:rPr>
              <a:t>data</a:t>
            </a:r>
          </a:p>
          <a:p>
            <a:pPr marL="514350" lvl="1" indent="0">
              <a:lnSpc>
                <a:spcPct val="90000"/>
              </a:lnSpc>
              <a:spcBef>
                <a:spcPts val="1000"/>
              </a:spcBef>
              <a:buClr>
                <a:schemeClr val="dk1"/>
              </a:buClr>
              <a:buNone/>
            </a:pPr>
            <a:r>
              <a:rPr lang="de-DE" dirty="0" smtClean="0">
                <a:solidFill>
                  <a:schemeClr val="dk1"/>
                </a:solidFill>
              </a:rPr>
              <a:t>&gt; write.csv(statesInfo, file = „statesInfo.csv“)</a:t>
            </a:r>
          </a:p>
          <a:p>
            <a:pPr marL="400050" indent="-285750">
              <a:lnSpc>
                <a:spcPct val="90000"/>
              </a:lnSpc>
              <a:spcBef>
                <a:spcPts val="1000"/>
              </a:spcBef>
              <a:buClr>
                <a:schemeClr val="dk1"/>
              </a:buClr>
            </a:pPr>
            <a:r>
              <a:rPr lang="de-DE" b="1" dirty="0" smtClean="0">
                <a:solidFill>
                  <a:schemeClr val="dk1"/>
                </a:solidFill>
              </a:rPr>
              <a:t>Find your file</a:t>
            </a:r>
          </a:p>
          <a:p>
            <a:pPr marL="514350" lvl="1" indent="0">
              <a:lnSpc>
                <a:spcPct val="90000"/>
              </a:lnSpc>
              <a:spcBef>
                <a:spcPts val="1000"/>
              </a:spcBef>
              <a:buClr>
                <a:schemeClr val="dk1"/>
              </a:buClr>
              <a:buNone/>
            </a:pPr>
            <a:r>
              <a:rPr lang="de-DE" dirty="0" smtClean="0">
                <a:solidFill>
                  <a:schemeClr val="dk1"/>
                </a:solidFill>
              </a:rPr>
              <a:t>&gt; g</a:t>
            </a:r>
            <a:r>
              <a:rPr lang="de-DE" dirty="0" smtClean="0">
                <a:solidFill>
                  <a:schemeClr val="dk1"/>
                </a:solidFill>
              </a:rPr>
              <a:t>etwd()</a:t>
            </a:r>
            <a:endParaRPr lang="de-DE" dirty="0">
              <a:solidFill>
                <a:schemeClr val="dk1"/>
              </a:solidFill>
            </a:endParaRPr>
          </a:p>
          <a:p>
            <a:pPr marL="114300" marR="0" lvl="0" indent="0" algn="l" rtl="0">
              <a:lnSpc>
                <a:spcPct val="90000"/>
              </a:lnSpc>
              <a:spcBef>
                <a:spcPts val="1000"/>
              </a:spcBef>
              <a:spcAft>
                <a:spcPts val="0"/>
              </a:spcAft>
              <a:buClr>
                <a:schemeClr val="dk1"/>
              </a:buClr>
              <a:buSzPct val="100000"/>
              <a:buNone/>
            </a:pPr>
            <a:endParaRPr lang="en-US" b="1" i="0" u="none" strike="noStrike" cap="none" dirty="0">
              <a:solidFill>
                <a:schemeClr val="dk1"/>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11</a:t>
            </a:fld>
            <a:endParaRPr lang="en-US" sz="1400" b="0" i="0" u="none" strike="noStrike" cap="none">
              <a:solidFill>
                <a:srgbClr val="000000"/>
              </a:solidFill>
              <a:latin typeface="Arial"/>
              <a:ea typeface="Arial"/>
              <a:cs typeface="Arial"/>
              <a:sym typeface="Arial"/>
            </a:endParaRPr>
          </a:p>
        </p:txBody>
      </p:sp>
      <p:sp>
        <p:nvSpPr>
          <p:cNvPr id="13" name="Speech Bubble: Rectangle with Corners Rounded 12">
            <a:extLst>
              <a:ext uri="{FF2B5EF4-FFF2-40B4-BE49-F238E27FC236}">
                <a16:creationId xmlns="" xmlns:a16="http://schemas.microsoft.com/office/drawing/2014/main" id="{7DE9B65A-E012-43F6-B676-1E5D1460CC54}"/>
              </a:ext>
            </a:extLst>
          </p:cNvPr>
          <p:cNvSpPr/>
          <p:nvPr/>
        </p:nvSpPr>
        <p:spPr>
          <a:xfrm>
            <a:off x="2514600" y="5372099"/>
            <a:ext cx="3886200" cy="838199"/>
          </a:xfrm>
          <a:prstGeom prst="wedgeRoundRectCallout">
            <a:avLst>
              <a:gd name="adj1" fmla="val 41905"/>
              <a:gd name="adj2" fmla="val -237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Replace “\” </a:t>
            </a:r>
          </a:p>
          <a:p>
            <a:pPr algn="ctr"/>
            <a:r>
              <a:rPr lang="en-US" dirty="0"/>
              <a:t>with “/” or “\\”</a:t>
            </a:r>
          </a:p>
        </p:txBody>
      </p:sp>
    </p:spTree>
    <p:extLst>
      <p:ext uri="{BB962C8B-B14F-4D97-AF65-F5344CB8AC3E}">
        <p14:creationId xmlns:p14="http://schemas.microsoft.com/office/powerpoint/2010/main" val="235637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Factors and Factor Levels</a:t>
            </a:r>
          </a:p>
        </p:txBody>
      </p:sp>
      <p:sp>
        <p:nvSpPr>
          <p:cNvPr id="91" name="Shape 91"/>
          <p:cNvSpPr txBox="1">
            <a:spLocks noGrp="1"/>
          </p:cNvSpPr>
          <p:nvPr>
            <p:ph type="body" idx="1"/>
          </p:nvPr>
        </p:nvSpPr>
        <p:spPr>
          <a:xfrm>
            <a:off x="1524000" y="1447800"/>
            <a:ext cx="5562600" cy="1394321"/>
          </a:xfrm>
          <a:prstGeom prst="rect">
            <a:avLst/>
          </a:prstGeom>
          <a:noFill/>
          <a:ln>
            <a:noFill/>
          </a:ln>
        </p:spPr>
        <p:txBody>
          <a:bodyPr lIns="91425" tIns="45700" rIns="91425" bIns="45700" anchor="t" anchorCtr="0">
            <a:noAutofit/>
          </a:bodyPr>
          <a:lstStyle/>
          <a:p>
            <a:pPr marL="457200" marR="0" lvl="0" indent="-342900" algn="l" rtl="0">
              <a:lnSpc>
                <a:spcPct val="90000"/>
              </a:lnSpc>
              <a:spcBef>
                <a:spcPts val="1000"/>
              </a:spcBef>
              <a:spcAft>
                <a:spcPts val="0"/>
              </a:spcAft>
              <a:buClr>
                <a:schemeClr val="dk1"/>
              </a:buClr>
              <a:buSzPct val="100000"/>
            </a:pPr>
            <a:r>
              <a:rPr lang="en-US" b="1" dirty="0" err="1">
                <a:solidFill>
                  <a:schemeClr val="dk1"/>
                </a:solidFill>
              </a:rPr>
              <a:t>str</a:t>
            </a:r>
            <a:r>
              <a:rPr lang="en-US" b="1" dirty="0">
                <a:solidFill>
                  <a:schemeClr val="dk1"/>
                </a:solidFill>
              </a:rPr>
              <a:t>() – compactly display the internal </a:t>
            </a:r>
            <a:r>
              <a:rPr lang="en-US" b="1" dirty="0">
                <a:solidFill>
                  <a:srgbClr val="0070C0"/>
                </a:solidFill>
              </a:rPr>
              <a:t>str</a:t>
            </a:r>
            <a:r>
              <a:rPr lang="en-US" b="1" dirty="0">
                <a:solidFill>
                  <a:schemeClr val="dk1"/>
                </a:solidFill>
              </a:rPr>
              <a:t>ucture of an R object</a:t>
            </a:r>
          </a:p>
          <a:p>
            <a:pPr marL="857250" lvl="1" indent="-342900">
              <a:lnSpc>
                <a:spcPct val="90000"/>
              </a:lnSpc>
              <a:spcBef>
                <a:spcPts val="1000"/>
              </a:spcBef>
              <a:buClr>
                <a:schemeClr val="dk1"/>
              </a:buClr>
            </a:pPr>
            <a:r>
              <a:rPr lang="en-US" sz="1200" b="1" dirty="0">
                <a:solidFill>
                  <a:schemeClr val="dk1"/>
                </a:solidFill>
              </a:rPr>
              <a:t>Factor – a (categorical) variable with a discrete set of values</a:t>
            </a:r>
          </a:p>
          <a:p>
            <a:pPr marL="857250" lvl="1" indent="-342900">
              <a:lnSpc>
                <a:spcPct val="90000"/>
              </a:lnSpc>
              <a:spcBef>
                <a:spcPts val="1000"/>
              </a:spcBef>
              <a:buClr>
                <a:schemeClr val="dk1"/>
              </a:buClr>
            </a:pPr>
            <a:r>
              <a:rPr lang="en-US" sz="1200" b="1" dirty="0">
                <a:solidFill>
                  <a:schemeClr val="dk1"/>
                </a:solidFill>
              </a:rPr>
              <a:t>Level - a value a qualitative (categorical) variable can take</a:t>
            </a:r>
          </a:p>
          <a:p>
            <a:pPr marL="857250" lvl="1" indent="-342900">
              <a:lnSpc>
                <a:spcPct val="90000"/>
              </a:lnSpc>
              <a:spcBef>
                <a:spcPts val="1000"/>
              </a:spcBef>
              <a:buClr>
                <a:schemeClr val="dk1"/>
              </a:buClr>
            </a:pPr>
            <a:endParaRPr lang="en-US" sz="1200" b="1" dirty="0">
              <a:solidFill>
                <a:schemeClr val="dk1"/>
              </a:solidFil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12</a:t>
            </a:fld>
            <a:endParaRPr lang="en-US" sz="1400" b="0" i="0" u="none" strike="noStrike" cap="none">
              <a:solidFill>
                <a:srgbClr val="000000"/>
              </a:solidFill>
              <a:latin typeface="Arial"/>
              <a:ea typeface="Arial"/>
              <a:cs typeface="Arial"/>
              <a:sym typeface="Arial"/>
            </a:endParaRPr>
          </a:p>
        </p:txBody>
      </p:sp>
      <p:sp>
        <p:nvSpPr>
          <p:cNvPr id="4" name="Rectangle 3">
            <a:extLst>
              <a:ext uri="{FF2B5EF4-FFF2-40B4-BE49-F238E27FC236}">
                <a16:creationId xmlns="" xmlns:a16="http://schemas.microsoft.com/office/drawing/2014/main" id="{39827760-5721-41DD-9AB1-60C0E604391C}"/>
              </a:ext>
            </a:extLst>
          </p:cNvPr>
          <p:cNvSpPr/>
          <p:nvPr/>
        </p:nvSpPr>
        <p:spPr>
          <a:xfrm>
            <a:off x="1371600" y="3352800"/>
            <a:ext cx="7543800" cy="1600438"/>
          </a:xfrm>
          <a:prstGeom prst="rect">
            <a:avLst/>
          </a:prstGeom>
        </p:spPr>
        <p:txBody>
          <a:bodyPr wrap="square">
            <a:spAutoFit/>
          </a:bodyPr>
          <a:lstStyle/>
          <a:p>
            <a:r>
              <a:rPr lang="en-US" dirty="0"/>
              <a:t>&gt; </a:t>
            </a:r>
            <a:r>
              <a:rPr lang="en-US" dirty="0" err="1"/>
              <a:t>str</a:t>
            </a:r>
            <a:r>
              <a:rPr lang="en-US" dirty="0"/>
              <a:t>(iris)</a:t>
            </a:r>
          </a:p>
          <a:p>
            <a:r>
              <a:rPr lang="en-US" dirty="0"/>
              <a:t>'</a:t>
            </a:r>
            <a:r>
              <a:rPr lang="en-US" dirty="0" err="1"/>
              <a:t>data.frame</a:t>
            </a:r>
            <a:r>
              <a:rPr lang="en-US" dirty="0"/>
              <a:t>':	150 obs. of  5 variables:</a:t>
            </a:r>
          </a:p>
          <a:p>
            <a:r>
              <a:rPr lang="en-US" dirty="0"/>
              <a:t> $ </a:t>
            </a:r>
            <a:r>
              <a:rPr lang="en-US" dirty="0" err="1"/>
              <a:t>Sepal.Length</a:t>
            </a:r>
            <a:r>
              <a:rPr lang="en-US" dirty="0"/>
              <a:t>: </a:t>
            </a:r>
            <a:r>
              <a:rPr lang="en-US" dirty="0" err="1"/>
              <a:t>num</a:t>
            </a:r>
            <a:r>
              <a:rPr lang="en-US" dirty="0"/>
              <a:t>  5.1 4.9 4.7 4.6 5 5.4 4.6 5 4.4 4.9 ...</a:t>
            </a:r>
          </a:p>
          <a:p>
            <a:r>
              <a:rPr lang="en-US" dirty="0"/>
              <a:t> $ </a:t>
            </a:r>
            <a:r>
              <a:rPr lang="en-US" dirty="0" err="1"/>
              <a:t>Sepal.Width</a:t>
            </a:r>
            <a:r>
              <a:rPr lang="en-US" dirty="0"/>
              <a:t> : </a:t>
            </a:r>
            <a:r>
              <a:rPr lang="en-US" dirty="0" err="1"/>
              <a:t>num</a:t>
            </a:r>
            <a:r>
              <a:rPr lang="en-US" dirty="0"/>
              <a:t>  3.5 3 3.2 3.1 3.6 3.9 3.4 3.4 2.9 3.1 ...</a:t>
            </a:r>
          </a:p>
          <a:p>
            <a:r>
              <a:rPr lang="en-US" dirty="0"/>
              <a:t> $ </a:t>
            </a:r>
            <a:r>
              <a:rPr lang="en-US" dirty="0" err="1"/>
              <a:t>Petal.Length</a:t>
            </a:r>
            <a:r>
              <a:rPr lang="en-US" dirty="0"/>
              <a:t>: </a:t>
            </a:r>
            <a:r>
              <a:rPr lang="en-US" dirty="0" err="1"/>
              <a:t>num</a:t>
            </a:r>
            <a:r>
              <a:rPr lang="en-US" dirty="0"/>
              <a:t>  1.4 1.4 1.3 1.5 1.4 1.7 1.4 1.5 1.4 1.5 ...</a:t>
            </a:r>
          </a:p>
          <a:p>
            <a:r>
              <a:rPr lang="en-US" dirty="0"/>
              <a:t> $ </a:t>
            </a:r>
            <a:r>
              <a:rPr lang="en-US" dirty="0" err="1"/>
              <a:t>Petal.Width</a:t>
            </a:r>
            <a:r>
              <a:rPr lang="en-US" dirty="0"/>
              <a:t> : </a:t>
            </a:r>
            <a:r>
              <a:rPr lang="en-US" dirty="0" err="1"/>
              <a:t>num</a:t>
            </a:r>
            <a:r>
              <a:rPr lang="en-US" dirty="0"/>
              <a:t>  0.2 0.2 0.2 0.2 0.2 0.4 0.3 0.2 0.2 0.1 ...</a:t>
            </a:r>
          </a:p>
          <a:p>
            <a:r>
              <a:rPr lang="en-US" dirty="0"/>
              <a:t> $ Species     : Factor w/ 3 levels "</a:t>
            </a:r>
            <a:r>
              <a:rPr lang="en-US" dirty="0" err="1"/>
              <a:t>setosa</a:t>
            </a:r>
            <a:r>
              <a:rPr lang="en-US" dirty="0"/>
              <a:t>","versicolor",..: 1 1 1 1 1 1 1 1 1 1 .</a:t>
            </a:r>
            <a:endParaRPr lang="en-US" dirty="0"/>
          </a:p>
        </p:txBody>
      </p:sp>
    </p:spTree>
    <p:extLst>
      <p:ext uri="{BB962C8B-B14F-4D97-AF65-F5344CB8AC3E}">
        <p14:creationId xmlns:p14="http://schemas.microsoft.com/office/powerpoint/2010/main" val="25245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Subset Data Frame</a:t>
            </a:r>
          </a:p>
        </p:txBody>
      </p:sp>
      <p:sp>
        <p:nvSpPr>
          <p:cNvPr id="91" name="Shape 91"/>
          <p:cNvSpPr txBox="1">
            <a:spLocks noGrp="1"/>
          </p:cNvSpPr>
          <p:nvPr>
            <p:ph type="body" idx="1"/>
          </p:nvPr>
        </p:nvSpPr>
        <p:spPr>
          <a:xfrm>
            <a:off x="914400" y="1739900"/>
            <a:ext cx="7315200" cy="3657600"/>
          </a:xfrm>
          <a:prstGeom prst="rect">
            <a:avLst/>
          </a:prstGeom>
          <a:noFill/>
          <a:ln>
            <a:noFill/>
          </a:ln>
        </p:spPr>
        <p:txBody>
          <a:bodyPr lIns="91425" tIns="45700" rIns="91425" bIns="45700" anchor="t" anchorCtr="0">
            <a:noAutofit/>
          </a:bodyPr>
          <a:lstStyle/>
          <a:p>
            <a:pPr marL="457200" marR="0" lvl="0" indent="-342900" algn="l" rtl="0">
              <a:lnSpc>
                <a:spcPct val="90000"/>
              </a:lnSpc>
              <a:spcBef>
                <a:spcPts val="1000"/>
              </a:spcBef>
              <a:spcAft>
                <a:spcPts val="0"/>
              </a:spcAft>
              <a:buClr>
                <a:schemeClr val="dk1"/>
              </a:buClr>
              <a:buSzPct val="100000"/>
            </a:pPr>
            <a:r>
              <a:rPr lang="en-US" b="1" dirty="0">
                <a:solidFill>
                  <a:schemeClr val="dk1"/>
                </a:solidFill>
              </a:rPr>
              <a:t>Select rows with [ ] </a:t>
            </a:r>
          </a:p>
          <a:p>
            <a:pPr marL="514350" lvl="1" indent="0">
              <a:lnSpc>
                <a:spcPct val="90000"/>
              </a:lnSpc>
              <a:spcBef>
                <a:spcPts val="1000"/>
              </a:spcBef>
              <a:buClr>
                <a:schemeClr val="dk1"/>
              </a:buClr>
              <a:buNone/>
            </a:pPr>
            <a:r>
              <a:rPr lang="en-US" b="1" dirty="0">
                <a:solidFill>
                  <a:schemeClr val="dk1"/>
                </a:solidFill>
              </a:rPr>
              <a:t>&gt; </a:t>
            </a:r>
            <a:r>
              <a:rPr lang="en-US" dirty="0">
                <a:solidFill>
                  <a:schemeClr val="dk1"/>
                </a:solidFill>
              </a:rPr>
              <a:t>iris[1:5, ]</a:t>
            </a:r>
          </a:p>
          <a:p>
            <a:pPr marL="457200" marR="0" lvl="0" indent="-342900" algn="l" rtl="0">
              <a:lnSpc>
                <a:spcPct val="90000"/>
              </a:lnSpc>
              <a:spcBef>
                <a:spcPts val="1000"/>
              </a:spcBef>
              <a:spcAft>
                <a:spcPts val="0"/>
              </a:spcAft>
              <a:buClr>
                <a:schemeClr val="dk1"/>
              </a:buClr>
              <a:buSzPct val="100000"/>
            </a:pPr>
            <a:r>
              <a:rPr lang="en-US" b="1" dirty="0">
                <a:solidFill>
                  <a:schemeClr val="dk1"/>
                </a:solidFill>
              </a:rPr>
              <a:t>Select columns with [ ] </a:t>
            </a:r>
          </a:p>
          <a:p>
            <a:pPr marL="514350" lvl="1" indent="0">
              <a:lnSpc>
                <a:spcPct val="90000"/>
              </a:lnSpc>
              <a:spcBef>
                <a:spcPts val="1000"/>
              </a:spcBef>
              <a:buClr>
                <a:schemeClr val="dk1"/>
              </a:buClr>
              <a:buNone/>
            </a:pPr>
            <a:r>
              <a:rPr lang="en-US" dirty="0">
                <a:solidFill>
                  <a:schemeClr val="dk1"/>
                </a:solidFill>
              </a:rPr>
              <a:t>iris[, c("</a:t>
            </a:r>
            <a:r>
              <a:rPr lang="en-US" dirty="0" err="1">
                <a:solidFill>
                  <a:schemeClr val="dk1"/>
                </a:solidFill>
              </a:rPr>
              <a:t>Sepal.Length</a:t>
            </a:r>
            <a:r>
              <a:rPr lang="en-US" dirty="0">
                <a:solidFill>
                  <a:schemeClr val="dk1"/>
                </a:solidFill>
              </a:rPr>
              <a:t>", "</a:t>
            </a:r>
            <a:r>
              <a:rPr lang="en-US" dirty="0" err="1">
                <a:solidFill>
                  <a:schemeClr val="dk1"/>
                </a:solidFill>
              </a:rPr>
              <a:t>Sepal.Width</a:t>
            </a:r>
            <a:r>
              <a:rPr lang="en-US" dirty="0">
                <a:solidFill>
                  <a:schemeClr val="dk1"/>
                </a:solidFill>
              </a:rPr>
              <a:t>")]</a:t>
            </a:r>
          </a:p>
          <a:p>
            <a:pPr marL="457200" marR="0" lvl="0" indent="-342900" algn="l" rtl="0">
              <a:lnSpc>
                <a:spcPct val="90000"/>
              </a:lnSpc>
              <a:spcBef>
                <a:spcPts val="1000"/>
              </a:spcBef>
              <a:spcAft>
                <a:spcPts val="0"/>
              </a:spcAft>
              <a:buClr>
                <a:schemeClr val="dk1"/>
              </a:buClr>
              <a:buSzPct val="100000"/>
            </a:pPr>
            <a:r>
              <a:rPr lang="en-US" b="1" dirty="0">
                <a:solidFill>
                  <a:schemeClr val="dk1"/>
                </a:solidFill>
              </a:rPr>
              <a:t>subset() function</a:t>
            </a:r>
          </a:p>
          <a:p>
            <a:pPr marL="514350" lvl="1" indent="0">
              <a:lnSpc>
                <a:spcPct val="90000"/>
              </a:lnSpc>
              <a:spcBef>
                <a:spcPts val="1000"/>
              </a:spcBef>
              <a:buClr>
                <a:schemeClr val="dk1"/>
              </a:buClr>
              <a:buNone/>
            </a:pPr>
            <a:r>
              <a:rPr lang="en-US" dirty="0">
                <a:solidFill>
                  <a:schemeClr val="dk1"/>
                </a:solidFill>
              </a:rPr>
              <a:t>StatesRegion1 = subset(</a:t>
            </a:r>
            <a:r>
              <a:rPr lang="en-US" dirty="0" err="1">
                <a:solidFill>
                  <a:schemeClr val="dk1"/>
                </a:solidFill>
              </a:rPr>
              <a:t>statesInfo</a:t>
            </a:r>
            <a:r>
              <a:rPr lang="en-US" dirty="0">
                <a:solidFill>
                  <a:schemeClr val="dk1"/>
                </a:solidFill>
              </a:rPr>
              <a:t>, </a:t>
            </a:r>
            <a:r>
              <a:rPr lang="en-US" dirty="0" err="1">
                <a:solidFill>
                  <a:schemeClr val="dk1"/>
                </a:solidFill>
              </a:rPr>
              <a:t>state.region</a:t>
            </a:r>
            <a:r>
              <a:rPr lang="en-US" dirty="0">
                <a:solidFill>
                  <a:schemeClr val="dk1"/>
                </a:solidFill>
              </a:rPr>
              <a:t> == 1)</a:t>
            </a:r>
          </a:p>
          <a:p>
            <a:pPr marL="514350" lvl="1" indent="0">
              <a:lnSpc>
                <a:spcPct val="90000"/>
              </a:lnSpc>
              <a:spcBef>
                <a:spcPts val="1000"/>
              </a:spcBef>
              <a:buClr>
                <a:schemeClr val="dk1"/>
              </a:buClr>
              <a:buNone/>
            </a:pPr>
            <a:r>
              <a:rPr lang="en-US" dirty="0" err="1">
                <a:solidFill>
                  <a:schemeClr val="dk1"/>
                </a:solidFill>
              </a:rPr>
              <a:t>diamonsSelected</a:t>
            </a:r>
            <a:r>
              <a:rPr lang="en-US" dirty="0">
                <a:solidFill>
                  <a:schemeClr val="dk1"/>
                </a:solidFill>
              </a:rPr>
              <a:t> = subset(diamonds, cut == "Ideal" &amp; color == "E")</a:t>
            </a:r>
          </a:p>
          <a:p>
            <a:pPr marL="514350" lvl="1" indent="0">
              <a:lnSpc>
                <a:spcPct val="90000"/>
              </a:lnSpc>
              <a:spcBef>
                <a:spcPts val="1000"/>
              </a:spcBef>
              <a:buClr>
                <a:schemeClr val="dk1"/>
              </a:buClr>
              <a:buNone/>
            </a:pPr>
            <a:r>
              <a:rPr lang="en-US" dirty="0">
                <a:solidFill>
                  <a:schemeClr val="dk1"/>
                </a:solidFill>
              </a:rPr>
              <a:t>dsPrice2 = subset(diamonds, cut == "Ideal" &amp; color == "E", c("price", "clarity" ))</a:t>
            </a:r>
          </a:p>
          <a:p>
            <a:pPr marL="514350" lvl="1" indent="0">
              <a:lnSpc>
                <a:spcPct val="90000"/>
              </a:lnSpc>
              <a:spcBef>
                <a:spcPts val="1000"/>
              </a:spcBef>
              <a:buClr>
                <a:schemeClr val="dk1"/>
              </a:buClr>
              <a:buNone/>
            </a:pPr>
            <a:r>
              <a:rPr lang="pt-BR" dirty="0">
                <a:solidFill>
                  <a:schemeClr val="dk1"/>
                </a:solidFill>
              </a:rPr>
              <a:t>irisPetalData = subset(iris, select = -c(1,2))</a:t>
            </a:r>
            <a:endParaRPr lang="en-US" dirty="0">
              <a:solidFill>
                <a:schemeClr val="dk1"/>
              </a:solidFill>
            </a:endParaRPr>
          </a:p>
          <a:p>
            <a:pPr marL="114300" lvl="0" indent="0">
              <a:lnSpc>
                <a:spcPct val="90000"/>
              </a:lnSpc>
              <a:spcBef>
                <a:spcPts val="1000"/>
              </a:spcBef>
              <a:buClr>
                <a:schemeClr val="dk1"/>
              </a:buClr>
              <a:buNone/>
            </a:pPr>
            <a:endParaRPr lang="en-US" b="1" i="0" u="none" strike="noStrike" cap="none" dirty="0">
              <a:solidFill>
                <a:schemeClr val="dk1"/>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13</a:t>
            </a:fld>
            <a:endParaRPr lang="en-US" sz="1400" b="0" i="0" u="none" strike="noStrike" cap="none">
              <a:solidFill>
                <a:srgbClr val="000000"/>
              </a:solidFill>
              <a:latin typeface="Arial"/>
              <a:ea typeface="Arial"/>
              <a:cs typeface="Arial"/>
              <a:sym typeface="Arial"/>
            </a:endParaRPr>
          </a:p>
        </p:txBody>
      </p:sp>
      <p:sp>
        <p:nvSpPr>
          <p:cNvPr id="9" name="Speech Bubble: Rectangle with Corners Rounded 8">
            <a:extLst>
              <a:ext uri="{FF2B5EF4-FFF2-40B4-BE49-F238E27FC236}">
                <a16:creationId xmlns="" xmlns:a16="http://schemas.microsoft.com/office/drawing/2014/main" id="{D4BF4C53-1B9A-48ED-B66F-97779A3902DD}"/>
              </a:ext>
            </a:extLst>
          </p:cNvPr>
          <p:cNvSpPr/>
          <p:nvPr/>
        </p:nvSpPr>
        <p:spPr>
          <a:xfrm>
            <a:off x="5486400" y="2343149"/>
            <a:ext cx="3495675" cy="914400"/>
          </a:xfrm>
          <a:prstGeom prst="wedgeRoundRectCallout">
            <a:avLst>
              <a:gd name="adj1" fmla="val 5365"/>
              <a:gd name="adj2" fmla="val 1412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Can specify Column after “,”</a:t>
            </a:r>
          </a:p>
          <a:p>
            <a:pPr marL="285750" indent="-285750">
              <a:buFont typeface="Arial" panose="020B0604020202020204" pitchFamily="34" charset="0"/>
              <a:buChar char="•"/>
            </a:pPr>
            <a:r>
              <a:rPr lang="en-US" dirty="0"/>
              <a:t>Use c() for multiple Columns</a:t>
            </a:r>
          </a:p>
          <a:p>
            <a:pPr marL="285750" indent="-285750">
              <a:buFont typeface="Arial" panose="020B0604020202020204" pitchFamily="34" charset="0"/>
              <a:buChar char="•"/>
            </a:pPr>
            <a:r>
              <a:rPr lang="en-US" dirty="0"/>
              <a:t>All Columns if empty</a:t>
            </a:r>
          </a:p>
        </p:txBody>
      </p:sp>
      <p:sp>
        <p:nvSpPr>
          <p:cNvPr id="10" name="Speech Bubble: Rectangle with Corners Rounded 9">
            <a:extLst>
              <a:ext uri="{FF2B5EF4-FFF2-40B4-BE49-F238E27FC236}">
                <a16:creationId xmlns="" xmlns:a16="http://schemas.microsoft.com/office/drawing/2014/main" id="{A4CD6892-BACE-4415-B043-F7B717200D84}"/>
              </a:ext>
            </a:extLst>
          </p:cNvPr>
          <p:cNvSpPr/>
          <p:nvPr/>
        </p:nvSpPr>
        <p:spPr>
          <a:xfrm>
            <a:off x="1990725" y="5257800"/>
            <a:ext cx="3495675" cy="914400"/>
          </a:xfrm>
          <a:prstGeom prst="wedgeRoundRectCallout">
            <a:avLst>
              <a:gd name="adj1" fmla="val 13357"/>
              <a:gd name="adj2" fmla="val -1128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Drop Columns by number</a:t>
            </a:r>
          </a:p>
        </p:txBody>
      </p:sp>
    </p:spTree>
    <p:extLst>
      <p:ext uri="{BB962C8B-B14F-4D97-AF65-F5344CB8AC3E}">
        <p14:creationId xmlns:p14="http://schemas.microsoft.com/office/powerpoint/2010/main" val="102106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Descriptive Statistics</a:t>
            </a:r>
          </a:p>
        </p:txBody>
      </p:sp>
      <p:sp>
        <p:nvSpPr>
          <p:cNvPr id="91" name="Shape 91"/>
          <p:cNvSpPr txBox="1">
            <a:spLocks noGrp="1"/>
          </p:cNvSpPr>
          <p:nvPr>
            <p:ph type="body" idx="1"/>
          </p:nvPr>
        </p:nvSpPr>
        <p:spPr>
          <a:xfrm>
            <a:off x="1295400" y="990600"/>
            <a:ext cx="5562600" cy="3657600"/>
          </a:xfrm>
          <a:prstGeom prst="rect">
            <a:avLst/>
          </a:prstGeom>
          <a:noFill/>
          <a:ln>
            <a:noFill/>
          </a:ln>
        </p:spPr>
        <p:txBody>
          <a:bodyPr lIns="91425" tIns="45700" rIns="91425" bIns="45700" anchor="t" anchorCtr="0">
            <a:noAutofit/>
          </a:bodyPr>
          <a:lstStyle/>
          <a:p>
            <a:pPr marL="400050" indent="-285750">
              <a:lnSpc>
                <a:spcPct val="90000"/>
              </a:lnSpc>
              <a:spcBef>
                <a:spcPts val="1000"/>
              </a:spcBef>
              <a:buClr>
                <a:schemeClr val="dk1"/>
              </a:buClr>
            </a:pPr>
            <a:r>
              <a:rPr lang="en-US" b="1" dirty="0">
                <a:solidFill>
                  <a:schemeClr val="dk1"/>
                </a:solidFill>
              </a:rPr>
              <a:t>R provides a wide range of functions for obtaining summary statistics. </a:t>
            </a:r>
          </a:p>
          <a:p>
            <a:pPr marL="400050" indent="-285750">
              <a:lnSpc>
                <a:spcPct val="90000"/>
              </a:lnSpc>
              <a:spcBef>
                <a:spcPts val="1000"/>
              </a:spcBef>
              <a:buClr>
                <a:schemeClr val="dk1"/>
              </a:buClr>
            </a:pPr>
            <a:r>
              <a:rPr lang="en-US" b="1" dirty="0">
                <a:solidFill>
                  <a:schemeClr val="dk1"/>
                </a:solidFill>
              </a:rPr>
              <a:t>Built-in functions </a:t>
            </a:r>
            <a:r>
              <a:rPr lang="en-US" b="1" dirty="0" err="1">
                <a:solidFill>
                  <a:srgbClr val="0070C0"/>
                </a:solidFill>
              </a:rPr>
              <a:t>sd</a:t>
            </a:r>
            <a:r>
              <a:rPr lang="en-US" b="1" dirty="0">
                <a:solidFill>
                  <a:srgbClr val="0070C0"/>
                </a:solidFill>
              </a:rPr>
              <a:t>(), mean(), median(), max/min()</a:t>
            </a:r>
            <a:r>
              <a:rPr lang="en-US" b="1" dirty="0">
                <a:solidFill>
                  <a:schemeClr val="dk1"/>
                </a:solidFill>
              </a:rPr>
              <a:t>, e.g.:</a:t>
            </a:r>
          </a:p>
          <a:p>
            <a:pPr marL="800100" lvl="1" indent="-285750">
              <a:lnSpc>
                <a:spcPct val="90000"/>
              </a:lnSpc>
              <a:spcBef>
                <a:spcPts val="1000"/>
              </a:spcBef>
              <a:buClr>
                <a:schemeClr val="dk1"/>
              </a:buClr>
            </a:pPr>
            <a:r>
              <a:rPr lang="en-US" dirty="0">
                <a:solidFill>
                  <a:schemeClr val="dk1"/>
                </a:solidFill>
              </a:rPr>
              <a:t>mean(x, trim = 0, na.rm = FALSE) </a:t>
            </a:r>
          </a:p>
          <a:p>
            <a:pPr marL="514350" lvl="1" indent="0">
              <a:lnSpc>
                <a:spcPct val="90000"/>
              </a:lnSpc>
              <a:spcBef>
                <a:spcPts val="0"/>
              </a:spcBef>
              <a:buClr>
                <a:schemeClr val="dk1"/>
              </a:buClr>
              <a:buNone/>
            </a:pPr>
            <a:endParaRPr lang="en-US" sz="1100" dirty="0">
              <a:solidFill>
                <a:schemeClr val="dk1"/>
              </a:solidFill>
            </a:endParaRPr>
          </a:p>
          <a:p>
            <a:pPr marL="514350" lvl="1" indent="0">
              <a:lnSpc>
                <a:spcPct val="90000"/>
              </a:lnSpc>
              <a:spcBef>
                <a:spcPts val="0"/>
              </a:spcBef>
              <a:buClr>
                <a:schemeClr val="dk1"/>
              </a:buClr>
              <a:buNone/>
            </a:pPr>
            <a:r>
              <a:rPr lang="en-US" dirty="0">
                <a:solidFill>
                  <a:schemeClr val="dk1"/>
                </a:solidFill>
              </a:rPr>
              <a:t>&gt; mean(</a:t>
            </a:r>
            <a:r>
              <a:rPr lang="en-US" dirty="0" err="1">
                <a:solidFill>
                  <a:schemeClr val="dk1"/>
                </a:solidFill>
              </a:rPr>
              <a:t>iris$Sepal.Length</a:t>
            </a:r>
            <a:r>
              <a:rPr lang="en-US" dirty="0">
                <a:solidFill>
                  <a:schemeClr val="dk1"/>
                </a:solidFill>
              </a:rPr>
              <a:t>)</a:t>
            </a:r>
          </a:p>
          <a:p>
            <a:pPr marL="514350" lvl="1" indent="0">
              <a:lnSpc>
                <a:spcPct val="90000"/>
              </a:lnSpc>
              <a:spcBef>
                <a:spcPts val="0"/>
              </a:spcBef>
              <a:buClr>
                <a:schemeClr val="dk1"/>
              </a:buClr>
              <a:buNone/>
            </a:pPr>
            <a:r>
              <a:rPr lang="en-US" dirty="0">
                <a:solidFill>
                  <a:schemeClr val="dk1"/>
                </a:solidFill>
              </a:rPr>
              <a:t>[1] 5.843333</a:t>
            </a:r>
          </a:p>
          <a:p>
            <a:pPr marL="514350" lvl="1" indent="0">
              <a:lnSpc>
                <a:spcPct val="90000"/>
              </a:lnSpc>
              <a:spcBef>
                <a:spcPts val="0"/>
              </a:spcBef>
              <a:buClr>
                <a:schemeClr val="dk1"/>
              </a:buClr>
              <a:buNone/>
            </a:pPr>
            <a:r>
              <a:rPr lang="en-US" dirty="0">
                <a:solidFill>
                  <a:schemeClr val="dk1"/>
                </a:solidFill>
              </a:rPr>
              <a:t>&gt; mean(</a:t>
            </a:r>
            <a:r>
              <a:rPr lang="en-US" dirty="0" err="1">
                <a:solidFill>
                  <a:schemeClr val="dk1"/>
                </a:solidFill>
              </a:rPr>
              <a:t>iris$Sepal.Length</a:t>
            </a:r>
            <a:r>
              <a:rPr lang="en-US" dirty="0">
                <a:solidFill>
                  <a:schemeClr val="dk1"/>
                </a:solidFill>
              </a:rPr>
              <a:t>, trim = .05)</a:t>
            </a:r>
          </a:p>
          <a:p>
            <a:pPr marL="514350" lvl="1" indent="0">
              <a:lnSpc>
                <a:spcPct val="90000"/>
              </a:lnSpc>
              <a:spcBef>
                <a:spcPts val="0"/>
              </a:spcBef>
              <a:buClr>
                <a:schemeClr val="dk1"/>
              </a:buClr>
              <a:buNone/>
            </a:pPr>
            <a:r>
              <a:rPr lang="en-US" dirty="0">
                <a:solidFill>
                  <a:schemeClr val="dk1"/>
                </a:solidFill>
              </a:rPr>
              <a:t>[1] 5.820588</a:t>
            </a:r>
          </a:p>
          <a:p>
            <a:pPr marL="457200" indent="-342900">
              <a:lnSpc>
                <a:spcPct val="90000"/>
              </a:lnSpc>
              <a:spcBef>
                <a:spcPts val="1000"/>
              </a:spcBef>
              <a:buClr>
                <a:schemeClr val="dk1"/>
              </a:buClr>
            </a:pPr>
            <a:r>
              <a:rPr lang="en-US" b="1" dirty="0">
                <a:solidFill>
                  <a:schemeClr val="dk1"/>
                </a:solidFill>
              </a:rPr>
              <a:t>summary()</a:t>
            </a:r>
          </a:p>
          <a:p>
            <a:pPr marL="857250" lvl="1" indent="-342900">
              <a:lnSpc>
                <a:spcPct val="90000"/>
              </a:lnSpc>
              <a:spcBef>
                <a:spcPts val="1000"/>
              </a:spcBef>
              <a:buClr>
                <a:schemeClr val="dk1"/>
              </a:buClr>
            </a:pPr>
            <a:r>
              <a:rPr lang="en-US" dirty="0">
                <a:solidFill>
                  <a:schemeClr val="dk1"/>
                </a:solidFill>
              </a:rPr>
              <a:t>summary(StatesRegion1)</a:t>
            </a:r>
          </a:p>
          <a:p>
            <a:pPr marL="857250" lvl="1" indent="-342900">
              <a:lnSpc>
                <a:spcPct val="90000"/>
              </a:lnSpc>
              <a:spcBef>
                <a:spcPts val="1000"/>
              </a:spcBef>
              <a:buClr>
                <a:schemeClr val="dk1"/>
              </a:buClr>
            </a:pPr>
            <a:r>
              <a:rPr lang="en-US" b="1" dirty="0">
                <a:solidFill>
                  <a:schemeClr val="dk1"/>
                </a:solidFill>
              </a:rPr>
              <a:t>Quartiles: </a:t>
            </a:r>
          </a:p>
          <a:p>
            <a:pPr marL="1257300" lvl="2" indent="-342900">
              <a:lnSpc>
                <a:spcPct val="90000"/>
              </a:lnSpc>
              <a:spcBef>
                <a:spcPts val="0"/>
              </a:spcBef>
              <a:buClr>
                <a:schemeClr val="dk1"/>
              </a:buClr>
            </a:pPr>
            <a:r>
              <a:rPr lang="en-US" b="1" dirty="0">
                <a:solidFill>
                  <a:schemeClr val="dk1"/>
                </a:solidFill>
              </a:rPr>
              <a:t>1stQu  </a:t>
            </a:r>
            <a:r>
              <a:rPr lang="en-US" dirty="0">
                <a:solidFill>
                  <a:schemeClr val="dk1"/>
                </a:solidFill>
              </a:rPr>
              <a:t>or lower quartile, is the value that cuts off the first 25% of the data when it is sorted in ascending order. i.e. 70.55 </a:t>
            </a:r>
            <a:r>
              <a:rPr lang="en-US" dirty="0" err="1">
                <a:solidFill>
                  <a:schemeClr val="dk1"/>
                </a:solidFill>
              </a:rPr>
              <a:t>life.exp</a:t>
            </a:r>
            <a:r>
              <a:rPr lang="en-US" dirty="0">
                <a:solidFill>
                  <a:schemeClr val="dk1"/>
                </a:solidFill>
              </a:rPr>
              <a:t> means that 25% live less than 70.55 years. </a:t>
            </a:r>
          </a:p>
          <a:p>
            <a:pPr marL="1257300" lvl="2" indent="-342900">
              <a:lnSpc>
                <a:spcPct val="90000"/>
              </a:lnSpc>
              <a:spcBef>
                <a:spcPts val="0"/>
              </a:spcBef>
              <a:buClr>
                <a:schemeClr val="dk1"/>
              </a:buClr>
            </a:pPr>
            <a:r>
              <a:rPr lang="en-US" dirty="0"/>
              <a:t>second quartile, or </a:t>
            </a:r>
            <a:r>
              <a:rPr lang="en-US" b="1" dirty="0"/>
              <a:t>Median</a:t>
            </a:r>
            <a:r>
              <a:rPr lang="en-US" dirty="0"/>
              <a:t>, is the value that cuts off the first 50%</a:t>
            </a:r>
          </a:p>
          <a:p>
            <a:pPr marL="1257300" lvl="2" indent="-342900">
              <a:lnSpc>
                <a:spcPct val="90000"/>
              </a:lnSpc>
              <a:spcBef>
                <a:spcPts val="0"/>
              </a:spcBef>
              <a:buClr>
                <a:schemeClr val="dk1"/>
              </a:buClr>
            </a:pPr>
            <a:r>
              <a:rPr lang="en-US" dirty="0">
                <a:solidFill>
                  <a:schemeClr val="dk1"/>
                </a:solidFill>
              </a:rPr>
              <a:t> </a:t>
            </a:r>
            <a:r>
              <a:rPr lang="en-US" b="1" dirty="0">
                <a:solidFill>
                  <a:schemeClr val="dk1"/>
                </a:solidFill>
              </a:rPr>
              <a:t>3rdQu</a:t>
            </a:r>
            <a:r>
              <a:rPr lang="en-US" dirty="0">
                <a:solidFill>
                  <a:schemeClr val="dk1"/>
                </a:solidFill>
              </a:rPr>
              <a:t> , or upper quartile, is the value that cuts off the first 75%</a:t>
            </a:r>
            <a:endParaRPr lang="en-US" b="1" dirty="0">
              <a:solidFill>
                <a:schemeClr val="dk1"/>
              </a:solidFill>
            </a:endParaRPr>
          </a:p>
          <a:p>
            <a:pPr marL="457200" marR="0" lvl="0" indent="-342900" algn="l" rtl="0">
              <a:lnSpc>
                <a:spcPct val="90000"/>
              </a:lnSpc>
              <a:spcBef>
                <a:spcPts val="1000"/>
              </a:spcBef>
              <a:spcAft>
                <a:spcPts val="0"/>
              </a:spcAft>
              <a:buClr>
                <a:schemeClr val="dk1"/>
              </a:buClr>
              <a:buSzPct val="100000"/>
            </a:pPr>
            <a:endParaRPr lang="en-US" b="1" i="0" u="none" strike="noStrike" cap="none" dirty="0">
              <a:solidFill>
                <a:schemeClr val="dk1"/>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14</a:t>
            </a:fld>
            <a:endParaRPr lang="en-US" sz="1400" b="0" i="0" u="none" strike="noStrike" cap="none">
              <a:solidFill>
                <a:srgbClr val="000000"/>
              </a:solidFill>
              <a:latin typeface="Arial"/>
              <a:ea typeface="Arial"/>
              <a:cs typeface="Arial"/>
              <a:sym typeface="Arial"/>
            </a:endParaRPr>
          </a:p>
        </p:txBody>
      </p:sp>
      <p:sp>
        <p:nvSpPr>
          <p:cNvPr id="4" name="Speech Bubble: Rectangle with Corners Rounded 3">
            <a:extLst>
              <a:ext uri="{FF2B5EF4-FFF2-40B4-BE49-F238E27FC236}">
                <a16:creationId xmlns="" xmlns:a16="http://schemas.microsoft.com/office/drawing/2014/main" id="{52807FFC-5122-42CE-80EF-639DC765DE68}"/>
              </a:ext>
            </a:extLst>
          </p:cNvPr>
          <p:cNvSpPr/>
          <p:nvPr/>
        </p:nvSpPr>
        <p:spPr>
          <a:xfrm>
            <a:off x="6172200" y="2082802"/>
            <a:ext cx="2057400" cy="533400"/>
          </a:xfrm>
          <a:prstGeom prst="wedgeRoundRectCallout">
            <a:avLst>
              <a:gd name="adj1" fmla="val -107543"/>
              <a:gd name="adj2" fmla="val -65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na</a:t>
            </a:r>
            <a:r>
              <a:rPr lang="en-US" dirty="0"/>
              <a:t> – not available</a:t>
            </a:r>
          </a:p>
          <a:p>
            <a:r>
              <a:rPr lang="en-US" dirty="0" err="1"/>
              <a:t>rm</a:t>
            </a:r>
            <a:r>
              <a:rPr lang="en-US" dirty="0"/>
              <a:t> - remove</a:t>
            </a:r>
          </a:p>
        </p:txBody>
      </p:sp>
      <p:pic>
        <p:nvPicPr>
          <p:cNvPr id="6" name="Picture 5">
            <a:extLst>
              <a:ext uri="{FF2B5EF4-FFF2-40B4-BE49-F238E27FC236}">
                <a16:creationId xmlns="" xmlns:a16="http://schemas.microsoft.com/office/drawing/2014/main" id="{CC08635C-324A-43CE-B83E-8E72B19181F4}"/>
              </a:ext>
            </a:extLst>
          </p:cNvPr>
          <p:cNvPicPr>
            <a:picLocks noChangeAspect="1"/>
          </p:cNvPicPr>
          <p:nvPr/>
        </p:nvPicPr>
        <p:blipFill>
          <a:blip r:embed="rId3"/>
          <a:stretch>
            <a:fillRect/>
          </a:stretch>
        </p:blipFill>
        <p:spPr>
          <a:xfrm>
            <a:off x="1443037" y="5486400"/>
            <a:ext cx="6257925" cy="1257300"/>
          </a:xfrm>
          <a:prstGeom prst="rect">
            <a:avLst/>
          </a:prstGeom>
        </p:spPr>
      </p:pic>
    </p:spTree>
    <p:extLst>
      <p:ext uri="{BB962C8B-B14F-4D97-AF65-F5344CB8AC3E}">
        <p14:creationId xmlns:p14="http://schemas.microsoft.com/office/powerpoint/2010/main" val="72193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Covariances and Correlations</a:t>
            </a:r>
          </a:p>
        </p:txBody>
      </p:sp>
      <p:sp>
        <p:nvSpPr>
          <p:cNvPr id="91" name="Shape 91"/>
          <p:cNvSpPr txBox="1">
            <a:spLocks noGrp="1"/>
          </p:cNvSpPr>
          <p:nvPr>
            <p:ph type="body" idx="1"/>
          </p:nvPr>
        </p:nvSpPr>
        <p:spPr>
          <a:xfrm>
            <a:off x="1066800" y="1143000"/>
            <a:ext cx="7315200" cy="3657600"/>
          </a:xfrm>
          <a:prstGeom prst="rect">
            <a:avLst/>
          </a:prstGeom>
          <a:noFill/>
          <a:ln>
            <a:noFill/>
          </a:ln>
        </p:spPr>
        <p:txBody>
          <a:bodyPr lIns="91425" tIns="45700" rIns="91425" bIns="45700" anchor="t" anchorCtr="0">
            <a:noAutofit/>
          </a:bodyPr>
          <a:lstStyle/>
          <a:p>
            <a:pPr marL="457200" marR="0" lvl="0" indent="-342900" algn="l" rtl="0">
              <a:lnSpc>
                <a:spcPct val="90000"/>
              </a:lnSpc>
              <a:spcBef>
                <a:spcPts val="1000"/>
              </a:spcBef>
              <a:spcAft>
                <a:spcPts val="0"/>
              </a:spcAft>
              <a:buClr>
                <a:schemeClr val="dk1"/>
              </a:buClr>
              <a:buSzPct val="100000"/>
            </a:pPr>
            <a:r>
              <a:rPr lang="en-US" b="1" dirty="0">
                <a:solidFill>
                  <a:schemeClr val="dk1"/>
                </a:solidFill>
              </a:rPr>
              <a:t>Same syntax for both</a:t>
            </a:r>
          </a:p>
          <a:p>
            <a:pPr marL="457200" marR="0" lvl="0" indent="-342900" algn="l" rtl="0">
              <a:lnSpc>
                <a:spcPct val="90000"/>
              </a:lnSpc>
              <a:spcBef>
                <a:spcPts val="1000"/>
              </a:spcBef>
              <a:spcAft>
                <a:spcPts val="0"/>
              </a:spcAft>
              <a:buClr>
                <a:schemeClr val="dk1"/>
              </a:buClr>
              <a:buSzPct val="100000"/>
            </a:pPr>
            <a:r>
              <a:rPr lang="en-US" b="1" dirty="0">
                <a:solidFill>
                  <a:schemeClr val="dk1"/>
                </a:solidFill>
              </a:rPr>
              <a:t>Correlation between x and y</a:t>
            </a:r>
          </a:p>
          <a:p>
            <a:pPr marL="514350" lvl="1" indent="0">
              <a:lnSpc>
                <a:spcPct val="90000"/>
              </a:lnSpc>
              <a:spcBef>
                <a:spcPts val="1000"/>
              </a:spcBef>
              <a:buClr>
                <a:schemeClr val="dk1"/>
              </a:buClr>
              <a:buNone/>
            </a:pPr>
            <a:r>
              <a:rPr lang="en-US" dirty="0" err="1">
                <a:solidFill>
                  <a:schemeClr val="dk1"/>
                </a:solidFill>
              </a:rPr>
              <a:t>cor</a:t>
            </a:r>
            <a:r>
              <a:rPr lang="en-US" dirty="0">
                <a:solidFill>
                  <a:schemeClr val="dk1"/>
                </a:solidFill>
              </a:rPr>
              <a:t>(</a:t>
            </a:r>
            <a:r>
              <a:rPr lang="en-US" dirty="0" err="1">
                <a:solidFill>
                  <a:schemeClr val="dk1"/>
                </a:solidFill>
              </a:rPr>
              <a:t>x,y</a:t>
            </a:r>
            <a:r>
              <a:rPr lang="en-US" dirty="0">
                <a:solidFill>
                  <a:schemeClr val="dk1"/>
                </a:solidFill>
              </a:rPr>
              <a:t>), </a:t>
            </a:r>
            <a:r>
              <a:rPr lang="en-US" dirty="0" err="1">
                <a:solidFill>
                  <a:schemeClr val="dk1"/>
                </a:solidFill>
              </a:rPr>
              <a:t>cov</a:t>
            </a:r>
            <a:r>
              <a:rPr lang="en-US" dirty="0">
                <a:solidFill>
                  <a:schemeClr val="dk1"/>
                </a:solidFill>
              </a:rPr>
              <a:t>(</a:t>
            </a:r>
            <a:r>
              <a:rPr lang="en-US" dirty="0" err="1">
                <a:solidFill>
                  <a:schemeClr val="dk1"/>
                </a:solidFill>
              </a:rPr>
              <a:t>x,y</a:t>
            </a:r>
            <a:r>
              <a:rPr lang="en-US" dirty="0">
                <a:solidFill>
                  <a:schemeClr val="dk1"/>
                </a:solidFill>
              </a:rPr>
              <a:t>)</a:t>
            </a:r>
          </a:p>
          <a:p>
            <a:pPr marL="457200" indent="-342900">
              <a:lnSpc>
                <a:spcPct val="90000"/>
              </a:lnSpc>
              <a:spcBef>
                <a:spcPts val="1000"/>
              </a:spcBef>
              <a:buClr>
                <a:schemeClr val="dk1"/>
              </a:buClr>
            </a:pPr>
            <a:r>
              <a:rPr lang="en-US" b="1" dirty="0">
                <a:solidFill>
                  <a:schemeClr val="dk1"/>
                </a:solidFill>
              </a:rPr>
              <a:t>Optional parameters</a:t>
            </a:r>
          </a:p>
          <a:p>
            <a:pPr marL="857250" lvl="1" indent="-342900">
              <a:lnSpc>
                <a:spcPct val="90000"/>
              </a:lnSpc>
              <a:spcBef>
                <a:spcPts val="1000"/>
              </a:spcBef>
              <a:buClr>
                <a:schemeClr val="dk1"/>
              </a:buClr>
            </a:pPr>
            <a:r>
              <a:rPr lang="en-US" b="1" dirty="0">
                <a:solidFill>
                  <a:schemeClr val="dk1"/>
                </a:solidFill>
              </a:rPr>
              <a:t>Use</a:t>
            </a:r>
          </a:p>
          <a:p>
            <a:pPr marL="914400" lvl="2" indent="0">
              <a:lnSpc>
                <a:spcPct val="90000"/>
              </a:lnSpc>
              <a:spcBef>
                <a:spcPts val="1000"/>
              </a:spcBef>
              <a:buClr>
                <a:schemeClr val="dk1"/>
              </a:buClr>
              <a:buNone/>
            </a:pPr>
            <a:r>
              <a:rPr lang="en-US" sz="1400" dirty="0">
                <a:solidFill>
                  <a:schemeClr val="dk1"/>
                </a:solidFill>
              </a:rPr>
              <a:t>A character string giving a method for computing in the presence of missing values. This must be (an abbreviation of) one of the strings "everything", "</a:t>
            </a:r>
            <a:r>
              <a:rPr lang="en-US" sz="1400" dirty="0" err="1">
                <a:solidFill>
                  <a:schemeClr val="dk1"/>
                </a:solidFill>
              </a:rPr>
              <a:t>all.obs</a:t>
            </a:r>
            <a:r>
              <a:rPr lang="en-US" sz="1400" dirty="0">
                <a:solidFill>
                  <a:schemeClr val="dk1"/>
                </a:solidFill>
              </a:rPr>
              <a:t>", "</a:t>
            </a:r>
            <a:r>
              <a:rPr lang="en-US" sz="1400" dirty="0" err="1">
                <a:solidFill>
                  <a:schemeClr val="dk1"/>
                </a:solidFill>
              </a:rPr>
              <a:t>complete.obs</a:t>
            </a:r>
            <a:r>
              <a:rPr lang="en-US" sz="1400" dirty="0">
                <a:solidFill>
                  <a:schemeClr val="dk1"/>
                </a:solidFill>
              </a:rPr>
              <a:t>", "</a:t>
            </a:r>
            <a:r>
              <a:rPr lang="en-US" sz="1400" dirty="0" err="1">
                <a:solidFill>
                  <a:schemeClr val="dk1"/>
                </a:solidFill>
              </a:rPr>
              <a:t>na.or.complete</a:t>
            </a:r>
            <a:r>
              <a:rPr lang="en-US" sz="1400" dirty="0">
                <a:solidFill>
                  <a:schemeClr val="dk1"/>
                </a:solidFill>
              </a:rPr>
              <a:t>", or "</a:t>
            </a:r>
            <a:r>
              <a:rPr lang="en-US" sz="1400" dirty="0" err="1">
                <a:solidFill>
                  <a:schemeClr val="dk1"/>
                </a:solidFill>
              </a:rPr>
              <a:t>pairwise.complete.obs</a:t>
            </a:r>
            <a:r>
              <a:rPr lang="en-US" sz="1400" dirty="0">
                <a:solidFill>
                  <a:schemeClr val="dk1"/>
                </a:solidFill>
              </a:rPr>
              <a:t>“</a:t>
            </a:r>
          </a:p>
          <a:p>
            <a:pPr marL="1257300" lvl="2" indent="-342900">
              <a:lnSpc>
                <a:spcPct val="90000"/>
              </a:lnSpc>
              <a:spcBef>
                <a:spcPts val="1000"/>
              </a:spcBef>
              <a:buClr>
                <a:schemeClr val="dk1"/>
              </a:buClr>
            </a:pPr>
            <a:r>
              <a:rPr lang="en-US" sz="1400" b="1" dirty="0">
                <a:solidFill>
                  <a:schemeClr val="dk1"/>
                </a:solidFill>
              </a:rPr>
              <a:t>Correlation with missing data</a:t>
            </a:r>
          </a:p>
          <a:p>
            <a:pPr marL="1371600" lvl="3" indent="0">
              <a:lnSpc>
                <a:spcPct val="90000"/>
              </a:lnSpc>
              <a:spcBef>
                <a:spcPts val="1000"/>
              </a:spcBef>
              <a:buClr>
                <a:schemeClr val="dk1"/>
              </a:buClr>
              <a:buNone/>
            </a:pPr>
            <a:r>
              <a:rPr lang="en-US" sz="1400" dirty="0" err="1">
                <a:solidFill>
                  <a:schemeClr val="dk1"/>
                </a:solidFill>
              </a:rPr>
              <a:t>cor</a:t>
            </a:r>
            <a:r>
              <a:rPr lang="en-US" sz="1400" dirty="0">
                <a:solidFill>
                  <a:schemeClr val="dk1"/>
                </a:solidFill>
              </a:rPr>
              <a:t>(</a:t>
            </a:r>
            <a:r>
              <a:rPr lang="en-US" sz="1400" dirty="0" err="1">
                <a:solidFill>
                  <a:schemeClr val="dk1"/>
                </a:solidFill>
              </a:rPr>
              <a:t>x,y</a:t>
            </a:r>
            <a:r>
              <a:rPr lang="en-US" sz="1400" dirty="0">
                <a:solidFill>
                  <a:schemeClr val="dk1"/>
                </a:solidFill>
              </a:rPr>
              <a:t>, use = “complete”)</a:t>
            </a:r>
            <a:endParaRPr lang="en-US" sz="1600" b="1" dirty="0">
              <a:solidFill>
                <a:schemeClr val="dk1"/>
              </a:solidFill>
            </a:endParaRPr>
          </a:p>
          <a:p>
            <a:pPr marL="857250" lvl="1" indent="-342900">
              <a:lnSpc>
                <a:spcPct val="90000"/>
              </a:lnSpc>
              <a:spcBef>
                <a:spcPts val="1000"/>
              </a:spcBef>
              <a:buClr>
                <a:schemeClr val="dk1"/>
              </a:buClr>
            </a:pPr>
            <a:r>
              <a:rPr lang="en-US" b="1" dirty="0">
                <a:solidFill>
                  <a:schemeClr val="dk1"/>
                </a:solidFill>
              </a:rPr>
              <a:t>Method</a:t>
            </a:r>
          </a:p>
          <a:p>
            <a:pPr marL="0" lvl="1" indent="0">
              <a:lnSpc>
                <a:spcPct val="90000"/>
              </a:lnSpc>
              <a:spcBef>
                <a:spcPts val="1000"/>
              </a:spcBef>
              <a:buClr>
                <a:schemeClr val="dk1"/>
              </a:buClr>
              <a:buNone/>
            </a:pPr>
            <a:r>
              <a:rPr lang="en-US" b="1" dirty="0">
                <a:solidFill>
                  <a:schemeClr val="dk1"/>
                </a:solidFill>
              </a:rPr>
              <a:t>	</a:t>
            </a:r>
            <a:r>
              <a:rPr lang="en-US" dirty="0">
                <a:solidFill>
                  <a:schemeClr val="dk1"/>
                </a:solidFill>
              </a:rPr>
              <a:t>A character string indicating which correlation coefficient (or covariance) is to 	be computed. One of "</a:t>
            </a:r>
            <a:r>
              <a:rPr lang="en-US" dirty="0" err="1">
                <a:solidFill>
                  <a:schemeClr val="dk1"/>
                </a:solidFill>
              </a:rPr>
              <a:t>pearson</a:t>
            </a:r>
            <a:r>
              <a:rPr lang="en-US" dirty="0">
                <a:solidFill>
                  <a:schemeClr val="dk1"/>
                </a:solidFill>
              </a:rPr>
              <a:t>" (default), "</a:t>
            </a:r>
            <a:r>
              <a:rPr lang="en-US" dirty="0" err="1">
                <a:solidFill>
                  <a:schemeClr val="dk1"/>
                </a:solidFill>
              </a:rPr>
              <a:t>kendall</a:t>
            </a:r>
            <a:r>
              <a:rPr lang="en-US" dirty="0">
                <a:solidFill>
                  <a:schemeClr val="dk1"/>
                </a:solidFill>
              </a:rPr>
              <a:t>", or "spearman":</a:t>
            </a:r>
          </a:p>
          <a:p>
            <a:pPr marL="914400" lvl="2" indent="0">
              <a:lnSpc>
                <a:spcPct val="90000"/>
              </a:lnSpc>
              <a:spcBef>
                <a:spcPts val="1000"/>
              </a:spcBef>
              <a:buClr>
                <a:schemeClr val="dk1"/>
              </a:buClr>
              <a:buNone/>
            </a:pPr>
            <a:r>
              <a:rPr lang="en-US" sz="1400" dirty="0">
                <a:solidFill>
                  <a:schemeClr val="dk1"/>
                </a:solidFill>
              </a:rPr>
              <a:t>&gt; </a:t>
            </a:r>
            <a:r>
              <a:rPr lang="en-US" sz="1400" dirty="0" err="1">
                <a:solidFill>
                  <a:schemeClr val="dk1"/>
                </a:solidFill>
              </a:rPr>
              <a:t>cor</a:t>
            </a:r>
            <a:r>
              <a:rPr lang="en-US" sz="1400" dirty="0">
                <a:solidFill>
                  <a:schemeClr val="dk1"/>
                </a:solidFill>
              </a:rPr>
              <a:t>(</a:t>
            </a:r>
            <a:r>
              <a:rPr lang="en-US" sz="1400" dirty="0" err="1">
                <a:solidFill>
                  <a:schemeClr val="dk1"/>
                </a:solidFill>
              </a:rPr>
              <a:t>iris$Sepal.Length</a:t>
            </a:r>
            <a:r>
              <a:rPr lang="en-US" sz="1400" dirty="0">
                <a:solidFill>
                  <a:schemeClr val="dk1"/>
                </a:solidFill>
              </a:rPr>
              <a:t>, </a:t>
            </a:r>
            <a:r>
              <a:rPr lang="en-US" sz="1400" dirty="0" err="1">
                <a:solidFill>
                  <a:schemeClr val="dk1"/>
                </a:solidFill>
              </a:rPr>
              <a:t>iris$Petal.Length</a:t>
            </a:r>
            <a:r>
              <a:rPr lang="en-US" sz="1400" dirty="0">
                <a:solidFill>
                  <a:schemeClr val="dk1"/>
                </a:solidFill>
              </a:rPr>
              <a:t>)</a:t>
            </a:r>
          </a:p>
          <a:p>
            <a:pPr marL="914400" lvl="2" indent="0">
              <a:lnSpc>
                <a:spcPct val="90000"/>
              </a:lnSpc>
              <a:spcBef>
                <a:spcPts val="0"/>
              </a:spcBef>
              <a:buClr>
                <a:schemeClr val="dk1"/>
              </a:buClr>
              <a:buNone/>
            </a:pPr>
            <a:r>
              <a:rPr lang="en-US" sz="1400" dirty="0">
                <a:solidFill>
                  <a:schemeClr val="dk1"/>
                </a:solidFill>
              </a:rPr>
              <a:t>[1] 0.8717538</a:t>
            </a:r>
          </a:p>
          <a:p>
            <a:pPr marL="914400" lvl="2" indent="0">
              <a:lnSpc>
                <a:spcPct val="90000"/>
              </a:lnSpc>
              <a:spcBef>
                <a:spcPts val="0"/>
              </a:spcBef>
              <a:buClr>
                <a:schemeClr val="dk1"/>
              </a:buClr>
              <a:buNone/>
            </a:pPr>
            <a:r>
              <a:rPr lang="en-US" sz="1400" dirty="0">
                <a:solidFill>
                  <a:schemeClr val="dk1"/>
                </a:solidFill>
              </a:rPr>
              <a:t>&gt; </a:t>
            </a:r>
            <a:r>
              <a:rPr lang="en-US" sz="1400" dirty="0" err="1">
                <a:solidFill>
                  <a:schemeClr val="dk1"/>
                </a:solidFill>
              </a:rPr>
              <a:t>cor</a:t>
            </a:r>
            <a:r>
              <a:rPr lang="en-US" sz="1400" dirty="0">
                <a:solidFill>
                  <a:schemeClr val="dk1"/>
                </a:solidFill>
              </a:rPr>
              <a:t>(</a:t>
            </a:r>
            <a:r>
              <a:rPr lang="en-US" sz="1400" dirty="0" err="1">
                <a:solidFill>
                  <a:schemeClr val="dk1"/>
                </a:solidFill>
              </a:rPr>
              <a:t>iris$Sepal.Length</a:t>
            </a:r>
            <a:r>
              <a:rPr lang="en-US" sz="1400" dirty="0">
                <a:solidFill>
                  <a:schemeClr val="dk1"/>
                </a:solidFill>
              </a:rPr>
              <a:t>, </a:t>
            </a:r>
            <a:r>
              <a:rPr lang="en-US" sz="1400" dirty="0" err="1">
                <a:solidFill>
                  <a:schemeClr val="dk1"/>
                </a:solidFill>
              </a:rPr>
              <a:t>iris$Petal.Length</a:t>
            </a:r>
            <a:r>
              <a:rPr lang="en-US" sz="1400" dirty="0">
                <a:solidFill>
                  <a:schemeClr val="dk1"/>
                </a:solidFill>
              </a:rPr>
              <a:t>, method = "</a:t>
            </a:r>
            <a:r>
              <a:rPr lang="en-US" sz="1400" dirty="0" err="1">
                <a:solidFill>
                  <a:schemeClr val="dk1"/>
                </a:solidFill>
              </a:rPr>
              <a:t>kendall</a:t>
            </a:r>
            <a:r>
              <a:rPr lang="en-US" sz="1400" dirty="0">
                <a:solidFill>
                  <a:schemeClr val="dk1"/>
                </a:solidFill>
              </a:rPr>
              <a:t>")</a:t>
            </a:r>
          </a:p>
          <a:p>
            <a:pPr marL="914400" lvl="2" indent="0">
              <a:lnSpc>
                <a:spcPct val="90000"/>
              </a:lnSpc>
              <a:spcBef>
                <a:spcPts val="0"/>
              </a:spcBef>
              <a:buClr>
                <a:schemeClr val="dk1"/>
              </a:buClr>
              <a:buNone/>
            </a:pPr>
            <a:r>
              <a:rPr lang="en-US" sz="1400" dirty="0">
                <a:solidFill>
                  <a:schemeClr val="dk1"/>
                </a:solidFill>
              </a:rPr>
              <a:t>[1] 0.7185159</a:t>
            </a:r>
          </a:p>
          <a:p>
            <a:pPr marL="914400" lvl="2" indent="0">
              <a:lnSpc>
                <a:spcPct val="90000"/>
              </a:lnSpc>
              <a:spcBef>
                <a:spcPts val="0"/>
              </a:spcBef>
              <a:buClr>
                <a:schemeClr val="dk1"/>
              </a:buClr>
              <a:buNone/>
            </a:pPr>
            <a:r>
              <a:rPr lang="en-US" sz="1400" dirty="0">
                <a:solidFill>
                  <a:schemeClr val="dk1"/>
                </a:solidFill>
              </a:rPr>
              <a:t>&gt; </a:t>
            </a:r>
            <a:r>
              <a:rPr lang="en-US" sz="1400" dirty="0" err="1">
                <a:solidFill>
                  <a:schemeClr val="dk1"/>
                </a:solidFill>
              </a:rPr>
              <a:t>cor</a:t>
            </a:r>
            <a:r>
              <a:rPr lang="en-US" sz="1400" dirty="0">
                <a:solidFill>
                  <a:schemeClr val="dk1"/>
                </a:solidFill>
              </a:rPr>
              <a:t>(</a:t>
            </a:r>
            <a:r>
              <a:rPr lang="en-US" sz="1400" dirty="0" err="1">
                <a:solidFill>
                  <a:schemeClr val="dk1"/>
                </a:solidFill>
              </a:rPr>
              <a:t>iris$Sepal.Length</a:t>
            </a:r>
            <a:r>
              <a:rPr lang="en-US" sz="1400" dirty="0">
                <a:solidFill>
                  <a:schemeClr val="dk1"/>
                </a:solidFill>
              </a:rPr>
              <a:t>, </a:t>
            </a:r>
            <a:r>
              <a:rPr lang="en-US" sz="1400" dirty="0" err="1">
                <a:solidFill>
                  <a:schemeClr val="dk1"/>
                </a:solidFill>
              </a:rPr>
              <a:t>iris$Petal.Length</a:t>
            </a:r>
            <a:r>
              <a:rPr lang="en-US" sz="1400" dirty="0">
                <a:solidFill>
                  <a:schemeClr val="dk1"/>
                </a:solidFill>
              </a:rPr>
              <a:t>, method = "spearman")</a:t>
            </a:r>
          </a:p>
          <a:p>
            <a:pPr marL="914400" lvl="2" indent="0">
              <a:lnSpc>
                <a:spcPct val="90000"/>
              </a:lnSpc>
              <a:spcBef>
                <a:spcPts val="0"/>
              </a:spcBef>
              <a:buClr>
                <a:schemeClr val="dk1"/>
              </a:buClr>
              <a:buNone/>
            </a:pPr>
            <a:r>
              <a:rPr lang="en-US" sz="1400" dirty="0">
                <a:solidFill>
                  <a:schemeClr val="dk1"/>
                </a:solidFill>
              </a:rPr>
              <a:t>[1] 0.8818981</a:t>
            </a:r>
          </a:p>
          <a:p>
            <a:pPr marL="914400" lvl="2" indent="0">
              <a:lnSpc>
                <a:spcPct val="90000"/>
              </a:lnSpc>
              <a:spcBef>
                <a:spcPts val="0"/>
              </a:spcBef>
              <a:buClr>
                <a:schemeClr val="dk1"/>
              </a:buClr>
              <a:buNone/>
            </a:pPr>
            <a:r>
              <a:rPr lang="en-US" sz="1400" dirty="0">
                <a:solidFill>
                  <a:schemeClr val="dk1"/>
                </a:solidFill>
              </a:rPr>
              <a:t>&gt; </a:t>
            </a:r>
            <a:r>
              <a:rPr lang="en-US" sz="1400" dirty="0" err="1">
                <a:solidFill>
                  <a:schemeClr val="dk1"/>
                </a:solidFill>
              </a:rPr>
              <a:t>cov</a:t>
            </a:r>
            <a:r>
              <a:rPr lang="en-US" sz="1400" dirty="0">
                <a:solidFill>
                  <a:schemeClr val="dk1"/>
                </a:solidFill>
              </a:rPr>
              <a:t>(</a:t>
            </a:r>
            <a:r>
              <a:rPr lang="en-US" sz="1400" dirty="0" err="1">
                <a:solidFill>
                  <a:schemeClr val="dk1"/>
                </a:solidFill>
              </a:rPr>
              <a:t>iris$Sepal.Length</a:t>
            </a:r>
            <a:r>
              <a:rPr lang="en-US" sz="1400" dirty="0">
                <a:solidFill>
                  <a:schemeClr val="dk1"/>
                </a:solidFill>
              </a:rPr>
              <a:t>, </a:t>
            </a:r>
            <a:r>
              <a:rPr lang="en-US" sz="1400" dirty="0" err="1">
                <a:solidFill>
                  <a:schemeClr val="dk1"/>
                </a:solidFill>
              </a:rPr>
              <a:t>iris$Petal.Length</a:t>
            </a:r>
            <a:r>
              <a:rPr lang="en-US" sz="1400" dirty="0">
                <a:solidFill>
                  <a:schemeClr val="dk1"/>
                </a:solidFill>
              </a:rPr>
              <a:t>, method = "spearman")</a:t>
            </a:r>
          </a:p>
          <a:p>
            <a:pPr marL="914400" lvl="2" indent="0">
              <a:lnSpc>
                <a:spcPct val="90000"/>
              </a:lnSpc>
              <a:spcBef>
                <a:spcPts val="0"/>
              </a:spcBef>
              <a:buClr>
                <a:schemeClr val="dk1"/>
              </a:buClr>
              <a:buNone/>
            </a:pPr>
            <a:r>
              <a:rPr lang="en-US" sz="1400" dirty="0">
                <a:solidFill>
                  <a:schemeClr val="dk1"/>
                </a:solidFill>
              </a:rPr>
              <a:t>[1] 1661.304</a:t>
            </a:r>
          </a:p>
          <a:p>
            <a:pPr marL="857250" lvl="1" indent="-342900">
              <a:lnSpc>
                <a:spcPct val="90000"/>
              </a:lnSpc>
              <a:spcBef>
                <a:spcPts val="1000"/>
              </a:spcBef>
              <a:buClr>
                <a:schemeClr val="dk1"/>
              </a:buClr>
            </a:pPr>
            <a:endParaRPr lang="en-US" dirty="0">
              <a:solidFill>
                <a:schemeClr val="dk1"/>
              </a:solidFill>
            </a:endParaRPr>
          </a:p>
          <a:p>
            <a:pPr marL="114300" lvl="0" indent="0">
              <a:lnSpc>
                <a:spcPct val="90000"/>
              </a:lnSpc>
              <a:spcBef>
                <a:spcPts val="1000"/>
              </a:spcBef>
              <a:buClr>
                <a:schemeClr val="dk1"/>
              </a:buClr>
              <a:buNone/>
            </a:pPr>
            <a:endParaRPr lang="en-US" b="1" i="0" u="none" strike="noStrike" cap="none" dirty="0">
              <a:solidFill>
                <a:schemeClr val="dk1"/>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15</a:t>
            </a:fld>
            <a:endParaRPr lang="en-US" sz="1400" b="0" i="0" u="none" strike="noStrike" cap="none">
              <a:solidFill>
                <a:srgbClr val="000000"/>
              </a:solidFill>
              <a:latin typeface="Arial"/>
              <a:ea typeface="Arial"/>
              <a:cs typeface="Arial"/>
              <a:sym typeface="Arial"/>
            </a:endParaRPr>
          </a:p>
        </p:txBody>
      </p:sp>
      <p:sp>
        <p:nvSpPr>
          <p:cNvPr id="7" name="Speech Bubble: Rectangle with Corners Rounded 6">
            <a:extLst>
              <a:ext uri="{FF2B5EF4-FFF2-40B4-BE49-F238E27FC236}">
                <a16:creationId xmlns="" xmlns:a16="http://schemas.microsoft.com/office/drawing/2014/main" id="{B6AA6D26-EE7F-47BB-9DD0-C287F72475FF}"/>
              </a:ext>
            </a:extLst>
          </p:cNvPr>
          <p:cNvSpPr/>
          <p:nvPr/>
        </p:nvSpPr>
        <p:spPr>
          <a:xfrm>
            <a:off x="5791200" y="1333501"/>
            <a:ext cx="2057400" cy="1143000"/>
          </a:xfrm>
          <a:prstGeom prst="wedgeRoundRectCallout">
            <a:avLst>
              <a:gd name="adj1" fmla="val -179766"/>
              <a:gd name="adj2" fmla="val 61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x is a matrix, then y  is NULL and syntax is</a:t>
            </a:r>
          </a:p>
          <a:p>
            <a:pPr algn="ctr"/>
            <a:r>
              <a:rPr lang="en-US" dirty="0" err="1"/>
              <a:t>cor</a:t>
            </a:r>
            <a:r>
              <a:rPr lang="en-US" dirty="0"/>
              <a:t>(x)</a:t>
            </a:r>
          </a:p>
        </p:txBody>
      </p:sp>
    </p:spTree>
    <p:extLst>
      <p:ext uri="{BB962C8B-B14F-4D97-AF65-F5344CB8AC3E}">
        <p14:creationId xmlns:p14="http://schemas.microsoft.com/office/powerpoint/2010/main" val="379651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2840" y="1447800"/>
            <a:ext cx="6245759" cy="4031873"/>
          </a:xfrm>
          <a:prstGeom prst="rect">
            <a:avLst/>
          </a:prstGeom>
        </p:spPr>
        <p:txBody>
          <a:bodyPr wrap="square">
            <a:spAutoFit/>
          </a:bodyPr>
          <a:lstStyle/>
          <a:p>
            <a:pPr marL="285750" indent="-285750">
              <a:buFont typeface="Arial" panose="020B0604020202020204" pitchFamily="34" charset="0"/>
              <a:buChar char="•"/>
            </a:pPr>
            <a:r>
              <a:rPr lang="en-US" sz="1600" b="1" dirty="0" smtClean="0"/>
              <a:t>Can be based on Pearson, Kendall or Spearman</a:t>
            </a:r>
          </a:p>
          <a:p>
            <a:pPr marL="285750" indent="-285750">
              <a:buFont typeface="Arial" panose="020B0604020202020204" pitchFamily="34" charset="0"/>
              <a:buChar char="•"/>
            </a:pPr>
            <a:r>
              <a:rPr lang="en-US" sz="1600" b="1" dirty="0" smtClean="0"/>
              <a:t>Returns correlation coefficient and p-value (significance level)</a:t>
            </a:r>
          </a:p>
          <a:p>
            <a:endParaRPr lang="en-US" sz="1600" dirty="0"/>
          </a:p>
          <a:p>
            <a:r>
              <a:rPr lang="en-US" sz="1600" dirty="0" smtClean="0"/>
              <a:t>&gt; </a:t>
            </a:r>
            <a:r>
              <a:rPr lang="en-US" sz="1600" dirty="0" err="1" smtClean="0"/>
              <a:t>cor.test</a:t>
            </a:r>
            <a:r>
              <a:rPr lang="en-US" sz="1600" dirty="0" smtClean="0"/>
              <a:t>(</a:t>
            </a:r>
            <a:r>
              <a:rPr lang="en-US" sz="1600" dirty="0" err="1" smtClean="0"/>
              <a:t>iris$Sepal.Length</a:t>
            </a:r>
            <a:r>
              <a:rPr lang="en-US" sz="1600" dirty="0"/>
              <a:t>, </a:t>
            </a:r>
            <a:r>
              <a:rPr lang="en-US" sz="1600" dirty="0" err="1"/>
              <a:t>iris$Petal.Length</a:t>
            </a:r>
            <a:r>
              <a:rPr lang="en-US" sz="1600" dirty="0"/>
              <a:t>)</a:t>
            </a:r>
          </a:p>
          <a:p>
            <a:endParaRPr lang="en-US" sz="1600" dirty="0"/>
          </a:p>
          <a:p>
            <a:r>
              <a:rPr lang="en-US" sz="1600" dirty="0"/>
              <a:t>Pearson's product-moment correlation</a:t>
            </a:r>
          </a:p>
          <a:p>
            <a:endParaRPr lang="en-US" sz="1600" dirty="0"/>
          </a:p>
          <a:p>
            <a:r>
              <a:rPr lang="en-US" sz="1600" dirty="0"/>
              <a:t>data:  </a:t>
            </a:r>
            <a:r>
              <a:rPr lang="en-US" sz="1600" dirty="0" err="1"/>
              <a:t>iris$Sepal.Length</a:t>
            </a:r>
            <a:r>
              <a:rPr lang="en-US" sz="1600" dirty="0"/>
              <a:t> and </a:t>
            </a:r>
            <a:r>
              <a:rPr lang="en-US" sz="1600" dirty="0" err="1"/>
              <a:t>iris$Petal.Length</a:t>
            </a:r>
            <a:endParaRPr lang="en-US" sz="1600" dirty="0"/>
          </a:p>
          <a:p>
            <a:r>
              <a:rPr lang="en-US" sz="1600" dirty="0"/>
              <a:t>t = 21.646, </a:t>
            </a:r>
            <a:r>
              <a:rPr lang="en-US" sz="1600" dirty="0" err="1"/>
              <a:t>df</a:t>
            </a:r>
            <a:r>
              <a:rPr lang="en-US" sz="1600" dirty="0"/>
              <a:t> = 148, p-value &lt; 0.00000000000000022</a:t>
            </a:r>
          </a:p>
          <a:p>
            <a:r>
              <a:rPr lang="en-US" sz="1600" dirty="0"/>
              <a:t>alternative hypothesis: true correlation is not equal to 0</a:t>
            </a:r>
          </a:p>
          <a:p>
            <a:r>
              <a:rPr lang="en-US" sz="1600" dirty="0"/>
              <a:t>95 percent confidence interval:</a:t>
            </a:r>
          </a:p>
          <a:p>
            <a:r>
              <a:rPr lang="en-US" sz="1600" dirty="0"/>
              <a:t> 0.8270363 0.9055080</a:t>
            </a:r>
          </a:p>
          <a:p>
            <a:r>
              <a:rPr lang="en-US" sz="1600" dirty="0"/>
              <a:t>sample estimates:</a:t>
            </a:r>
          </a:p>
          <a:p>
            <a:r>
              <a:rPr lang="en-US" sz="1600" dirty="0"/>
              <a:t>      </a:t>
            </a:r>
            <a:r>
              <a:rPr lang="en-US" sz="1600" dirty="0" err="1"/>
              <a:t>cor</a:t>
            </a:r>
            <a:r>
              <a:rPr lang="en-US" sz="1600" dirty="0"/>
              <a:t> </a:t>
            </a:r>
          </a:p>
          <a:p>
            <a:r>
              <a:rPr lang="en-US" sz="1600" dirty="0"/>
              <a:t>0.8717538 </a:t>
            </a:r>
          </a:p>
        </p:txBody>
      </p:sp>
      <p:sp>
        <p:nvSpPr>
          <p:cNvPr id="5" name="Shape 90"/>
          <p:cNvSpPr txBox="1">
            <a:spLocks/>
          </p:cNvSpPr>
          <p:nvPr/>
        </p:nvSpPr>
        <p:spPr>
          <a:xfrm>
            <a:off x="457200" y="190500"/>
            <a:ext cx="8229600" cy="1066799"/>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000000"/>
              </a:buClr>
              <a:buSzPct val="25000"/>
              <a:buFont typeface="Arial"/>
              <a:buNone/>
            </a:pPr>
            <a:r>
              <a:rPr lang="en-US" sz="3000" b="1" dirty="0" smtClean="0">
                <a:solidFill>
                  <a:srgbClr val="00467F"/>
                </a:solidFill>
              </a:rPr>
              <a:t>Correlation Test</a:t>
            </a:r>
            <a:endParaRPr lang="en-US" sz="3000" b="1" dirty="0">
              <a:solidFill>
                <a:srgbClr val="00467F"/>
              </a:solidFill>
            </a:endParaRPr>
          </a:p>
        </p:txBody>
      </p:sp>
    </p:spTree>
    <p:extLst>
      <p:ext uri="{BB962C8B-B14F-4D97-AF65-F5344CB8AC3E}">
        <p14:creationId xmlns:p14="http://schemas.microsoft.com/office/powerpoint/2010/main" val="192884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90"/>
          <p:cNvSpPr txBox="1">
            <a:spLocks/>
          </p:cNvSpPr>
          <p:nvPr/>
        </p:nvSpPr>
        <p:spPr>
          <a:xfrm>
            <a:off x="457200" y="190500"/>
            <a:ext cx="8229600" cy="1066799"/>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000000"/>
              </a:buClr>
              <a:buSzPct val="25000"/>
              <a:buFont typeface="Arial"/>
              <a:buNone/>
            </a:pPr>
            <a:r>
              <a:rPr lang="en-US" sz="3000" b="1" dirty="0" smtClean="0">
                <a:solidFill>
                  <a:srgbClr val="00467F"/>
                </a:solidFill>
              </a:rPr>
              <a:t>Pearson Vs Kendal and Spearman</a:t>
            </a:r>
            <a:endParaRPr lang="en-US" sz="3000" b="1" dirty="0">
              <a:solidFill>
                <a:srgbClr val="00467F"/>
              </a:solidFill>
            </a:endParaRPr>
          </a:p>
        </p:txBody>
      </p:sp>
      <p:sp>
        <p:nvSpPr>
          <p:cNvPr id="7" name="Shape 91"/>
          <p:cNvSpPr txBox="1">
            <a:spLocks/>
          </p:cNvSpPr>
          <p:nvPr/>
        </p:nvSpPr>
        <p:spPr>
          <a:xfrm>
            <a:off x="990600" y="1447800"/>
            <a:ext cx="7315200" cy="36576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400050" indent="-285750">
              <a:lnSpc>
                <a:spcPct val="90000"/>
              </a:lnSpc>
              <a:spcBef>
                <a:spcPts val="1000"/>
              </a:spcBef>
              <a:buClr>
                <a:schemeClr val="dk1"/>
              </a:buClr>
              <a:buFont typeface="Arial" panose="020B0604020202020204" pitchFamily="34" charset="0"/>
              <a:buChar char="•"/>
            </a:pPr>
            <a:endParaRPr lang="en-US" sz="1800" b="1" dirty="0" smtClean="0">
              <a:solidFill>
                <a:schemeClr val="dk1"/>
              </a:solidFill>
            </a:endParaRPr>
          </a:p>
          <a:p>
            <a:pPr marL="400050" indent="-285750">
              <a:lnSpc>
                <a:spcPct val="90000"/>
              </a:lnSpc>
              <a:spcBef>
                <a:spcPts val="1000"/>
              </a:spcBef>
              <a:buClr>
                <a:schemeClr val="dk1"/>
              </a:buClr>
              <a:buFont typeface="Arial" panose="020B0604020202020204" pitchFamily="34" charset="0"/>
              <a:buChar char="•"/>
            </a:pPr>
            <a:r>
              <a:rPr lang="en-US" sz="1800" b="1" dirty="0" smtClean="0">
                <a:solidFill>
                  <a:schemeClr val="dk1"/>
                </a:solidFill>
              </a:rPr>
              <a:t>Most commonly used is Pearson method</a:t>
            </a:r>
          </a:p>
          <a:p>
            <a:pPr marL="400050" indent="-285750">
              <a:lnSpc>
                <a:spcPct val="90000"/>
              </a:lnSpc>
              <a:spcBef>
                <a:spcPts val="1000"/>
              </a:spcBef>
              <a:buClr>
                <a:schemeClr val="dk1"/>
              </a:buClr>
              <a:buFont typeface="Arial" panose="020B0604020202020204" pitchFamily="34" charset="0"/>
              <a:buChar char="•"/>
            </a:pPr>
            <a:r>
              <a:rPr lang="en-US" sz="1800" b="1" dirty="0" smtClean="0">
                <a:solidFill>
                  <a:schemeClr val="dk1"/>
                </a:solidFill>
              </a:rPr>
              <a:t>Pearson </a:t>
            </a:r>
            <a:r>
              <a:rPr lang="en-US" sz="1800" b="1" dirty="0">
                <a:solidFill>
                  <a:schemeClr val="dk1"/>
                </a:solidFill>
              </a:rPr>
              <a:t>correlation measures linear dependence  between two normally distributed </a:t>
            </a:r>
            <a:r>
              <a:rPr lang="en-US" sz="1800" b="1" dirty="0" smtClean="0">
                <a:solidFill>
                  <a:schemeClr val="dk1"/>
                </a:solidFill>
              </a:rPr>
              <a:t>variables when change in one variable causes proportional change in another</a:t>
            </a:r>
            <a:endParaRPr lang="en-US" sz="1800" b="1" dirty="0">
              <a:solidFill>
                <a:schemeClr val="dk1"/>
              </a:solidFill>
            </a:endParaRPr>
          </a:p>
          <a:p>
            <a:pPr marL="400050" indent="-285750">
              <a:lnSpc>
                <a:spcPct val="90000"/>
              </a:lnSpc>
              <a:spcBef>
                <a:spcPts val="1000"/>
              </a:spcBef>
              <a:buClr>
                <a:schemeClr val="dk1"/>
              </a:buClr>
              <a:buFont typeface="Arial" panose="020B0604020202020204" pitchFamily="34" charset="0"/>
              <a:buChar char="•"/>
            </a:pPr>
            <a:r>
              <a:rPr lang="en-US" sz="1800" b="1" dirty="0" smtClean="0">
                <a:solidFill>
                  <a:schemeClr val="dk1"/>
                </a:solidFill>
              </a:rPr>
              <a:t>Kendal and Pearson are rank-based correlation coefficients, i.e. the data point are first ranked and the correlation of the ranks is measured</a:t>
            </a:r>
          </a:p>
          <a:p>
            <a:pPr marL="400050" indent="-285750">
              <a:lnSpc>
                <a:spcPct val="90000"/>
              </a:lnSpc>
              <a:spcBef>
                <a:spcPts val="1000"/>
              </a:spcBef>
              <a:buClr>
                <a:schemeClr val="dk1"/>
              </a:buClr>
              <a:buFont typeface="Arial" panose="020B0604020202020204" pitchFamily="34" charset="0"/>
              <a:buChar char="•"/>
            </a:pPr>
            <a:r>
              <a:rPr lang="en-US" sz="1800" b="1" dirty="0" smtClean="0">
                <a:solidFill>
                  <a:schemeClr val="dk1"/>
                </a:solidFill>
              </a:rPr>
              <a:t>Kendal and Pearson can be used for ordinal data, e.g. correlation between test scores and months of training</a:t>
            </a:r>
            <a:endParaRPr lang="en-US" sz="1800" b="1" dirty="0">
              <a:solidFill>
                <a:schemeClr val="dk1"/>
              </a:solidFill>
            </a:endParaRPr>
          </a:p>
        </p:txBody>
      </p:sp>
    </p:spTree>
    <p:extLst>
      <p:ext uri="{BB962C8B-B14F-4D97-AF65-F5344CB8AC3E}">
        <p14:creationId xmlns:p14="http://schemas.microsoft.com/office/powerpoint/2010/main" val="103936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ggplot2</a:t>
            </a:r>
          </a:p>
        </p:txBody>
      </p:sp>
      <p:sp>
        <p:nvSpPr>
          <p:cNvPr id="91" name="Shape 91"/>
          <p:cNvSpPr txBox="1">
            <a:spLocks noGrp="1"/>
          </p:cNvSpPr>
          <p:nvPr>
            <p:ph type="body" idx="1"/>
          </p:nvPr>
        </p:nvSpPr>
        <p:spPr>
          <a:xfrm>
            <a:off x="1371600" y="1257299"/>
            <a:ext cx="5562600" cy="3657600"/>
          </a:xfrm>
          <a:prstGeom prst="rect">
            <a:avLst/>
          </a:prstGeom>
          <a:noFill/>
          <a:ln>
            <a:noFill/>
          </a:ln>
        </p:spPr>
        <p:txBody>
          <a:bodyPr lIns="91425" tIns="45700" rIns="91425" bIns="45700" anchor="t" anchorCtr="0">
            <a:noAutofit/>
          </a:bodyPr>
          <a:lstStyle/>
          <a:p>
            <a:pPr marL="400050" indent="-285750">
              <a:lnSpc>
                <a:spcPct val="90000"/>
              </a:lnSpc>
              <a:spcBef>
                <a:spcPts val="1000"/>
              </a:spcBef>
              <a:buClr>
                <a:schemeClr val="dk1"/>
              </a:buClr>
            </a:pPr>
            <a:r>
              <a:rPr lang="en-US" b="1" dirty="0">
                <a:solidFill>
                  <a:schemeClr val="dk1"/>
                </a:solidFill>
              </a:rPr>
              <a:t>“ggplot2 is the most elegant and aesthetically pleasing graphics framework available in R. It has a nicely planned structure to it.”</a:t>
            </a:r>
          </a:p>
          <a:p>
            <a:pPr marL="114300" lvl="0" indent="0" algn="r">
              <a:lnSpc>
                <a:spcPct val="90000"/>
              </a:lnSpc>
              <a:spcBef>
                <a:spcPts val="1000"/>
              </a:spcBef>
              <a:buClr>
                <a:schemeClr val="dk1"/>
              </a:buClr>
              <a:buNone/>
            </a:pPr>
            <a:r>
              <a:rPr lang="en-US" sz="1050" b="1" dirty="0">
                <a:solidFill>
                  <a:schemeClr val="dk1"/>
                </a:solidFill>
                <a:hlinkClick r:id="rId3"/>
              </a:rPr>
              <a:t>http://r-statistics.co/ggplot2-Tutorial-With-R.html</a:t>
            </a:r>
            <a:endParaRPr lang="en-US" sz="1050" b="1" dirty="0">
              <a:solidFill>
                <a:schemeClr val="dk1"/>
              </a:solidFill>
            </a:endParaRPr>
          </a:p>
          <a:p>
            <a:pPr marL="402336" indent="-283464">
              <a:lnSpc>
                <a:spcPct val="90000"/>
              </a:lnSpc>
              <a:spcBef>
                <a:spcPts val="1000"/>
              </a:spcBef>
              <a:buClr>
                <a:schemeClr val="dk1"/>
              </a:buClr>
            </a:pPr>
            <a:r>
              <a:rPr lang="en-US" b="1" dirty="0" smtClean="0">
                <a:solidFill>
                  <a:schemeClr val="dk1"/>
                </a:solidFill>
              </a:rPr>
              <a:t>ggplot2 </a:t>
            </a:r>
            <a:r>
              <a:rPr lang="en-US" b="1" dirty="0">
                <a:solidFill>
                  <a:schemeClr val="dk1"/>
                </a:solidFill>
              </a:rPr>
              <a:t>works with </a:t>
            </a:r>
            <a:r>
              <a:rPr lang="en-US" b="1" dirty="0" smtClean="0">
                <a:solidFill>
                  <a:schemeClr val="dk1"/>
                </a:solidFill>
              </a:rPr>
              <a:t>data frames </a:t>
            </a:r>
            <a:r>
              <a:rPr lang="en-US" b="1" dirty="0">
                <a:solidFill>
                  <a:schemeClr val="dk1"/>
                </a:solidFill>
              </a:rPr>
              <a:t>and not individual vectors</a:t>
            </a:r>
          </a:p>
          <a:p>
            <a:pPr marL="402336" indent="-283464">
              <a:lnSpc>
                <a:spcPct val="90000"/>
              </a:lnSpc>
              <a:spcBef>
                <a:spcPts val="1000"/>
              </a:spcBef>
              <a:buClr>
                <a:schemeClr val="dk1"/>
              </a:buClr>
            </a:pPr>
            <a:r>
              <a:rPr lang="en-US" b="1" dirty="0">
                <a:solidFill>
                  <a:schemeClr val="dk1"/>
                </a:solidFill>
              </a:rPr>
              <a:t>You can keep enhancing the plot by adding more layers (and themes) to an existing plot created using the </a:t>
            </a:r>
            <a:r>
              <a:rPr lang="en-US" b="1" dirty="0" err="1">
                <a:solidFill>
                  <a:schemeClr val="dk1"/>
                </a:solidFill>
              </a:rPr>
              <a:t>ggplot</a:t>
            </a:r>
            <a:r>
              <a:rPr lang="en-US" b="1" dirty="0">
                <a:solidFill>
                  <a:schemeClr val="dk1"/>
                </a:solidFill>
              </a:rPr>
              <a:t>() function</a:t>
            </a:r>
          </a:p>
          <a:p>
            <a:pPr marL="457200" lvl="0" indent="-342900">
              <a:lnSpc>
                <a:spcPct val="90000"/>
              </a:lnSpc>
              <a:spcBef>
                <a:spcPts val="1000"/>
              </a:spcBef>
              <a:buClr>
                <a:schemeClr val="dk1"/>
              </a:buClr>
            </a:pPr>
            <a:endParaRPr lang="en-US" sz="2400" b="1" dirty="0">
              <a:solidFill>
                <a:schemeClr val="dk1"/>
              </a:solidFill>
            </a:endParaRPr>
          </a:p>
          <a:p>
            <a:pPr marL="114300" marR="0" lvl="0" indent="0" algn="l" rtl="0">
              <a:lnSpc>
                <a:spcPct val="90000"/>
              </a:lnSpc>
              <a:spcBef>
                <a:spcPts val="1000"/>
              </a:spcBef>
              <a:spcAft>
                <a:spcPts val="0"/>
              </a:spcAft>
              <a:buClr>
                <a:schemeClr val="dk1"/>
              </a:buClr>
              <a:buSzPct val="100000"/>
              <a:buNone/>
            </a:pPr>
            <a:endParaRPr lang="en-US" sz="1800" b="1" i="0" u="none" strike="noStrike" cap="none" dirty="0">
              <a:solidFill>
                <a:schemeClr val="dk1"/>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18</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0942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ggplot2 Cont.</a:t>
            </a:r>
          </a:p>
        </p:txBody>
      </p:sp>
      <p:sp>
        <p:nvSpPr>
          <p:cNvPr id="91" name="Shape 91"/>
          <p:cNvSpPr txBox="1">
            <a:spLocks noGrp="1"/>
          </p:cNvSpPr>
          <p:nvPr>
            <p:ph type="body" idx="1"/>
          </p:nvPr>
        </p:nvSpPr>
        <p:spPr>
          <a:xfrm>
            <a:off x="1371600" y="1447800"/>
            <a:ext cx="6553200" cy="3657600"/>
          </a:xfrm>
          <a:prstGeom prst="rect">
            <a:avLst/>
          </a:prstGeom>
          <a:noFill/>
          <a:ln>
            <a:noFill/>
          </a:ln>
        </p:spPr>
        <p:txBody>
          <a:bodyPr lIns="91425" tIns="45700" rIns="91425" bIns="45700" anchor="t" anchorCtr="0">
            <a:noAutofit/>
          </a:bodyPr>
          <a:lstStyle/>
          <a:p>
            <a:pPr marL="400050" indent="-285750">
              <a:lnSpc>
                <a:spcPct val="90000"/>
              </a:lnSpc>
              <a:spcBef>
                <a:spcPts val="1000"/>
              </a:spcBef>
              <a:buClr>
                <a:schemeClr val="dk1"/>
              </a:buClr>
            </a:pPr>
            <a:r>
              <a:rPr lang="en-US" b="1" dirty="0">
                <a:solidFill>
                  <a:schemeClr val="dk1"/>
                </a:solidFill>
              </a:rPr>
              <a:t>Setup</a:t>
            </a:r>
          </a:p>
          <a:p>
            <a:pPr marL="514350" lvl="1" indent="0">
              <a:lnSpc>
                <a:spcPct val="90000"/>
              </a:lnSpc>
              <a:spcBef>
                <a:spcPts val="0"/>
              </a:spcBef>
              <a:buClr>
                <a:schemeClr val="dk1"/>
              </a:buClr>
              <a:buNone/>
            </a:pPr>
            <a:r>
              <a:rPr lang="en-US" dirty="0">
                <a:solidFill>
                  <a:schemeClr val="dk1"/>
                </a:solidFill>
              </a:rPr>
              <a:t>options(</a:t>
            </a:r>
            <a:r>
              <a:rPr lang="en-US" dirty="0" err="1">
                <a:solidFill>
                  <a:schemeClr val="dk1"/>
                </a:solidFill>
              </a:rPr>
              <a:t>scipen</a:t>
            </a:r>
            <a:r>
              <a:rPr lang="en-US" dirty="0">
                <a:solidFill>
                  <a:schemeClr val="dk1"/>
                </a:solidFill>
              </a:rPr>
              <a:t>=999)  # turn off scientific notation like 1e+06</a:t>
            </a:r>
          </a:p>
          <a:p>
            <a:pPr marL="514350" lvl="1" indent="0">
              <a:lnSpc>
                <a:spcPct val="90000"/>
              </a:lnSpc>
              <a:spcBef>
                <a:spcPts val="0"/>
              </a:spcBef>
              <a:buClr>
                <a:schemeClr val="dk1"/>
              </a:buClr>
              <a:buNone/>
            </a:pPr>
            <a:r>
              <a:rPr lang="en-US" dirty="0">
                <a:solidFill>
                  <a:schemeClr val="dk1"/>
                </a:solidFill>
              </a:rPr>
              <a:t>library(ggplot2)</a:t>
            </a:r>
          </a:p>
          <a:p>
            <a:pPr marL="514350" lvl="1" indent="0">
              <a:lnSpc>
                <a:spcPct val="90000"/>
              </a:lnSpc>
              <a:spcBef>
                <a:spcPts val="0"/>
              </a:spcBef>
              <a:buClr>
                <a:schemeClr val="dk1"/>
              </a:buClr>
              <a:buNone/>
            </a:pPr>
            <a:r>
              <a:rPr lang="en-US" dirty="0">
                <a:solidFill>
                  <a:schemeClr val="dk1"/>
                </a:solidFill>
              </a:rPr>
              <a:t>data("</a:t>
            </a:r>
            <a:r>
              <a:rPr lang="en-US" dirty="0" err="1">
                <a:solidFill>
                  <a:schemeClr val="dk1"/>
                </a:solidFill>
              </a:rPr>
              <a:t>midwest</a:t>
            </a:r>
            <a:r>
              <a:rPr lang="en-US" dirty="0">
                <a:solidFill>
                  <a:schemeClr val="dk1"/>
                </a:solidFill>
              </a:rPr>
              <a:t>", package = "ggplot2")</a:t>
            </a:r>
          </a:p>
          <a:p>
            <a:pPr marL="457200" lvl="0" indent="-342900">
              <a:lnSpc>
                <a:spcPct val="90000"/>
              </a:lnSpc>
              <a:spcBef>
                <a:spcPts val="1000"/>
              </a:spcBef>
              <a:buClr>
                <a:schemeClr val="dk1"/>
              </a:buClr>
            </a:pPr>
            <a:r>
              <a:rPr lang="en-US" b="1" dirty="0">
                <a:solidFill>
                  <a:schemeClr val="dk1"/>
                </a:solidFill>
              </a:rPr>
              <a:t>Initiate</a:t>
            </a:r>
          </a:p>
          <a:p>
            <a:pPr marL="514350" lvl="1" indent="0">
              <a:lnSpc>
                <a:spcPct val="90000"/>
              </a:lnSpc>
              <a:spcBef>
                <a:spcPts val="0"/>
              </a:spcBef>
              <a:buClr>
                <a:schemeClr val="dk1"/>
              </a:buClr>
              <a:buNone/>
            </a:pPr>
            <a:r>
              <a:rPr lang="en-US" dirty="0" err="1">
                <a:solidFill>
                  <a:schemeClr val="dk1"/>
                </a:solidFill>
              </a:rPr>
              <a:t>ggplot</a:t>
            </a:r>
            <a:r>
              <a:rPr lang="en-US" dirty="0">
                <a:solidFill>
                  <a:schemeClr val="dk1"/>
                </a:solidFill>
              </a:rPr>
              <a:t>(</a:t>
            </a:r>
            <a:r>
              <a:rPr lang="en-US" dirty="0" err="1">
                <a:solidFill>
                  <a:schemeClr val="dk1"/>
                </a:solidFill>
              </a:rPr>
              <a:t>midwest</a:t>
            </a:r>
            <a:r>
              <a:rPr lang="en-US" dirty="0">
                <a:solidFill>
                  <a:schemeClr val="dk1"/>
                </a:solidFill>
              </a:rPr>
              <a:t>, </a:t>
            </a:r>
            <a:r>
              <a:rPr lang="en-US" dirty="0" err="1">
                <a:solidFill>
                  <a:schemeClr val="dk1"/>
                </a:solidFill>
              </a:rPr>
              <a:t>aes</a:t>
            </a:r>
            <a:r>
              <a:rPr lang="en-US" dirty="0">
                <a:solidFill>
                  <a:schemeClr val="dk1"/>
                </a:solidFill>
              </a:rPr>
              <a:t>(x=area, y=</a:t>
            </a:r>
            <a:r>
              <a:rPr lang="en-US" dirty="0" err="1">
                <a:solidFill>
                  <a:schemeClr val="dk1"/>
                </a:solidFill>
              </a:rPr>
              <a:t>poptotal</a:t>
            </a:r>
            <a:r>
              <a:rPr lang="en-US" dirty="0">
                <a:solidFill>
                  <a:schemeClr val="dk1"/>
                </a:solidFill>
              </a:rPr>
              <a:t>))</a:t>
            </a:r>
          </a:p>
          <a:p>
            <a:pPr marL="285750" indent="-171450">
              <a:lnSpc>
                <a:spcPct val="90000"/>
              </a:lnSpc>
              <a:spcBef>
                <a:spcPts val="1000"/>
              </a:spcBef>
              <a:buClr>
                <a:schemeClr val="dk1"/>
              </a:buClr>
            </a:pPr>
            <a:r>
              <a:rPr lang="en-US" dirty="0">
                <a:solidFill>
                  <a:schemeClr val="dk1"/>
                </a:solidFill>
              </a:rPr>
              <a:t>   </a:t>
            </a:r>
            <a:r>
              <a:rPr lang="en-US" b="1" dirty="0">
                <a:solidFill>
                  <a:schemeClr val="dk1"/>
                </a:solidFill>
              </a:rPr>
              <a:t>Scatter Plot</a:t>
            </a:r>
          </a:p>
          <a:p>
            <a:pPr marL="514350" lvl="1" indent="0">
              <a:lnSpc>
                <a:spcPct val="90000"/>
              </a:lnSpc>
              <a:spcBef>
                <a:spcPts val="0"/>
              </a:spcBef>
              <a:buClr>
                <a:schemeClr val="dk1"/>
              </a:buClr>
              <a:buNone/>
            </a:pPr>
            <a:r>
              <a:rPr lang="en-US" dirty="0" err="1">
                <a:solidFill>
                  <a:schemeClr val="dk1"/>
                </a:solidFill>
              </a:rPr>
              <a:t>ggplot</a:t>
            </a:r>
            <a:r>
              <a:rPr lang="en-US" dirty="0">
                <a:solidFill>
                  <a:schemeClr val="dk1"/>
                </a:solidFill>
              </a:rPr>
              <a:t>(</a:t>
            </a:r>
            <a:r>
              <a:rPr lang="en-US" dirty="0" err="1">
                <a:solidFill>
                  <a:schemeClr val="dk1"/>
                </a:solidFill>
              </a:rPr>
              <a:t>midwest</a:t>
            </a:r>
            <a:r>
              <a:rPr lang="en-US" dirty="0">
                <a:solidFill>
                  <a:schemeClr val="dk1"/>
                </a:solidFill>
              </a:rPr>
              <a:t>, </a:t>
            </a:r>
            <a:r>
              <a:rPr lang="en-US" dirty="0" err="1">
                <a:solidFill>
                  <a:schemeClr val="dk1"/>
                </a:solidFill>
              </a:rPr>
              <a:t>aes</a:t>
            </a:r>
            <a:r>
              <a:rPr lang="en-US" dirty="0">
                <a:solidFill>
                  <a:schemeClr val="dk1"/>
                </a:solidFill>
              </a:rPr>
              <a:t>(x=area, y=</a:t>
            </a:r>
            <a:r>
              <a:rPr lang="en-US" dirty="0" err="1">
                <a:solidFill>
                  <a:schemeClr val="dk1"/>
                </a:solidFill>
              </a:rPr>
              <a:t>poptotal</a:t>
            </a:r>
            <a:r>
              <a:rPr lang="en-US" dirty="0">
                <a:solidFill>
                  <a:schemeClr val="dk1"/>
                </a:solidFill>
              </a:rPr>
              <a:t>)) + </a:t>
            </a:r>
            <a:r>
              <a:rPr lang="en-US" dirty="0" err="1">
                <a:solidFill>
                  <a:schemeClr val="dk1"/>
                </a:solidFill>
              </a:rPr>
              <a:t>geom_point</a:t>
            </a:r>
            <a:r>
              <a:rPr lang="en-US" dirty="0">
                <a:solidFill>
                  <a:schemeClr val="dk1"/>
                </a:solidFill>
              </a:rPr>
              <a:t>()</a:t>
            </a:r>
          </a:p>
          <a:p>
            <a:pPr marL="400050" indent="-285750">
              <a:lnSpc>
                <a:spcPct val="90000"/>
              </a:lnSpc>
              <a:spcBef>
                <a:spcPts val="1000"/>
              </a:spcBef>
              <a:buClr>
                <a:schemeClr val="dk1"/>
              </a:buClr>
            </a:pPr>
            <a:r>
              <a:rPr lang="en-US" b="1" dirty="0">
                <a:solidFill>
                  <a:schemeClr val="dk1"/>
                </a:solidFill>
              </a:rPr>
              <a:t>Smoothing layer</a:t>
            </a:r>
          </a:p>
          <a:p>
            <a:pPr marL="514350" lvl="1" indent="0">
              <a:lnSpc>
                <a:spcPct val="90000"/>
              </a:lnSpc>
              <a:spcBef>
                <a:spcPts val="0"/>
              </a:spcBef>
              <a:buClr>
                <a:schemeClr val="dk1"/>
              </a:buClr>
              <a:buNone/>
            </a:pPr>
            <a:r>
              <a:rPr lang="en-US" dirty="0">
                <a:solidFill>
                  <a:schemeClr val="dk1"/>
                </a:solidFill>
              </a:rPr>
              <a:t>g &lt;- </a:t>
            </a:r>
            <a:r>
              <a:rPr lang="en-US" dirty="0" err="1">
                <a:solidFill>
                  <a:schemeClr val="dk1"/>
                </a:solidFill>
              </a:rPr>
              <a:t>ggplot</a:t>
            </a:r>
            <a:r>
              <a:rPr lang="en-US" dirty="0">
                <a:solidFill>
                  <a:schemeClr val="dk1"/>
                </a:solidFill>
              </a:rPr>
              <a:t>(</a:t>
            </a:r>
            <a:r>
              <a:rPr lang="en-US" dirty="0" err="1">
                <a:solidFill>
                  <a:schemeClr val="dk1"/>
                </a:solidFill>
              </a:rPr>
              <a:t>midwest</a:t>
            </a:r>
            <a:r>
              <a:rPr lang="en-US" dirty="0">
                <a:solidFill>
                  <a:schemeClr val="dk1"/>
                </a:solidFill>
              </a:rPr>
              <a:t>, </a:t>
            </a:r>
            <a:r>
              <a:rPr lang="en-US" dirty="0" err="1">
                <a:solidFill>
                  <a:schemeClr val="dk1"/>
                </a:solidFill>
              </a:rPr>
              <a:t>aes</a:t>
            </a:r>
            <a:r>
              <a:rPr lang="en-US" dirty="0">
                <a:solidFill>
                  <a:schemeClr val="dk1"/>
                </a:solidFill>
              </a:rPr>
              <a:t>(x=area, y=</a:t>
            </a:r>
            <a:r>
              <a:rPr lang="en-US" dirty="0" err="1">
                <a:solidFill>
                  <a:schemeClr val="dk1"/>
                </a:solidFill>
              </a:rPr>
              <a:t>poptotal</a:t>
            </a:r>
            <a:r>
              <a:rPr lang="en-US" dirty="0">
                <a:solidFill>
                  <a:schemeClr val="dk1"/>
                </a:solidFill>
              </a:rPr>
              <a:t>)) + </a:t>
            </a:r>
            <a:r>
              <a:rPr lang="en-US" dirty="0" err="1">
                <a:solidFill>
                  <a:schemeClr val="dk1"/>
                </a:solidFill>
              </a:rPr>
              <a:t>geom_point</a:t>
            </a:r>
            <a:r>
              <a:rPr lang="en-US" dirty="0">
                <a:solidFill>
                  <a:schemeClr val="dk1"/>
                </a:solidFill>
              </a:rPr>
              <a:t>() + </a:t>
            </a:r>
            <a:r>
              <a:rPr lang="en-US" dirty="0" err="1">
                <a:solidFill>
                  <a:schemeClr val="dk1"/>
                </a:solidFill>
              </a:rPr>
              <a:t>geom_smooth</a:t>
            </a:r>
            <a:r>
              <a:rPr lang="en-US" dirty="0">
                <a:solidFill>
                  <a:schemeClr val="dk1"/>
                </a:solidFill>
              </a:rPr>
              <a:t>(method="</a:t>
            </a:r>
            <a:r>
              <a:rPr lang="en-US" dirty="0" err="1">
                <a:solidFill>
                  <a:schemeClr val="dk1"/>
                </a:solidFill>
              </a:rPr>
              <a:t>lm</a:t>
            </a:r>
            <a:r>
              <a:rPr lang="en-US" dirty="0">
                <a:solidFill>
                  <a:schemeClr val="dk1"/>
                </a:solidFill>
              </a:rPr>
              <a:t>")</a:t>
            </a:r>
          </a:p>
          <a:p>
            <a:pPr marL="514350" lvl="1" indent="0">
              <a:lnSpc>
                <a:spcPct val="90000"/>
              </a:lnSpc>
              <a:spcBef>
                <a:spcPts val="0"/>
              </a:spcBef>
              <a:buClr>
                <a:schemeClr val="dk1"/>
              </a:buClr>
              <a:buNone/>
            </a:pPr>
            <a:r>
              <a:rPr lang="en-US" dirty="0">
                <a:solidFill>
                  <a:schemeClr val="dk1"/>
                </a:solidFill>
              </a:rPr>
              <a:t>plot(g)</a:t>
            </a:r>
          </a:p>
          <a:p>
            <a:pPr marL="400050" indent="-285750">
              <a:lnSpc>
                <a:spcPct val="90000"/>
              </a:lnSpc>
              <a:spcBef>
                <a:spcPts val="1000"/>
              </a:spcBef>
              <a:buClr>
                <a:schemeClr val="dk1"/>
              </a:buClr>
            </a:pPr>
            <a:r>
              <a:rPr lang="en-US" b="1" dirty="0">
                <a:solidFill>
                  <a:schemeClr val="dk1"/>
                </a:solidFill>
              </a:rPr>
              <a:t>Adjust axis by deleting out of range points</a:t>
            </a:r>
          </a:p>
          <a:p>
            <a:pPr marL="514350" lvl="1" indent="0">
              <a:lnSpc>
                <a:spcPct val="90000"/>
              </a:lnSpc>
              <a:spcBef>
                <a:spcPts val="0"/>
              </a:spcBef>
              <a:buClr>
                <a:schemeClr val="dk1"/>
              </a:buClr>
              <a:buNone/>
            </a:pPr>
            <a:r>
              <a:rPr lang="en-US" dirty="0">
                <a:solidFill>
                  <a:schemeClr val="dk1"/>
                </a:solidFill>
              </a:rPr>
              <a:t>g + </a:t>
            </a:r>
            <a:r>
              <a:rPr lang="en-US" dirty="0" err="1">
                <a:solidFill>
                  <a:schemeClr val="dk1"/>
                </a:solidFill>
              </a:rPr>
              <a:t>xlim</a:t>
            </a:r>
            <a:r>
              <a:rPr lang="en-US" dirty="0">
                <a:solidFill>
                  <a:schemeClr val="dk1"/>
                </a:solidFill>
              </a:rPr>
              <a:t>(c(0, 0.1)) + </a:t>
            </a:r>
            <a:r>
              <a:rPr lang="en-US" dirty="0" err="1">
                <a:solidFill>
                  <a:schemeClr val="dk1"/>
                </a:solidFill>
              </a:rPr>
              <a:t>ylim</a:t>
            </a:r>
            <a:r>
              <a:rPr lang="en-US" dirty="0">
                <a:solidFill>
                  <a:schemeClr val="dk1"/>
                </a:solidFill>
              </a:rPr>
              <a:t>(c(0, 1000000))</a:t>
            </a:r>
          </a:p>
          <a:p>
            <a:pPr marL="400050" indent="-285750">
              <a:lnSpc>
                <a:spcPct val="90000"/>
              </a:lnSpc>
              <a:spcBef>
                <a:spcPts val="1000"/>
              </a:spcBef>
              <a:buClr>
                <a:schemeClr val="dk1"/>
              </a:buClr>
            </a:pPr>
            <a:r>
              <a:rPr lang="en-US" b="1" dirty="0">
                <a:solidFill>
                  <a:schemeClr val="dk1"/>
                </a:solidFill>
              </a:rPr>
              <a:t>Change labels</a:t>
            </a:r>
          </a:p>
          <a:p>
            <a:pPr marL="514350" lvl="1" indent="0">
              <a:lnSpc>
                <a:spcPct val="90000"/>
              </a:lnSpc>
              <a:spcBef>
                <a:spcPts val="0"/>
              </a:spcBef>
              <a:buClr>
                <a:schemeClr val="dk1"/>
              </a:buClr>
              <a:buNone/>
            </a:pPr>
            <a:r>
              <a:rPr lang="en-US" dirty="0">
                <a:solidFill>
                  <a:schemeClr val="dk1"/>
                </a:solidFill>
              </a:rPr>
              <a:t>g1 &lt;- g + </a:t>
            </a:r>
            <a:r>
              <a:rPr lang="en-US" dirty="0" err="1">
                <a:solidFill>
                  <a:schemeClr val="dk1"/>
                </a:solidFill>
              </a:rPr>
              <a:t>coord_cartesian</a:t>
            </a:r>
            <a:r>
              <a:rPr lang="en-US" dirty="0">
                <a:solidFill>
                  <a:schemeClr val="dk1"/>
                </a:solidFill>
              </a:rPr>
              <a:t>(</a:t>
            </a:r>
            <a:r>
              <a:rPr lang="en-US" dirty="0" err="1">
                <a:solidFill>
                  <a:schemeClr val="dk1"/>
                </a:solidFill>
              </a:rPr>
              <a:t>xlim</a:t>
            </a:r>
            <a:r>
              <a:rPr lang="en-US" dirty="0">
                <a:solidFill>
                  <a:schemeClr val="dk1"/>
                </a:solidFill>
              </a:rPr>
              <a:t>=c(0,0.1), </a:t>
            </a:r>
            <a:r>
              <a:rPr lang="en-US" dirty="0" err="1">
                <a:solidFill>
                  <a:schemeClr val="dk1"/>
                </a:solidFill>
              </a:rPr>
              <a:t>ylim</a:t>
            </a:r>
            <a:r>
              <a:rPr lang="en-US" dirty="0">
                <a:solidFill>
                  <a:schemeClr val="dk1"/>
                </a:solidFill>
              </a:rPr>
              <a:t>=c(0, 1000000)) </a:t>
            </a:r>
          </a:p>
          <a:p>
            <a:pPr marL="514350" lvl="1" indent="0">
              <a:lnSpc>
                <a:spcPct val="90000"/>
              </a:lnSpc>
              <a:spcBef>
                <a:spcPts val="0"/>
              </a:spcBef>
              <a:buClr>
                <a:schemeClr val="dk1"/>
              </a:buClr>
              <a:buNone/>
            </a:pPr>
            <a:r>
              <a:rPr lang="en-US" dirty="0">
                <a:solidFill>
                  <a:schemeClr val="dk1"/>
                </a:solidFill>
              </a:rPr>
              <a:t>g1 + labs(title="Area Vs Population", subtitle="From </a:t>
            </a:r>
            <a:r>
              <a:rPr lang="en-US" dirty="0" err="1">
                <a:solidFill>
                  <a:schemeClr val="dk1"/>
                </a:solidFill>
              </a:rPr>
              <a:t>midwest</a:t>
            </a:r>
            <a:r>
              <a:rPr lang="en-US" dirty="0">
                <a:solidFill>
                  <a:schemeClr val="dk1"/>
                </a:solidFill>
              </a:rPr>
              <a:t> dataset", y="Population", x="Area", caption="Midwest Demographics")</a:t>
            </a:r>
          </a:p>
          <a:p>
            <a:pPr marL="514350" lvl="1" indent="0">
              <a:lnSpc>
                <a:spcPct val="90000"/>
              </a:lnSpc>
              <a:spcBef>
                <a:spcPts val="0"/>
              </a:spcBef>
              <a:buClr>
                <a:schemeClr val="dk1"/>
              </a:buClr>
              <a:buNone/>
            </a:pPr>
            <a:endParaRPr lang="en-US" dirty="0">
              <a:solidFill>
                <a:schemeClr val="dk1"/>
              </a:solidFill>
            </a:endParaRPr>
          </a:p>
          <a:p>
            <a:pPr marL="114300" marR="0" lvl="0" indent="0" algn="l" rtl="0">
              <a:lnSpc>
                <a:spcPct val="90000"/>
              </a:lnSpc>
              <a:spcBef>
                <a:spcPts val="1000"/>
              </a:spcBef>
              <a:spcAft>
                <a:spcPts val="0"/>
              </a:spcAft>
              <a:buClr>
                <a:schemeClr val="dk1"/>
              </a:buClr>
              <a:buSzPct val="100000"/>
              <a:buNone/>
            </a:pPr>
            <a:endParaRPr lang="en-US" sz="2000" b="1" i="0" u="none" strike="noStrike" cap="none" dirty="0">
              <a:solidFill>
                <a:schemeClr val="dk1"/>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19</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1914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Course Outline</a:t>
            </a:r>
          </a:p>
        </p:txBody>
      </p:sp>
      <p:sp>
        <p:nvSpPr>
          <p:cNvPr id="91" name="Shape 91"/>
          <p:cNvSpPr txBox="1">
            <a:spLocks noGrp="1"/>
          </p:cNvSpPr>
          <p:nvPr>
            <p:ph type="body" idx="1"/>
          </p:nvPr>
        </p:nvSpPr>
        <p:spPr>
          <a:xfrm>
            <a:off x="2362200" y="2286000"/>
            <a:ext cx="4343400" cy="3429000"/>
          </a:xfrm>
          <a:prstGeom prst="rect">
            <a:avLst/>
          </a:prstGeom>
          <a:noFill/>
          <a:ln>
            <a:noFill/>
          </a:ln>
        </p:spPr>
        <p:txBody>
          <a:bodyPr lIns="91425" tIns="45700" rIns="91425" bIns="45700" anchor="t" anchorCtr="0">
            <a:noAutofit/>
          </a:bodyPr>
          <a:lstStyle/>
          <a:p>
            <a:pPr marL="457200" marR="0" lvl="0" indent="-342900" algn="l" rtl="0">
              <a:lnSpc>
                <a:spcPct val="90000"/>
              </a:lnSpc>
              <a:spcBef>
                <a:spcPts val="1000"/>
              </a:spcBef>
              <a:spcAft>
                <a:spcPts val="0"/>
              </a:spcAft>
              <a:buClr>
                <a:schemeClr val="dk1"/>
              </a:buClr>
              <a:buSzPct val="100000"/>
            </a:pPr>
            <a:r>
              <a:rPr lang="en-US" sz="1800" b="1" dirty="0">
                <a:solidFill>
                  <a:schemeClr val="dk1"/>
                </a:solidFill>
              </a:rPr>
              <a:t>Productivity features</a:t>
            </a:r>
          </a:p>
          <a:p>
            <a:pPr marL="457200" marR="0" lvl="0" indent="-342900" algn="l" rtl="0">
              <a:lnSpc>
                <a:spcPct val="90000"/>
              </a:lnSpc>
              <a:spcBef>
                <a:spcPts val="1000"/>
              </a:spcBef>
              <a:spcAft>
                <a:spcPts val="0"/>
              </a:spcAft>
              <a:buClr>
                <a:schemeClr val="dk1"/>
              </a:buClr>
              <a:buSzPct val="100000"/>
            </a:pPr>
            <a:r>
              <a:rPr lang="en-US" sz="1800" b="1" dirty="0">
                <a:solidFill>
                  <a:schemeClr val="dk1"/>
                </a:solidFill>
              </a:rPr>
              <a:t>Essential data skills </a:t>
            </a:r>
            <a:endParaRPr lang="en-US" b="1" dirty="0">
              <a:solidFill>
                <a:schemeClr val="dk1"/>
              </a:solidFill>
            </a:endParaRPr>
          </a:p>
          <a:p>
            <a:pPr marL="457200" indent="-342900">
              <a:lnSpc>
                <a:spcPct val="90000"/>
              </a:lnSpc>
              <a:spcBef>
                <a:spcPts val="1000"/>
              </a:spcBef>
              <a:buClr>
                <a:schemeClr val="dk1"/>
              </a:buClr>
            </a:pPr>
            <a:r>
              <a:rPr lang="en-US" b="1" dirty="0">
                <a:solidFill>
                  <a:schemeClr val="dk1"/>
                </a:solidFill>
              </a:rPr>
              <a:t>Factors </a:t>
            </a:r>
          </a:p>
          <a:p>
            <a:pPr marL="457200" indent="-342900">
              <a:lnSpc>
                <a:spcPct val="90000"/>
              </a:lnSpc>
              <a:spcBef>
                <a:spcPts val="1000"/>
              </a:spcBef>
              <a:buClr>
                <a:schemeClr val="dk1"/>
              </a:buClr>
            </a:pPr>
            <a:r>
              <a:rPr lang="en-US" b="1" dirty="0">
                <a:solidFill>
                  <a:schemeClr val="dk1"/>
                </a:solidFill>
              </a:rPr>
              <a:t>Descriptive statistics</a:t>
            </a:r>
          </a:p>
          <a:p>
            <a:pPr marL="457200" indent="-342900">
              <a:lnSpc>
                <a:spcPct val="90000"/>
              </a:lnSpc>
              <a:spcBef>
                <a:spcPts val="1000"/>
              </a:spcBef>
              <a:buClr>
                <a:schemeClr val="dk1"/>
              </a:buClr>
            </a:pPr>
            <a:r>
              <a:rPr lang="en-US" b="1" dirty="0">
                <a:solidFill>
                  <a:schemeClr val="dk1"/>
                </a:solidFill>
              </a:rPr>
              <a:t>Covariances and correlations</a:t>
            </a:r>
          </a:p>
          <a:p>
            <a:pPr marL="857250" lvl="1" indent="-342900">
              <a:lnSpc>
                <a:spcPct val="90000"/>
              </a:lnSpc>
              <a:spcBef>
                <a:spcPts val="1000"/>
              </a:spcBef>
              <a:buClr>
                <a:schemeClr val="dk1"/>
              </a:buClr>
            </a:pPr>
            <a:endParaRPr lang="en-US" b="1" dirty="0">
              <a:solidFill>
                <a:schemeClr val="dk1"/>
              </a:solidFill>
            </a:endParaRPr>
          </a:p>
          <a:p>
            <a:pPr marL="457200" marR="0" lvl="0" indent="-342900" algn="l" rtl="0">
              <a:lnSpc>
                <a:spcPct val="90000"/>
              </a:lnSpc>
              <a:spcBef>
                <a:spcPts val="1000"/>
              </a:spcBef>
              <a:spcAft>
                <a:spcPts val="0"/>
              </a:spcAft>
              <a:buClr>
                <a:schemeClr val="dk1"/>
              </a:buClr>
              <a:buSzPct val="100000"/>
            </a:pPr>
            <a:endParaRPr lang="en-US" sz="1800" b="1" dirty="0">
              <a:solidFill>
                <a:schemeClr val="dk1"/>
              </a:solidFill>
            </a:endParaRPr>
          </a:p>
          <a:p>
            <a:pPr marL="457200" marR="0" lvl="0" indent="-342900" algn="l" rtl="0">
              <a:lnSpc>
                <a:spcPct val="90000"/>
              </a:lnSpc>
              <a:spcBef>
                <a:spcPts val="1000"/>
              </a:spcBef>
              <a:spcAft>
                <a:spcPts val="0"/>
              </a:spcAft>
              <a:buClr>
                <a:schemeClr val="dk1"/>
              </a:buClr>
              <a:buSzPct val="100000"/>
            </a:pPr>
            <a:endParaRPr lang="en-US" sz="1800" b="1" i="0" u="none" strike="noStrike" cap="none" dirty="0">
              <a:solidFill>
                <a:schemeClr val="dk1"/>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96514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ggplot2 Cont</a:t>
            </a:r>
            <a:r>
              <a:rPr lang="en-US" sz="3000" b="1" i="0" u="none" strike="noStrike" cap="none" dirty="0" smtClean="0">
                <a:solidFill>
                  <a:srgbClr val="00467F"/>
                </a:solidFill>
                <a:latin typeface="Arial"/>
                <a:ea typeface="Arial"/>
                <a:cs typeface="Arial"/>
                <a:sym typeface="Arial"/>
              </a:rPr>
              <a:t>. 2</a:t>
            </a:r>
            <a:endParaRPr lang="en-US" sz="3000" b="1" i="0" u="none" strike="noStrike" cap="none" dirty="0">
              <a:solidFill>
                <a:srgbClr val="00467F"/>
              </a:solidFill>
              <a:latin typeface="Arial"/>
              <a:ea typeface="Arial"/>
              <a:cs typeface="Arial"/>
              <a:sym typeface="Arial"/>
            </a:endParaRPr>
          </a:p>
        </p:txBody>
      </p:sp>
      <p:sp>
        <p:nvSpPr>
          <p:cNvPr id="91" name="Shape 91"/>
          <p:cNvSpPr txBox="1">
            <a:spLocks noGrp="1"/>
          </p:cNvSpPr>
          <p:nvPr>
            <p:ph type="body" idx="1"/>
          </p:nvPr>
        </p:nvSpPr>
        <p:spPr>
          <a:xfrm>
            <a:off x="1371600" y="1371600"/>
            <a:ext cx="6553200" cy="3657600"/>
          </a:xfrm>
          <a:prstGeom prst="rect">
            <a:avLst/>
          </a:prstGeom>
          <a:noFill/>
          <a:ln>
            <a:noFill/>
          </a:ln>
        </p:spPr>
        <p:txBody>
          <a:bodyPr lIns="91425" tIns="45700" rIns="91425" bIns="45700" anchor="t" anchorCtr="0">
            <a:noAutofit/>
          </a:bodyPr>
          <a:lstStyle/>
          <a:p>
            <a:pPr marL="400050" indent="-285750">
              <a:lnSpc>
                <a:spcPct val="90000"/>
              </a:lnSpc>
              <a:spcBef>
                <a:spcPts val="1000"/>
              </a:spcBef>
              <a:buClr>
                <a:schemeClr val="dk1"/>
              </a:buClr>
            </a:pPr>
            <a:r>
              <a:rPr lang="en-US" b="1" dirty="0" smtClean="0">
                <a:solidFill>
                  <a:schemeClr val="dk1"/>
                </a:solidFill>
              </a:rPr>
              <a:t>Change </a:t>
            </a:r>
            <a:r>
              <a:rPr lang="en-US" b="1" dirty="0">
                <a:solidFill>
                  <a:schemeClr val="dk1"/>
                </a:solidFill>
              </a:rPr>
              <a:t>color and size of points</a:t>
            </a:r>
          </a:p>
          <a:p>
            <a:pPr marL="514350" lvl="1" indent="0">
              <a:lnSpc>
                <a:spcPct val="90000"/>
              </a:lnSpc>
              <a:spcBef>
                <a:spcPts val="0"/>
              </a:spcBef>
              <a:buClr>
                <a:schemeClr val="dk1"/>
              </a:buClr>
              <a:buNone/>
            </a:pPr>
            <a:r>
              <a:rPr lang="en-US" dirty="0" err="1">
                <a:solidFill>
                  <a:schemeClr val="dk1"/>
                </a:solidFill>
              </a:rPr>
              <a:t>ggplot</a:t>
            </a:r>
            <a:r>
              <a:rPr lang="en-US" dirty="0">
                <a:solidFill>
                  <a:schemeClr val="dk1"/>
                </a:solidFill>
              </a:rPr>
              <a:t>(</a:t>
            </a:r>
            <a:r>
              <a:rPr lang="en-US" dirty="0" err="1">
                <a:solidFill>
                  <a:schemeClr val="dk1"/>
                </a:solidFill>
              </a:rPr>
              <a:t>midwest</a:t>
            </a:r>
            <a:r>
              <a:rPr lang="en-US" dirty="0">
                <a:solidFill>
                  <a:schemeClr val="dk1"/>
                </a:solidFill>
              </a:rPr>
              <a:t>, </a:t>
            </a:r>
            <a:r>
              <a:rPr lang="en-US" dirty="0" err="1">
                <a:solidFill>
                  <a:schemeClr val="dk1"/>
                </a:solidFill>
              </a:rPr>
              <a:t>aes</a:t>
            </a:r>
            <a:r>
              <a:rPr lang="en-US" dirty="0">
                <a:solidFill>
                  <a:schemeClr val="dk1"/>
                </a:solidFill>
              </a:rPr>
              <a:t>(x=area, y=</a:t>
            </a:r>
            <a:r>
              <a:rPr lang="en-US" dirty="0" err="1">
                <a:solidFill>
                  <a:schemeClr val="dk1"/>
                </a:solidFill>
              </a:rPr>
              <a:t>poptotal</a:t>
            </a:r>
            <a:r>
              <a:rPr lang="en-US" dirty="0">
                <a:solidFill>
                  <a:schemeClr val="dk1"/>
                </a:solidFill>
              </a:rPr>
              <a:t>)) + </a:t>
            </a:r>
          </a:p>
          <a:p>
            <a:pPr marL="514350" lvl="1" indent="0">
              <a:lnSpc>
                <a:spcPct val="90000"/>
              </a:lnSpc>
              <a:spcBef>
                <a:spcPts val="0"/>
              </a:spcBef>
              <a:buClr>
                <a:schemeClr val="dk1"/>
              </a:buClr>
              <a:buNone/>
            </a:pPr>
            <a:r>
              <a:rPr lang="en-US" dirty="0">
                <a:solidFill>
                  <a:schemeClr val="dk1"/>
                </a:solidFill>
              </a:rPr>
              <a:t>  </a:t>
            </a:r>
            <a:r>
              <a:rPr lang="en-US" dirty="0" err="1">
                <a:solidFill>
                  <a:schemeClr val="dk1"/>
                </a:solidFill>
              </a:rPr>
              <a:t>geom_point</a:t>
            </a:r>
            <a:r>
              <a:rPr lang="en-US" dirty="0">
                <a:solidFill>
                  <a:schemeClr val="dk1"/>
                </a:solidFill>
              </a:rPr>
              <a:t>(col="</a:t>
            </a:r>
            <a:r>
              <a:rPr lang="en-US" dirty="0" err="1">
                <a:solidFill>
                  <a:schemeClr val="dk1"/>
                </a:solidFill>
              </a:rPr>
              <a:t>steelblue</a:t>
            </a:r>
            <a:r>
              <a:rPr lang="en-US" dirty="0">
                <a:solidFill>
                  <a:schemeClr val="dk1"/>
                </a:solidFill>
              </a:rPr>
              <a:t>", size=3) +   # Set static color and size for points</a:t>
            </a:r>
          </a:p>
          <a:p>
            <a:pPr marL="514350" lvl="1" indent="0">
              <a:lnSpc>
                <a:spcPct val="90000"/>
              </a:lnSpc>
              <a:spcBef>
                <a:spcPts val="0"/>
              </a:spcBef>
              <a:buClr>
                <a:schemeClr val="dk1"/>
              </a:buClr>
              <a:buNone/>
            </a:pPr>
            <a:r>
              <a:rPr lang="en-US" dirty="0">
                <a:solidFill>
                  <a:schemeClr val="dk1"/>
                </a:solidFill>
              </a:rPr>
              <a:t>  </a:t>
            </a:r>
            <a:r>
              <a:rPr lang="en-US" dirty="0" err="1">
                <a:solidFill>
                  <a:schemeClr val="dk1"/>
                </a:solidFill>
              </a:rPr>
              <a:t>geom_smooth</a:t>
            </a:r>
            <a:r>
              <a:rPr lang="en-US" dirty="0">
                <a:solidFill>
                  <a:schemeClr val="dk1"/>
                </a:solidFill>
              </a:rPr>
              <a:t>(method="</a:t>
            </a:r>
            <a:r>
              <a:rPr lang="en-US" dirty="0" err="1">
                <a:solidFill>
                  <a:schemeClr val="dk1"/>
                </a:solidFill>
              </a:rPr>
              <a:t>lm</a:t>
            </a:r>
            <a:r>
              <a:rPr lang="en-US" dirty="0">
                <a:solidFill>
                  <a:schemeClr val="dk1"/>
                </a:solidFill>
              </a:rPr>
              <a:t>", col="firebrick") +  # change the color of line</a:t>
            </a:r>
          </a:p>
          <a:p>
            <a:pPr marL="514350" lvl="1" indent="0">
              <a:lnSpc>
                <a:spcPct val="90000"/>
              </a:lnSpc>
              <a:spcBef>
                <a:spcPts val="0"/>
              </a:spcBef>
              <a:buClr>
                <a:schemeClr val="dk1"/>
              </a:buClr>
              <a:buNone/>
            </a:pPr>
            <a:r>
              <a:rPr lang="en-US" dirty="0">
                <a:solidFill>
                  <a:schemeClr val="dk1"/>
                </a:solidFill>
              </a:rPr>
              <a:t>  </a:t>
            </a:r>
            <a:r>
              <a:rPr lang="en-US" dirty="0" err="1">
                <a:solidFill>
                  <a:schemeClr val="dk1"/>
                </a:solidFill>
              </a:rPr>
              <a:t>coord_cartesian</a:t>
            </a:r>
            <a:r>
              <a:rPr lang="en-US" dirty="0">
                <a:solidFill>
                  <a:schemeClr val="dk1"/>
                </a:solidFill>
              </a:rPr>
              <a:t>(</a:t>
            </a:r>
            <a:r>
              <a:rPr lang="en-US" dirty="0" err="1">
                <a:solidFill>
                  <a:schemeClr val="dk1"/>
                </a:solidFill>
              </a:rPr>
              <a:t>xlim</a:t>
            </a:r>
            <a:r>
              <a:rPr lang="en-US" dirty="0">
                <a:solidFill>
                  <a:schemeClr val="dk1"/>
                </a:solidFill>
              </a:rPr>
              <a:t>=c(0, 0.1), </a:t>
            </a:r>
            <a:r>
              <a:rPr lang="en-US" dirty="0" err="1">
                <a:solidFill>
                  <a:schemeClr val="dk1"/>
                </a:solidFill>
              </a:rPr>
              <a:t>ylim</a:t>
            </a:r>
            <a:r>
              <a:rPr lang="en-US" dirty="0">
                <a:solidFill>
                  <a:schemeClr val="dk1"/>
                </a:solidFill>
              </a:rPr>
              <a:t>=c(0, 1000000)) + </a:t>
            </a:r>
          </a:p>
          <a:p>
            <a:pPr marL="514350" lvl="1" indent="0">
              <a:lnSpc>
                <a:spcPct val="90000"/>
              </a:lnSpc>
              <a:spcBef>
                <a:spcPts val="0"/>
              </a:spcBef>
              <a:buClr>
                <a:schemeClr val="dk1"/>
              </a:buClr>
              <a:buNone/>
            </a:pPr>
            <a:r>
              <a:rPr lang="en-US" dirty="0">
                <a:solidFill>
                  <a:schemeClr val="dk1"/>
                </a:solidFill>
              </a:rPr>
              <a:t>  labs(title="Area Vs Population", subtitle="From </a:t>
            </a:r>
            <a:r>
              <a:rPr lang="en-US" dirty="0" err="1">
                <a:solidFill>
                  <a:schemeClr val="dk1"/>
                </a:solidFill>
              </a:rPr>
              <a:t>midwest</a:t>
            </a:r>
            <a:r>
              <a:rPr lang="en-US" dirty="0">
                <a:solidFill>
                  <a:schemeClr val="dk1"/>
                </a:solidFill>
              </a:rPr>
              <a:t> dataset", y="Population", x="Area", caption="Midwest Demographics</a:t>
            </a:r>
            <a:r>
              <a:rPr lang="en-US" dirty="0" smtClean="0">
                <a:solidFill>
                  <a:schemeClr val="dk1"/>
                </a:solidFill>
              </a:rPr>
              <a:t>")</a:t>
            </a:r>
          </a:p>
          <a:p>
            <a:pPr marL="514350" lvl="1" indent="0">
              <a:lnSpc>
                <a:spcPct val="90000"/>
              </a:lnSpc>
              <a:spcBef>
                <a:spcPts val="0"/>
              </a:spcBef>
              <a:buClr>
                <a:schemeClr val="dk1"/>
              </a:buClr>
              <a:buNone/>
            </a:pPr>
            <a:endParaRPr lang="en-US" dirty="0">
              <a:solidFill>
                <a:schemeClr val="dk1"/>
              </a:solidFill>
            </a:endParaRPr>
          </a:p>
          <a:p>
            <a:pPr marL="400050" indent="-285750">
              <a:lnSpc>
                <a:spcPct val="90000"/>
              </a:lnSpc>
              <a:spcBef>
                <a:spcPts val="0"/>
              </a:spcBef>
              <a:buClr>
                <a:schemeClr val="dk1"/>
              </a:buClr>
            </a:pPr>
            <a:r>
              <a:rPr lang="en-US" b="1" dirty="0">
                <a:solidFill>
                  <a:schemeClr val="dk1"/>
                </a:solidFill>
              </a:rPr>
              <a:t>Change the Color To Reflect Categories in Another Column</a:t>
            </a:r>
          </a:p>
          <a:p>
            <a:pPr marL="114300" indent="0">
              <a:lnSpc>
                <a:spcPct val="90000"/>
              </a:lnSpc>
              <a:spcBef>
                <a:spcPts val="0"/>
              </a:spcBef>
              <a:buClr>
                <a:schemeClr val="dk1"/>
              </a:buClr>
              <a:buNone/>
            </a:pPr>
            <a:endParaRPr lang="en-US" sz="1800" dirty="0">
              <a:solidFill>
                <a:schemeClr val="dk1"/>
              </a:solidFill>
            </a:endParaRPr>
          </a:p>
          <a:p>
            <a:pPr marL="514350" lvl="1" indent="0">
              <a:lnSpc>
                <a:spcPct val="90000"/>
              </a:lnSpc>
              <a:spcBef>
                <a:spcPts val="0"/>
              </a:spcBef>
              <a:buClr>
                <a:schemeClr val="dk1"/>
              </a:buClr>
              <a:buNone/>
            </a:pPr>
            <a:r>
              <a:rPr lang="en-US" dirty="0">
                <a:solidFill>
                  <a:schemeClr val="dk1"/>
                </a:solidFill>
              </a:rPr>
              <a:t>gg &lt;- </a:t>
            </a:r>
            <a:r>
              <a:rPr lang="en-US" dirty="0" err="1">
                <a:solidFill>
                  <a:schemeClr val="dk1"/>
                </a:solidFill>
              </a:rPr>
              <a:t>ggplot</a:t>
            </a:r>
            <a:r>
              <a:rPr lang="en-US" dirty="0">
                <a:solidFill>
                  <a:schemeClr val="dk1"/>
                </a:solidFill>
              </a:rPr>
              <a:t>(</a:t>
            </a:r>
            <a:r>
              <a:rPr lang="en-US" dirty="0" err="1">
                <a:solidFill>
                  <a:schemeClr val="dk1"/>
                </a:solidFill>
              </a:rPr>
              <a:t>midwest</a:t>
            </a:r>
            <a:r>
              <a:rPr lang="en-US" dirty="0">
                <a:solidFill>
                  <a:schemeClr val="dk1"/>
                </a:solidFill>
              </a:rPr>
              <a:t>, </a:t>
            </a:r>
            <a:r>
              <a:rPr lang="en-US" dirty="0" err="1">
                <a:solidFill>
                  <a:schemeClr val="dk1"/>
                </a:solidFill>
              </a:rPr>
              <a:t>aes</a:t>
            </a:r>
            <a:r>
              <a:rPr lang="en-US" dirty="0">
                <a:solidFill>
                  <a:schemeClr val="dk1"/>
                </a:solidFill>
              </a:rPr>
              <a:t>(x=area, y=</a:t>
            </a:r>
            <a:r>
              <a:rPr lang="en-US" dirty="0" err="1">
                <a:solidFill>
                  <a:schemeClr val="dk1"/>
                </a:solidFill>
              </a:rPr>
              <a:t>poptotal</a:t>
            </a:r>
            <a:r>
              <a:rPr lang="en-US" dirty="0">
                <a:solidFill>
                  <a:schemeClr val="dk1"/>
                </a:solidFill>
              </a:rPr>
              <a:t>)) + </a:t>
            </a:r>
          </a:p>
          <a:p>
            <a:pPr marL="514350" lvl="1" indent="0">
              <a:lnSpc>
                <a:spcPct val="90000"/>
              </a:lnSpc>
              <a:spcBef>
                <a:spcPts val="0"/>
              </a:spcBef>
              <a:buClr>
                <a:schemeClr val="dk1"/>
              </a:buClr>
              <a:buNone/>
            </a:pPr>
            <a:r>
              <a:rPr lang="en-US" dirty="0">
                <a:solidFill>
                  <a:schemeClr val="dk1"/>
                </a:solidFill>
              </a:rPr>
              <a:t>  </a:t>
            </a:r>
            <a:r>
              <a:rPr lang="en-US" dirty="0" err="1">
                <a:solidFill>
                  <a:schemeClr val="dk1"/>
                </a:solidFill>
              </a:rPr>
              <a:t>geom_point</a:t>
            </a:r>
            <a:r>
              <a:rPr lang="en-US" dirty="0">
                <a:solidFill>
                  <a:schemeClr val="dk1"/>
                </a:solidFill>
              </a:rPr>
              <a:t>(</a:t>
            </a:r>
            <a:r>
              <a:rPr lang="en-US" dirty="0" err="1">
                <a:solidFill>
                  <a:schemeClr val="dk1"/>
                </a:solidFill>
              </a:rPr>
              <a:t>aes</a:t>
            </a:r>
            <a:r>
              <a:rPr lang="en-US" dirty="0">
                <a:solidFill>
                  <a:schemeClr val="dk1"/>
                </a:solidFill>
              </a:rPr>
              <a:t>(col=state), size=3) </a:t>
            </a:r>
            <a:r>
              <a:rPr lang="en-US" dirty="0" smtClean="0">
                <a:solidFill>
                  <a:schemeClr val="dk1"/>
                </a:solidFill>
              </a:rPr>
              <a:t>+</a:t>
            </a:r>
            <a:endParaRPr lang="en-US" dirty="0">
              <a:solidFill>
                <a:schemeClr val="dk1"/>
              </a:solidFill>
            </a:endParaRPr>
          </a:p>
          <a:p>
            <a:pPr marL="514350" lvl="1" indent="0">
              <a:lnSpc>
                <a:spcPct val="90000"/>
              </a:lnSpc>
              <a:spcBef>
                <a:spcPts val="0"/>
              </a:spcBef>
              <a:buClr>
                <a:schemeClr val="dk1"/>
              </a:buClr>
              <a:buNone/>
            </a:pPr>
            <a:r>
              <a:rPr lang="en-US" dirty="0">
                <a:solidFill>
                  <a:schemeClr val="dk1"/>
                </a:solidFill>
              </a:rPr>
              <a:t>  </a:t>
            </a:r>
            <a:r>
              <a:rPr lang="en-US" dirty="0" err="1">
                <a:solidFill>
                  <a:schemeClr val="dk1"/>
                </a:solidFill>
              </a:rPr>
              <a:t>geom_smooth</a:t>
            </a:r>
            <a:r>
              <a:rPr lang="en-US" dirty="0">
                <a:solidFill>
                  <a:schemeClr val="dk1"/>
                </a:solidFill>
              </a:rPr>
              <a:t>(method="lm", col="firebrick", size=2) + </a:t>
            </a:r>
          </a:p>
          <a:p>
            <a:pPr marL="514350" lvl="1" indent="0">
              <a:lnSpc>
                <a:spcPct val="90000"/>
              </a:lnSpc>
              <a:spcBef>
                <a:spcPts val="0"/>
              </a:spcBef>
              <a:buClr>
                <a:schemeClr val="dk1"/>
              </a:buClr>
              <a:buNone/>
            </a:pPr>
            <a:r>
              <a:rPr lang="en-US" dirty="0">
                <a:solidFill>
                  <a:schemeClr val="dk1"/>
                </a:solidFill>
              </a:rPr>
              <a:t>  </a:t>
            </a:r>
            <a:r>
              <a:rPr lang="en-US" dirty="0" err="1">
                <a:solidFill>
                  <a:schemeClr val="dk1"/>
                </a:solidFill>
              </a:rPr>
              <a:t>coord_cartesian</a:t>
            </a:r>
            <a:r>
              <a:rPr lang="en-US" dirty="0">
                <a:solidFill>
                  <a:schemeClr val="dk1"/>
                </a:solidFill>
              </a:rPr>
              <a:t>(</a:t>
            </a:r>
            <a:r>
              <a:rPr lang="en-US" dirty="0" err="1">
                <a:solidFill>
                  <a:schemeClr val="dk1"/>
                </a:solidFill>
              </a:rPr>
              <a:t>xlim</a:t>
            </a:r>
            <a:r>
              <a:rPr lang="en-US" dirty="0">
                <a:solidFill>
                  <a:schemeClr val="dk1"/>
                </a:solidFill>
              </a:rPr>
              <a:t>=c(0, 0.1), </a:t>
            </a:r>
            <a:r>
              <a:rPr lang="en-US" dirty="0" err="1">
                <a:solidFill>
                  <a:schemeClr val="dk1"/>
                </a:solidFill>
              </a:rPr>
              <a:t>ylim</a:t>
            </a:r>
            <a:r>
              <a:rPr lang="en-US" dirty="0">
                <a:solidFill>
                  <a:schemeClr val="dk1"/>
                </a:solidFill>
              </a:rPr>
              <a:t>=c(0, 1000000)) + </a:t>
            </a:r>
          </a:p>
          <a:p>
            <a:pPr marL="514350" lvl="1" indent="0">
              <a:lnSpc>
                <a:spcPct val="90000"/>
              </a:lnSpc>
              <a:spcBef>
                <a:spcPts val="0"/>
              </a:spcBef>
              <a:buClr>
                <a:schemeClr val="dk1"/>
              </a:buClr>
              <a:buNone/>
            </a:pPr>
            <a:r>
              <a:rPr lang="en-US" dirty="0">
                <a:solidFill>
                  <a:schemeClr val="dk1"/>
                </a:solidFill>
              </a:rPr>
              <a:t>  labs(title="Area Vs Population", subtitle="From </a:t>
            </a:r>
            <a:r>
              <a:rPr lang="en-US" dirty="0" err="1">
                <a:solidFill>
                  <a:schemeClr val="dk1"/>
                </a:solidFill>
              </a:rPr>
              <a:t>midwest</a:t>
            </a:r>
            <a:r>
              <a:rPr lang="en-US" dirty="0">
                <a:solidFill>
                  <a:schemeClr val="dk1"/>
                </a:solidFill>
              </a:rPr>
              <a:t> dataset", y="Population", x="Area", caption="Midwest Demographics")</a:t>
            </a:r>
          </a:p>
          <a:p>
            <a:pPr marL="514350" lvl="1" indent="0">
              <a:lnSpc>
                <a:spcPct val="90000"/>
              </a:lnSpc>
              <a:spcBef>
                <a:spcPts val="0"/>
              </a:spcBef>
              <a:buClr>
                <a:schemeClr val="dk1"/>
              </a:buClr>
              <a:buNone/>
            </a:pPr>
            <a:r>
              <a:rPr lang="en-US" dirty="0">
                <a:solidFill>
                  <a:schemeClr val="dk1"/>
                </a:solidFill>
              </a:rPr>
              <a:t>plot(gg)</a:t>
            </a:r>
          </a:p>
          <a:p>
            <a:pPr marL="114300" indent="0">
              <a:lnSpc>
                <a:spcPct val="90000"/>
              </a:lnSpc>
              <a:spcBef>
                <a:spcPts val="0"/>
              </a:spcBef>
              <a:buClr>
                <a:schemeClr val="dk1"/>
              </a:buClr>
              <a:buNone/>
            </a:pPr>
            <a:endParaRPr lang="en-US" sz="1800" dirty="0" smtClean="0">
              <a:solidFill>
                <a:schemeClr val="dk1"/>
              </a:solidFill>
            </a:endParaRPr>
          </a:p>
          <a:p>
            <a:pPr marL="514350" lvl="1" indent="0">
              <a:lnSpc>
                <a:spcPct val="90000"/>
              </a:lnSpc>
              <a:spcBef>
                <a:spcPts val="0"/>
              </a:spcBef>
              <a:buClr>
                <a:schemeClr val="dk1"/>
              </a:buClr>
              <a:buNone/>
            </a:pPr>
            <a:endParaRPr lang="en-US" dirty="0">
              <a:solidFill>
                <a:schemeClr val="dk1"/>
              </a:solidFill>
            </a:endParaRPr>
          </a:p>
          <a:p>
            <a:pPr marL="114300" marR="0" lvl="0" indent="0" algn="l" rtl="0">
              <a:lnSpc>
                <a:spcPct val="90000"/>
              </a:lnSpc>
              <a:spcBef>
                <a:spcPts val="1000"/>
              </a:spcBef>
              <a:spcAft>
                <a:spcPts val="0"/>
              </a:spcAft>
              <a:buClr>
                <a:schemeClr val="dk1"/>
              </a:buClr>
              <a:buSzPct val="100000"/>
              <a:buNone/>
            </a:pPr>
            <a:endParaRPr lang="en-US" sz="2000" b="1" i="0" u="none" strike="noStrike" cap="none" dirty="0">
              <a:solidFill>
                <a:schemeClr val="dk1"/>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20</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4416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1000166"/>
            <a:ext cx="7772400" cy="4724400"/>
          </a:xfrm>
          <a:prstGeom prst="rect">
            <a:avLst/>
          </a:prstGeom>
          <a:noFill/>
          <a:ln>
            <a:noFill/>
          </a:ln>
        </p:spPr>
        <p:txBody>
          <a:bodyPr lIns="91425" tIns="45700" rIns="91425" bIns="45700" anchor="t" anchorCtr="0">
            <a:noAutofit/>
          </a:bodyPr>
          <a:lstStyle/>
          <a:p>
            <a:pPr marL="349250" marR="0" lvl="0" indent="-349250" algn="ctr" rtl="0">
              <a:lnSpc>
                <a:spcPct val="100000"/>
              </a:lnSpc>
              <a:spcBef>
                <a:spcPts val="0"/>
              </a:spcBef>
              <a:spcAft>
                <a:spcPts val="0"/>
              </a:spcAft>
              <a:buClr>
                <a:srgbClr val="6DB7D7"/>
              </a:buClr>
              <a:buSzPct val="25000"/>
              <a:buFont typeface="Arial"/>
              <a:buNone/>
            </a:pPr>
            <a:endParaRPr sz="6600" b="1" i="0" u="none" strike="noStrike" cap="none">
              <a:solidFill>
                <a:srgbClr val="000000"/>
              </a:solidFill>
              <a:latin typeface="Arial"/>
              <a:ea typeface="Arial"/>
              <a:cs typeface="Arial"/>
              <a:sym typeface="Arial"/>
            </a:endParaRPr>
          </a:p>
          <a:p>
            <a:pPr marL="349250" marR="0" lvl="0" indent="-349250" algn="ctr" rtl="0">
              <a:lnSpc>
                <a:spcPct val="100000"/>
              </a:lnSpc>
              <a:spcBef>
                <a:spcPts val="2000"/>
              </a:spcBef>
              <a:spcAft>
                <a:spcPts val="0"/>
              </a:spcAft>
              <a:buClr>
                <a:srgbClr val="6DB7D7"/>
              </a:buClr>
              <a:buSzPct val="25000"/>
              <a:buFont typeface="Arial"/>
              <a:buNone/>
            </a:pPr>
            <a:r>
              <a:rPr lang="en-US" sz="6600" b="1" i="0" u="none" strike="noStrike" cap="none">
                <a:solidFill>
                  <a:srgbClr val="000000"/>
                </a:solidFill>
                <a:latin typeface="Arial"/>
                <a:ea typeface="Arial"/>
                <a:cs typeface="Arial"/>
                <a:sym typeface="Arial"/>
              </a:rPr>
              <a:t>Q &amp; A</a:t>
            </a:r>
          </a:p>
        </p:txBody>
      </p:sp>
      <p:sp>
        <p:nvSpPr>
          <p:cNvPr id="127" name="Shape 127"/>
          <p:cNvSpPr txBox="1">
            <a:spLocks noGrp="1"/>
          </p:cNvSpPr>
          <p:nvPr>
            <p:ph type="sldNum" idx="12"/>
          </p:nvPr>
        </p:nvSpPr>
        <p:spPr>
          <a:xfrm>
            <a:off x="8556782" y="6333132"/>
            <a:ext cx="548699" cy="524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21</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90"/>
          <p:cNvSpPr txBox="1">
            <a:spLocks noGrp="1"/>
          </p:cNvSpPr>
          <p:nvPr>
            <p:ph type="title"/>
          </p:nvPr>
        </p:nvSpPr>
        <p:spPr>
          <a:xfrm>
            <a:off x="533400" y="31242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Productivity in </a:t>
            </a:r>
            <a:r>
              <a:rPr lang="en-US" sz="3000" b="1" i="0" u="none" strike="noStrike" cap="none" dirty="0" err="1">
                <a:solidFill>
                  <a:srgbClr val="00467F"/>
                </a:solidFill>
                <a:latin typeface="Arial"/>
                <a:ea typeface="Arial"/>
                <a:cs typeface="Arial"/>
                <a:sym typeface="Arial"/>
              </a:rPr>
              <a:t>RStudio</a:t>
            </a:r>
            <a:endParaRPr lang="en-US" sz="3000" b="1" i="0" u="none" strike="noStrike" cap="none" dirty="0">
              <a:solidFill>
                <a:srgbClr val="00467F"/>
              </a:solidFill>
              <a:latin typeface="Arial"/>
              <a:ea typeface="Arial"/>
              <a:cs typeface="Arial"/>
              <a:sym typeface="Arial"/>
            </a:endParaRPr>
          </a:p>
        </p:txBody>
      </p:sp>
    </p:spTree>
    <p:extLst>
      <p:ext uri="{BB962C8B-B14F-4D97-AF65-F5344CB8AC3E}">
        <p14:creationId xmlns:p14="http://schemas.microsoft.com/office/powerpoint/2010/main" val="170772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err="1">
                <a:solidFill>
                  <a:srgbClr val="00467F"/>
                </a:solidFill>
                <a:latin typeface="Arial"/>
                <a:ea typeface="Arial"/>
                <a:cs typeface="Arial"/>
                <a:sym typeface="Arial"/>
              </a:rPr>
              <a:t>RStudio</a:t>
            </a:r>
            <a:r>
              <a:rPr lang="en-US" sz="3000" b="1" i="0" u="none" strike="noStrike" cap="none" dirty="0">
                <a:solidFill>
                  <a:srgbClr val="00467F"/>
                </a:solidFill>
                <a:latin typeface="Arial"/>
                <a:ea typeface="Arial"/>
                <a:cs typeface="Arial"/>
                <a:sym typeface="Arial"/>
              </a:rPr>
              <a:t> Cheat Sheet</a:t>
            </a: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4</a:t>
            </a:fld>
            <a:endParaRPr lang="en-US" sz="1400" b="0" i="0" u="none" strike="noStrike" cap="none">
              <a:solidFill>
                <a:srgbClr val="000000"/>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1119970" y="1257299"/>
            <a:ext cx="6904060" cy="5359043"/>
          </a:xfrm>
          <a:prstGeom prst="rect">
            <a:avLst/>
          </a:prstGeom>
        </p:spPr>
      </p:pic>
      <p:grpSp>
        <p:nvGrpSpPr>
          <p:cNvPr id="5" name="Group 4"/>
          <p:cNvGrpSpPr/>
          <p:nvPr/>
        </p:nvGrpSpPr>
        <p:grpSpPr>
          <a:xfrm>
            <a:off x="2286000" y="609600"/>
            <a:ext cx="4347821" cy="488964"/>
            <a:chOff x="2514600" y="6140824"/>
            <a:chExt cx="4347821" cy="488964"/>
          </a:xfrm>
        </p:grpSpPr>
        <p:pic>
          <p:nvPicPr>
            <p:cNvPr id="2" name="Picture 1"/>
            <p:cNvPicPr>
              <a:picLocks noChangeAspect="1"/>
            </p:cNvPicPr>
            <p:nvPr/>
          </p:nvPicPr>
          <p:blipFill>
            <a:blip r:embed="rId4"/>
            <a:stretch>
              <a:fillRect/>
            </a:stretch>
          </p:blipFill>
          <p:spPr>
            <a:xfrm>
              <a:off x="2514600" y="6209526"/>
              <a:ext cx="4255152" cy="420262"/>
            </a:xfrm>
            <a:prstGeom prst="rect">
              <a:avLst/>
            </a:prstGeom>
          </p:spPr>
        </p:pic>
        <p:sp>
          <p:nvSpPr>
            <p:cNvPr id="4" name="Oval 3"/>
            <p:cNvSpPr/>
            <p:nvPr/>
          </p:nvSpPr>
          <p:spPr>
            <a:xfrm>
              <a:off x="6252821" y="6140824"/>
              <a:ext cx="609600" cy="420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276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Customizing </a:t>
            </a:r>
            <a:r>
              <a:rPr lang="en-US" sz="3000" b="1" i="0" u="none" strike="noStrike" cap="none" dirty="0" err="1">
                <a:solidFill>
                  <a:srgbClr val="00467F"/>
                </a:solidFill>
                <a:latin typeface="Arial"/>
                <a:ea typeface="Arial"/>
                <a:cs typeface="Arial"/>
                <a:sym typeface="Arial"/>
              </a:rPr>
              <a:t>RStudio</a:t>
            </a:r>
            <a:endParaRPr lang="en-US" sz="3000" b="1" i="0" u="none" strike="noStrike" cap="none" dirty="0">
              <a:solidFill>
                <a:srgbClr val="00467F"/>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5</a:t>
            </a:fld>
            <a:endParaRPr lang="en-US" sz="1400" b="0" i="0" u="none" strike="noStrike" cap="none">
              <a:solidFill>
                <a:srgbClr val="000000"/>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1828800" y="990600"/>
            <a:ext cx="5393673" cy="3621742"/>
          </a:xfrm>
          <a:prstGeom prst="rect">
            <a:avLst/>
          </a:prstGeom>
        </p:spPr>
      </p:pic>
      <p:grpSp>
        <p:nvGrpSpPr>
          <p:cNvPr id="11" name="Group 10"/>
          <p:cNvGrpSpPr/>
          <p:nvPr/>
        </p:nvGrpSpPr>
        <p:grpSpPr>
          <a:xfrm>
            <a:off x="1202607" y="1642099"/>
            <a:ext cx="3096287" cy="3335336"/>
            <a:chOff x="1141076" y="2557836"/>
            <a:chExt cx="3507723" cy="4020672"/>
          </a:xfrm>
          <a:solidFill>
            <a:schemeClr val="bg2">
              <a:lumMod val="75000"/>
            </a:schemeClr>
          </a:solidFill>
        </p:grpSpPr>
        <p:sp>
          <p:nvSpPr>
            <p:cNvPr id="13" name="Rounded Rectangular Callout 12"/>
            <p:cNvSpPr/>
            <p:nvPr/>
          </p:nvSpPr>
          <p:spPr>
            <a:xfrm>
              <a:off x="1141076" y="2557836"/>
              <a:ext cx="3507723" cy="4020672"/>
            </a:xfrm>
            <a:prstGeom prst="wedgeRoundRectCallout">
              <a:avLst>
                <a:gd name="adj1" fmla="val -25783"/>
                <a:gd name="adj2" fmla="val -61448"/>
                <a:gd name="adj3" fmla="val 1666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1318587" y="2729847"/>
              <a:ext cx="3152700" cy="3676650"/>
            </a:xfrm>
            <a:prstGeom prst="rect">
              <a:avLst/>
            </a:prstGeom>
            <a:grpFill/>
          </p:spPr>
        </p:pic>
      </p:grpSp>
      <p:grpSp>
        <p:nvGrpSpPr>
          <p:cNvPr id="5" name="Group 4"/>
          <p:cNvGrpSpPr/>
          <p:nvPr/>
        </p:nvGrpSpPr>
        <p:grpSpPr>
          <a:xfrm>
            <a:off x="6148315" y="3076093"/>
            <a:ext cx="1722763" cy="2481309"/>
            <a:chOff x="3429000" y="2151528"/>
            <a:chExt cx="2514600" cy="4020672"/>
          </a:xfrm>
          <a:solidFill>
            <a:schemeClr val="bg2">
              <a:lumMod val="60000"/>
              <a:lumOff val="40000"/>
            </a:schemeClr>
          </a:solidFill>
        </p:grpSpPr>
        <p:sp>
          <p:nvSpPr>
            <p:cNvPr id="4" name="Rounded Rectangular Callout 3"/>
            <p:cNvSpPr/>
            <p:nvPr/>
          </p:nvSpPr>
          <p:spPr>
            <a:xfrm>
              <a:off x="3429000" y="2151528"/>
              <a:ext cx="2514600" cy="4020672"/>
            </a:xfrm>
            <a:prstGeom prst="wedgeRoundRectCallout">
              <a:avLst>
                <a:gd name="adj1" fmla="val -212436"/>
                <a:gd name="adj2" fmla="val -118888"/>
                <a:gd name="adj3" fmla="val 1666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stretch>
              <a:fillRect/>
            </a:stretch>
          </p:blipFill>
          <p:spPr>
            <a:xfrm>
              <a:off x="3618239" y="2323539"/>
              <a:ext cx="2190750" cy="3676650"/>
            </a:xfrm>
            <a:prstGeom prst="rect">
              <a:avLst/>
            </a:prstGeom>
            <a:grpFill/>
          </p:spPr>
        </p:pic>
      </p:grpSp>
      <p:sp>
        <p:nvSpPr>
          <p:cNvPr id="15" name="Rounded Rectangular Callout 14"/>
          <p:cNvSpPr/>
          <p:nvPr/>
        </p:nvSpPr>
        <p:spPr>
          <a:xfrm>
            <a:off x="2934297" y="3415010"/>
            <a:ext cx="3187250" cy="3087453"/>
          </a:xfrm>
          <a:prstGeom prst="wedgeRoundRectCallout">
            <a:avLst>
              <a:gd name="adj1" fmla="val 59586"/>
              <a:gd name="adj2" fmla="val -34800"/>
              <a:gd name="adj3" fmla="val 16667"/>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3150175" y="3554994"/>
            <a:ext cx="2723718" cy="2844881"/>
          </a:xfrm>
          <a:prstGeom prst="rect">
            <a:avLst/>
          </a:prstGeom>
        </p:spPr>
      </p:pic>
      <p:sp>
        <p:nvSpPr>
          <p:cNvPr id="20" name="Rounded Rectangular Callout 19"/>
          <p:cNvSpPr/>
          <p:nvPr/>
        </p:nvSpPr>
        <p:spPr>
          <a:xfrm>
            <a:off x="5334001" y="1076139"/>
            <a:ext cx="3042680" cy="1893046"/>
          </a:xfrm>
          <a:prstGeom prst="wedgeRoundRectCallout">
            <a:avLst>
              <a:gd name="adj1" fmla="val -90222"/>
              <a:gd name="adj2" fmla="val -37953"/>
              <a:gd name="adj3" fmla="val 16667"/>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a:stretch>
            <a:fillRect/>
          </a:stretch>
        </p:blipFill>
        <p:spPr>
          <a:xfrm>
            <a:off x="5413004" y="1206874"/>
            <a:ext cx="2886075" cy="1581150"/>
          </a:xfrm>
          <a:prstGeom prst="rect">
            <a:avLst/>
          </a:prstGeom>
        </p:spPr>
      </p:pic>
    </p:spTree>
    <p:extLst>
      <p:ext uri="{BB962C8B-B14F-4D97-AF65-F5344CB8AC3E}">
        <p14:creationId xmlns:p14="http://schemas.microsoft.com/office/powerpoint/2010/main" val="2058956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0EA6EDA-33D9-45EC-B099-C793ED5C1BDC}"/>
              </a:ext>
            </a:extLst>
          </p:cNvPr>
          <p:cNvPicPr>
            <a:picLocks noChangeAspect="1"/>
          </p:cNvPicPr>
          <p:nvPr/>
        </p:nvPicPr>
        <p:blipFill>
          <a:blip r:embed="rId2"/>
          <a:stretch>
            <a:fillRect/>
          </a:stretch>
        </p:blipFill>
        <p:spPr>
          <a:xfrm>
            <a:off x="1320165" y="1257299"/>
            <a:ext cx="6503670" cy="5066150"/>
          </a:xfrm>
          <a:prstGeom prst="rect">
            <a:avLst/>
          </a:prstGeom>
        </p:spPr>
      </p:pic>
      <p:sp>
        <p:nvSpPr>
          <p:cNvPr id="3" name="Shape 90">
            <a:extLst>
              <a:ext uri="{FF2B5EF4-FFF2-40B4-BE49-F238E27FC236}">
                <a16:creationId xmlns="" xmlns:a16="http://schemas.microsoft.com/office/drawing/2014/main" id="{9E5226AA-A766-4BFD-8D27-A86F689B6141}"/>
              </a:ext>
            </a:extLst>
          </p:cNvPr>
          <p:cNvSpPr txBox="1">
            <a:spLocks/>
          </p:cNvSpPr>
          <p:nvPr/>
        </p:nvSpPr>
        <p:spPr>
          <a:xfrm>
            <a:off x="457200" y="190500"/>
            <a:ext cx="8229600" cy="1066799"/>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000000"/>
              </a:buClr>
              <a:buSzPct val="25000"/>
              <a:buFont typeface="Arial"/>
              <a:buNone/>
            </a:pPr>
            <a:r>
              <a:rPr lang="en-US" sz="3000" b="1" dirty="0">
                <a:solidFill>
                  <a:srgbClr val="00467F"/>
                </a:solidFill>
              </a:rPr>
              <a:t>Scripting Window</a:t>
            </a:r>
          </a:p>
        </p:txBody>
      </p:sp>
      <p:sp>
        <p:nvSpPr>
          <p:cNvPr id="5" name="Speech Bubble: Rectangle with Corners Rounded 4">
            <a:extLst>
              <a:ext uri="{FF2B5EF4-FFF2-40B4-BE49-F238E27FC236}">
                <a16:creationId xmlns="" xmlns:a16="http://schemas.microsoft.com/office/drawing/2014/main" id="{9F4E5EF9-96B2-43CA-A18A-67525CF86FBD}"/>
              </a:ext>
            </a:extLst>
          </p:cNvPr>
          <p:cNvSpPr/>
          <p:nvPr/>
        </p:nvSpPr>
        <p:spPr>
          <a:xfrm>
            <a:off x="2693936" y="2507674"/>
            <a:ext cx="4468863" cy="1454726"/>
          </a:xfrm>
          <a:prstGeom prst="wedgeRoundRectCallout">
            <a:avLst>
              <a:gd name="adj1" fmla="val -71713"/>
              <a:gd name="adj2" fmla="val -1110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window:</a:t>
            </a:r>
          </a:p>
          <a:p>
            <a:pPr algn="ctr"/>
            <a:r>
              <a:rPr lang="en-US" dirty="0"/>
              <a:t>File =&gt; New File =&gt; R Script (CTRL + SHIFT +N)</a:t>
            </a:r>
          </a:p>
          <a:p>
            <a:pPr algn="ctr"/>
            <a:r>
              <a:rPr lang="en-US" dirty="0"/>
              <a:t>Save file: CRTL + S</a:t>
            </a:r>
          </a:p>
          <a:p>
            <a:endParaRPr lang="en-US" dirty="0"/>
          </a:p>
          <a:p>
            <a:r>
              <a:rPr lang="en-US" dirty="0">
                <a:solidFill>
                  <a:srgbClr val="FFFF00"/>
                </a:solidFill>
              </a:rPr>
              <a:t>Note: Do not save entire working directory in DSVD, use this method to save your scripts</a:t>
            </a:r>
          </a:p>
        </p:txBody>
      </p:sp>
    </p:spTree>
    <p:extLst>
      <p:ext uri="{BB962C8B-B14F-4D97-AF65-F5344CB8AC3E}">
        <p14:creationId xmlns:p14="http://schemas.microsoft.com/office/powerpoint/2010/main" val="52736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dirty="0">
                <a:solidFill>
                  <a:srgbClr val="00467F"/>
                </a:solidFill>
              </a:rPr>
              <a:t>Auto-completion in </a:t>
            </a:r>
            <a:r>
              <a:rPr lang="en-US" sz="3000" dirty="0" err="1">
                <a:solidFill>
                  <a:srgbClr val="00467F"/>
                </a:solidFill>
              </a:rPr>
              <a:t>RStudio</a:t>
            </a:r>
            <a:endParaRPr lang="en-US" sz="3000" b="1" i="0" u="none" strike="noStrike" cap="none" dirty="0">
              <a:solidFill>
                <a:srgbClr val="00467F"/>
              </a:solidFill>
              <a:latin typeface="Arial"/>
              <a:ea typeface="Arial"/>
              <a:cs typeface="Arial"/>
              <a:sym typeface="Arial"/>
            </a:endParaRPr>
          </a:p>
        </p:txBody>
      </p:sp>
      <p:sp>
        <p:nvSpPr>
          <p:cNvPr id="91" name="Shape 91"/>
          <p:cNvSpPr txBox="1">
            <a:spLocks noGrp="1"/>
          </p:cNvSpPr>
          <p:nvPr>
            <p:ph type="body" idx="1"/>
          </p:nvPr>
        </p:nvSpPr>
        <p:spPr>
          <a:xfrm>
            <a:off x="1371600" y="1752600"/>
            <a:ext cx="6781800" cy="3657600"/>
          </a:xfrm>
          <a:prstGeom prst="rect">
            <a:avLst/>
          </a:prstGeom>
          <a:noFill/>
          <a:ln>
            <a:noFill/>
          </a:ln>
        </p:spPr>
        <p:txBody>
          <a:bodyPr lIns="91425" tIns="45700" rIns="91425" bIns="45700" anchor="t" anchorCtr="0">
            <a:noAutofit/>
          </a:bodyPr>
          <a:lstStyle/>
          <a:p>
            <a:r>
              <a:rPr lang="en-US" b="1" dirty="0"/>
              <a:t>Tab</a:t>
            </a:r>
            <a:r>
              <a:rPr lang="en-US" dirty="0"/>
              <a:t> is a generic auto-complete function. If you start typing in the console or editor and hit the tab key, </a:t>
            </a:r>
            <a:r>
              <a:rPr lang="en-US" dirty="0" err="1"/>
              <a:t>RStudio</a:t>
            </a:r>
            <a:r>
              <a:rPr lang="en-US" dirty="0"/>
              <a:t> will suggest functions or file names; simply select the one you want and hit either tab or enter to accept it.</a:t>
            </a:r>
          </a:p>
          <a:p>
            <a:r>
              <a:rPr lang="en-US" b="1" dirty="0"/>
              <a:t>Control + the up arrow</a:t>
            </a:r>
            <a:r>
              <a:rPr lang="en-US" dirty="0"/>
              <a:t> (command + up arrow on a Mac) is a similar auto-complete tool. Start typing and hit that key combination, and it shows you a list of every command </a:t>
            </a:r>
            <a:r>
              <a:rPr lang="en-US" i="1" dirty="0"/>
              <a:t>you've</a:t>
            </a:r>
            <a:r>
              <a:rPr lang="en-US" dirty="0"/>
              <a:t> typed starting with those keys. Select the one you want and hit return. This works only in the interactive console, not in the code editor window.</a:t>
            </a:r>
          </a:p>
          <a:p>
            <a:r>
              <a:rPr lang="en-US" b="1" dirty="0"/>
              <a:t>Control + enter</a:t>
            </a:r>
            <a:r>
              <a:rPr lang="en-US" dirty="0"/>
              <a:t> (command + enter on a Mac) takes the current line of code in the editor, sends it to the console and executes it. If you select multiple lines of code in the editor and then hit ctrl/</a:t>
            </a:r>
            <a:r>
              <a:rPr lang="en-US" dirty="0" err="1"/>
              <a:t>cmd</a:t>
            </a:r>
            <a:r>
              <a:rPr lang="en-US" dirty="0"/>
              <a:t> + enter, all of them will run.</a:t>
            </a:r>
          </a:p>
          <a:p>
            <a:pPr marL="457200" indent="-342900">
              <a:lnSpc>
                <a:spcPct val="90000"/>
              </a:lnSpc>
              <a:spcBef>
                <a:spcPts val="1000"/>
              </a:spcBef>
              <a:buClr>
                <a:schemeClr val="dk1"/>
              </a:buClr>
            </a:pPr>
            <a:endParaRPr lang="en-US" b="1" dirty="0">
              <a:solidFill>
                <a:schemeClr val="dk1"/>
              </a:solidFill>
            </a:endParaRPr>
          </a:p>
          <a:p>
            <a:pPr marL="457200" marR="0" lvl="0" indent="-342900" algn="l" rtl="0">
              <a:lnSpc>
                <a:spcPct val="90000"/>
              </a:lnSpc>
              <a:spcBef>
                <a:spcPts val="1000"/>
              </a:spcBef>
              <a:spcAft>
                <a:spcPts val="0"/>
              </a:spcAft>
              <a:buClr>
                <a:schemeClr val="dk1"/>
              </a:buClr>
              <a:buSzPct val="100000"/>
            </a:pPr>
            <a:endParaRPr lang="en-US" sz="1800" b="1" dirty="0">
              <a:solidFill>
                <a:schemeClr val="dk1"/>
              </a:solidFill>
            </a:endParaRPr>
          </a:p>
          <a:p>
            <a:pPr marL="457200" marR="0" lvl="0" indent="-342900" algn="l" rtl="0">
              <a:lnSpc>
                <a:spcPct val="90000"/>
              </a:lnSpc>
              <a:spcBef>
                <a:spcPts val="1000"/>
              </a:spcBef>
              <a:spcAft>
                <a:spcPts val="0"/>
              </a:spcAft>
              <a:buClr>
                <a:schemeClr val="dk1"/>
              </a:buClr>
              <a:buSzPct val="100000"/>
            </a:pPr>
            <a:endParaRPr lang="en-US" sz="1800" b="1" i="0" u="none" strike="noStrike" cap="none" dirty="0">
              <a:solidFill>
                <a:schemeClr val="dk1"/>
              </a:solidFill>
              <a:latin typeface="Arial"/>
              <a:ea typeface="Arial"/>
              <a:cs typeface="Arial"/>
              <a:sym typeface="Arial"/>
            </a:endParaRPr>
          </a:p>
        </p:txBody>
      </p:sp>
      <p:sp>
        <p:nvSpPr>
          <p:cNvPr id="92" name="Shape 92"/>
          <p:cNvSpPr txBox="1">
            <a:spLocks noGrp="1"/>
          </p:cNvSpPr>
          <p:nvPr>
            <p:ph type="sldNum" idx="12"/>
          </p:nvPr>
        </p:nvSpPr>
        <p:spPr>
          <a:xfrm>
            <a:off x="8610600" y="6172200"/>
            <a:ext cx="533399" cy="5333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7</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4881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05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u="none" strike="noStrike" cap="none" dirty="0">
                <a:solidFill>
                  <a:srgbClr val="00467F"/>
                </a:solidFill>
                <a:latin typeface="Arial"/>
                <a:ea typeface="Arial"/>
                <a:cs typeface="Arial"/>
                <a:sym typeface="Arial"/>
              </a:rPr>
              <a:t>Exercise 1: Auto-completion</a:t>
            </a:r>
          </a:p>
        </p:txBody>
      </p:sp>
      <p:grpSp>
        <p:nvGrpSpPr>
          <p:cNvPr id="9" name="Group 8"/>
          <p:cNvGrpSpPr/>
          <p:nvPr/>
        </p:nvGrpSpPr>
        <p:grpSpPr>
          <a:xfrm>
            <a:off x="845122" y="723899"/>
            <a:ext cx="7453755" cy="5604286"/>
            <a:chOff x="845122" y="723899"/>
            <a:chExt cx="7453755" cy="5604286"/>
          </a:xfrm>
        </p:grpSpPr>
        <p:pic>
          <p:nvPicPr>
            <p:cNvPr id="2" name="Picture 1"/>
            <p:cNvPicPr>
              <a:picLocks noChangeAspect="1"/>
            </p:cNvPicPr>
            <p:nvPr/>
          </p:nvPicPr>
          <p:blipFill>
            <a:blip r:embed="rId3"/>
            <a:stretch>
              <a:fillRect/>
            </a:stretch>
          </p:blipFill>
          <p:spPr>
            <a:xfrm>
              <a:off x="845122" y="723899"/>
              <a:ext cx="7453755" cy="4838701"/>
            </a:xfrm>
            <a:prstGeom prst="rect">
              <a:avLst/>
            </a:prstGeom>
          </p:spPr>
        </p:pic>
        <p:pic>
          <p:nvPicPr>
            <p:cNvPr id="5" name="Picture 4"/>
            <p:cNvPicPr>
              <a:picLocks noChangeAspect="1"/>
            </p:cNvPicPr>
            <p:nvPr/>
          </p:nvPicPr>
          <p:blipFill>
            <a:blip r:embed="rId4"/>
            <a:stretch>
              <a:fillRect/>
            </a:stretch>
          </p:blipFill>
          <p:spPr>
            <a:xfrm>
              <a:off x="1752600" y="4793878"/>
              <a:ext cx="1389681" cy="304800"/>
            </a:xfrm>
            <a:prstGeom prst="rect">
              <a:avLst/>
            </a:prstGeom>
            <a:ln>
              <a:solidFill>
                <a:schemeClr val="bg1">
                  <a:lumMod val="65000"/>
                </a:schemeClr>
              </a:solidFill>
            </a:ln>
          </p:spPr>
        </p:pic>
        <p:pic>
          <p:nvPicPr>
            <p:cNvPr id="7" name="Picture 6"/>
            <p:cNvPicPr>
              <a:picLocks noChangeAspect="1"/>
            </p:cNvPicPr>
            <p:nvPr/>
          </p:nvPicPr>
          <p:blipFill>
            <a:blip r:embed="rId5"/>
            <a:stretch>
              <a:fillRect/>
            </a:stretch>
          </p:blipFill>
          <p:spPr>
            <a:xfrm>
              <a:off x="2286000" y="5098678"/>
              <a:ext cx="4772025" cy="1229507"/>
            </a:xfrm>
            <a:prstGeom prst="rect">
              <a:avLst/>
            </a:prstGeom>
            <a:ln>
              <a:solidFill>
                <a:schemeClr val="bg1">
                  <a:lumMod val="65000"/>
                </a:schemeClr>
              </a:solidFill>
            </a:ln>
          </p:spPr>
        </p:pic>
        <p:sp>
          <p:nvSpPr>
            <p:cNvPr id="8" name="Rectangle 7"/>
            <p:cNvSpPr/>
            <p:nvPr/>
          </p:nvSpPr>
          <p:spPr>
            <a:xfrm>
              <a:off x="5912224" y="5777753"/>
              <a:ext cx="1114425" cy="536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43600" y="5107643"/>
              <a:ext cx="1114425" cy="150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803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90"/>
          <p:cNvSpPr txBox="1">
            <a:spLocks noGrp="1"/>
          </p:cNvSpPr>
          <p:nvPr>
            <p:ph type="title"/>
          </p:nvPr>
        </p:nvSpPr>
        <p:spPr>
          <a:xfrm>
            <a:off x="533400" y="3124200"/>
            <a:ext cx="8229600"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dirty="0">
                <a:solidFill>
                  <a:srgbClr val="00467F"/>
                </a:solidFill>
              </a:rPr>
              <a:t>Essential </a:t>
            </a:r>
            <a:r>
              <a:rPr lang="en-US" sz="3000" b="1" i="0" u="none" strike="noStrike" cap="none" dirty="0">
                <a:solidFill>
                  <a:srgbClr val="00467F"/>
                </a:solidFill>
                <a:latin typeface="Arial"/>
                <a:ea typeface="Arial"/>
                <a:cs typeface="Arial"/>
                <a:sym typeface="Arial"/>
              </a:rPr>
              <a:t>Data Skills</a:t>
            </a:r>
          </a:p>
        </p:txBody>
      </p:sp>
    </p:spTree>
    <p:extLst>
      <p:ext uri="{BB962C8B-B14F-4D97-AF65-F5344CB8AC3E}">
        <p14:creationId xmlns:p14="http://schemas.microsoft.com/office/powerpoint/2010/main" val="3631836273"/>
      </p:ext>
    </p:extLst>
  </p:cSld>
  <p:clrMapOvr>
    <a:masterClrMapping/>
  </p:clrMapOvr>
</p:sld>
</file>

<file path=ppt/theme/theme1.xml><?xml version="1.0" encoding="utf-8"?>
<a:theme xmlns:a="http://schemas.openxmlformats.org/drawingml/2006/main" name="GSA I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39682</TotalTime>
  <Words>1101</Words>
  <Application>Microsoft Office PowerPoint</Application>
  <PresentationFormat>On-screen Show (4:3)</PresentationFormat>
  <Paragraphs>198</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GSA IT Template</vt:lpstr>
      <vt:lpstr>PowerPoint Presentation</vt:lpstr>
      <vt:lpstr>Course Outline</vt:lpstr>
      <vt:lpstr>Productivity in RStudio</vt:lpstr>
      <vt:lpstr>RStudio Cheat Sheet</vt:lpstr>
      <vt:lpstr>Customizing RStudio</vt:lpstr>
      <vt:lpstr>PowerPoint Presentation</vt:lpstr>
      <vt:lpstr>Auto-completion in RStudio</vt:lpstr>
      <vt:lpstr>Exercise 1: Auto-completion</vt:lpstr>
      <vt:lpstr>Essential Data Skills</vt:lpstr>
      <vt:lpstr>Connect to MySQL in DSVD </vt:lpstr>
      <vt:lpstr>Read, Dim, Write</vt:lpstr>
      <vt:lpstr>Factors and Factor Levels</vt:lpstr>
      <vt:lpstr>Subset Data Frame</vt:lpstr>
      <vt:lpstr>Descriptive Statistics</vt:lpstr>
      <vt:lpstr>Covariances and Correlations</vt:lpstr>
      <vt:lpstr>PowerPoint Presentation</vt:lpstr>
      <vt:lpstr>PowerPoint Presentation</vt:lpstr>
      <vt:lpstr>ggplot2</vt:lpstr>
      <vt:lpstr>ggplot2 Cont.</vt:lpstr>
      <vt:lpstr>ggplot2 Cont. 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JasmeenMBowmaster</dc:creator>
  <cp:lastModifiedBy>MarkBShkolnikov</cp:lastModifiedBy>
  <cp:revision>377</cp:revision>
  <cp:lastPrinted>2017-10-11T18:53:29Z</cp:lastPrinted>
  <dcterms:modified xsi:type="dcterms:W3CDTF">2017-12-11T22:19:59Z</dcterms:modified>
</cp:coreProperties>
</file>