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05" r:id="rId3"/>
    <p:sldId id="276" r:id="rId4"/>
    <p:sldId id="277" r:id="rId5"/>
    <p:sldId id="311" r:id="rId6"/>
    <p:sldId id="312" r:id="rId7"/>
    <p:sldId id="310" r:id="rId8"/>
    <p:sldId id="309" r:id="rId9"/>
    <p:sldId id="313" r:id="rId10"/>
    <p:sldId id="314" r:id="rId11"/>
    <p:sldId id="315" r:id="rId12"/>
    <p:sldId id="288" r:id="rId13"/>
    <p:sldId id="325" r:id="rId14"/>
    <p:sldId id="324" r:id="rId15"/>
    <p:sldId id="318" r:id="rId16"/>
    <p:sldId id="320" r:id="rId17"/>
    <p:sldId id="316" r:id="rId18"/>
    <p:sldId id="319" r:id="rId19"/>
    <p:sldId id="321" r:id="rId20"/>
    <p:sldId id="294" r:id="rId21"/>
    <p:sldId id="326" r:id="rId22"/>
    <p:sldId id="327" r:id="rId23"/>
    <p:sldId id="278" r:id="rId24"/>
    <p:sldId id="279" r:id="rId25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" TargetMode="External"/><Relationship Id="rId2" Type="http://schemas.openxmlformats.org/officeDocument/2006/relationships/hyperlink" Target="https://developer.twitter.com/en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wmata.com/" TargetMode="External"/><Relationship Id="rId4" Type="http://schemas.openxmlformats.org/officeDocument/2006/relationships/hyperlink" Target="https://api.slack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90600" y="1981200"/>
            <a:ext cx="7010400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Data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Introduction to APIs and Data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 smtClean="0"/>
              <a:t>February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2018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: Application Programming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End Point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One </a:t>
            </a:r>
            <a:r>
              <a:rPr lang="en-US" dirty="0">
                <a:solidFill>
                  <a:schemeClr val="tx1"/>
                </a:solidFill>
              </a:rPr>
              <a:t>end of a communication </a:t>
            </a:r>
            <a:r>
              <a:rPr lang="en-US" dirty="0" smtClean="0">
                <a:solidFill>
                  <a:schemeClr val="tx1"/>
                </a:solidFill>
              </a:rPr>
              <a:t>channel – URL to interact with an API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Each End Point is for a specific function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Possible to pass parameters (depending on the API specification)</a:t>
            </a:r>
          </a:p>
          <a:p>
            <a:pPr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Authentication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Verification </a:t>
            </a:r>
            <a:r>
              <a:rPr lang="en-US" dirty="0">
                <a:solidFill>
                  <a:schemeClr val="tx1"/>
                </a:solidFill>
              </a:rPr>
              <a:t>of the credentials of the connection attempt.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Sending the </a:t>
            </a:r>
            <a:r>
              <a:rPr lang="en-US" dirty="0">
                <a:solidFill>
                  <a:schemeClr val="tx1"/>
                </a:solidFill>
              </a:rPr>
              <a:t>credentials from the remote access client to the remote access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Authorization</a:t>
            </a:r>
            <a:r>
              <a:rPr lang="en-US" dirty="0">
                <a:solidFill>
                  <a:schemeClr val="tx1"/>
                </a:solidFill>
              </a:rPr>
              <a:t>: verification that the connection attempt is allowed.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Happens </a:t>
            </a:r>
            <a:r>
              <a:rPr lang="en-US" dirty="0" smtClean="0"/>
              <a:t>after a successful authentication attempt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Parameter</a:t>
            </a:r>
            <a:r>
              <a:rPr lang="en-US" dirty="0">
                <a:solidFill>
                  <a:schemeClr val="tx1"/>
                </a:solidFill>
              </a:rPr>
              <a:t>: A Value passed as an input to a computing unit (Function, API endpoint, database stored procedure ….etc.)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 smtClean="0"/>
              <a:t>4.Common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Header</a:t>
            </a:r>
            <a:r>
              <a:rPr lang="en-US" dirty="0">
                <a:solidFill>
                  <a:schemeClr val="tx1"/>
                </a:solidFill>
              </a:rPr>
              <a:t>: HTTP (Hypertext Transfer Protocol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header fields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Components of the header section of request and response messages in HTTP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Define the operating parameters of an HTTP transaction.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Body</a:t>
            </a:r>
            <a:r>
              <a:rPr lang="en-US" dirty="0" smtClean="0">
                <a:solidFill>
                  <a:schemeClr val="tx1"/>
                </a:solidFill>
              </a:rPr>
              <a:t>: The Actual data payload of an HTTP message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/>
              <a:t>HTTP response </a:t>
            </a:r>
            <a:r>
              <a:rPr lang="en-US" b="1" dirty="0" smtClean="0"/>
              <a:t>code: </a:t>
            </a:r>
            <a:r>
              <a:rPr lang="en-US" dirty="0" smtClean="0"/>
              <a:t>Response returned to indicate the state of the request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200: </a:t>
            </a:r>
            <a:r>
              <a:rPr lang="en-US" dirty="0" smtClean="0">
                <a:solidFill>
                  <a:schemeClr val="tx1"/>
                </a:solidFill>
              </a:rPr>
              <a:t>OK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401: </a:t>
            </a:r>
            <a:r>
              <a:rPr lang="en-US" dirty="0" smtClean="0">
                <a:solidFill>
                  <a:schemeClr val="tx1"/>
                </a:solidFill>
              </a:rPr>
              <a:t>Unauthorized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403: </a:t>
            </a:r>
            <a:r>
              <a:rPr lang="en-US" dirty="0" smtClean="0">
                <a:solidFill>
                  <a:schemeClr val="tx1"/>
                </a:solidFill>
              </a:rPr>
              <a:t>Forbidden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404: </a:t>
            </a:r>
            <a:r>
              <a:rPr lang="en-US" dirty="0">
                <a:solidFill>
                  <a:schemeClr val="tx1"/>
                </a:solidFill>
              </a:rPr>
              <a:t>Not </a:t>
            </a:r>
            <a:r>
              <a:rPr lang="en-US" dirty="0" smtClean="0">
                <a:solidFill>
                  <a:schemeClr val="tx1"/>
                </a:solidFill>
              </a:rPr>
              <a:t>Found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JavaScript Object Notation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Human Readable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Open standard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Consists of </a:t>
            </a:r>
            <a:r>
              <a:rPr lang="en-US" dirty="0">
                <a:solidFill>
                  <a:schemeClr val="tx1"/>
                </a:solidFill>
              </a:rPr>
              <a:t>attribute–value </a:t>
            </a:r>
            <a:r>
              <a:rPr lang="en-US" dirty="0" smtClean="0">
                <a:solidFill>
                  <a:schemeClr val="tx1"/>
                </a:solidFill>
              </a:rPr>
              <a:t>pairs and arrays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Most common API data </a:t>
            </a:r>
            <a:r>
              <a:rPr lang="en-US" dirty="0" smtClean="0">
                <a:solidFill>
                  <a:schemeClr val="tx1"/>
                </a:solidFill>
              </a:rPr>
              <a:t>exchange format</a:t>
            </a:r>
            <a:r>
              <a:rPr lang="en-US" dirty="0" smtClean="0">
                <a:solidFill>
                  <a:schemeClr val="tx1"/>
                </a:solidFill>
              </a:rPr>
              <a:t>, more common than XML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 smtClean="0"/>
              <a:t>4.Common Terminology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/>
              <a:t>5. </a:t>
            </a:r>
            <a:r>
              <a:rPr lang="en-US" sz="2400" b="1" dirty="0" smtClean="0"/>
              <a:t>More on JSON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More on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200" b="1" dirty="0" smtClean="0"/>
              <a:t>JSON: </a:t>
            </a:r>
          </a:p>
          <a:p>
            <a:pPr indent="0">
              <a:buNone/>
            </a:pPr>
            <a:r>
              <a:rPr lang="en-US" sz="1200" dirty="0" smtClean="0"/>
              <a:t>{"</a:t>
            </a:r>
            <a:r>
              <a:rPr lang="en-US" sz="1200" dirty="0"/>
              <a:t>menu": {</a:t>
            </a:r>
          </a:p>
          <a:p>
            <a:pPr indent="0">
              <a:buNone/>
            </a:pPr>
            <a:r>
              <a:rPr lang="en-US" sz="1200" dirty="0"/>
              <a:t>  "id": "file",</a:t>
            </a:r>
          </a:p>
          <a:p>
            <a:pPr indent="0">
              <a:buNone/>
            </a:pPr>
            <a:r>
              <a:rPr lang="en-US" sz="1200" dirty="0"/>
              <a:t>  "value": "File",</a:t>
            </a:r>
          </a:p>
          <a:p>
            <a:pPr indent="0">
              <a:buNone/>
            </a:pPr>
            <a:r>
              <a:rPr lang="en-US" sz="1200" dirty="0"/>
              <a:t>  "popup": {</a:t>
            </a:r>
          </a:p>
          <a:p>
            <a:pPr indent="0">
              <a:buNone/>
            </a:pPr>
            <a:r>
              <a:rPr lang="en-US" sz="1200" dirty="0"/>
              <a:t>    "</a:t>
            </a:r>
            <a:r>
              <a:rPr lang="en-US" sz="1200" dirty="0" err="1"/>
              <a:t>menuitem</a:t>
            </a:r>
            <a:r>
              <a:rPr lang="en-US" sz="1200" dirty="0"/>
              <a:t>": [</a:t>
            </a:r>
          </a:p>
          <a:p>
            <a:pPr indent="0">
              <a:buNone/>
            </a:pPr>
            <a:r>
              <a:rPr lang="en-US" sz="1200" dirty="0"/>
              <a:t>      {"value": "New", "</a:t>
            </a:r>
            <a:r>
              <a:rPr lang="en-US" sz="1200" dirty="0" err="1"/>
              <a:t>onclick</a:t>
            </a:r>
            <a:r>
              <a:rPr lang="en-US" sz="1200" dirty="0"/>
              <a:t>": "</a:t>
            </a:r>
            <a:r>
              <a:rPr lang="en-US" sz="1200" dirty="0" err="1"/>
              <a:t>CreateNewDoc</a:t>
            </a:r>
            <a:r>
              <a:rPr lang="en-US" sz="1200" dirty="0"/>
              <a:t>()"},</a:t>
            </a:r>
          </a:p>
          <a:p>
            <a:pPr indent="0">
              <a:buNone/>
            </a:pPr>
            <a:r>
              <a:rPr lang="en-US" sz="1200" dirty="0"/>
              <a:t>      {"value": "Open", "</a:t>
            </a:r>
            <a:r>
              <a:rPr lang="en-US" sz="1200" dirty="0" err="1"/>
              <a:t>onclick</a:t>
            </a:r>
            <a:r>
              <a:rPr lang="en-US" sz="1200" dirty="0"/>
              <a:t>": "OpenDoc()"},</a:t>
            </a:r>
          </a:p>
          <a:p>
            <a:pPr indent="0">
              <a:buNone/>
            </a:pPr>
            <a:r>
              <a:rPr lang="en-US" sz="1200" dirty="0"/>
              <a:t>      {"value": "Close", "</a:t>
            </a:r>
            <a:r>
              <a:rPr lang="en-US" sz="1200" dirty="0" err="1"/>
              <a:t>onclick</a:t>
            </a:r>
            <a:r>
              <a:rPr lang="en-US" sz="1200" dirty="0"/>
              <a:t>": "</a:t>
            </a:r>
            <a:r>
              <a:rPr lang="en-US" sz="1200" dirty="0" err="1"/>
              <a:t>CloseDoc</a:t>
            </a:r>
            <a:r>
              <a:rPr lang="en-US" sz="1200" dirty="0"/>
              <a:t>()"}</a:t>
            </a:r>
          </a:p>
          <a:p>
            <a:pPr indent="0">
              <a:buNone/>
            </a:pPr>
            <a:r>
              <a:rPr lang="en-US" sz="1200" dirty="0"/>
              <a:t>    ]</a:t>
            </a:r>
          </a:p>
          <a:p>
            <a:pPr indent="0">
              <a:buNone/>
            </a:pPr>
            <a:r>
              <a:rPr lang="en-US" sz="1200" dirty="0"/>
              <a:t>  }</a:t>
            </a:r>
          </a:p>
          <a:p>
            <a:pPr indent="0">
              <a:buNone/>
            </a:pPr>
            <a:r>
              <a:rPr lang="en-US" sz="1200" dirty="0" smtClean="0"/>
              <a:t>}}</a:t>
            </a:r>
          </a:p>
          <a:p>
            <a:pPr indent="0">
              <a:buNone/>
            </a:pPr>
            <a:r>
              <a:rPr lang="en-US" sz="1200" b="1" dirty="0" smtClean="0"/>
              <a:t>The </a:t>
            </a:r>
            <a:r>
              <a:rPr lang="en-US" sz="1200" b="1" dirty="0"/>
              <a:t>same text expressed as XML:</a:t>
            </a:r>
          </a:p>
          <a:p>
            <a:pPr indent="0">
              <a:buNone/>
            </a:pPr>
            <a:r>
              <a:rPr lang="en-US" sz="1200" dirty="0" smtClean="0"/>
              <a:t>&lt;</a:t>
            </a:r>
            <a:r>
              <a:rPr lang="en-US" sz="1200" dirty="0"/>
              <a:t>menu id="file" value="File"&gt;</a:t>
            </a:r>
          </a:p>
          <a:p>
            <a:pPr indent="0">
              <a:buNone/>
            </a:pPr>
            <a:r>
              <a:rPr lang="en-US" sz="1200" dirty="0"/>
              <a:t>  &lt;popup&gt;</a:t>
            </a:r>
          </a:p>
          <a:p>
            <a:pPr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menuitem</a:t>
            </a:r>
            <a:r>
              <a:rPr lang="en-US" sz="1200" dirty="0"/>
              <a:t> value="New" </a:t>
            </a:r>
            <a:r>
              <a:rPr lang="en-US" sz="1200" dirty="0" err="1"/>
              <a:t>onclick</a:t>
            </a:r>
            <a:r>
              <a:rPr lang="en-US" sz="1200" dirty="0"/>
              <a:t>="</a:t>
            </a:r>
            <a:r>
              <a:rPr lang="en-US" sz="1200" dirty="0" err="1"/>
              <a:t>CreateNewDoc</a:t>
            </a:r>
            <a:r>
              <a:rPr lang="en-US" sz="1200" dirty="0"/>
              <a:t>()" /&gt;</a:t>
            </a:r>
          </a:p>
          <a:p>
            <a:pPr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menuitem</a:t>
            </a:r>
            <a:r>
              <a:rPr lang="en-US" sz="1200" dirty="0"/>
              <a:t> value="Open" </a:t>
            </a:r>
            <a:r>
              <a:rPr lang="en-US" sz="1200" dirty="0" err="1"/>
              <a:t>onclick</a:t>
            </a:r>
            <a:r>
              <a:rPr lang="en-US" sz="1200" dirty="0"/>
              <a:t>="OpenDoc()" /&gt;</a:t>
            </a:r>
          </a:p>
          <a:p>
            <a:pPr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menuitem</a:t>
            </a:r>
            <a:r>
              <a:rPr lang="en-US" sz="1200" dirty="0"/>
              <a:t> value="Close" </a:t>
            </a:r>
            <a:r>
              <a:rPr lang="en-US" sz="1200" dirty="0" err="1"/>
              <a:t>onclick</a:t>
            </a:r>
            <a:r>
              <a:rPr lang="en-US" sz="1200" dirty="0"/>
              <a:t>="</a:t>
            </a:r>
            <a:r>
              <a:rPr lang="en-US" sz="1200" dirty="0" err="1"/>
              <a:t>CloseDoc</a:t>
            </a:r>
            <a:r>
              <a:rPr lang="en-US" sz="1200" dirty="0"/>
              <a:t>()" /&gt;</a:t>
            </a:r>
          </a:p>
          <a:p>
            <a:pPr indent="0">
              <a:buNone/>
            </a:pPr>
            <a:r>
              <a:rPr lang="en-US" sz="1200" dirty="0"/>
              <a:t>  &lt;/popup&gt;</a:t>
            </a:r>
          </a:p>
          <a:p>
            <a:pPr indent="0">
              <a:buNone/>
            </a:pPr>
            <a:r>
              <a:rPr lang="en-US" sz="1200" dirty="0"/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282611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6. </a:t>
            </a:r>
            <a:r>
              <a:rPr lang="en-US" sz="2400" b="1" dirty="0"/>
              <a:t>API Operations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API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HTTP Request Types are used to perform CRUD Operations</a:t>
            </a:r>
          </a:p>
          <a:p>
            <a:pPr lvl="1"/>
            <a:r>
              <a:rPr lang="en-US" dirty="0" smtClean="0"/>
              <a:t>CRUD: Create, Read, Update and Delete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: </a:t>
            </a:r>
            <a:r>
              <a:rPr lang="en-US" b="1" dirty="0" smtClean="0"/>
              <a:t>Create</a:t>
            </a:r>
            <a:endParaRPr lang="en-US" b="1" dirty="0"/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  <a:r>
              <a:rPr lang="en-US" b="1" dirty="0"/>
              <a:t>Read</a:t>
            </a:r>
          </a:p>
          <a:p>
            <a:pPr lvl="1"/>
            <a:r>
              <a:rPr lang="en-US" dirty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PUT (or PATCH)</a:t>
            </a:r>
            <a:r>
              <a:rPr lang="en-US" dirty="0" smtClean="0"/>
              <a:t>: </a:t>
            </a:r>
            <a:r>
              <a:rPr lang="en-US" b="1" dirty="0" smtClean="0"/>
              <a:t>Update</a:t>
            </a:r>
            <a:endParaRPr lang="en-US" b="1" dirty="0"/>
          </a:p>
          <a:p>
            <a:pPr lvl="1"/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: </a:t>
            </a:r>
            <a:r>
              <a:rPr lang="en-US" b="1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2379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API Operations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HTTP Request Types are used to perform CRUD Operations</a:t>
            </a:r>
          </a:p>
          <a:p>
            <a:pPr lvl="1"/>
            <a:r>
              <a:rPr lang="en-US" dirty="0" smtClean="0"/>
              <a:t>CRUD: </a:t>
            </a:r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, Read, Update and Delete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: </a:t>
            </a:r>
            <a:r>
              <a:rPr lang="en-US" b="1" dirty="0" smtClean="0"/>
              <a:t>Create</a:t>
            </a:r>
          </a:p>
          <a:p>
            <a:pPr lvl="2"/>
            <a:r>
              <a:rPr lang="en-US" dirty="0" smtClean="0"/>
              <a:t>Used to cerate </a:t>
            </a:r>
            <a:r>
              <a:rPr lang="en-US" dirty="0"/>
              <a:t>new resources. </a:t>
            </a:r>
            <a:endParaRPr lang="en-US" dirty="0" smtClean="0"/>
          </a:p>
          <a:p>
            <a:pPr lvl="2"/>
            <a:r>
              <a:rPr lang="en-US" dirty="0" smtClean="0"/>
              <a:t>Usually, On </a:t>
            </a:r>
            <a:r>
              <a:rPr lang="en-US" dirty="0"/>
              <a:t>successful creation, return HTTP status </a:t>
            </a:r>
            <a:r>
              <a:rPr lang="en-US" dirty="0" smtClean="0"/>
              <a:t>201</a:t>
            </a:r>
          </a:p>
          <a:p>
            <a:pPr lvl="3"/>
            <a:r>
              <a:rPr lang="en-US" dirty="0" smtClean="0"/>
              <a:t>Location </a:t>
            </a:r>
            <a:r>
              <a:rPr lang="en-US" dirty="0"/>
              <a:t>header with a link to the newly-created </a:t>
            </a:r>
            <a:r>
              <a:rPr lang="en-US" dirty="0" smtClean="0"/>
              <a:t>resource</a:t>
            </a:r>
            <a:endParaRPr lang="en-US" dirty="0"/>
          </a:p>
          <a:p>
            <a:pPr lvl="2"/>
            <a:r>
              <a:rPr lang="en-US" dirty="0" smtClean="0"/>
              <a:t>Not safe: New recourses will be created</a:t>
            </a:r>
          </a:p>
          <a:p>
            <a:pPr lvl="2"/>
            <a:r>
              <a:rPr lang="en-US" dirty="0" smtClean="0"/>
              <a:t>Not idempotent: </a:t>
            </a:r>
            <a:r>
              <a:rPr lang="en-US" dirty="0"/>
              <a:t>Making two identical POST requests will </a:t>
            </a:r>
            <a:r>
              <a:rPr lang="en-US" dirty="0" smtClean="0"/>
              <a:t>result </a:t>
            </a:r>
            <a:r>
              <a:rPr lang="en-US" dirty="0"/>
              <a:t>in </a:t>
            </a:r>
            <a:r>
              <a:rPr lang="en-US" dirty="0" smtClean="0"/>
              <a:t>2 new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API </a:t>
            </a:r>
            <a:r>
              <a:rPr lang="en-US" dirty="0" smtClean="0"/>
              <a:t>Operations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HTTP Request Types are used to perform CRUD Operations</a:t>
            </a:r>
          </a:p>
          <a:p>
            <a:pPr lvl="1"/>
            <a:r>
              <a:rPr lang="en-US" dirty="0" smtClean="0"/>
              <a:t>CRUD: Create,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, Update and Delete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b="1" dirty="0" smtClean="0"/>
              <a:t>Read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only to read data and not change it. </a:t>
            </a:r>
            <a:endParaRPr lang="en-US" dirty="0" smtClean="0"/>
          </a:p>
          <a:p>
            <a:pPr lvl="2"/>
            <a:r>
              <a:rPr lang="en-US" dirty="0"/>
              <a:t>Usually, On </a:t>
            </a:r>
            <a:r>
              <a:rPr lang="en-US" dirty="0" smtClean="0"/>
              <a:t>success, </a:t>
            </a:r>
            <a:r>
              <a:rPr lang="en-US" dirty="0"/>
              <a:t>return HTTP status 200 </a:t>
            </a:r>
            <a:endParaRPr lang="en-US" dirty="0" smtClean="0"/>
          </a:p>
          <a:p>
            <a:pPr lvl="2"/>
            <a:r>
              <a:rPr lang="en-US" dirty="0" smtClean="0"/>
              <a:t>Safe: can </a:t>
            </a:r>
            <a:r>
              <a:rPr lang="en-US" dirty="0"/>
              <a:t>be called without risk of data modification or </a:t>
            </a:r>
            <a:r>
              <a:rPr lang="en-US" dirty="0" smtClean="0"/>
              <a:t>corruption</a:t>
            </a:r>
          </a:p>
          <a:p>
            <a:pPr lvl="3"/>
            <a:r>
              <a:rPr lang="en-US" dirty="0" smtClean="0"/>
              <a:t>calling </a:t>
            </a:r>
            <a:r>
              <a:rPr lang="en-US" dirty="0"/>
              <a:t>it once has the same effect as calling it 10 times, or none at all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Idempotent: Making identical </a:t>
            </a:r>
            <a:r>
              <a:rPr lang="en-US" dirty="0"/>
              <a:t>requests ends up having the same result as a single request.</a:t>
            </a:r>
          </a:p>
        </p:txBody>
      </p:sp>
    </p:spTree>
    <p:extLst>
      <p:ext uri="{BB962C8B-B14F-4D97-AF65-F5344CB8AC3E}">
        <p14:creationId xmlns:p14="http://schemas.microsoft.com/office/powerpoint/2010/main" val="41042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API Operations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HTTP Request Types are used to perform CRUD Operations</a:t>
            </a:r>
          </a:p>
          <a:p>
            <a:pPr lvl="1"/>
            <a:r>
              <a:rPr lang="en-US" dirty="0" smtClean="0"/>
              <a:t>CRUD: Create, Read, </a:t>
            </a:r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and Delete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PUT </a:t>
            </a:r>
            <a:r>
              <a:rPr lang="en-US" dirty="0" smtClean="0"/>
              <a:t>: </a:t>
            </a:r>
            <a:r>
              <a:rPr lang="en-US" b="1" dirty="0" smtClean="0"/>
              <a:t>Update</a:t>
            </a:r>
          </a:p>
          <a:p>
            <a:pPr lvl="2"/>
            <a:r>
              <a:rPr lang="en-US" dirty="0" smtClean="0"/>
              <a:t>Used to modify resources. </a:t>
            </a:r>
          </a:p>
          <a:p>
            <a:pPr lvl="2"/>
            <a:r>
              <a:rPr lang="en-US" dirty="0" smtClean="0"/>
              <a:t>Usually, On </a:t>
            </a:r>
            <a:r>
              <a:rPr lang="en-US" dirty="0"/>
              <a:t>successful creation, return HTTP status 200 </a:t>
            </a:r>
            <a:endParaRPr lang="en-US" dirty="0" smtClean="0"/>
          </a:p>
          <a:p>
            <a:pPr lvl="3"/>
            <a:r>
              <a:rPr lang="en-US" dirty="0" smtClean="0"/>
              <a:t>Location header with a link to the newly-updated resource</a:t>
            </a:r>
          </a:p>
          <a:p>
            <a:pPr lvl="2"/>
            <a:r>
              <a:rPr lang="en-US" dirty="0" smtClean="0"/>
              <a:t>Not safe: recourses will be updated – values changed</a:t>
            </a:r>
          </a:p>
          <a:p>
            <a:pPr lvl="2"/>
            <a:r>
              <a:rPr lang="en-US" dirty="0" smtClean="0"/>
              <a:t>idempotent: </a:t>
            </a:r>
            <a:r>
              <a:rPr lang="en-US" dirty="0"/>
              <a:t>Making two identical </a:t>
            </a:r>
            <a:r>
              <a:rPr lang="en-US" dirty="0" smtClean="0"/>
              <a:t>PUT requests </a:t>
            </a:r>
            <a:r>
              <a:rPr lang="en-US" dirty="0"/>
              <a:t>will </a:t>
            </a:r>
            <a:r>
              <a:rPr lang="en-US" dirty="0" smtClean="0"/>
              <a:t>result </a:t>
            </a:r>
            <a:r>
              <a:rPr lang="en-US" dirty="0"/>
              <a:t>in </a:t>
            </a:r>
            <a:r>
              <a:rPr lang="en-US" dirty="0" smtClean="0"/>
              <a:t>the same value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API Operations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HTTP Request Types are used to perform CRUD Operations</a:t>
            </a:r>
          </a:p>
          <a:p>
            <a:pPr lvl="1"/>
            <a:r>
              <a:rPr lang="en-US" dirty="0" smtClean="0"/>
              <a:t>CRUD: Create, Read, </a:t>
            </a:r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: </a:t>
            </a:r>
            <a:r>
              <a:rPr lang="en-US" b="1" dirty="0" smtClean="0"/>
              <a:t>Delete</a:t>
            </a:r>
          </a:p>
          <a:p>
            <a:pPr lvl="2"/>
            <a:r>
              <a:rPr lang="en-US" dirty="0" smtClean="0"/>
              <a:t>Used to delete resources. </a:t>
            </a:r>
          </a:p>
          <a:p>
            <a:pPr lvl="2"/>
            <a:r>
              <a:rPr lang="en-US" dirty="0" smtClean="0"/>
              <a:t>Usually, On </a:t>
            </a:r>
            <a:r>
              <a:rPr lang="en-US" dirty="0"/>
              <a:t>successful </a:t>
            </a:r>
            <a:r>
              <a:rPr lang="en-US" dirty="0" smtClean="0"/>
              <a:t>deletion, </a:t>
            </a:r>
            <a:r>
              <a:rPr lang="en-US" dirty="0"/>
              <a:t>return HTTP status 200 </a:t>
            </a:r>
            <a:endParaRPr lang="en-US" dirty="0" smtClean="0"/>
          </a:p>
          <a:p>
            <a:pPr lvl="3"/>
            <a:r>
              <a:rPr lang="en-US" dirty="0" smtClean="0"/>
              <a:t>Location header with a link to the newly-updated resource</a:t>
            </a:r>
          </a:p>
          <a:p>
            <a:pPr lvl="2"/>
            <a:r>
              <a:rPr lang="en-US" dirty="0" smtClean="0"/>
              <a:t>Not safe: recourses will be deleted</a:t>
            </a:r>
          </a:p>
          <a:p>
            <a:pPr lvl="2"/>
            <a:r>
              <a:rPr lang="en-US" dirty="0" smtClean="0"/>
              <a:t>idempotent: </a:t>
            </a:r>
            <a:r>
              <a:rPr lang="en-US" dirty="0"/>
              <a:t>Making two identical </a:t>
            </a:r>
            <a:r>
              <a:rPr lang="en-US" dirty="0" smtClean="0"/>
              <a:t>DELETE requests </a:t>
            </a:r>
            <a:r>
              <a:rPr lang="en-US" dirty="0"/>
              <a:t>will </a:t>
            </a:r>
            <a:r>
              <a:rPr lang="en-US" dirty="0" smtClean="0"/>
              <a:t>result </a:t>
            </a:r>
            <a:r>
              <a:rPr lang="en-US" dirty="0"/>
              <a:t>in </a:t>
            </a:r>
            <a:r>
              <a:rPr lang="en-US" dirty="0" smtClean="0"/>
              <a:t>the same result (nothing else will be deleted)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en-US" dirty="0"/>
              <a:t>F</a:t>
            </a:r>
            <a:r>
              <a:rPr lang="en-US" dirty="0" smtClean="0"/>
              <a:t>or Today: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Are APIs?</a:t>
            </a:r>
          </a:p>
          <a:p>
            <a:r>
              <a:rPr lang="en-US" dirty="0" smtClean="0"/>
              <a:t>Why do we need APIs?</a:t>
            </a:r>
          </a:p>
          <a:p>
            <a:r>
              <a:rPr lang="en-US" dirty="0" smtClean="0"/>
              <a:t>API Examples</a:t>
            </a:r>
          </a:p>
          <a:p>
            <a:r>
              <a:rPr lang="en-US" dirty="0" smtClean="0"/>
              <a:t>Common </a:t>
            </a:r>
            <a:r>
              <a:rPr lang="en-US" dirty="0" smtClean="0"/>
              <a:t>Terminology</a:t>
            </a:r>
          </a:p>
          <a:p>
            <a:r>
              <a:rPr lang="en-US" dirty="0" smtClean="0"/>
              <a:t>More on JSON</a:t>
            </a:r>
            <a:endParaRPr lang="en-US" dirty="0" smtClean="0"/>
          </a:p>
          <a:p>
            <a:r>
              <a:rPr lang="en-US" dirty="0" smtClean="0"/>
              <a:t>API Operations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APIs – Test Case</a:t>
            </a:r>
            <a:endParaRPr lang="en-US" dirty="0" smtClean="0"/>
          </a:p>
          <a:p>
            <a:r>
              <a:rPr lang="en-US" dirty="0" smtClean="0"/>
              <a:t>APIs with other 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7. </a:t>
            </a:r>
            <a:r>
              <a:rPr lang="en-US" sz="2400" b="1" dirty="0"/>
              <a:t>Using APIs – Test Case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7.Using APIs – Test Case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Write a python program that uses the WMATA API to get train predictions for a given station</a:t>
            </a:r>
          </a:p>
          <a:p>
            <a:endParaRPr lang="en-US" dirty="0" smtClean="0"/>
          </a:p>
          <a:p>
            <a:pPr lvl="1"/>
            <a:endParaRPr lang="en-US" sz="600" dirty="0"/>
          </a:p>
          <a:p>
            <a:pPr lvl="1"/>
            <a:r>
              <a:rPr lang="en-US" sz="1600" dirty="0" smtClean="0"/>
              <a:t>Lines will be in a CSV file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Use Pandas Data frames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User should input a Line and a Station, and the program should display a list of train predictions from WMATA’s API</a:t>
            </a:r>
          </a:p>
        </p:txBody>
      </p:sp>
    </p:spTree>
    <p:extLst>
      <p:ext uri="{BB962C8B-B14F-4D97-AF65-F5344CB8AC3E}">
        <p14:creationId xmlns:p14="http://schemas.microsoft.com/office/powerpoint/2010/main" val="358506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7.Using APIs – Test Case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indent="0">
              <a:buNone/>
            </a:pPr>
            <a:r>
              <a:rPr lang="en-US" sz="800" dirty="0"/>
              <a:t>import </a:t>
            </a:r>
            <a:r>
              <a:rPr lang="en-US" sz="800" dirty="0" smtClean="0"/>
              <a:t>http, pandas</a:t>
            </a:r>
            <a:endParaRPr lang="en-US" sz="800" dirty="0"/>
          </a:p>
          <a:p>
            <a:pPr indent="0">
              <a:buNone/>
            </a:pPr>
            <a:r>
              <a:rPr lang="en-US" sz="800" dirty="0" smtClean="0"/>
              <a:t>headers </a:t>
            </a:r>
            <a:r>
              <a:rPr lang="en-US" sz="800" dirty="0"/>
              <a:t>= </a:t>
            </a:r>
            <a:r>
              <a:rPr lang="en-US" sz="800" dirty="0" smtClean="0"/>
              <a:t>{'</a:t>
            </a:r>
            <a:r>
              <a:rPr lang="en-US" sz="800" dirty="0" err="1" smtClean="0"/>
              <a:t>api_key</a:t>
            </a:r>
            <a:r>
              <a:rPr lang="en-US" sz="800" dirty="0"/>
              <a:t>': </a:t>
            </a:r>
            <a:r>
              <a:rPr lang="en-US" sz="800" dirty="0" err="1" smtClean="0"/>
              <a:t>xxxxxxxxxxxxxxxxxxxxxxxxxxxxxx</a:t>
            </a:r>
            <a:r>
              <a:rPr lang="en-US" sz="800" dirty="0" smtClean="0"/>
              <a:t>'}</a:t>
            </a:r>
            <a:endParaRPr lang="en-US" sz="800" dirty="0"/>
          </a:p>
          <a:p>
            <a:pPr indent="0">
              <a:buNone/>
            </a:pPr>
            <a:r>
              <a:rPr lang="en-US" sz="800" dirty="0" err="1" smtClean="0"/>
              <a:t>df_csv</a:t>
            </a:r>
            <a:r>
              <a:rPr lang="en-US" sz="800" dirty="0" smtClean="0"/>
              <a:t> </a:t>
            </a:r>
            <a:r>
              <a:rPr lang="en-US" sz="800" dirty="0"/>
              <a:t>= </a:t>
            </a:r>
            <a:r>
              <a:rPr lang="en-US" sz="800" dirty="0" err="1"/>
              <a:t>pandas.read_csv</a:t>
            </a:r>
            <a:r>
              <a:rPr lang="en-US" sz="800" dirty="0" smtClean="0"/>
              <a:t>(“</a:t>
            </a:r>
            <a:r>
              <a:rPr lang="en-US" sz="800" dirty="0" err="1" smtClean="0"/>
              <a:t>File_Location</a:t>
            </a:r>
            <a:r>
              <a:rPr lang="en-US" sz="800" dirty="0" smtClean="0"/>
              <a:t>\\</a:t>
            </a:r>
            <a:r>
              <a:rPr lang="en-US" sz="800" dirty="0"/>
              <a:t>Lines.csv")</a:t>
            </a:r>
          </a:p>
          <a:p>
            <a:pPr indent="0">
              <a:buNone/>
            </a:pPr>
            <a:r>
              <a:rPr lang="en-US" sz="800" dirty="0"/>
              <a:t>print(</a:t>
            </a:r>
            <a:r>
              <a:rPr lang="en-US" sz="800" dirty="0" err="1"/>
              <a:t>df_csv</a:t>
            </a:r>
            <a:r>
              <a:rPr lang="en-US" sz="800" dirty="0"/>
              <a:t>['</a:t>
            </a:r>
            <a:r>
              <a:rPr lang="en-US" sz="800" dirty="0" err="1"/>
              <a:t>LineCode</a:t>
            </a:r>
            <a:r>
              <a:rPr lang="en-US" sz="800" dirty="0"/>
              <a:t>'])</a:t>
            </a:r>
          </a:p>
          <a:p>
            <a:pPr indent="0">
              <a:buNone/>
            </a:pPr>
            <a:r>
              <a:rPr lang="en-US" sz="800" dirty="0" err="1" smtClean="0"/>
              <a:t>lineColor</a:t>
            </a:r>
            <a:r>
              <a:rPr lang="en-US" sz="800" dirty="0" smtClean="0"/>
              <a:t> </a:t>
            </a:r>
            <a:r>
              <a:rPr lang="en-US" sz="800" dirty="0"/>
              <a:t>= input("Input a line </a:t>
            </a:r>
            <a:r>
              <a:rPr lang="en-US" sz="800" dirty="0" err="1"/>
              <a:t>colour</a:t>
            </a:r>
            <a:r>
              <a:rPr lang="en-US" sz="800" dirty="0"/>
              <a:t> from the list above:")</a:t>
            </a:r>
          </a:p>
          <a:p>
            <a:pPr indent="0">
              <a:buNone/>
            </a:pPr>
            <a:r>
              <a:rPr lang="en-US" sz="800" dirty="0" smtClean="0"/>
              <a:t>conn </a:t>
            </a:r>
            <a:r>
              <a:rPr lang="en-US" sz="800" dirty="0"/>
              <a:t>= </a:t>
            </a:r>
            <a:r>
              <a:rPr lang="en-US" sz="800" dirty="0" err="1"/>
              <a:t>http.client.HTTPSConnection</a:t>
            </a:r>
            <a:r>
              <a:rPr lang="en-US" sz="800" dirty="0"/>
              <a:t>('api.wmata.com')</a:t>
            </a:r>
          </a:p>
          <a:p>
            <a:pPr indent="0">
              <a:buNone/>
            </a:pPr>
            <a:r>
              <a:rPr lang="en-US" sz="800" dirty="0" err="1"/>
              <a:t>conn.request</a:t>
            </a:r>
            <a:r>
              <a:rPr lang="en-US" sz="800" dirty="0"/>
              <a:t>("GET", "/</a:t>
            </a:r>
            <a:r>
              <a:rPr lang="en-US" sz="800" dirty="0" err="1"/>
              <a:t>Rail.svc</a:t>
            </a:r>
            <a:r>
              <a:rPr lang="en-US" sz="800" dirty="0"/>
              <a:t>/</a:t>
            </a:r>
            <a:r>
              <a:rPr lang="en-US" sz="800" dirty="0" err="1"/>
              <a:t>json</a:t>
            </a:r>
            <a:r>
              <a:rPr lang="en-US" sz="800" dirty="0"/>
              <a:t>/</a:t>
            </a:r>
            <a:r>
              <a:rPr lang="en-US" sz="800" dirty="0" err="1"/>
              <a:t>jStations?LineCode</a:t>
            </a:r>
            <a:r>
              <a:rPr lang="en-US" sz="800" dirty="0"/>
              <a:t>="+</a:t>
            </a:r>
            <a:r>
              <a:rPr lang="en-US" sz="800" dirty="0" err="1"/>
              <a:t>lineColor</a:t>
            </a:r>
            <a:r>
              <a:rPr lang="en-US" sz="800" dirty="0"/>
              <a:t>, "{body}", headers)</a:t>
            </a:r>
          </a:p>
          <a:p>
            <a:pPr indent="0">
              <a:buNone/>
            </a:pPr>
            <a:r>
              <a:rPr lang="en-US" sz="800" dirty="0"/>
              <a:t>response = </a:t>
            </a:r>
            <a:r>
              <a:rPr lang="en-US" sz="800" dirty="0" err="1"/>
              <a:t>conn.getresponse</a:t>
            </a:r>
            <a:r>
              <a:rPr lang="en-US" sz="800" dirty="0"/>
              <a:t>()</a:t>
            </a:r>
          </a:p>
          <a:p>
            <a:pPr indent="0">
              <a:buNone/>
            </a:pPr>
            <a:r>
              <a:rPr lang="en-US" sz="800" dirty="0"/>
              <a:t>data = </a:t>
            </a:r>
            <a:r>
              <a:rPr lang="en-US" sz="800" dirty="0" err="1"/>
              <a:t>response.read</a:t>
            </a:r>
            <a:r>
              <a:rPr lang="en-US" sz="800" dirty="0"/>
              <a:t>()</a:t>
            </a:r>
          </a:p>
          <a:p>
            <a:pPr indent="0">
              <a:buNone/>
            </a:pPr>
            <a:r>
              <a:rPr lang="en-US" sz="800" dirty="0" err="1"/>
              <a:t>df</a:t>
            </a:r>
            <a:r>
              <a:rPr lang="en-US" sz="800" dirty="0"/>
              <a:t> = </a:t>
            </a:r>
            <a:r>
              <a:rPr lang="en-US" sz="800" dirty="0" err="1"/>
              <a:t>pandas.read_json</a:t>
            </a:r>
            <a:r>
              <a:rPr lang="en-US" sz="800" dirty="0"/>
              <a:t>(data)</a:t>
            </a:r>
          </a:p>
          <a:p>
            <a:pPr indent="0">
              <a:buNone/>
            </a:pPr>
            <a:r>
              <a:rPr lang="en-US" sz="800" dirty="0" smtClean="0"/>
              <a:t>for </a:t>
            </a:r>
            <a:r>
              <a:rPr lang="en-US" sz="800" dirty="0"/>
              <a:t>index, row in </a:t>
            </a:r>
            <a:r>
              <a:rPr lang="en-US" sz="800" dirty="0" err="1"/>
              <a:t>df.iterrows</a:t>
            </a:r>
            <a:r>
              <a:rPr lang="en-US" sz="800" dirty="0"/>
              <a:t>():</a:t>
            </a:r>
          </a:p>
          <a:p>
            <a:pPr indent="0">
              <a:buNone/>
            </a:pPr>
            <a:r>
              <a:rPr lang="en-US" sz="800" dirty="0"/>
              <a:t>    print(row['Stations']['Code'] +"-" +row['Stations']['Name'])</a:t>
            </a:r>
          </a:p>
          <a:p>
            <a:pPr indent="0">
              <a:buNone/>
            </a:pPr>
            <a:r>
              <a:rPr lang="en-US" sz="800" dirty="0" err="1" smtClean="0"/>
              <a:t>stationCode</a:t>
            </a:r>
            <a:r>
              <a:rPr lang="en-US" sz="800" dirty="0" smtClean="0"/>
              <a:t> </a:t>
            </a:r>
            <a:r>
              <a:rPr lang="en-US" sz="800" dirty="0"/>
              <a:t>= input("Input a </a:t>
            </a:r>
            <a:r>
              <a:rPr lang="en-US" sz="800" dirty="0" err="1"/>
              <a:t>stationCode</a:t>
            </a:r>
            <a:r>
              <a:rPr lang="en-US" sz="800" dirty="0"/>
              <a:t> from the list above:")</a:t>
            </a:r>
          </a:p>
          <a:p>
            <a:pPr indent="0">
              <a:buNone/>
            </a:pPr>
            <a:r>
              <a:rPr lang="en-US" sz="800" dirty="0" err="1" smtClean="0"/>
              <a:t>conn.request</a:t>
            </a:r>
            <a:r>
              <a:rPr lang="en-US" sz="800" dirty="0"/>
              <a:t>("GET", "/</a:t>
            </a:r>
            <a:r>
              <a:rPr lang="en-US" sz="800" dirty="0" err="1"/>
              <a:t>StationPrediction.svc</a:t>
            </a:r>
            <a:r>
              <a:rPr lang="en-US" sz="800" dirty="0"/>
              <a:t>/</a:t>
            </a:r>
            <a:r>
              <a:rPr lang="en-US" sz="800" dirty="0" err="1"/>
              <a:t>json</a:t>
            </a:r>
            <a:r>
              <a:rPr lang="en-US" sz="800" dirty="0"/>
              <a:t>/</a:t>
            </a:r>
            <a:r>
              <a:rPr lang="en-US" sz="800" dirty="0" err="1"/>
              <a:t>GetPrediction</a:t>
            </a:r>
            <a:r>
              <a:rPr lang="en-US" sz="800" dirty="0"/>
              <a:t>/"+</a:t>
            </a:r>
            <a:r>
              <a:rPr lang="en-US" sz="800" dirty="0" err="1"/>
              <a:t>stationCode</a:t>
            </a:r>
            <a:r>
              <a:rPr lang="en-US" sz="800" dirty="0"/>
              <a:t>, "{body}", headers)</a:t>
            </a:r>
          </a:p>
          <a:p>
            <a:pPr indent="0">
              <a:buNone/>
            </a:pPr>
            <a:r>
              <a:rPr lang="en-US" sz="800" dirty="0"/>
              <a:t>response = </a:t>
            </a:r>
            <a:r>
              <a:rPr lang="en-US" sz="800" dirty="0" err="1"/>
              <a:t>conn.getresponse</a:t>
            </a:r>
            <a:r>
              <a:rPr lang="en-US" sz="800" dirty="0"/>
              <a:t>()</a:t>
            </a:r>
          </a:p>
          <a:p>
            <a:pPr indent="0">
              <a:buNone/>
            </a:pPr>
            <a:r>
              <a:rPr lang="en-US" sz="800" dirty="0"/>
              <a:t>data = </a:t>
            </a:r>
            <a:r>
              <a:rPr lang="en-US" sz="800" dirty="0" err="1"/>
              <a:t>response.read</a:t>
            </a:r>
            <a:r>
              <a:rPr lang="en-US" sz="800" dirty="0"/>
              <a:t>()</a:t>
            </a:r>
          </a:p>
          <a:p>
            <a:pPr indent="0">
              <a:buNone/>
            </a:pPr>
            <a:r>
              <a:rPr lang="en-US" sz="800" dirty="0" err="1"/>
              <a:t>df</a:t>
            </a:r>
            <a:r>
              <a:rPr lang="en-US" sz="800" dirty="0"/>
              <a:t> = </a:t>
            </a:r>
            <a:r>
              <a:rPr lang="en-US" sz="800" dirty="0" err="1"/>
              <a:t>pandas.read_json</a:t>
            </a:r>
            <a:r>
              <a:rPr lang="en-US" sz="800" dirty="0"/>
              <a:t>(data)</a:t>
            </a:r>
          </a:p>
          <a:p>
            <a:pPr indent="0">
              <a:buNone/>
            </a:pPr>
            <a:r>
              <a:rPr lang="en-US" sz="800" dirty="0" smtClean="0"/>
              <a:t>print</a:t>
            </a:r>
            <a:r>
              <a:rPr lang="en-US" sz="800" dirty="0"/>
              <a:t>("Here are your Train Predictions:")</a:t>
            </a:r>
          </a:p>
          <a:p>
            <a:pPr indent="0">
              <a:buNone/>
            </a:pPr>
            <a:r>
              <a:rPr lang="en-US" sz="800" dirty="0"/>
              <a:t>for index, row in </a:t>
            </a:r>
            <a:r>
              <a:rPr lang="en-US" sz="800" dirty="0" err="1"/>
              <a:t>df.iterrows</a:t>
            </a:r>
            <a:r>
              <a:rPr lang="en-US" sz="800" dirty="0"/>
              <a:t>():</a:t>
            </a:r>
          </a:p>
          <a:p>
            <a:pPr indent="0">
              <a:buNone/>
            </a:pPr>
            <a:r>
              <a:rPr lang="en-US" sz="800" dirty="0"/>
              <a:t>    print(row['Trains']['</a:t>
            </a:r>
            <a:r>
              <a:rPr lang="en-US" sz="800" dirty="0" err="1"/>
              <a:t>DestinationName</a:t>
            </a:r>
            <a:r>
              <a:rPr lang="en-US" sz="800" dirty="0"/>
              <a:t>'] +"["+row['Trains']['Line']+"] - " +row['Trains']['Min'] +" Minutes")</a:t>
            </a:r>
          </a:p>
          <a:p>
            <a:pPr indent="0">
              <a:buNone/>
            </a:pPr>
            <a:r>
              <a:rPr lang="en-US" sz="800" dirty="0" err="1" smtClean="0"/>
              <a:t>conn.close</a:t>
            </a:r>
            <a:r>
              <a:rPr lang="en-US" sz="800" dirty="0"/>
              <a:t>()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90878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3055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4800" dirty="0" smtClean="0"/>
          </a:p>
          <a:p>
            <a:pPr indent="0" algn="ctr">
              <a:buNone/>
            </a:pPr>
            <a:endParaRPr lang="en-US" sz="4800" dirty="0"/>
          </a:p>
          <a:p>
            <a:pPr indent="0" algn="ctr">
              <a:buNone/>
            </a:pPr>
            <a:r>
              <a:rPr lang="en-US" sz="4800" dirty="0" smtClean="0"/>
              <a:t>Thank You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7554"/>
            <a:ext cx="1526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1.What Are APIs?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API: Application Programming Interface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sets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rules and requirements </a:t>
            </a:r>
            <a:r>
              <a:rPr lang="en-US" dirty="0">
                <a:solidFill>
                  <a:schemeClr val="tx1"/>
                </a:solidFill>
              </a:rPr>
              <a:t>that govern how one application can talk to </a:t>
            </a:r>
            <a:r>
              <a:rPr lang="en-US" dirty="0" smtClean="0">
                <a:solidFill>
                  <a:schemeClr val="tx1"/>
                </a:solidFill>
              </a:rPr>
              <a:t>another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interface between different software </a:t>
            </a:r>
            <a:r>
              <a:rPr lang="en-US" dirty="0" smtClean="0">
                <a:solidFill>
                  <a:schemeClr val="tx1"/>
                </a:solidFill>
              </a:rPr>
              <a:t>programs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 use APIs Every Single Day 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 smtClean="0"/>
              <a:t>1.What are APIs?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2.Why do we need APIs?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Allow Organizations to share Data internally or externally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Internally</a:t>
            </a:r>
            <a:r>
              <a:rPr lang="en-US" dirty="0" smtClean="0">
                <a:solidFill>
                  <a:schemeClr val="tx1"/>
                </a:solidFill>
              </a:rPr>
              <a:t>: Private APIs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Externally</a:t>
            </a:r>
            <a:r>
              <a:rPr lang="en-US" dirty="0" smtClean="0">
                <a:solidFill>
                  <a:schemeClr val="tx1"/>
                </a:solidFill>
              </a:rPr>
              <a:t>: Public APIs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Abstraction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structures are hidden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Security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Simplify Development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Standards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Versioning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Why do we need APIs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.API Examples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Applications we use everyday have APIs: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Twitter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developer.twitter.com/en/docs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Facebook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https://developers.facebook.com/docs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Slack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https://api.slack.com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DC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Metro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https://developer.wmata.com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pPr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 Public APIs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Many more used on a daily basis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Most will require as a basis: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method of authentication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Input parameters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end point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well documented API is very straight forward to consume (use)!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Demo – WMATA Metro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 smtClean="0"/>
              <a:t>3.API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4.Common Terminology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10192</TotalTime>
  <Words>1065</Words>
  <Application>Microsoft Office PowerPoint</Application>
  <PresentationFormat>On-screen Show (4:3)</PresentationFormat>
  <Paragraphs>262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Georgia</vt:lpstr>
      <vt:lpstr>Noto Sans Symbols</vt:lpstr>
      <vt:lpstr>GSA IT Template</vt:lpstr>
      <vt:lpstr>PowerPoint Presentation</vt:lpstr>
      <vt:lpstr>Goal For Today:</vt:lpstr>
      <vt:lpstr>PowerPoint Presentation</vt:lpstr>
      <vt:lpstr>1.What are APIs?</vt:lpstr>
      <vt:lpstr>PowerPoint Presentation</vt:lpstr>
      <vt:lpstr>2. Why do we need APIs?</vt:lpstr>
      <vt:lpstr>PowerPoint Presentation</vt:lpstr>
      <vt:lpstr>3.API Examples</vt:lpstr>
      <vt:lpstr>PowerPoint Presentation</vt:lpstr>
      <vt:lpstr>4.Common Terminology</vt:lpstr>
      <vt:lpstr>4.Common Terminology (Continued)</vt:lpstr>
      <vt:lpstr>PowerPoint Presentation</vt:lpstr>
      <vt:lpstr>5. More on JSON</vt:lpstr>
      <vt:lpstr>PowerPoint Presentation</vt:lpstr>
      <vt:lpstr>6. API Operations</vt:lpstr>
      <vt:lpstr>6. API Operations (Continued)</vt:lpstr>
      <vt:lpstr>6. API Operations (Continued)</vt:lpstr>
      <vt:lpstr>6. API Operations (Continued)</vt:lpstr>
      <vt:lpstr>6. API Operations (Continued)</vt:lpstr>
      <vt:lpstr>PowerPoint Presentation</vt:lpstr>
      <vt:lpstr>7.Using APIs – Test Case </vt:lpstr>
      <vt:lpstr>7.Using APIs – Test Case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Windows User</cp:lastModifiedBy>
  <cp:revision>211</cp:revision>
  <cp:lastPrinted>2018-02-21T20:34:32Z</cp:lastPrinted>
  <dcterms:modified xsi:type="dcterms:W3CDTF">2018-02-21T20:38:33Z</dcterms:modified>
</cp:coreProperties>
</file>