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0"/>
  </p:notesMasterIdLst>
  <p:sldIdLst>
    <p:sldId id="256" r:id="rId2"/>
    <p:sldId id="257" r:id="rId3"/>
    <p:sldId id="258" r:id="rId4"/>
    <p:sldId id="285" r:id="rId5"/>
    <p:sldId id="284" r:id="rId6"/>
    <p:sldId id="263" r:id="rId7"/>
    <p:sldId id="264" r:id="rId8"/>
    <p:sldId id="265" r:id="rId9"/>
    <p:sldId id="266" r:id="rId10"/>
    <p:sldId id="267" r:id="rId11"/>
    <p:sldId id="269" r:id="rId12"/>
    <p:sldId id="286" r:id="rId13"/>
    <p:sldId id="287" r:id="rId14"/>
    <p:sldId id="288" r:id="rId15"/>
    <p:sldId id="268" r:id="rId16"/>
    <p:sldId id="272" r:id="rId17"/>
    <p:sldId id="270" r:id="rId18"/>
    <p:sldId id="289" r:id="rId19"/>
    <p:sldId id="271" r:id="rId20"/>
    <p:sldId id="291" r:id="rId21"/>
    <p:sldId id="275" r:id="rId22"/>
    <p:sldId id="276" r:id="rId23"/>
    <p:sldId id="277" r:id="rId24"/>
    <p:sldId id="278" r:id="rId25"/>
    <p:sldId id="279" r:id="rId26"/>
    <p:sldId id="280"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A11AF94-B9FA-4304-A880-D6D605D7CB4C}">
  <a:tblStyle styleId="{4A11AF94-B9FA-4304-A880-D6D605D7CB4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2" autoAdjust="0"/>
    <p:restoredTop sz="94660"/>
  </p:normalViewPr>
  <p:slideViewPr>
    <p:cSldViewPr snapToGrid="0">
      <p:cViewPr varScale="1">
        <p:scale>
          <a:sx n="131" d="100"/>
          <a:sy n="131" d="100"/>
        </p:scale>
        <p:origin x="102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98" name="Shape 198"/>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Image Source: http://www.gsa.gov/portal/category/100000.  Visited 12/7/15.</a:t>
            </a:r>
          </a:p>
        </p:txBody>
      </p:sp>
      <p:sp>
        <p:nvSpPr>
          <p:cNvPr id="199" name="Shape 199"/>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16</a:t>
            </a:fld>
            <a:endParaRPr lang="en-US"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181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331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68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Shape 14" descr="HiRez4inchGSAStarMarkRGB"/>
          <p:cNvPicPr preferRelativeResize="0"/>
          <p:nvPr/>
        </p:nvPicPr>
        <p:blipFill rotWithShape="1">
          <a:blip r:embed="rId3">
            <a:alphaModFix/>
          </a:blip>
          <a:srcRect/>
          <a:stretch/>
        </p:blipFill>
        <p:spPr>
          <a:xfrm>
            <a:off x="457200" y="228600"/>
            <a:ext cx="759759" cy="685543"/>
          </a:xfrm>
          <a:prstGeom prst="rect">
            <a:avLst/>
          </a:prstGeom>
          <a:noFill/>
          <a:ln>
            <a:noFill/>
          </a:ln>
        </p:spPr>
      </p:pic>
      <p:sp>
        <p:nvSpPr>
          <p:cNvPr id="15" name="Shape 15"/>
          <p:cNvSpPr txBox="1"/>
          <p:nvPr/>
        </p:nvSpPr>
        <p:spPr>
          <a:xfrm>
            <a:off x="4419600" y="742950"/>
            <a:ext cx="4267200" cy="153369"/>
          </a:xfrm>
          <a:prstGeom prst="rect">
            <a:avLst/>
          </a:prstGeom>
          <a:noFill/>
          <a:ln>
            <a:noFill/>
          </a:ln>
        </p:spPr>
        <p:txBody>
          <a:bodyPr wrap="square" lIns="0" tIns="0" rIns="0" bIns="0" anchor="ctr" anchorCtr="0">
            <a:noAutofit/>
          </a:bodyPr>
          <a:lstStyle/>
          <a:p>
            <a:pPr marL="0" marR="0" lvl="0" indent="0" algn="r" rtl="0">
              <a:spcBef>
                <a:spcPts val="0"/>
              </a:spcBef>
              <a:spcAft>
                <a:spcPts val="0"/>
              </a:spcAft>
              <a:buNone/>
            </a:pPr>
            <a:r>
              <a:rPr lang="en-US" sz="1200" b="1" i="0" u="none" strike="noStrike" cap="none">
                <a:solidFill>
                  <a:schemeClr val="lt1"/>
                </a:solidFill>
                <a:latin typeface="Arial"/>
                <a:ea typeface="Arial"/>
                <a:cs typeface="Arial"/>
                <a:sym typeface="Arial"/>
              </a:rPr>
              <a:t>U.S. General Services Administration</a:t>
            </a:r>
          </a:p>
        </p:txBody>
      </p:sp>
      <p:sp>
        <p:nvSpPr>
          <p:cNvPr id="16" name="Shape 16"/>
          <p:cNvSpPr/>
          <p:nvPr/>
        </p:nvSpPr>
        <p:spPr>
          <a:xfrm>
            <a:off x="3178" y="1285875"/>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819150"/>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330328"/>
            <a:ext cx="4040188" cy="32918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819150"/>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9" y="1330328"/>
            <a:ext cx="4041775" cy="326429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D8D08B6-0518-40F3-9579-B6FBC10C132E}" type="slidenum">
              <a:rPr lang="en-US" smtClean="0"/>
              <a:pPr>
                <a:defRPr/>
              </a:pPr>
              <a:t>‹#›</a:t>
            </a:fld>
            <a:endParaRPr lang="en-US" dirty="0"/>
          </a:p>
        </p:txBody>
      </p:sp>
      <p:pic>
        <p:nvPicPr>
          <p:cNvPr id="8" name="Picture 7"/>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12139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460772"/>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19" name="Shape 19"/>
          <p:cNvSpPr txBox="1">
            <a:spLocks noGrp="1"/>
          </p:cNvSpPr>
          <p:nvPr>
            <p:ph type="body" idx="1"/>
          </p:nvPr>
        </p:nvSpPr>
        <p:spPr>
          <a:xfrm>
            <a:off x="457200" y="819150"/>
            <a:ext cx="8229600" cy="3775472"/>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0" name="Shape 20"/>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4" y="204787"/>
            <a:ext cx="3008313" cy="871538"/>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28" name="Shape 28"/>
          <p:cNvSpPr txBox="1">
            <a:spLocks noGrp="1"/>
          </p:cNvSpPr>
          <p:nvPr>
            <p:ph type="body" idx="1"/>
          </p:nvPr>
        </p:nvSpPr>
        <p:spPr>
          <a:xfrm>
            <a:off x="3575050" y="204789"/>
            <a:ext cx="5111750" cy="4389835"/>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457204" y="1076326"/>
            <a:ext cx="3008313" cy="3518298"/>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33" name="Shape 33"/>
          <p:cNvSpPr txBox="1">
            <a:spLocks noGrp="1"/>
          </p:cNvSpPr>
          <p:nvPr>
            <p:ph type="body" idx="1"/>
          </p:nvPr>
        </p:nvSpPr>
        <p:spPr>
          <a:xfrm>
            <a:off x="722313" y="2180037"/>
            <a:ext cx="7772400" cy="112514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pic>
        <p:nvPicPr>
          <p:cNvPr id="43" name="Shape 43"/>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792288" y="3600450"/>
            <a:ext cx="5486400" cy="4250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46" name="Shape 46"/>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1"/>
          </p:nvPr>
        </p:nvSpPr>
        <p:spPr>
          <a:xfrm>
            <a:off x="1792288" y="4025504"/>
            <a:ext cx="5486400" cy="60364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25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874764" y="-1217414"/>
            <a:ext cx="3394472" cy="82296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5463778" y="1371601"/>
            <a:ext cx="4388644" cy="2057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3" name="Shape 53"/>
          <p:cNvSpPr txBox="1">
            <a:spLocks noGrp="1"/>
          </p:cNvSpPr>
          <p:nvPr>
            <p:ph type="body" idx="1"/>
          </p:nvPr>
        </p:nvSpPr>
        <p:spPr>
          <a:xfrm rot="5400000">
            <a:off x="1272778" y="-609599"/>
            <a:ext cx="4388644" cy="60198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8" y="4500562"/>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 name="Shape 11"/>
          <p:cNvSpPr/>
          <p:nvPr/>
        </p:nvSpPr>
        <p:spPr>
          <a:xfrm>
            <a:off x="0" y="1"/>
            <a:ext cx="9144000" cy="480082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 name="Shape 12"/>
          <p:cNvSpPr txBox="1">
            <a:spLocks noGrp="1"/>
          </p:cNvSpPr>
          <p:nvPr>
            <p:ph type="sldNum" idx="12"/>
          </p:nvPr>
        </p:nvSpPr>
        <p:spPr>
          <a:xfrm>
            <a:off x="6457950" y="4767263"/>
            <a:ext cx="2057400" cy="274637"/>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a:t>
            </a:fld>
            <a:endParaRPr lang="en-US"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0.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a/gsa.gov/document/d/1Qy5Cfm7NPBRY1xeQkuBqrXWv0DLZMa3kQgC87thbCQE/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rive.google.com/open?id=0B4gYFboEh5f6TGpyV21HWUxySn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colorbrewer2.org/#type=sequential&amp;scheme=BuGn&amp;n=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onlinehelp.tableau.com/current/pro/desktop/en-us/help.htm#environment_workspace.html%3FTocPath%3DGetting%2520Started%7CThe%2520Tableau%2520Environment%7CThe%2520Tableau%2520Workspace%7C_____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6365877" y="2268142"/>
            <a:ext cx="184731"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Shape 60"/>
          <p:cNvSpPr txBox="1"/>
          <p:nvPr/>
        </p:nvSpPr>
        <p:spPr>
          <a:xfrm>
            <a:off x="457200" y="2398739"/>
            <a:ext cx="8001003" cy="686469"/>
          </a:xfrm>
          <a:prstGeom prst="rect">
            <a:avLst/>
          </a:prstGeom>
          <a:noFill/>
          <a:ln>
            <a:noFill/>
          </a:ln>
        </p:spPr>
        <p:txBody>
          <a:bodyPr wrap="square" lIns="0" tIns="0" rIns="0" bIns="0" anchor="t" anchorCtr="0">
            <a:noAutofit/>
          </a:bodyPr>
          <a:lstStyle/>
          <a:p>
            <a:pPr marL="0" marR="0" lvl="0" indent="0" algn="l" rtl="0">
              <a:lnSpc>
                <a:spcPct val="50000"/>
              </a:lnSpc>
              <a:spcBef>
                <a:spcPts val="0"/>
              </a:spcBef>
              <a:spcAft>
                <a:spcPts val="0"/>
              </a:spcAft>
              <a:buNone/>
            </a:pPr>
            <a:r>
              <a:rPr lang="en-US" sz="3200" dirty="0">
                <a:solidFill>
                  <a:schemeClr val="lt1"/>
                </a:solidFill>
                <a:latin typeface="Arial"/>
                <a:ea typeface="Arial"/>
                <a:cs typeface="Arial"/>
                <a:sym typeface="Arial"/>
              </a:rPr>
              <a:t>D2D Beginner Tableau Training</a:t>
            </a:r>
          </a:p>
          <a:p>
            <a:pPr marL="0" marR="0" lvl="0" indent="0" algn="l" rtl="0">
              <a:lnSpc>
                <a:spcPct val="50000"/>
              </a:lnSpc>
              <a:spcBef>
                <a:spcPts val="1800"/>
              </a:spcBef>
              <a:spcAft>
                <a:spcPts val="0"/>
              </a:spcAft>
              <a:buNone/>
            </a:pPr>
            <a:r>
              <a:rPr lang="en-US" sz="2000" dirty="0">
                <a:solidFill>
                  <a:srgbClr val="56C5FF"/>
                </a:solidFill>
              </a:rPr>
              <a:t>January 10</a:t>
            </a:r>
            <a:r>
              <a:rPr lang="en-US" sz="2000" baseline="30000" dirty="0">
                <a:solidFill>
                  <a:srgbClr val="56C5FF"/>
                </a:solidFill>
              </a:rPr>
              <a:t>th</a:t>
            </a:r>
            <a:r>
              <a:rPr lang="en-US" sz="2000" dirty="0">
                <a:solidFill>
                  <a:srgbClr val="56C5FF"/>
                </a:solidFill>
              </a:rPr>
              <a:t> and January 11</a:t>
            </a:r>
            <a:r>
              <a:rPr lang="en-US" sz="2000" baseline="30000" dirty="0">
                <a:solidFill>
                  <a:srgbClr val="56C5FF"/>
                </a:solidFill>
              </a:rPr>
              <a:t>th</a:t>
            </a:r>
            <a:endParaRPr sz="2800" dirty="0">
              <a:solidFill>
                <a:schemeClr val="dk1"/>
              </a:solidFill>
              <a:latin typeface="Arial"/>
              <a:ea typeface="Arial"/>
              <a:cs typeface="Arial"/>
              <a:sym typeface="Arial"/>
            </a:endParaRPr>
          </a:p>
        </p:txBody>
      </p:sp>
      <p:sp>
        <p:nvSpPr>
          <p:cNvPr id="61" name="Shape 61"/>
          <p:cNvSpPr txBox="1"/>
          <p:nvPr/>
        </p:nvSpPr>
        <p:spPr>
          <a:xfrm>
            <a:off x="460938" y="3667900"/>
            <a:ext cx="7993500" cy="838200"/>
          </a:xfrm>
          <a:prstGeom prst="rect">
            <a:avLst/>
          </a:prstGeom>
          <a:noFill/>
          <a:ln>
            <a:noFill/>
          </a:ln>
        </p:spPr>
        <p:txBody>
          <a:bodyPr wrap="square" lIns="0" tIns="0" rIns="0" bIns="0" anchor="t" anchorCtr="0">
            <a:noAutofit/>
          </a:bodyPr>
          <a:lstStyle/>
          <a:p>
            <a:pPr marL="0" marR="0" lvl="0" indent="0" algn="l" rtl="0">
              <a:lnSpc>
                <a:spcPct val="30000"/>
              </a:lnSpc>
              <a:spcBef>
                <a:spcPts val="0"/>
              </a:spcBef>
              <a:spcAft>
                <a:spcPts val="0"/>
              </a:spcAft>
              <a:buNone/>
            </a:pPr>
            <a:r>
              <a:rPr lang="en-US" sz="2000">
                <a:solidFill>
                  <a:srgbClr val="B11116"/>
                </a:solidFill>
                <a:latin typeface="Arial"/>
                <a:ea typeface="Arial"/>
                <a:cs typeface="Arial"/>
                <a:sym typeface="Arial"/>
              </a:rPr>
              <a:t>presented by </a:t>
            </a:r>
            <a:r>
              <a:rPr lang="en-US" sz="2800">
                <a:solidFill>
                  <a:srgbClr val="B11116"/>
                </a:solidFill>
                <a:latin typeface="Arial"/>
                <a:ea typeface="Arial"/>
                <a:cs typeface="Arial"/>
                <a:sym typeface="Arial"/>
              </a:rPr>
              <a:t>Walter Mehra</a:t>
            </a:r>
          </a:p>
          <a:p>
            <a:pPr marL="0" marR="0" lvl="0" indent="0" algn="l" rtl="0">
              <a:lnSpc>
                <a:spcPct val="30000"/>
              </a:lnSpc>
              <a:spcBef>
                <a:spcPts val="1800"/>
              </a:spcBef>
              <a:spcAft>
                <a:spcPts val="0"/>
              </a:spcAft>
              <a:buNone/>
            </a:pPr>
            <a:r>
              <a:rPr lang="en-US" sz="2800">
                <a:solidFill>
                  <a:srgbClr val="B11116"/>
                </a:solidFill>
                <a:latin typeface="Arial"/>
                <a:ea typeface="Arial"/>
                <a:cs typeface="Arial"/>
                <a:sym typeface="Arial"/>
              </a:rPr>
              <a:t>D2D Team Member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a:solidFill>
                  <a:srgbClr val="005087"/>
                </a:solidFill>
                <a:latin typeface="Arial"/>
                <a:ea typeface="Arial"/>
                <a:cs typeface="Arial"/>
                <a:sym typeface="Arial"/>
              </a:rPr>
              <a:t>Using Tableau </a:t>
            </a:r>
            <a:br>
              <a:rPr lang="en-US" sz="2000" b="1" i="0" u="none" strike="noStrike" cap="none">
                <a:solidFill>
                  <a:srgbClr val="005087"/>
                </a:solidFill>
                <a:latin typeface="Arial"/>
                <a:ea typeface="Arial"/>
                <a:cs typeface="Arial"/>
                <a:sym typeface="Arial"/>
              </a:rPr>
            </a:br>
            <a:r>
              <a:rPr lang="en-US" sz="2000" b="1" i="0" u="none" strike="noStrike" cap="none">
                <a:solidFill>
                  <a:srgbClr val="005087"/>
                </a:solidFill>
                <a:latin typeface="Arial"/>
                <a:ea typeface="Arial"/>
                <a:cs typeface="Arial"/>
                <a:sym typeface="Arial"/>
              </a:rPr>
              <a:t>(Data Sources)</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Dataset(s)</a:t>
            </a:r>
            <a:r>
              <a:rPr lang="en-US" sz="1050" b="0" i="0" u="none" strike="noStrike" cap="none">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Question</a:t>
            </a:r>
            <a:r>
              <a:rPr lang="en-US" sz="1050" b="0" i="0" u="none" strike="noStrike" cap="none">
                <a:solidFill>
                  <a:srgbClr val="FF0000"/>
                </a:solidFill>
                <a:latin typeface="Arial"/>
                <a:ea typeface="Arial"/>
                <a:cs typeface="Arial"/>
                <a:sym typeface="Arial"/>
              </a:rPr>
              <a:t>: What are each of the three panes on the Tableau Desktop home page used for?</a:t>
            </a:r>
          </a:p>
          <a:p>
            <a:pPr marL="0" marR="0" lvl="0" indent="0" algn="l" rtl="0">
              <a:spcBef>
                <a:spcPts val="240"/>
              </a:spcBef>
              <a:spcAft>
                <a:spcPts val="0"/>
              </a:spcAft>
              <a:buClr>
                <a:schemeClr val="dk1"/>
              </a:buClr>
              <a:buFont typeface="Arial"/>
              <a:buNone/>
            </a:pPr>
            <a:r>
              <a:rPr lang="en-US" sz="1200" b="1" i="0" u="sng" strike="noStrike" cap="none">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Open Tableau</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Browse the different sections of the Start Page:</a:t>
            </a:r>
          </a:p>
          <a:p>
            <a:pPr marL="857250" marR="0" lvl="1" indent="-46355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Connect</a:t>
            </a:r>
          </a:p>
          <a:p>
            <a:pPr marL="857250" marR="0" lvl="1" indent="-46355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Open</a:t>
            </a:r>
          </a:p>
          <a:p>
            <a:pPr marL="857250" marR="0" lvl="1" indent="-46355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Discover</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a:solidFill>
                  <a:schemeClr val="dk1"/>
                </a:solidFill>
                <a:latin typeface="Arial"/>
                <a:ea typeface="Arial"/>
                <a:cs typeface="Arial"/>
                <a:sym typeface="Arial"/>
              </a:rPr>
              <a:t>Connect to our data source, Excel</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marR="0" lvl="0" indent="-171450" algn="l" rtl="0">
              <a:spcBef>
                <a:spcPts val="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Using the </a:t>
            </a:r>
            <a:r>
              <a:rPr lang="en-US" sz="1050" b="1" i="0" u="none" strike="noStrike" cap="none">
                <a:solidFill>
                  <a:schemeClr val="dk1"/>
                </a:solidFill>
                <a:latin typeface="Arial"/>
                <a:ea typeface="Arial"/>
                <a:cs typeface="Arial"/>
                <a:sym typeface="Arial"/>
              </a:rPr>
              <a:t>Discover</a:t>
            </a:r>
            <a:r>
              <a:rPr lang="en-US" sz="1050" b="0" i="0" u="none" strike="noStrike" cap="none">
                <a:solidFill>
                  <a:schemeClr val="dk1"/>
                </a:solidFill>
                <a:latin typeface="Arial"/>
                <a:ea typeface="Arial"/>
                <a:cs typeface="Arial"/>
                <a:sym typeface="Arial"/>
              </a:rPr>
              <a:t> pane on the Tableau Desktop home page is a great resource to find assistance for the various Tableau capabilities and sample dashboards</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The </a:t>
            </a:r>
            <a:r>
              <a:rPr lang="en-US" sz="1050" b="1" i="0" u="none" strike="noStrike" cap="none">
                <a:solidFill>
                  <a:schemeClr val="dk1"/>
                </a:solidFill>
                <a:latin typeface="Arial"/>
                <a:ea typeface="Arial"/>
                <a:cs typeface="Arial"/>
                <a:sym typeface="Arial"/>
              </a:rPr>
              <a:t>Connect</a:t>
            </a:r>
            <a:r>
              <a:rPr lang="en-US" sz="1050" b="0" i="0" u="none" strike="noStrike" cap="none">
                <a:solidFill>
                  <a:schemeClr val="dk1"/>
                </a:solidFill>
                <a:latin typeface="Arial"/>
                <a:ea typeface="Arial"/>
                <a:cs typeface="Arial"/>
                <a:sym typeface="Arial"/>
              </a:rPr>
              <a:t> and </a:t>
            </a:r>
            <a:r>
              <a:rPr lang="en-US" sz="1050" b="1" i="0" u="none" strike="noStrike" cap="none">
                <a:solidFill>
                  <a:schemeClr val="dk1"/>
                </a:solidFill>
                <a:latin typeface="Arial"/>
                <a:ea typeface="Arial"/>
                <a:cs typeface="Arial"/>
                <a:sym typeface="Arial"/>
              </a:rPr>
              <a:t>Open</a:t>
            </a:r>
            <a:r>
              <a:rPr lang="en-US" sz="1050" b="0" i="0" u="none" strike="noStrike" cap="none">
                <a:solidFill>
                  <a:schemeClr val="dk1"/>
                </a:solidFill>
                <a:latin typeface="Arial"/>
                <a:ea typeface="Arial"/>
                <a:cs typeface="Arial"/>
                <a:sym typeface="Arial"/>
              </a:rPr>
              <a:t> pane are the primary panes to work from, one will provide you the ability to connect to new data sources while the other will enable you to open workbooks you’ve recently worked on</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pic>
        <p:nvPicPr>
          <p:cNvPr id="163" name="Shape 163" descr="https://www2.1010data.com/documentationcenter/beta/TableauSetupGuide/screens/TableauStartPage.png"/>
          <p:cNvPicPr preferRelativeResize="0"/>
          <p:nvPr/>
        </p:nvPicPr>
        <p:blipFill rotWithShape="1">
          <a:blip r:embed="rId3">
            <a:alphaModFix/>
          </a:blip>
          <a:srcRect/>
          <a:stretch/>
        </p:blipFill>
        <p:spPr>
          <a:xfrm>
            <a:off x="4114800" y="2647950"/>
            <a:ext cx="2814077" cy="177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a:solidFill>
                  <a:srgbClr val="005087"/>
                </a:solidFill>
                <a:latin typeface="Arial"/>
                <a:ea typeface="Arial"/>
                <a:cs typeface="Arial"/>
                <a:sym typeface="Arial"/>
              </a:rPr>
              <a:t>Using Tableau </a:t>
            </a:r>
            <a:br>
              <a:rPr lang="en-US" sz="2000" b="1" i="0" u="none" strike="noStrike" cap="none">
                <a:solidFill>
                  <a:srgbClr val="005087"/>
                </a:solidFill>
                <a:latin typeface="Arial"/>
                <a:ea typeface="Arial"/>
                <a:cs typeface="Arial"/>
                <a:sym typeface="Arial"/>
              </a:rPr>
            </a:br>
            <a:r>
              <a:rPr lang="en-US" sz="2000" b="1" i="0" u="none" strike="noStrike" cap="none">
                <a:solidFill>
                  <a:srgbClr val="005087"/>
                </a:solidFill>
                <a:latin typeface="Arial"/>
                <a:ea typeface="Arial"/>
                <a:cs typeface="Arial"/>
                <a:sym typeface="Arial"/>
              </a:rPr>
              <a:t>(Data Sources cont’d)</a:t>
            </a:r>
          </a:p>
        </p:txBody>
      </p:sp>
      <p:sp>
        <p:nvSpPr>
          <p:cNvPr id="180" name="Shape 180"/>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What are each of the three panes on the Tableau Desktop home page used for?</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dirty="0">
                <a:solidFill>
                  <a:schemeClr val="dk1"/>
                </a:solidFill>
                <a:latin typeface="Arial"/>
                <a:ea typeface="Arial"/>
                <a:cs typeface="Arial"/>
                <a:sym typeface="Arial"/>
              </a:rPr>
              <a:t>Drag sheet </a:t>
            </a:r>
            <a:r>
              <a:rPr lang="en-US" sz="1400" b="0" i="0" u="none" strike="noStrike" cap="none" dirty="0" err="1">
                <a:solidFill>
                  <a:schemeClr val="dk1"/>
                </a:solidFill>
                <a:latin typeface="Arial"/>
                <a:ea typeface="Arial"/>
                <a:cs typeface="Arial"/>
                <a:sym typeface="Arial"/>
              </a:rPr>
              <a:t>datagovbldgrexus</a:t>
            </a:r>
            <a:r>
              <a:rPr lang="en-US" sz="1400" b="0" i="0" u="none" strike="noStrike" cap="none" dirty="0">
                <a:solidFill>
                  <a:schemeClr val="dk1"/>
                </a:solidFill>
                <a:latin typeface="Arial"/>
                <a:ea typeface="Arial"/>
                <a:cs typeface="Arial"/>
                <a:sym typeface="Arial"/>
              </a:rPr>
              <a:t> to the window</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dirty="0">
                <a:solidFill>
                  <a:schemeClr val="dk1"/>
                </a:solidFill>
                <a:latin typeface="Arial"/>
                <a:ea typeface="Arial"/>
                <a:cs typeface="Arial"/>
                <a:sym typeface="Arial"/>
              </a:rPr>
              <a:t>Select connection type of </a:t>
            </a:r>
            <a:r>
              <a:rPr lang="en-US" sz="1400" b="1" i="0" u="none" strike="noStrike" cap="none" dirty="0">
                <a:solidFill>
                  <a:schemeClr val="dk1"/>
                </a:solidFill>
                <a:latin typeface="Arial"/>
                <a:ea typeface="Arial"/>
                <a:cs typeface="Arial"/>
                <a:sym typeface="Arial"/>
              </a:rPr>
              <a:t>Extract</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dirty="0">
                <a:solidFill>
                  <a:schemeClr val="dk1"/>
                </a:solidFill>
                <a:latin typeface="Arial"/>
                <a:ea typeface="Arial"/>
                <a:cs typeface="Arial"/>
                <a:sym typeface="Arial"/>
              </a:rPr>
              <a:t>Additional updates to the data include:</a:t>
            </a:r>
          </a:p>
          <a:p>
            <a:pPr marL="857250" marR="0" lvl="1" indent="-463550" algn="l" rtl="0">
              <a:spcBef>
                <a:spcPts val="240"/>
              </a:spcBef>
              <a:spcAft>
                <a:spcPts val="0"/>
              </a:spcAft>
              <a:buClr>
                <a:schemeClr val="dk1"/>
              </a:buClr>
              <a:buSzPts val="1200"/>
              <a:buFont typeface="Arial"/>
              <a:buAutoNum type="romanLcPeriod"/>
            </a:pPr>
            <a:r>
              <a:rPr lang="en-US" sz="1200" b="0" i="0" u="none" strike="noStrike" cap="none" dirty="0">
                <a:solidFill>
                  <a:schemeClr val="dk1"/>
                </a:solidFill>
                <a:latin typeface="Arial"/>
                <a:ea typeface="Arial"/>
                <a:cs typeface="Arial"/>
                <a:sym typeface="Arial"/>
              </a:rPr>
              <a:t>Adding filters</a:t>
            </a:r>
          </a:p>
          <a:p>
            <a:pPr marL="857250" marR="0" lvl="1" indent="-463550" algn="l" rtl="0">
              <a:spcBef>
                <a:spcPts val="240"/>
              </a:spcBef>
              <a:spcAft>
                <a:spcPts val="0"/>
              </a:spcAft>
              <a:buClr>
                <a:schemeClr val="dk1"/>
              </a:buClr>
              <a:buSzPts val="1200"/>
              <a:buFont typeface="Arial"/>
              <a:buAutoNum type="romanLcPeriod"/>
            </a:pPr>
            <a:r>
              <a:rPr lang="en-US" sz="1200" b="0" i="0" u="none" strike="noStrike" cap="none" dirty="0">
                <a:solidFill>
                  <a:schemeClr val="dk1"/>
                </a:solidFill>
                <a:latin typeface="Arial"/>
                <a:ea typeface="Arial"/>
                <a:cs typeface="Arial"/>
                <a:sym typeface="Arial"/>
              </a:rPr>
              <a:t>Adding additional data to join</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dirty="0">
                <a:solidFill>
                  <a:schemeClr val="dk1"/>
                </a:solidFill>
                <a:latin typeface="Arial"/>
                <a:ea typeface="Arial"/>
                <a:cs typeface="Arial"/>
                <a:sym typeface="Arial"/>
              </a:rPr>
              <a:t>Review other options, such as number of records to display, changing data types, etc.</a:t>
            </a:r>
          </a:p>
          <a:p>
            <a:pPr marL="457200" marR="0" lvl="0" indent="-457200" algn="l" rtl="0">
              <a:spcBef>
                <a:spcPts val="280"/>
              </a:spcBef>
              <a:spcAft>
                <a:spcPts val="0"/>
              </a:spcAft>
              <a:buClr>
                <a:schemeClr val="dk1"/>
              </a:buClr>
              <a:buSzPts val="1400"/>
              <a:buFont typeface="Arial"/>
              <a:buAutoNum type="arabicPeriod"/>
            </a:pPr>
            <a:r>
              <a:rPr lang="en-US" sz="1400" b="0" i="0" u="none" strike="noStrike" cap="none" dirty="0">
                <a:solidFill>
                  <a:schemeClr val="dk1"/>
                </a:solidFill>
                <a:latin typeface="Arial"/>
                <a:ea typeface="Arial"/>
                <a:cs typeface="Arial"/>
                <a:sym typeface="Arial"/>
              </a:rPr>
              <a:t>Click on </a:t>
            </a:r>
            <a:r>
              <a:rPr lang="en-US" sz="1400" b="1" i="0" u="none" strike="noStrike" cap="none" dirty="0">
                <a:solidFill>
                  <a:schemeClr val="dk1"/>
                </a:solidFill>
                <a:latin typeface="Arial"/>
                <a:ea typeface="Arial"/>
                <a:cs typeface="Arial"/>
                <a:sym typeface="Arial"/>
              </a:rPr>
              <a:t>Sheet 1 </a:t>
            </a:r>
            <a:r>
              <a:rPr lang="en-US" sz="1400" b="0" i="0" u="none" strike="noStrike" cap="none" dirty="0">
                <a:solidFill>
                  <a:schemeClr val="dk1"/>
                </a:solidFill>
                <a:latin typeface="Arial"/>
                <a:ea typeface="Arial"/>
                <a:cs typeface="Arial"/>
                <a:sym typeface="Arial"/>
              </a:rPr>
              <a:t>to begin analysis</a:t>
            </a:r>
          </a:p>
          <a:p>
            <a:pPr marL="857250" marR="0" lvl="1" indent="-463550" algn="l" rtl="0">
              <a:spcBef>
                <a:spcPts val="28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181" name="Shape 181"/>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marR="0" lvl="0" indent="-171450" algn="l" rtl="0">
              <a:spcBef>
                <a:spcPts val="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Data Source Page provides tools to change data and metadata:</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Joins</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Changing field names</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Changing data types</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Filters</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Extract vs Live Connection:</a:t>
            </a:r>
          </a:p>
          <a:p>
            <a:pPr marL="628650" marR="0" lvl="1"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Extract will generally be faster but not provide a real-time connection</a:t>
            </a:r>
            <a:br>
              <a:rPr lang="en-US" sz="1050" b="0" i="0" u="none" strike="noStrike" cap="none">
                <a:solidFill>
                  <a:schemeClr val="dk1"/>
                </a:solidFill>
                <a:latin typeface="Arial"/>
                <a:ea typeface="Arial"/>
                <a:cs typeface="Arial"/>
                <a:sym typeface="Arial"/>
              </a:rPr>
            </a:br>
            <a:r>
              <a:rPr lang="en-US" sz="1050" b="0" i="0" u="none" strike="noStrike" cap="none">
                <a:solidFill>
                  <a:schemeClr val="dk1"/>
                </a:solidFill>
                <a:latin typeface="Arial"/>
                <a:ea typeface="Arial"/>
                <a:cs typeface="Arial"/>
                <a:sym typeface="Arial"/>
              </a:rPr>
              <a:t>Live will provide a real-time connection to your data but may be limited by performance or features</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Using your Tableau Repository or Tableau Server, multiple workbooks can connect to the same Tableau data source</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sz="2800" dirty="0">
                <a:solidFill>
                  <a:srgbClr val="005087"/>
                </a:solidFill>
                <a:latin typeface="+mj-lt"/>
                <a:ea typeface="+mj-ea"/>
                <a:cs typeface="+mj-cs"/>
              </a:rPr>
              <a:t>Data Joining vs Data Blending</a:t>
            </a:r>
          </a:p>
        </p:txBody>
      </p:sp>
      <p:sp>
        <p:nvSpPr>
          <p:cNvPr id="7" name="Text Placeholder 6"/>
          <p:cNvSpPr>
            <a:spLocks noGrp="1"/>
          </p:cNvSpPr>
          <p:nvPr>
            <p:ph type="body" idx="1"/>
          </p:nvPr>
        </p:nvSpPr>
        <p:spPr/>
        <p:txBody>
          <a:bodyPr/>
          <a:lstStyle/>
          <a:p>
            <a:r>
              <a:rPr lang="en-US" sz="2000" dirty="0">
                <a:solidFill>
                  <a:srgbClr val="005087"/>
                </a:solidFill>
                <a:latin typeface="+mj-lt"/>
                <a:ea typeface="+mj-ea"/>
                <a:cs typeface="+mj-cs"/>
              </a:rPr>
              <a:t>Data</a:t>
            </a:r>
            <a:r>
              <a:rPr lang="en-US" sz="2000" dirty="0"/>
              <a:t> </a:t>
            </a:r>
            <a:r>
              <a:rPr lang="en-US" sz="2000" dirty="0">
                <a:solidFill>
                  <a:srgbClr val="005087"/>
                </a:solidFill>
                <a:latin typeface="+mj-lt"/>
                <a:ea typeface="+mj-ea"/>
                <a:cs typeface="+mj-cs"/>
              </a:rPr>
              <a:t>Join</a:t>
            </a:r>
          </a:p>
        </p:txBody>
      </p:sp>
      <p:sp>
        <p:nvSpPr>
          <p:cNvPr id="8" name="Content Placeholder 7"/>
          <p:cNvSpPr>
            <a:spLocks noGrp="1"/>
          </p:cNvSpPr>
          <p:nvPr>
            <p:ph sz="half" idx="2"/>
          </p:nvPr>
        </p:nvSpPr>
        <p:spPr/>
        <p:txBody>
          <a:bodyPr/>
          <a:lstStyle/>
          <a:p>
            <a:pPr marL="171450" indent="-171450">
              <a:buFont typeface="Arial" panose="020B0604020202020204" pitchFamily="34" charset="0"/>
              <a:buChar char="•"/>
            </a:pPr>
            <a:r>
              <a:rPr lang="en-US" sz="1200" dirty="0"/>
              <a:t>Only join data within the same database (fixed in Tableau 10.0 as a cross-database join)</a:t>
            </a:r>
          </a:p>
          <a:p>
            <a:pPr marL="171450" indent="-171450">
              <a:buFont typeface="Arial" panose="020B0604020202020204" pitchFamily="34" charset="0"/>
              <a:buChar char="•"/>
            </a:pPr>
            <a:r>
              <a:rPr lang="en-US" sz="1200" dirty="0"/>
              <a:t>More flexibility in joining data, you can easily identify a left, right, inner, and full joins</a:t>
            </a:r>
          </a:p>
          <a:p>
            <a:pPr marL="171450" indent="-171450">
              <a:buFont typeface="Arial" panose="020B0604020202020204" pitchFamily="34" charset="0"/>
              <a:buChar char="•"/>
            </a:pPr>
            <a:r>
              <a:rPr lang="en-US" sz="1200" dirty="0"/>
              <a:t>Join is done once at the data source and used for every everything while a blend is specific</a:t>
            </a:r>
          </a:p>
          <a:p>
            <a:endParaRPr lang="en-US" sz="1200" dirty="0"/>
          </a:p>
        </p:txBody>
      </p:sp>
      <p:sp>
        <p:nvSpPr>
          <p:cNvPr id="9" name="Text Placeholder 8"/>
          <p:cNvSpPr>
            <a:spLocks noGrp="1"/>
          </p:cNvSpPr>
          <p:nvPr>
            <p:ph type="body" sz="quarter" idx="3"/>
          </p:nvPr>
        </p:nvSpPr>
        <p:spPr/>
        <p:txBody>
          <a:bodyPr/>
          <a:lstStyle/>
          <a:p>
            <a:r>
              <a:rPr lang="en-US" sz="2000" dirty="0">
                <a:solidFill>
                  <a:srgbClr val="005087"/>
                </a:solidFill>
                <a:latin typeface="+mj-lt"/>
                <a:ea typeface="+mj-ea"/>
                <a:cs typeface="+mj-cs"/>
              </a:rPr>
              <a:t>Data Blend</a:t>
            </a:r>
          </a:p>
        </p:txBody>
      </p:sp>
      <p:sp>
        <p:nvSpPr>
          <p:cNvPr id="10" name="Content Placeholder 9"/>
          <p:cNvSpPr>
            <a:spLocks noGrp="1"/>
          </p:cNvSpPr>
          <p:nvPr>
            <p:ph sz="quarter" idx="4"/>
          </p:nvPr>
        </p:nvSpPr>
        <p:spPr/>
        <p:txBody>
          <a:bodyPr/>
          <a:lstStyle/>
          <a:p>
            <a:pPr marL="171450" indent="-171450">
              <a:buFont typeface="Arial" panose="020B0604020202020204" pitchFamily="34" charset="0"/>
              <a:buChar char="•"/>
            </a:pPr>
            <a:r>
              <a:rPr lang="en-US" sz="1200" dirty="0"/>
              <a:t>Join data across databases (for versions below 10.0)</a:t>
            </a:r>
          </a:p>
          <a:p>
            <a:pPr marL="171450" indent="-171450">
              <a:buFont typeface="Arial" panose="020B0604020202020204" pitchFamily="34" charset="0"/>
              <a:buChar char="•"/>
            </a:pPr>
            <a:r>
              <a:rPr lang="en-US" sz="1200" dirty="0"/>
              <a:t>When you use data blending to combine data, a query is sent to the database for each data source that is used on the sheet.</a:t>
            </a:r>
          </a:p>
          <a:p>
            <a:pPr marL="171450" indent="-171450">
              <a:buFont typeface="Arial" panose="020B0604020202020204" pitchFamily="34" charset="0"/>
              <a:buChar char="•"/>
            </a:pPr>
            <a:r>
              <a:rPr lang="en-US" sz="1200" dirty="0"/>
              <a:t>Always mimics a left join, emulation of other types of joins is possible but a bit more work:</a:t>
            </a:r>
          </a:p>
          <a:p>
            <a:pPr marL="171450" indent="-171450">
              <a:buFont typeface="Arial" panose="020B0604020202020204" pitchFamily="34" charset="0"/>
              <a:buChar char="•"/>
            </a:pPr>
            <a:r>
              <a:rPr lang="en-US" sz="1200" dirty="0"/>
              <a:t>Primary/Driver data source (left-side of join) is defined by the first variable in a dataset dragged into the worksheet:</a:t>
            </a:r>
          </a:p>
          <a:p>
            <a:endParaRPr lang="en-US" sz="1200" dirty="0"/>
          </a:p>
          <a:p>
            <a:endParaRPr lang="en-US" sz="1200" dirty="0"/>
          </a:p>
          <a:p>
            <a:endParaRPr lang="en-US" sz="1200" dirty="0"/>
          </a:p>
          <a:p>
            <a:endParaRPr lang="en-US" sz="1200" dirty="0"/>
          </a:p>
          <a:p>
            <a:endParaRPr lang="en-US" sz="1200" dirty="0"/>
          </a:p>
          <a:p>
            <a:endParaRPr lang="en-US" sz="1200" dirty="0"/>
          </a:p>
          <a:p>
            <a:pPr marL="457200" lvl="1" indent="0">
              <a:buNone/>
            </a:pPr>
            <a:r>
              <a:rPr lang="en-US" sz="800" b="1" i="1" dirty="0"/>
              <a:t>SELECT</a:t>
            </a:r>
            <a:r>
              <a:rPr lang="en-US" sz="800" dirty="0"/>
              <a:t> a.ID, a. Name, </a:t>
            </a:r>
            <a:r>
              <a:rPr lang="en-US" sz="800" dirty="0" err="1"/>
              <a:t>a.Height</a:t>
            </a:r>
            <a:r>
              <a:rPr lang="en-US" sz="800" dirty="0"/>
              <a:t>, </a:t>
            </a:r>
            <a:r>
              <a:rPr lang="en-US" sz="800" dirty="0" err="1"/>
              <a:t>b.Weight</a:t>
            </a:r>
            <a:endParaRPr lang="en-US" sz="800" dirty="0"/>
          </a:p>
          <a:p>
            <a:pPr marL="457200" lvl="1" indent="0">
              <a:buNone/>
            </a:pPr>
            <a:r>
              <a:rPr lang="en-US" sz="800" b="1" i="1" dirty="0"/>
              <a:t>FROM</a:t>
            </a:r>
            <a:r>
              <a:rPr lang="en-US" sz="800" dirty="0"/>
              <a:t> </a:t>
            </a:r>
            <a:r>
              <a:rPr lang="en-US" sz="800" dirty="0" err="1"/>
              <a:t>Table_A</a:t>
            </a:r>
            <a:r>
              <a:rPr lang="en-US" sz="800" dirty="0"/>
              <a:t> a</a:t>
            </a:r>
          </a:p>
          <a:p>
            <a:pPr marL="457200" lvl="1" indent="0">
              <a:buNone/>
            </a:pPr>
            <a:r>
              <a:rPr lang="en-US" sz="800" b="1" i="1" dirty="0"/>
              <a:t>LEFT JOIN</a:t>
            </a:r>
            <a:r>
              <a:rPr lang="en-US" sz="800" dirty="0"/>
              <a:t> </a:t>
            </a:r>
            <a:r>
              <a:rPr lang="en-US" sz="800" dirty="0" err="1"/>
              <a:t>Table_B</a:t>
            </a:r>
            <a:r>
              <a:rPr lang="en-US" sz="800" dirty="0"/>
              <a:t> b ON Table_A.ID = Table_B.ID;</a:t>
            </a:r>
          </a:p>
          <a:p>
            <a:endParaRPr lang="en-US" sz="1050" dirty="0"/>
          </a:p>
          <a:p>
            <a:pPr marL="457200" lvl="1" indent="0">
              <a:buNone/>
            </a:pPr>
            <a:endParaRPr lang="en-US" dirty="0"/>
          </a:p>
        </p:txBody>
      </p:sp>
      <p:pic>
        <p:nvPicPr>
          <p:cNvPr id="13" name="Picture 12"/>
          <p:cNvPicPr>
            <a:picLocks noChangeAspect="1"/>
          </p:cNvPicPr>
          <p:nvPr/>
        </p:nvPicPr>
        <p:blipFill>
          <a:blip r:embed="rId2"/>
          <a:stretch>
            <a:fillRect/>
          </a:stretch>
        </p:blipFill>
        <p:spPr>
          <a:xfrm>
            <a:off x="4724627" y="3181350"/>
            <a:ext cx="3733573" cy="766800"/>
          </a:xfrm>
          <a:prstGeom prst="rect">
            <a:avLst/>
          </a:prstGeom>
        </p:spPr>
      </p:pic>
      <p:grpSp>
        <p:nvGrpSpPr>
          <p:cNvPr id="17" name="Group 16"/>
          <p:cNvGrpSpPr/>
          <p:nvPr/>
        </p:nvGrpSpPr>
        <p:grpSpPr>
          <a:xfrm>
            <a:off x="1062199" y="2647950"/>
            <a:ext cx="2324100" cy="1767199"/>
            <a:chOff x="1062199" y="2647950"/>
            <a:chExt cx="2324100" cy="1767199"/>
          </a:xfrm>
        </p:grpSpPr>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artisticLightScreen trans="85000" gridSize="2"/>
                      </a14:imgEffect>
                    </a14:imgLayer>
                  </a14:imgProps>
                </a:ext>
                <a:ext uri="{28A0092B-C50C-407E-A947-70E740481C1C}">
                  <a14:useLocalDpi xmlns:a14="http://schemas.microsoft.com/office/drawing/2010/main" val="0"/>
                </a:ext>
              </a:extLst>
            </a:blip>
            <a:stretch>
              <a:fillRect/>
            </a:stretch>
          </p:blipFill>
          <p:spPr>
            <a:xfrm>
              <a:off x="1062199" y="2647950"/>
              <a:ext cx="2324100" cy="1690255"/>
            </a:xfrm>
            <a:prstGeom prst="rect">
              <a:avLst/>
            </a:prstGeom>
          </p:spPr>
        </p:pic>
        <p:sp>
          <p:nvSpPr>
            <p:cNvPr id="16" name="Rectangle 15"/>
            <p:cNvSpPr/>
            <p:nvPr/>
          </p:nvSpPr>
          <p:spPr>
            <a:xfrm>
              <a:off x="1062199" y="4245872"/>
              <a:ext cx="2324100" cy="169277"/>
            </a:xfrm>
            <a:prstGeom prst="rect">
              <a:avLst/>
            </a:prstGeom>
          </p:spPr>
          <p:txBody>
            <a:bodyPr wrap="square">
              <a:spAutoFit/>
            </a:bodyPr>
            <a:lstStyle/>
            <a:p>
              <a:r>
                <a:rPr lang="en-US" sz="500" dirty="0"/>
                <a:t>http://www.dofactory.com/sql/join</a:t>
              </a:r>
            </a:p>
          </p:txBody>
        </p:sp>
      </p:grpSp>
    </p:spTree>
    <p:extLst>
      <p:ext uri="{BB962C8B-B14F-4D97-AF65-F5344CB8AC3E}">
        <p14:creationId xmlns:p14="http://schemas.microsoft.com/office/powerpoint/2010/main" val="5243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Blending</a:t>
            </a:r>
          </a:p>
        </p:txBody>
      </p:sp>
      <p:sp>
        <p:nvSpPr>
          <p:cNvPr id="9" name="Content Placeholder 8"/>
          <p:cNvSpPr>
            <a:spLocks noGrp="1"/>
          </p:cNvSpPr>
          <p:nvPr>
            <p:ph idx="1"/>
          </p:nvPr>
        </p:nvSpPr>
        <p:spPr/>
        <p:txBody>
          <a:bodyPr/>
          <a:lstStyle/>
          <a:p>
            <a:pPr>
              <a:buClr>
                <a:srgbClr val="FF0000"/>
              </a:buClr>
              <a:buSzPct val="100000"/>
              <a:buFont typeface="Wingdings" panose="05000000000000000000" pitchFamily="2" charset="2"/>
              <a:buChar char="q"/>
            </a:pPr>
            <a:r>
              <a:rPr lang="en-US" sz="1050" u="sng" dirty="0">
                <a:solidFill>
                  <a:srgbClr val="FF0000"/>
                </a:solidFill>
              </a:rPr>
              <a:t>Dataset(s):</a:t>
            </a:r>
            <a:r>
              <a:rPr lang="en-US" sz="1050" dirty="0">
                <a:solidFill>
                  <a:srgbClr val="FF0000"/>
                </a:solidFill>
              </a:rPr>
              <a:t> REXUS Building Data, State Names</a:t>
            </a:r>
          </a:p>
          <a:p>
            <a:pPr>
              <a:buClr>
                <a:srgbClr val="FF0000"/>
              </a:buClr>
              <a:buSzPct val="100000"/>
              <a:buFont typeface="Wingdings" panose="05000000000000000000" pitchFamily="2" charset="2"/>
              <a:buChar char="q"/>
            </a:pPr>
            <a:r>
              <a:rPr lang="en-US" sz="1050" u="sng" dirty="0">
                <a:solidFill>
                  <a:srgbClr val="FF0000"/>
                </a:solidFill>
              </a:rPr>
              <a:t>Question:</a:t>
            </a:r>
            <a:r>
              <a:rPr lang="en-US" sz="1050" dirty="0">
                <a:solidFill>
                  <a:srgbClr val="FF0000"/>
                </a:solidFill>
              </a:rPr>
              <a:t> How many records are there per state?</a:t>
            </a:r>
          </a:p>
          <a:p>
            <a:pPr marL="0" indent="0">
              <a:buNone/>
            </a:pPr>
            <a:r>
              <a:rPr lang="en-US" sz="1200" b="1" u="sng" dirty="0"/>
              <a:t>Steps:</a:t>
            </a:r>
          </a:p>
          <a:p>
            <a:pPr marL="171450" indent="-171450">
              <a:buSzPct val="100000"/>
            </a:pPr>
            <a:r>
              <a:rPr lang="en-US" sz="1200" dirty="0"/>
              <a:t>Open the REXUS data and drag sheet </a:t>
            </a:r>
            <a:r>
              <a:rPr lang="en-US" sz="1200" dirty="0" err="1"/>
              <a:t>datagovbldgrexus</a:t>
            </a:r>
            <a:r>
              <a:rPr lang="en-US" sz="1200" dirty="0"/>
              <a:t> to the window</a:t>
            </a:r>
          </a:p>
          <a:p>
            <a:pPr marL="171450" indent="-171450">
              <a:buSzPct val="100000"/>
            </a:pPr>
            <a:r>
              <a:rPr lang="en-US" sz="1200" dirty="0"/>
              <a:t>Rename Sheet 1 to  </a:t>
            </a:r>
            <a:r>
              <a:rPr lang="en-US" sz="1200" b="1" dirty="0"/>
              <a:t>Blend</a:t>
            </a:r>
          </a:p>
          <a:p>
            <a:pPr marL="171450" indent="-171450">
              <a:buSzPct val="100000"/>
            </a:pPr>
            <a:r>
              <a:rPr lang="en-US" sz="1200" dirty="0"/>
              <a:t>Add a New Data Source; import the State Names dataset and switch back to the </a:t>
            </a:r>
            <a:r>
              <a:rPr lang="en-US" sz="1200" b="1" dirty="0"/>
              <a:t>Blend</a:t>
            </a:r>
            <a:r>
              <a:rPr lang="en-US" sz="1200" dirty="0"/>
              <a:t> worksheet</a:t>
            </a:r>
          </a:p>
          <a:p>
            <a:pPr marL="171450" indent="-171450">
              <a:buSzPct val="100000"/>
            </a:pPr>
            <a:r>
              <a:rPr lang="en-US" sz="1200" dirty="0"/>
              <a:t>Drag </a:t>
            </a:r>
            <a:r>
              <a:rPr lang="en-US" sz="1200" b="1" dirty="0" err="1"/>
              <a:t>Bldg</a:t>
            </a:r>
            <a:r>
              <a:rPr lang="en-US" sz="1200" b="1" dirty="0"/>
              <a:t> State</a:t>
            </a:r>
            <a:r>
              <a:rPr lang="en-US" sz="1200" dirty="0"/>
              <a:t> from the REXUS dataset to the rows shelf and </a:t>
            </a:r>
            <a:r>
              <a:rPr lang="en-US" sz="1200" b="1" dirty="0"/>
              <a:t>Number of Records</a:t>
            </a:r>
            <a:r>
              <a:rPr lang="en-US" sz="1200" dirty="0"/>
              <a:t> to columns shelf</a:t>
            </a:r>
          </a:p>
          <a:p>
            <a:pPr marL="171450" indent="-171450">
              <a:buSzPct val="100000"/>
            </a:pPr>
            <a:r>
              <a:rPr lang="en-US" sz="1200" dirty="0"/>
              <a:t>Switch to the State Names dataset and drag </a:t>
            </a:r>
            <a:r>
              <a:rPr lang="en-US" sz="1200" b="1" dirty="0"/>
              <a:t>State Names</a:t>
            </a:r>
            <a:r>
              <a:rPr lang="en-US" sz="1200" dirty="0"/>
              <a:t> from the State Names dataset to the filter shelf, filter the results to only include California, Texas, Florida, and New York</a:t>
            </a:r>
          </a:p>
        </p:txBody>
      </p:sp>
      <p:sp>
        <p:nvSpPr>
          <p:cNvPr id="11" name="Text Placeholder 10"/>
          <p:cNvSpPr>
            <a:spLocks noGrp="1"/>
          </p:cNvSpPr>
          <p:nvPr>
            <p:ph type="body" sz="half" idx="2"/>
          </p:nvPr>
        </p:nvSpPr>
        <p:spPr/>
        <p:txBody>
          <a:bodyPr/>
          <a:lstStyle/>
          <a:p>
            <a:r>
              <a:rPr lang="en-US" sz="900" b="1" u="sng" dirty="0"/>
              <a:t>Joins vs. Blends</a:t>
            </a:r>
          </a:p>
          <a:p>
            <a:pPr marL="285750" indent="-285750">
              <a:buFont typeface="Arial" panose="020B0604020202020204" pitchFamily="34" charset="0"/>
              <a:buChar char="•"/>
            </a:pPr>
            <a:r>
              <a:rPr lang="en-US" sz="900" dirty="0"/>
              <a:t>Joins are more efficient when data is in the same database and when there is high-cardinality (lots of unique numbers)] in the joining fields</a:t>
            </a:r>
          </a:p>
          <a:p>
            <a:pPr marL="285750" indent="-285750">
              <a:buFont typeface="Arial" panose="020B0604020202020204" pitchFamily="34" charset="0"/>
              <a:buChar char="•"/>
            </a:pPr>
            <a:r>
              <a:rPr lang="en-US" sz="900" dirty="0"/>
              <a:t>Blends are useful when there is a one-to-many relationship in the data and you want to summarize it more efficiently (inclusion of * for the one-to-many relationship to show multiple values), also known as granularity of the data</a:t>
            </a:r>
          </a:p>
          <a:p>
            <a:pPr marL="285750" indent="-285750">
              <a:buFont typeface="Arial" panose="020B0604020202020204" pitchFamily="34" charset="0"/>
              <a:buChar char="•"/>
            </a:pPr>
            <a:r>
              <a:rPr lang="en-US" sz="900" dirty="0"/>
              <a:t>Joins occur once while blends call the database each time you make a change to your worksheet</a:t>
            </a:r>
          </a:p>
          <a:p>
            <a:endParaRPr lang="en-US" sz="900" dirty="0"/>
          </a:p>
          <a:p>
            <a:r>
              <a:rPr lang="en-US" sz="900" b="1" u="sng" dirty="0"/>
              <a:t>Primary vs. Secondary </a:t>
            </a:r>
            <a:r>
              <a:rPr lang="en-US" sz="900" b="1" u="sng" dirty="0" err="1"/>
              <a:t>Datasources</a:t>
            </a:r>
            <a:endParaRPr lang="en-US" sz="900" dirty="0"/>
          </a:p>
          <a:p>
            <a:pPr marL="285750" indent="-285750">
              <a:buFont typeface="Arial" panose="020B0604020202020204" pitchFamily="34" charset="0"/>
              <a:buChar char="•"/>
            </a:pPr>
            <a:r>
              <a:rPr lang="en-US" sz="900" dirty="0"/>
              <a:t>Primary </a:t>
            </a:r>
            <a:r>
              <a:rPr lang="en-US" sz="900" dirty="0" err="1"/>
              <a:t>datasource</a:t>
            </a:r>
            <a:r>
              <a:rPr lang="en-US" sz="900" dirty="0"/>
              <a:t> (left-side of join) is defined by the first variable in a dataset dragged into the worksheet</a:t>
            </a:r>
          </a:p>
          <a:p>
            <a:pPr marL="285750" indent="-285750">
              <a:buFont typeface="Arial" panose="020B0604020202020204" pitchFamily="34" charset="0"/>
              <a:buChar char="•"/>
            </a:pPr>
            <a:r>
              <a:rPr lang="en-US" sz="900" dirty="0"/>
              <a:t>Tableau auto selects the relationship between </a:t>
            </a:r>
            <a:r>
              <a:rPr lang="en-US" sz="900" dirty="0" err="1"/>
              <a:t>datasources</a:t>
            </a:r>
            <a:r>
              <a:rPr lang="en-US" sz="900" dirty="0"/>
              <a:t> when they have similar names</a:t>
            </a:r>
          </a:p>
          <a:p>
            <a:pPr marL="285750" indent="-285750">
              <a:buFont typeface="Arial" panose="020B0604020202020204" pitchFamily="34" charset="0"/>
              <a:buChar char="•"/>
            </a:pPr>
            <a:r>
              <a:rPr lang="en-US" sz="900" b="1" i="1" dirty="0"/>
              <a:t>Data </a:t>
            </a:r>
            <a:r>
              <a:rPr lang="en-US" sz="900" b="1" i="1" dirty="0">
                <a:sym typeface="Wingdings" panose="05000000000000000000" pitchFamily="2" charset="2"/>
              </a:rPr>
              <a:t> </a:t>
            </a:r>
            <a:r>
              <a:rPr lang="en-US" sz="900" b="1" i="1" dirty="0"/>
              <a:t>Edit Relationships to define or edit relationships</a:t>
            </a:r>
          </a:p>
        </p:txBody>
      </p:sp>
      <p:cxnSp>
        <p:nvCxnSpPr>
          <p:cNvPr id="15" name="Straight Arrow Connector 14"/>
          <p:cNvCxnSpPr/>
          <p:nvPr/>
        </p:nvCxnSpPr>
        <p:spPr bwMode="auto">
          <a:xfrm flipH="1">
            <a:off x="5955480" y="4088884"/>
            <a:ext cx="499391" cy="1"/>
          </a:xfrm>
          <a:prstGeom prst="straightConnector1">
            <a:avLst/>
          </a:prstGeom>
          <a:ln>
            <a:solidFill>
              <a:srgbClr val="B11116"/>
            </a:solidFill>
            <a:headEnd type="none" w="med" len="med"/>
            <a:tailEnd type="triangle"/>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00A4C09C-9879-4EC2-8C93-5AE8AA28FDB9}"/>
              </a:ext>
            </a:extLst>
          </p:cNvPr>
          <p:cNvPicPr>
            <a:picLocks noChangeAspect="1"/>
          </p:cNvPicPr>
          <p:nvPr/>
        </p:nvPicPr>
        <p:blipFill>
          <a:blip r:embed="rId2"/>
          <a:stretch>
            <a:fillRect/>
          </a:stretch>
        </p:blipFill>
        <p:spPr>
          <a:xfrm>
            <a:off x="4467599" y="3254655"/>
            <a:ext cx="795672" cy="885748"/>
          </a:xfrm>
          <a:prstGeom prst="rect">
            <a:avLst/>
          </a:prstGeom>
          <a:ln>
            <a:solidFill>
              <a:schemeClr val="tx1"/>
            </a:solidFill>
          </a:ln>
        </p:spPr>
      </p:pic>
      <p:pic>
        <p:nvPicPr>
          <p:cNvPr id="4" name="Picture 3">
            <a:extLst>
              <a:ext uri="{FF2B5EF4-FFF2-40B4-BE49-F238E27FC236}">
                <a16:creationId xmlns:a16="http://schemas.microsoft.com/office/drawing/2014/main" id="{5D416C15-4989-4D91-8DA3-13C13EF1D5C0}"/>
              </a:ext>
            </a:extLst>
          </p:cNvPr>
          <p:cNvPicPr>
            <a:picLocks noChangeAspect="1"/>
          </p:cNvPicPr>
          <p:nvPr/>
        </p:nvPicPr>
        <p:blipFill>
          <a:blip r:embed="rId3"/>
          <a:stretch>
            <a:fillRect/>
          </a:stretch>
        </p:blipFill>
        <p:spPr>
          <a:xfrm>
            <a:off x="5150729" y="3697529"/>
            <a:ext cx="741308" cy="651662"/>
          </a:xfrm>
          <a:prstGeom prst="rect">
            <a:avLst/>
          </a:prstGeom>
          <a:ln>
            <a:solidFill>
              <a:schemeClr val="tx1"/>
            </a:solidFill>
          </a:ln>
        </p:spPr>
      </p:pic>
    </p:spTree>
    <p:extLst>
      <p:ext uri="{BB962C8B-B14F-4D97-AF65-F5344CB8AC3E}">
        <p14:creationId xmlns:p14="http://schemas.microsoft.com/office/powerpoint/2010/main" val="421270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Cross-Database Joins</a:t>
            </a:r>
          </a:p>
        </p:txBody>
      </p:sp>
      <p:sp>
        <p:nvSpPr>
          <p:cNvPr id="9" name="Content Placeholder 8"/>
          <p:cNvSpPr>
            <a:spLocks noGrp="1"/>
          </p:cNvSpPr>
          <p:nvPr>
            <p:ph idx="1"/>
          </p:nvPr>
        </p:nvSpPr>
        <p:spPr/>
        <p:txBody>
          <a:bodyPr/>
          <a:lstStyle/>
          <a:p>
            <a:pPr>
              <a:buClr>
                <a:srgbClr val="FF0000"/>
              </a:buClr>
              <a:buSzPct val="100000"/>
              <a:buFont typeface="Wingdings" panose="05000000000000000000" pitchFamily="2" charset="2"/>
              <a:buChar char="q"/>
            </a:pPr>
            <a:r>
              <a:rPr lang="en-US" sz="1050" u="sng" dirty="0">
                <a:solidFill>
                  <a:srgbClr val="FF0000"/>
                </a:solidFill>
              </a:rPr>
              <a:t>Dataset(s):</a:t>
            </a:r>
            <a:r>
              <a:rPr lang="en-US" sz="1050" dirty="0">
                <a:solidFill>
                  <a:srgbClr val="FF0000"/>
                </a:solidFill>
              </a:rPr>
              <a:t> REXUS Building Data, State Names</a:t>
            </a:r>
          </a:p>
          <a:p>
            <a:pPr>
              <a:buClr>
                <a:srgbClr val="FF0000"/>
              </a:buClr>
              <a:buSzPct val="100000"/>
              <a:buFont typeface="Wingdings" panose="05000000000000000000" pitchFamily="2" charset="2"/>
              <a:buChar char="q"/>
            </a:pPr>
            <a:r>
              <a:rPr lang="en-US" sz="1050" u="sng" dirty="0">
                <a:solidFill>
                  <a:srgbClr val="FF0000"/>
                </a:solidFill>
              </a:rPr>
              <a:t>Question:</a:t>
            </a:r>
            <a:r>
              <a:rPr lang="en-US" sz="1050" dirty="0">
                <a:solidFill>
                  <a:srgbClr val="FF0000"/>
                </a:solidFill>
              </a:rPr>
              <a:t> How many records are there per state?</a:t>
            </a:r>
          </a:p>
          <a:p>
            <a:pPr marL="0" indent="0">
              <a:buNone/>
            </a:pPr>
            <a:r>
              <a:rPr lang="en-US" sz="1200" b="1" u="sng" dirty="0"/>
              <a:t>Steps:</a:t>
            </a:r>
          </a:p>
          <a:p>
            <a:pPr marL="228600" indent="-228600">
              <a:buSzPct val="100000"/>
              <a:buFont typeface="+mj-lt"/>
              <a:buAutoNum type="arabicPeriod"/>
            </a:pPr>
            <a:r>
              <a:rPr lang="en-US" sz="1200" dirty="0"/>
              <a:t>Open up Tableau Desktop 10 (if you don’t have it, just follow along) </a:t>
            </a:r>
          </a:p>
          <a:p>
            <a:pPr marL="228600" indent="-228600">
              <a:buSzPct val="100000"/>
              <a:buFont typeface="+mj-lt"/>
              <a:buAutoNum type="arabicPeriod"/>
            </a:pPr>
            <a:r>
              <a:rPr lang="en-US" sz="1200" dirty="0"/>
              <a:t>Create a new connection for our first dataset (REXUS)</a:t>
            </a:r>
          </a:p>
          <a:p>
            <a:pPr marL="228600" indent="-228600">
              <a:buSzPct val="100000"/>
              <a:buFont typeface="+mj-lt"/>
              <a:buAutoNum type="arabicPeriod"/>
            </a:pPr>
            <a:r>
              <a:rPr lang="en-US" sz="1200" dirty="0"/>
              <a:t>Click on Add, then let’s connect to the second dataset (State Names)</a:t>
            </a:r>
          </a:p>
          <a:p>
            <a:pPr marL="228600" indent="-228600">
              <a:buSzPct val="100000"/>
              <a:buFont typeface="+mj-lt"/>
              <a:buAutoNum type="arabicPeriod"/>
            </a:pPr>
            <a:r>
              <a:rPr lang="en-US" sz="1200" b="1" dirty="0"/>
              <a:t>Sheet1</a:t>
            </a:r>
            <a:r>
              <a:rPr lang="en-US" sz="1200" dirty="0"/>
              <a:t> from the State Names should have automatically populated and joined to our first dataset, if not, drag it into the canvas</a:t>
            </a:r>
          </a:p>
          <a:p>
            <a:pPr marL="228600" indent="-228600">
              <a:buSzPct val="100000"/>
              <a:buFont typeface="+mj-lt"/>
              <a:buAutoNum type="arabicPeriod"/>
            </a:pPr>
            <a:r>
              <a:rPr lang="en-US" sz="1200" dirty="0"/>
              <a:t>Review the data for a left, right, inner, and outer join </a:t>
            </a:r>
          </a:p>
        </p:txBody>
      </p:sp>
      <p:sp>
        <p:nvSpPr>
          <p:cNvPr id="11" name="Text Placeholder 10"/>
          <p:cNvSpPr>
            <a:spLocks noGrp="1"/>
          </p:cNvSpPr>
          <p:nvPr>
            <p:ph type="body" sz="half" idx="2"/>
          </p:nvPr>
        </p:nvSpPr>
        <p:spPr/>
        <p:txBody>
          <a:bodyPr/>
          <a:lstStyle/>
          <a:p>
            <a:r>
              <a:rPr lang="en-US" sz="900" b="1" u="sng" dirty="0"/>
              <a:t>Joins vs. Blends</a:t>
            </a:r>
          </a:p>
          <a:p>
            <a:pPr marL="285750" indent="-285750">
              <a:buFont typeface="Arial" panose="020B0604020202020204" pitchFamily="34" charset="0"/>
              <a:buChar char="•"/>
            </a:pPr>
            <a:r>
              <a:rPr lang="en-US" sz="900" dirty="0"/>
              <a:t>Joins are more efficient when data is in the same database and when there is high-cardinality (lots of unique numbers)] in the joining fields</a:t>
            </a:r>
          </a:p>
          <a:p>
            <a:pPr marL="285750" indent="-285750">
              <a:buFont typeface="Arial" panose="020B0604020202020204" pitchFamily="34" charset="0"/>
              <a:buChar char="•"/>
            </a:pPr>
            <a:r>
              <a:rPr lang="en-US" sz="900" dirty="0"/>
              <a:t>Blends are useful when there is a one-to-many relationship in the data and you want to summarize it more efficiently (inclusion of * for the one-to-many relationship to show multiple values), also known as granularity of the data</a:t>
            </a:r>
          </a:p>
          <a:p>
            <a:pPr marL="285750" indent="-285750">
              <a:buFont typeface="Arial" panose="020B0604020202020204" pitchFamily="34" charset="0"/>
              <a:buChar char="•"/>
            </a:pPr>
            <a:r>
              <a:rPr lang="en-US" sz="900" dirty="0"/>
              <a:t>Joins occur once while blends call the database each time you make a change to your worksheet</a:t>
            </a:r>
          </a:p>
          <a:p>
            <a:endParaRPr lang="en-US" sz="900" dirty="0"/>
          </a:p>
          <a:p>
            <a:r>
              <a:rPr lang="en-US" sz="900" b="1" u="sng" dirty="0"/>
              <a:t>Primary vs. Secondary </a:t>
            </a:r>
            <a:r>
              <a:rPr lang="en-US" sz="900" b="1" u="sng" dirty="0" err="1"/>
              <a:t>Datasources</a:t>
            </a:r>
            <a:endParaRPr lang="en-US" sz="900" dirty="0"/>
          </a:p>
          <a:p>
            <a:pPr marL="285750" indent="-285750">
              <a:buFont typeface="Arial" panose="020B0604020202020204" pitchFamily="34" charset="0"/>
              <a:buChar char="•"/>
            </a:pPr>
            <a:r>
              <a:rPr lang="en-US" sz="900" dirty="0"/>
              <a:t>Primary </a:t>
            </a:r>
            <a:r>
              <a:rPr lang="en-US" sz="900" dirty="0" err="1"/>
              <a:t>datasource</a:t>
            </a:r>
            <a:r>
              <a:rPr lang="en-US" sz="900" dirty="0"/>
              <a:t> (left-side of join) is defined by the first variable in a dataset dragged into the worksheet</a:t>
            </a:r>
          </a:p>
          <a:p>
            <a:pPr marL="285750" indent="-285750">
              <a:buFont typeface="Arial" panose="020B0604020202020204" pitchFamily="34" charset="0"/>
              <a:buChar char="•"/>
            </a:pPr>
            <a:r>
              <a:rPr lang="en-US" sz="900" dirty="0"/>
              <a:t>Tableau auto selects the relationship between </a:t>
            </a:r>
            <a:r>
              <a:rPr lang="en-US" sz="900" dirty="0" err="1"/>
              <a:t>datasources</a:t>
            </a:r>
            <a:r>
              <a:rPr lang="en-US" sz="900" dirty="0"/>
              <a:t> when they have similar names</a:t>
            </a:r>
          </a:p>
          <a:p>
            <a:pPr marL="285750" indent="-285750">
              <a:buFont typeface="Arial" panose="020B0604020202020204" pitchFamily="34" charset="0"/>
              <a:buChar char="•"/>
            </a:pPr>
            <a:r>
              <a:rPr lang="en-US" sz="900" b="1" dirty="0"/>
              <a:t>Data </a:t>
            </a:r>
            <a:r>
              <a:rPr lang="en-US" sz="900" b="1" dirty="0">
                <a:sym typeface="Wingdings" panose="05000000000000000000" pitchFamily="2" charset="2"/>
              </a:rPr>
              <a:t> </a:t>
            </a:r>
            <a:r>
              <a:rPr lang="en-US" sz="900" b="1" dirty="0"/>
              <a:t>Edit Relationships to define or edit relationships</a:t>
            </a:r>
          </a:p>
        </p:txBody>
      </p:sp>
      <p:cxnSp>
        <p:nvCxnSpPr>
          <p:cNvPr id="15" name="Straight Arrow Connector 14"/>
          <p:cNvCxnSpPr/>
          <p:nvPr/>
        </p:nvCxnSpPr>
        <p:spPr bwMode="auto">
          <a:xfrm flipH="1">
            <a:off x="5366801" y="3209391"/>
            <a:ext cx="499391" cy="1"/>
          </a:xfrm>
          <a:prstGeom prst="straightConnector1">
            <a:avLst/>
          </a:prstGeom>
          <a:ln>
            <a:solidFill>
              <a:srgbClr val="B11116"/>
            </a:solidFill>
            <a:headEnd type="none" w="med" len="med"/>
            <a:tailEnd type="triangl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77B96B3A-CE2A-46E6-A386-D02FEDAEB87E}"/>
              </a:ext>
            </a:extLst>
          </p:cNvPr>
          <p:cNvPicPr>
            <a:picLocks noChangeAspect="1"/>
          </p:cNvPicPr>
          <p:nvPr/>
        </p:nvPicPr>
        <p:blipFill>
          <a:blip r:embed="rId2"/>
          <a:stretch>
            <a:fillRect/>
          </a:stretch>
        </p:blipFill>
        <p:spPr>
          <a:xfrm>
            <a:off x="4198858" y="2835475"/>
            <a:ext cx="1058410" cy="1506956"/>
          </a:xfrm>
          <a:prstGeom prst="rect">
            <a:avLst/>
          </a:prstGeom>
        </p:spPr>
      </p:pic>
    </p:spTree>
    <p:extLst>
      <p:ext uri="{BB962C8B-B14F-4D97-AF65-F5344CB8AC3E}">
        <p14:creationId xmlns:p14="http://schemas.microsoft.com/office/powerpoint/2010/main" val="147525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05978"/>
            <a:ext cx="8229600" cy="460800"/>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dirty="0"/>
              <a:t>Shaping Your Data for Tableau</a:t>
            </a:r>
          </a:p>
        </p:txBody>
      </p:sp>
      <p:graphicFrame>
        <p:nvGraphicFramePr>
          <p:cNvPr id="169" name="Shape 169"/>
          <p:cNvGraphicFramePr/>
          <p:nvPr>
            <p:extLst>
              <p:ext uri="{D42A27DB-BD31-4B8C-83A1-F6EECF244321}">
                <p14:modId xmlns:p14="http://schemas.microsoft.com/office/powerpoint/2010/main" val="2001580849"/>
              </p:ext>
            </p:extLst>
          </p:nvPr>
        </p:nvGraphicFramePr>
        <p:xfrm>
          <a:off x="592950" y="1840650"/>
          <a:ext cx="2425675" cy="960030"/>
        </p:xfrm>
        <a:graphic>
          <a:graphicData uri="http://schemas.openxmlformats.org/drawingml/2006/table">
            <a:tbl>
              <a:tblPr>
                <a:noFill/>
                <a:tableStyleId>{4A11AF94-B9FA-4304-A880-D6D605D7CB4C}</a:tableStyleId>
              </a:tblPr>
              <a:tblGrid>
                <a:gridCol w="1076975">
                  <a:extLst>
                    <a:ext uri="{9D8B030D-6E8A-4147-A177-3AD203B41FA5}">
                      <a16:colId xmlns:a16="http://schemas.microsoft.com/office/drawing/2014/main" val="20000"/>
                    </a:ext>
                  </a:extLst>
                </a:gridCol>
                <a:gridCol w="470900">
                  <a:extLst>
                    <a:ext uri="{9D8B030D-6E8A-4147-A177-3AD203B41FA5}">
                      <a16:colId xmlns:a16="http://schemas.microsoft.com/office/drawing/2014/main" val="20001"/>
                    </a:ext>
                  </a:extLst>
                </a:gridCol>
                <a:gridCol w="438900">
                  <a:extLst>
                    <a:ext uri="{9D8B030D-6E8A-4147-A177-3AD203B41FA5}">
                      <a16:colId xmlns:a16="http://schemas.microsoft.com/office/drawing/2014/main" val="20002"/>
                    </a:ext>
                  </a:extLst>
                </a:gridCol>
                <a:gridCol w="438900">
                  <a:extLst>
                    <a:ext uri="{9D8B030D-6E8A-4147-A177-3AD203B41FA5}">
                      <a16:colId xmlns:a16="http://schemas.microsoft.com/office/drawing/2014/main" val="20003"/>
                    </a:ext>
                  </a:extLst>
                </a:gridCol>
              </a:tblGrid>
              <a:tr h="0">
                <a:tc>
                  <a:txBody>
                    <a:bodyPr/>
                    <a:lstStyle/>
                    <a:p>
                      <a:pPr marL="0" lvl="0" indent="0" algn="ctr">
                        <a:spcBef>
                          <a:spcPts val="0"/>
                        </a:spcBef>
                        <a:buNone/>
                      </a:pPr>
                      <a:r>
                        <a:rPr lang="en-US" sz="900" b="1" i="1" dirty="0"/>
                        <a:t>Agency</a:t>
                      </a:r>
                    </a:p>
                  </a:txBody>
                  <a:tcPr marL="91425" marR="91425" marT="91425" marB="91425">
                    <a:solidFill>
                      <a:srgbClr val="D9D9D9"/>
                    </a:solidFill>
                  </a:tcPr>
                </a:tc>
                <a:tc>
                  <a:txBody>
                    <a:bodyPr/>
                    <a:lstStyle/>
                    <a:p>
                      <a:pPr marL="0" lvl="0" indent="0" algn="ctr">
                        <a:spcBef>
                          <a:spcPts val="0"/>
                        </a:spcBef>
                        <a:buNone/>
                      </a:pPr>
                      <a:r>
                        <a:rPr lang="en-US" sz="900" b="1" i="1" dirty="0"/>
                        <a:t>2016</a:t>
                      </a:r>
                    </a:p>
                  </a:txBody>
                  <a:tcPr marL="91425" marR="91425" marT="91425" marB="91425">
                    <a:solidFill>
                      <a:srgbClr val="D9D9D9"/>
                    </a:solidFill>
                  </a:tcPr>
                </a:tc>
                <a:tc>
                  <a:txBody>
                    <a:bodyPr/>
                    <a:lstStyle/>
                    <a:p>
                      <a:pPr marL="0" lvl="0" indent="0" algn="ctr">
                        <a:spcBef>
                          <a:spcPts val="0"/>
                        </a:spcBef>
                        <a:buNone/>
                      </a:pPr>
                      <a:r>
                        <a:rPr lang="en-US" sz="900" b="1" i="1" dirty="0"/>
                        <a:t>2017</a:t>
                      </a:r>
                    </a:p>
                  </a:txBody>
                  <a:tcPr marL="91425" marR="91425" marT="91425" marB="91425">
                    <a:solidFill>
                      <a:srgbClr val="D9D9D9"/>
                    </a:solidFill>
                  </a:tcPr>
                </a:tc>
                <a:tc>
                  <a:txBody>
                    <a:bodyPr/>
                    <a:lstStyle/>
                    <a:p>
                      <a:pPr marL="0" lvl="0" indent="0" algn="ctr" rtl="0">
                        <a:spcBef>
                          <a:spcPts val="0"/>
                        </a:spcBef>
                        <a:buNone/>
                      </a:pPr>
                      <a:r>
                        <a:rPr lang="en-US" sz="900" b="1" i="1" dirty="0"/>
                        <a:t>2018</a:t>
                      </a:r>
                    </a:p>
                  </a:txBody>
                  <a:tcPr marL="91425" marR="91425" marT="91425" marB="91425">
                    <a:solidFill>
                      <a:srgbClr val="D9D9D9"/>
                    </a:solidFill>
                  </a:tcPr>
                </a:tc>
                <a:extLst>
                  <a:ext uri="{0D108BD9-81ED-4DB2-BD59-A6C34878D82A}">
                    <a16:rowId xmlns:a16="http://schemas.microsoft.com/office/drawing/2014/main" val="10000"/>
                  </a:ext>
                </a:extLst>
              </a:tr>
              <a:tr h="0">
                <a:tc>
                  <a:txBody>
                    <a:bodyPr/>
                    <a:lstStyle/>
                    <a:p>
                      <a:pPr marL="0" lvl="0" indent="0" algn="ctr">
                        <a:spcBef>
                          <a:spcPts val="0"/>
                        </a:spcBef>
                        <a:buNone/>
                      </a:pPr>
                      <a:r>
                        <a:rPr lang="en-US" sz="900" dirty="0"/>
                        <a:t>GSA</a:t>
                      </a:r>
                    </a:p>
                  </a:txBody>
                  <a:tcPr marL="91425" marR="91425" marT="91425" marB="91425"/>
                </a:tc>
                <a:tc>
                  <a:txBody>
                    <a:bodyPr/>
                    <a:lstStyle/>
                    <a:p>
                      <a:pPr marL="0" lvl="0" indent="0" algn="ctr">
                        <a:spcBef>
                          <a:spcPts val="0"/>
                        </a:spcBef>
                        <a:buNone/>
                      </a:pPr>
                      <a:r>
                        <a:rPr lang="en-US" sz="900" dirty="0"/>
                        <a:t>103</a:t>
                      </a:r>
                    </a:p>
                  </a:txBody>
                  <a:tcPr marL="91425" marR="91425" marT="91425" marB="91425"/>
                </a:tc>
                <a:tc>
                  <a:txBody>
                    <a:bodyPr/>
                    <a:lstStyle/>
                    <a:p>
                      <a:pPr marL="0" lvl="0" indent="0" algn="ctr">
                        <a:spcBef>
                          <a:spcPts val="0"/>
                        </a:spcBef>
                        <a:buNone/>
                      </a:pPr>
                      <a:r>
                        <a:rPr lang="en-US" sz="900" dirty="0"/>
                        <a:t>50</a:t>
                      </a:r>
                    </a:p>
                  </a:txBody>
                  <a:tcPr marL="91425" marR="91425" marT="91425" marB="91425"/>
                </a:tc>
                <a:tc>
                  <a:txBody>
                    <a:bodyPr/>
                    <a:lstStyle/>
                    <a:p>
                      <a:pPr marL="0" lvl="0" indent="0" algn="ctr" rtl="0">
                        <a:spcBef>
                          <a:spcPts val="0"/>
                        </a:spcBef>
                        <a:buNone/>
                      </a:pPr>
                      <a:r>
                        <a:rPr lang="en-US" sz="900" dirty="0"/>
                        <a:t>125</a:t>
                      </a: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buNone/>
                      </a:pPr>
                      <a:r>
                        <a:rPr lang="en-US" sz="900"/>
                        <a:t>Dept. of Interior</a:t>
                      </a:r>
                    </a:p>
                  </a:txBody>
                  <a:tcPr marL="91425" marR="91425" marT="91425" marB="91425"/>
                </a:tc>
                <a:tc>
                  <a:txBody>
                    <a:bodyPr/>
                    <a:lstStyle/>
                    <a:p>
                      <a:pPr marL="0" lvl="0" indent="0" algn="ctr">
                        <a:spcBef>
                          <a:spcPts val="0"/>
                        </a:spcBef>
                        <a:buNone/>
                      </a:pPr>
                      <a:r>
                        <a:rPr lang="en-US" sz="900"/>
                        <a:t>88</a:t>
                      </a:r>
                    </a:p>
                  </a:txBody>
                  <a:tcPr marL="91425" marR="91425" marT="91425" marB="91425"/>
                </a:tc>
                <a:tc>
                  <a:txBody>
                    <a:bodyPr/>
                    <a:lstStyle/>
                    <a:p>
                      <a:pPr marL="0" lvl="0" indent="0" algn="ctr">
                        <a:spcBef>
                          <a:spcPts val="0"/>
                        </a:spcBef>
                        <a:buNone/>
                      </a:pPr>
                      <a:r>
                        <a:rPr lang="en-US" sz="900" dirty="0"/>
                        <a:t>100</a:t>
                      </a:r>
                    </a:p>
                  </a:txBody>
                  <a:tcPr marL="91425" marR="91425" marT="91425" marB="91425"/>
                </a:tc>
                <a:tc>
                  <a:txBody>
                    <a:bodyPr/>
                    <a:lstStyle/>
                    <a:p>
                      <a:pPr marL="0" lvl="0" indent="0" algn="ctr" rtl="0">
                        <a:spcBef>
                          <a:spcPts val="0"/>
                        </a:spcBef>
                        <a:buNone/>
                      </a:pPr>
                      <a:r>
                        <a:rPr lang="en-US" sz="900" dirty="0"/>
                        <a:t>75</a:t>
                      </a: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0" name="Shape 170"/>
          <p:cNvGraphicFramePr/>
          <p:nvPr/>
        </p:nvGraphicFramePr>
        <p:xfrm>
          <a:off x="3975213" y="1208250"/>
          <a:ext cx="2088150" cy="2240070"/>
        </p:xfrm>
        <a:graphic>
          <a:graphicData uri="http://schemas.openxmlformats.org/drawingml/2006/table">
            <a:tbl>
              <a:tblPr>
                <a:noFill/>
                <a:tableStyleId>{4A11AF94-B9FA-4304-A880-D6D605D7CB4C}</a:tableStyleId>
              </a:tblPr>
              <a:tblGrid>
                <a:gridCol w="1103175">
                  <a:extLst>
                    <a:ext uri="{9D8B030D-6E8A-4147-A177-3AD203B41FA5}">
                      <a16:colId xmlns:a16="http://schemas.microsoft.com/office/drawing/2014/main" val="20000"/>
                    </a:ext>
                  </a:extLst>
                </a:gridCol>
                <a:gridCol w="492700">
                  <a:extLst>
                    <a:ext uri="{9D8B030D-6E8A-4147-A177-3AD203B41FA5}">
                      <a16:colId xmlns:a16="http://schemas.microsoft.com/office/drawing/2014/main" val="20001"/>
                    </a:ext>
                  </a:extLst>
                </a:gridCol>
                <a:gridCol w="492275">
                  <a:extLst>
                    <a:ext uri="{9D8B030D-6E8A-4147-A177-3AD203B41FA5}">
                      <a16:colId xmlns:a16="http://schemas.microsoft.com/office/drawing/2014/main" val="20002"/>
                    </a:ext>
                  </a:extLst>
                </a:gridCol>
              </a:tblGrid>
              <a:tr h="0">
                <a:tc>
                  <a:txBody>
                    <a:bodyPr/>
                    <a:lstStyle/>
                    <a:p>
                      <a:pPr marL="0" lvl="0" indent="0" algn="ctr" rtl="0">
                        <a:spcBef>
                          <a:spcPts val="0"/>
                        </a:spcBef>
                        <a:buNone/>
                      </a:pPr>
                      <a:r>
                        <a:rPr lang="en-US" sz="900" b="1" i="1" dirty="0"/>
                        <a:t>Agency</a:t>
                      </a:r>
                    </a:p>
                  </a:txBody>
                  <a:tcPr marL="91425" marR="91425" marT="91425" marB="91425">
                    <a:solidFill>
                      <a:srgbClr val="D9D9D9"/>
                    </a:solidFill>
                  </a:tcPr>
                </a:tc>
                <a:tc>
                  <a:txBody>
                    <a:bodyPr/>
                    <a:lstStyle/>
                    <a:p>
                      <a:pPr marL="0" lvl="0" indent="0" algn="ctr">
                        <a:spcBef>
                          <a:spcPts val="0"/>
                        </a:spcBef>
                        <a:buNone/>
                      </a:pPr>
                      <a:r>
                        <a:rPr lang="en-US" sz="900" b="1" i="1" dirty="0"/>
                        <a:t>Year</a:t>
                      </a:r>
                    </a:p>
                  </a:txBody>
                  <a:tcPr marL="91425" marR="91425" marT="91425" marB="91425">
                    <a:solidFill>
                      <a:srgbClr val="D9D9D9"/>
                    </a:solidFill>
                  </a:tcPr>
                </a:tc>
                <a:tc>
                  <a:txBody>
                    <a:bodyPr/>
                    <a:lstStyle/>
                    <a:p>
                      <a:pPr marL="0" lvl="0" indent="0" algn="ctr">
                        <a:spcBef>
                          <a:spcPts val="0"/>
                        </a:spcBef>
                        <a:buNone/>
                      </a:pPr>
                      <a:r>
                        <a:rPr lang="en-US" sz="900" b="1" i="1" dirty="0"/>
                        <a:t>Value</a:t>
                      </a:r>
                    </a:p>
                  </a:txBody>
                  <a:tcPr marL="91425" marR="91425" marT="91425" marB="91425">
                    <a:solidFill>
                      <a:srgbClr val="D9D9D9"/>
                    </a:solidFill>
                  </a:tcPr>
                </a:tc>
                <a:extLst>
                  <a:ext uri="{0D108BD9-81ED-4DB2-BD59-A6C34878D82A}">
                    <a16:rowId xmlns:a16="http://schemas.microsoft.com/office/drawing/2014/main" val="10000"/>
                  </a:ext>
                </a:extLst>
              </a:tr>
              <a:tr h="0">
                <a:tc>
                  <a:txBody>
                    <a:bodyPr/>
                    <a:lstStyle/>
                    <a:p>
                      <a:pPr marL="0" lvl="0" indent="0" algn="ctr" rtl="0">
                        <a:spcBef>
                          <a:spcPts val="0"/>
                        </a:spcBef>
                        <a:buNone/>
                      </a:pPr>
                      <a:r>
                        <a:rPr lang="en-US" sz="900"/>
                        <a:t>GSA</a:t>
                      </a:r>
                    </a:p>
                  </a:txBody>
                  <a:tcPr marL="91425" marR="91425" marT="91425" marB="91425"/>
                </a:tc>
                <a:tc>
                  <a:txBody>
                    <a:bodyPr/>
                    <a:lstStyle/>
                    <a:p>
                      <a:pPr marL="0" lvl="0" indent="0" algn="ctr">
                        <a:spcBef>
                          <a:spcPts val="0"/>
                        </a:spcBef>
                        <a:buNone/>
                      </a:pPr>
                      <a:r>
                        <a:rPr lang="en-US" sz="900" dirty="0"/>
                        <a:t>2016</a:t>
                      </a:r>
                    </a:p>
                  </a:txBody>
                  <a:tcPr marL="91425" marR="91425" marT="91425" marB="91425"/>
                </a:tc>
                <a:tc>
                  <a:txBody>
                    <a:bodyPr/>
                    <a:lstStyle/>
                    <a:p>
                      <a:pPr marL="0" lvl="0" indent="0" algn="ctr">
                        <a:spcBef>
                          <a:spcPts val="0"/>
                        </a:spcBef>
                        <a:buNone/>
                      </a:pPr>
                      <a:r>
                        <a:rPr lang="en-US" sz="900"/>
                        <a:t>103</a:t>
                      </a:r>
                    </a:p>
                  </a:txBody>
                  <a:tcPr marL="91425" marR="91425" marT="91425" marB="91425"/>
                </a:tc>
                <a:extLst>
                  <a:ext uri="{0D108BD9-81ED-4DB2-BD59-A6C34878D82A}">
                    <a16:rowId xmlns:a16="http://schemas.microsoft.com/office/drawing/2014/main" val="10001"/>
                  </a:ext>
                </a:extLst>
              </a:tr>
              <a:tr h="0">
                <a:tc>
                  <a:txBody>
                    <a:bodyPr/>
                    <a:lstStyle/>
                    <a:p>
                      <a:pPr marL="0" lvl="0" indent="0" algn="ctr">
                        <a:spcBef>
                          <a:spcPts val="0"/>
                        </a:spcBef>
                        <a:buNone/>
                      </a:pPr>
                      <a:r>
                        <a:rPr lang="en-US" sz="900"/>
                        <a:t>GSA</a:t>
                      </a:r>
                    </a:p>
                  </a:txBody>
                  <a:tcPr marL="91425" marR="91425" marT="91425" marB="91425"/>
                </a:tc>
                <a:tc>
                  <a:txBody>
                    <a:bodyPr/>
                    <a:lstStyle/>
                    <a:p>
                      <a:pPr marL="0" lvl="0" indent="0" algn="ctr">
                        <a:spcBef>
                          <a:spcPts val="0"/>
                        </a:spcBef>
                        <a:buNone/>
                      </a:pPr>
                      <a:r>
                        <a:rPr lang="en-US" sz="900"/>
                        <a:t>2017</a:t>
                      </a:r>
                    </a:p>
                  </a:txBody>
                  <a:tcPr marL="91425" marR="91425" marT="91425" marB="91425"/>
                </a:tc>
                <a:tc>
                  <a:txBody>
                    <a:bodyPr/>
                    <a:lstStyle/>
                    <a:p>
                      <a:pPr marL="0" lvl="0" indent="0" algn="ctr">
                        <a:spcBef>
                          <a:spcPts val="0"/>
                        </a:spcBef>
                        <a:buNone/>
                      </a:pPr>
                      <a:r>
                        <a:rPr lang="en-US" sz="900"/>
                        <a:t>50</a:t>
                      </a:r>
                    </a:p>
                  </a:txBody>
                  <a:tcPr marL="91425" marR="91425" marT="91425" marB="91425"/>
                </a:tc>
                <a:extLst>
                  <a:ext uri="{0D108BD9-81ED-4DB2-BD59-A6C34878D82A}">
                    <a16:rowId xmlns:a16="http://schemas.microsoft.com/office/drawing/2014/main" val="10002"/>
                  </a:ext>
                </a:extLst>
              </a:tr>
              <a:tr h="0">
                <a:tc>
                  <a:txBody>
                    <a:bodyPr/>
                    <a:lstStyle/>
                    <a:p>
                      <a:pPr marL="0" lvl="0" indent="0" algn="ctr" rtl="0">
                        <a:spcBef>
                          <a:spcPts val="0"/>
                        </a:spcBef>
                        <a:buNone/>
                      </a:pPr>
                      <a:r>
                        <a:rPr lang="en-US" sz="900"/>
                        <a:t>GSA</a:t>
                      </a:r>
                    </a:p>
                  </a:txBody>
                  <a:tcPr marL="91425" marR="91425" marT="91425" marB="91425"/>
                </a:tc>
                <a:tc>
                  <a:txBody>
                    <a:bodyPr/>
                    <a:lstStyle/>
                    <a:p>
                      <a:pPr marL="0" lvl="0" indent="0" algn="ctr" rtl="0">
                        <a:spcBef>
                          <a:spcPts val="0"/>
                        </a:spcBef>
                        <a:buNone/>
                      </a:pPr>
                      <a:r>
                        <a:rPr lang="en-US" sz="900"/>
                        <a:t>2018</a:t>
                      </a:r>
                    </a:p>
                  </a:txBody>
                  <a:tcPr marL="91425" marR="91425" marT="91425" marB="91425"/>
                </a:tc>
                <a:tc>
                  <a:txBody>
                    <a:bodyPr/>
                    <a:lstStyle/>
                    <a:p>
                      <a:pPr marL="0" lvl="0" indent="0" algn="ctr" rtl="0">
                        <a:spcBef>
                          <a:spcPts val="0"/>
                        </a:spcBef>
                        <a:buNone/>
                      </a:pPr>
                      <a:r>
                        <a:rPr lang="en-US" sz="900"/>
                        <a:t>125</a:t>
                      </a:r>
                    </a:p>
                  </a:txBody>
                  <a:tcPr marL="91425" marR="91425" marT="91425" marB="91425"/>
                </a:tc>
                <a:extLst>
                  <a:ext uri="{0D108BD9-81ED-4DB2-BD59-A6C34878D82A}">
                    <a16:rowId xmlns:a16="http://schemas.microsoft.com/office/drawing/2014/main" val="10003"/>
                  </a:ext>
                </a:extLst>
              </a:tr>
              <a:tr h="0">
                <a:tc>
                  <a:txBody>
                    <a:bodyPr/>
                    <a:lstStyle/>
                    <a:p>
                      <a:pPr marL="0" lvl="0" indent="0" algn="ctr">
                        <a:spcBef>
                          <a:spcPts val="0"/>
                        </a:spcBef>
                        <a:buNone/>
                      </a:pPr>
                      <a:r>
                        <a:rPr lang="en-US" sz="900"/>
                        <a:t>Dept. of Interior</a:t>
                      </a:r>
                    </a:p>
                  </a:txBody>
                  <a:tcPr marL="91425" marR="91425" marT="91425" marB="91425"/>
                </a:tc>
                <a:tc>
                  <a:txBody>
                    <a:bodyPr/>
                    <a:lstStyle/>
                    <a:p>
                      <a:pPr marL="0" lvl="0" indent="0" algn="ctr">
                        <a:spcBef>
                          <a:spcPts val="0"/>
                        </a:spcBef>
                        <a:buNone/>
                      </a:pPr>
                      <a:r>
                        <a:rPr lang="en-US" sz="900"/>
                        <a:t>2016</a:t>
                      </a:r>
                    </a:p>
                  </a:txBody>
                  <a:tcPr marL="91425" marR="91425" marT="91425" marB="91425"/>
                </a:tc>
                <a:tc>
                  <a:txBody>
                    <a:bodyPr/>
                    <a:lstStyle/>
                    <a:p>
                      <a:pPr marL="0" lvl="0" indent="0" algn="ctr">
                        <a:spcBef>
                          <a:spcPts val="0"/>
                        </a:spcBef>
                        <a:buNone/>
                      </a:pPr>
                      <a:r>
                        <a:rPr lang="en-US" sz="900"/>
                        <a:t>88</a:t>
                      </a:r>
                    </a:p>
                  </a:txBody>
                  <a:tcPr marL="91425" marR="91425" marT="91425" marB="91425"/>
                </a:tc>
                <a:extLst>
                  <a:ext uri="{0D108BD9-81ED-4DB2-BD59-A6C34878D82A}">
                    <a16:rowId xmlns:a16="http://schemas.microsoft.com/office/drawing/2014/main" val="10004"/>
                  </a:ext>
                </a:extLst>
              </a:tr>
              <a:tr h="0">
                <a:tc>
                  <a:txBody>
                    <a:bodyPr/>
                    <a:lstStyle/>
                    <a:p>
                      <a:pPr marL="0" lvl="0" indent="0" algn="ctr">
                        <a:spcBef>
                          <a:spcPts val="0"/>
                        </a:spcBef>
                        <a:buNone/>
                      </a:pPr>
                      <a:r>
                        <a:rPr lang="en-US" sz="900"/>
                        <a:t>Dept. of Interior</a:t>
                      </a:r>
                    </a:p>
                  </a:txBody>
                  <a:tcPr marL="91425" marR="91425" marT="91425" marB="91425"/>
                </a:tc>
                <a:tc>
                  <a:txBody>
                    <a:bodyPr/>
                    <a:lstStyle/>
                    <a:p>
                      <a:pPr marL="0" lvl="0" indent="0" algn="ctr">
                        <a:spcBef>
                          <a:spcPts val="0"/>
                        </a:spcBef>
                        <a:buNone/>
                      </a:pPr>
                      <a:r>
                        <a:rPr lang="en-US" sz="900"/>
                        <a:t>2017</a:t>
                      </a:r>
                    </a:p>
                  </a:txBody>
                  <a:tcPr marL="91425" marR="91425" marT="91425" marB="91425"/>
                </a:tc>
                <a:tc>
                  <a:txBody>
                    <a:bodyPr/>
                    <a:lstStyle/>
                    <a:p>
                      <a:pPr marL="0" lvl="0" indent="0" algn="ctr">
                        <a:spcBef>
                          <a:spcPts val="0"/>
                        </a:spcBef>
                        <a:buNone/>
                      </a:pPr>
                      <a:r>
                        <a:rPr lang="en-US" sz="900"/>
                        <a:t>100</a:t>
                      </a:r>
                    </a:p>
                  </a:txBody>
                  <a:tcPr marL="91425" marR="91425" marT="91425" marB="91425"/>
                </a:tc>
                <a:extLst>
                  <a:ext uri="{0D108BD9-81ED-4DB2-BD59-A6C34878D82A}">
                    <a16:rowId xmlns:a16="http://schemas.microsoft.com/office/drawing/2014/main" val="10005"/>
                  </a:ext>
                </a:extLst>
              </a:tr>
              <a:tr h="0">
                <a:tc>
                  <a:txBody>
                    <a:bodyPr/>
                    <a:lstStyle/>
                    <a:p>
                      <a:pPr marL="0" lvl="0" indent="0" algn="ctr" rtl="0">
                        <a:spcBef>
                          <a:spcPts val="0"/>
                        </a:spcBef>
                        <a:buNone/>
                      </a:pPr>
                      <a:r>
                        <a:rPr lang="en-US" sz="900">
                          <a:solidFill>
                            <a:schemeClr val="dk1"/>
                          </a:solidFill>
                        </a:rPr>
                        <a:t>Dept. of Interior</a:t>
                      </a:r>
                    </a:p>
                  </a:txBody>
                  <a:tcPr marL="91425" marR="91425" marT="91425" marB="91425"/>
                </a:tc>
                <a:tc>
                  <a:txBody>
                    <a:bodyPr/>
                    <a:lstStyle/>
                    <a:p>
                      <a:pPr marL="0" lvl="0" indent="0" algn="ctr" rtl="0">
                        <a:spcBef>
                          <a:spcPts val="0"/>
                        </a:spcBef>
                        <a:buNone/>
                      </a:pPr>
                      <a:r>
                        <a:rPr lang="en-US" sz="900"/>
                        <a:t>2018</a:t>
                      </a:r>
                    </a:p>
                  </a:txBody>
                  <a:tcPr marL="91425" marR="91425" marT="91425" marB="91425"/>
                </a:tc>
                <a:tc>
                  <a:txBody>
                    <a:bodyPr/>
                    <a:lstStyle/>
                    <a:p>
                      <a:pPr marL="0" lvl="0" indent="0" algn="ctr" rtl="0">
                        <a:spcBef>
                          <a:spcPts val="0"/>
                        </a:spcBef>
                        <a:buNone/>
                      </a:pPr>
                      <a:r>
                        <a:rPr lang="en-US" sz="900" dirty="0"/>
                        <a:t>75</a:t>
                      </a:r>
                    </a:p>
                  </a:txBody>
                  <a:tcPr marL="91425" marR="91425" marT="91425" marB="91425"/>
                </a:tc>
                <a:extLst>
                  <a:ext uri="{0D108BD9-81ED-4DB2-BD59-A6C34878D82A}">
                    <a16:rowId xmlns:a16="http://schemas.microsoft.com/office/drawing/2014/main" val="10006"/>
                  </a:ext>
                </a:extLst>
              </a:tr>
            </a:tbl>
          </a:graphicData>
        </a:graphic>
      </p:graphicFrame>
      <p:cxnSp>
        <p:nvCxnSpPr>
          <p:cNvPr id="171" name="Shape 171"/>
          <p:cNvCxnSpPr/>
          <p:nvPr/>
        </p:nvCxnSpPr>
        <p:spPr>
          <a:xfrm>
            <a:off x="3178313" y="2314950"/>
            <a:ext cx="637200" cy="0"/>
          </a:xfrm>
          <a:prstGeom prst="straightConnector1">
            <a:avLst/>
          </a:prstGeom>
          <a:noFill/>
          <a:ln w="9525" cap="flat" cmpd="sng">
            <a:solidFill>
              <a:schemeClr val="dk2"/>
            </a:solidFill>
            <a:prstDash val="solid"/>
            <a:round/>
            <a:headEnd type="none" w="lg" len="lg"/>
            <a:tailEnd type="triangle" w="lg" len="lg"/>
          </a:ln>
          <a:effectLst>
            <a:outerShdw blurRad="57150" dist="19050" dir="5400000" algn="bl" rotWithShape="0">
              <a:srgbClr val="000000">
                <a:alpha val="50000"/>
              </a:srgbClr>
            </a:outerShdw>
          </a:effectLst>
        </p:spPr>
      </p:cxnSp>
      <p:sp>
        <p:nvSpPr>
          <p:cNvPr id="172" name="Shape 172"/>
          <p:cNvSpPr txBox="1"/>
          <p:nvPr/>
        </p:nvSpPr>
        <p:spPr>
          <a:xfrm>
            <a:off x="592875" y="1524450"/>
            <a:ext cx="2425800" cy="1377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US" sz="1000"/>
              <a:t>Crosstabs Not Ideal for Tableau</a:t>
            </a:r>
          </a:p>
        </p:txBody>
      </p:sp>
      <p:sp>
        <p:nvSpPr>
          <p:cNvPr id="173" name="Shape 173"/>
          <p:cNvSpPr txBox="1"/>
          <p:nvPr/>
        </p:nvSpPr>
        <p:spPr>
          <a:xfrm>
            <a:off x="3975150" y="928550"/>
            <a:ext cx="2088300" cy="816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a:t>Shape Your Data in Columns</a:t>
            </a:r>
          </a:p>
        </p:txBody>
      </p:sp>
      <p:sp>
        <p:nvSpPr>
          <p:cNvPr id="174" name="Shape 174"/>
          <p:cNvSpPr txBox="1"/>
          <p:nvPr/>
        </p:nvSpPr>
        <p:spPr>
          <a:xfrm>
            <a:off x="6200075" y="799775"/>
            <a:ext cx="2678100" cy="3522000"/>
          </a:xfrm>
          <a:prstGeom prst="rect">
            <a:avLst/>
          </a:prstGeom>
          <a:noFill/>
          <a:ln>
            <a:noFill/>
          </a:ln>
        </p:spPr>
        <p:txBody>
          <a:bodyPr wrap="square" lIns="91425" tIns="91425" rIns="91425" bIns="91425" anchor="t" anchorCtr="0">
            <a:noAutofit/>
          </a:bodyPr>
          <a:lstStyle/>
          <a:p>
            <a:pPr marL="457200" lvl="0" indent="-292100" rtl="0">
              <a:spcBef>
                <a:spcPts val="0"/>
              </a:spcBef>
              <a:spcAft>
                <a:spcPts val="0"/>
              </a:spcAft>
              <a:buSzPts val="1000"/>
              <a:buChar char="●"/>
            </a:pPr>
            <a:r>
              <a:rPr lang="en-US" sz="1000"/>
              <a:t>Normalize your data into the First Normal Form (1NF)</a:t>
            </a:r>
          </a:p>
          <a:p>
            <a:pPr marL="914400" lvl="1" indent="-292100" rtl="0">
              <a:spcBef>
                <a:spcPts val="0"/>
              </a:spcBef>
              <a:buSzPts val="1000"/>
              <a:buChar char="○"/>
            </a:pPr>
            <a:r>
              <a:rPr lang="en-US" sz="1000"/>
              <a:t>Remove redundant columns (e.g., Year)</a:t>
            </a:r>
          </a:p>
          <a:p>
            <a:pPr marL="0" lvl="0" indent="0" rtl="0">
              <a:spcBef>
                <a:spcPts val="0"/>
              </a:spcBef>
              <a:buNone/>
            </a:pPr>
            <a:endParaRPr sz="1000"/>
          </a:p>
          <a:p>
            <a:pPr marL="457200" lvl="0" indent="-292100" rtl="0">
              <a:spcBef>
                <a:spcPts val="0"/>
              </a:spcBef>
              <a:buSzPts val="1000"/>
              <a:buChar char="●"/>
            </a:pPr>
            <a:r>
              <a:rPr lang="en-US" sz="1000"/>
              <a:t>Remove titles from your data tables if you’re using Excel or Google Sheets</a:t>
            </a:r>
          </a:p>
          <a:p>
            <a:pPr marL="0" lvl="0" indent="0" rtl="0">
              <a:spcBef>
                <a:spcPts val="0"/>
              </a:spcBef>
              <a:buNone/>
            </a:pPr>
            <a:endParaRPr sz="1000"/>
          </a:p>
          <a:p>
            <a:pPr marL="457200" lvl="0" indent="-292100" rtl="0">
              <a:spcBef>
                <a:spcPts val="0"/>
              </a:spcBef>
              <a:buSzPts val="1000"/>
              <a:buChar char="●"/>
            </a:pPr>
            <a:r>
              <a:rPr lang="en-US" sz="1000"/>
              <a:t>Every column is a data field/variable, so if you want to create a filter on Year, it should all be in one column</a:t>
            </a:r>
          </a:p>
          <a:p>
            <a:pPr marL="0" lvl="0" indent="0" rtl="0">
              <a:spcBef>
                <a:spcPts val="0"/>
              </a:spcBef>
              <a:buNone/>
            </a:pPr>
            <a:endParaRPr sz="1000"/>
          </a:p>
          <a:p>
            <a:pPr marL="457200" lvl="0" indent="-292100" rtl="0">
              <a:spcBef>
                <a:spcPts val="0"/>
              </a:spcBef>
              <a:buSzPts val="1000"/>
              <a:buChar char="●"/>
            </a:pPr>
            <a:r>
              <a:rPr lang="en-US" sz="1000"/>
              <a:t>Don’t include Totals from your source data, let Tableau generate your totals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05978"/>
            <a:ext cx="8229600" cy="460772"/>
          </a:xfrm>
          <a:prstGeom prst="rect">
            <a:avLst/>
          </a:prstGeom>
          <a:noFill/>
          <a:ln>
            <a:noFill/>
          </a:ln>
        </p:spPr>
        <p:txBody>
          <a:bodyPr wrap="square" lIns="51425" tIns="51425" rIns="51425" bIns="51425" anchor="ctr" anchorCtr="0">
            <a:noAutofit/>
          </a:bodyPr>
          <a:lstStyle/>
          <a:p>
            <a:pPr marL="0" marR="0" lvl="0" indent="0" algn="r" rtl="0">
              <a:spcBef>
                <a:spcPts val="0"/>
              </a:spcBef>
              <a:spcAft>
                <a:spcPts val="0"/>
              </a:spcAft>
              <a:buNone/>
            </a:pPr>
            <a:r>
              <a:rPr lang="en-US" sz="1800" b="0" i="0" u="none" strike="noStrike" cap="none">
                <a:solidFill>
                  <a:srgbClr val="005087"/>
                </a:solidFill>
                <a:latin typeface="Arial"/>
                <a:ea typeface="Arial"/>
                <a:cs typeface="Arial"/>
                <a:sym typeface="Arial"/>
              </a:rPr>
              <a:t>End of Part 1</a:t>
            </a:r>
          </a:p>
        </p:txBody>
      </p:sp>
      <p:sp>
        <p:nvSpPr>
          <p:cNvPr id="202" name="Shape 202"/>
          <p:cNvSpPr txBox="1">
            <a:spLocks noGrp="1"/>
          </p:cNvSpPr>
          <p:nvPr>
            <p:ph type="body" idx="1"/>
          </p:nvPr>
        </p:nvSpPr>
        <p:spPr>
          <a:xfrm>
            <a:off x="1485900" y="925704"/>
            <a:ext cx="6099975" cy="339457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71450" marR="0" lvl="0" indent="-6350" algn="l" rtl="0">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 questions?</a:t>
            </a: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Anything you’d like covered for next time?</a:t>
            </a:r>
          </a:p>
        </p:txBody>
      </p:sp>
      <p:pic>
        <p:nvPicPr>
          <p:cNvPr id="203" name="Shape 203" descr="Small Business"/>
          <p:cNvPicPr preferRelativeResize="0"/>
          <p:nvPr/>
        </p:nvPicPr>
        <p:blipFill rotWithShape="1">
          <a:blip r:embed="rId3">
            <a:alphaModFix/>
          </a:blip>
          <a:srcRect/>
          <a:stretch/>
        </p:blipFill>
        <p:spPr>
          <a:xfrm>
            <a:off x="2447950" y="993350"/>
            <a:ext cx="4459488" cy="2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Data Exploration</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1)</a:t>
            </a:r>
          </a:p>
        </p:txBody>
      </p:sp>
      <p:sp>
        <p:nvSpPr>
          <p:cNvPr id="187" name="Shape 187"/>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a:t>
            </a:r>
            <a:r>
              <a:rPr lang="en-US" sz="1050" dirty="0">
                <a:solidFill>
                  <a:srgbClr val="FF0000"/>
                </a:solidFill>
              </a:rPr>
              <a:t>What are the differences between Tableau Field Types (Continuous and Discrete Dimensions and Measures)?</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R="0" lvl="0" indent="-342900" algn="l" rtl="0">
              <a:spcBef>
                <a:spcPts val="280"/>
              </a:spcBef>
              <a:spcAft>
                <a:spcPts val="0"/>
              </a:spcAft>
              <a:buClrTx/>
              <a:buSzPct val="100000"/>
              <a:buFont typeface="+mj-lt"/>
              <a:buAutoNum type="arabicPeriod"/>
            </a:pPr>
            <a:r>
              <a:rPr lang="en-US" sz="1200" dirty="0"/>
              <a:t>Create a new Tableau workbook and import in the REXUS dataset</a:t>
            </a:r>
          </a:p>
          <a:p>
            <a:pPr marR="0" lvl="0" indent="-342900" algn="l" rtl="0">
              <a:spcBef>
                <a:spcPts val="280"/>
              </a:spcBef>
              <a:spcAft>
                <a:spcPts val="0"/>
              </a:spcAft>
              <a:buClrTx/>
              <a:buSzPct val="100000"/>
              <a:buFont typeface="+mj-lt"/>
              <a:buAutoNum type="arabicPeriod"/>
            </a:pPr>
            <a:r>
              <a:rPr lang="en-US" sz="1200" b="0" u="none" strike="noStrike" cap="none" dirty="0">
                <a:solidFill>
                  <a:schemeClr val="dk1"/>
                </a:solidFill>
                <a:latin typeface="Arial"/>
                <a:ea typeface="Arial"/>
                <a:cs typeface="Arial"/>
                <a:sym typeface="Arial"/>
              </a:rPr>
              <a:t>Rename the worksheet </a:t>
            </a:r>
            <a:r>
              <a:rPr lang="en-US" sz="1200" b="1" dirty="0"/>
              <a:t>Field Types</a:t>
            </a:r>
            <a:endParaRPr lang="en-US" sz="1200" dirty="0"/>
          </a:p>
          <a:p>
            <a:pPr marR="0" lvl="0" indent="-342900" algn="l" rtl="0">
              <a:spcBef>
                <a:spcPts val="280"/>
              </a:spcBef>
              <a:spcAft>
                <a:spcPts val="0"/>
              </a:spcAft>
              <a:buClrTx/>
              <a:buSzPct val="100000"/>
              <a:buFont typeface="+mj-lt"/>
              <a:buAutoNum type="arabicPeriod"/>
            </a:pPr>
            <a:r>
              <a:rPr lang="en-US" sz="1200" dirty="0"/>
              <a:t>Right click on the </a:t>
            </a:r>
            <a:r>
              <a:rPr lang="en-US" sz="1200" b="1" dirty="0"/>
              <a:t>Region Code </a:t>
            </a:r>
            <a:r>
              <a:rPr lang="en-US" sz="1200" dirty="0"/>
              <a:t>dimension and select </a:t>
            </a:r>
            <a:r>
              <a:rPr lang="en-US" sz="1200" b="1" dirty="0"/>
              <a:t>Describe…</a:t>
            </a:r>
          </a:p>
          <a:p>
            <a:pPr marR="0" lvl="0" indent="-342900" algn="l" rtl="0">
              <a:spcBef>
                <a:spcPts val="280"/>
              </a:spcBef>
              <a:spcAft>
                <a:spcPts val="0"/>
              </a:spcAft>
              <a:buClrTx/>
              <a:buSzPct val="100000"/>
              <a:buFont typeface="+mj-lt"/>
              <a:buAutoNum type="arabicPeriod"/>
            </a:pPr>
            <a:r>
              <a:rPr lang="en-US" sz="1200" dirty="0"/>
              <a:t>In the Describe Field box, click on </a:t>
            </a:r>
            <a:r>
              <a:rPr lang="en-US" sz="1200" b="1" dirty="0"/>
              <a:t>Load</a:t>
            </a:r>
            <a:r>
              <a:rPr lang="en-US" sz="1200" dirty="0"/>
              <a:t> to load the set of valid values (only first 20, if more than 20) for the field, review results and exit</a:t>
            </a:r>
          </a:p>
          <a:p>
            <a:pPr marR="0" lvl="0" indent="-342900" algn="l" rtl="0">
              <a:spcBef>
                <a:spcPts val="280"/>
              </a:spcBef>
              <a:spcAft>
                <a:spcPts val="0"/>
              </a:spcAft>
              <a:buClrTx/>
              <a:buSzPct val="100000"/>
              <a:buFont typeface="+mj-lt"/>
              <a:buAutoNum type="arabicPeriod"/>
            </a:pPr>
            <a:r>
              <a:rPr lang="en-US" sz="1200" dirty="0"/>
              <a:t>Drag </a:t>
            </a:r>
            <a:r>
              <a:rPr lang="en-US" sz="1200" b="1" dirty="0"/>
              <a:t>Region Code </a:t>
            </a:r>
            <a:r>
              <a:rPr lang="en-US" sz="1200" dirty="0"/>
              <a:t>dimension to the rows shelf</a:t>
            </a:r>
          </a:p>
          <a:p>
            <a:pPr marR="0" lvl="0" indent="-342900" algn="l" rtl="0">
              <a:spcBef>
                <a:spcPts val="280"/>
              </a:spcBef>
              <a:spcAft>
                <a:spcPts val="0"/>
              </a:spcAft>
              <a:buClrTx/>
              <a:buSzPct val="100000"/>
              <a:buFont typeface="+mj-lt"/>
              <a:buAutoNum type="arabicPeriod"/>
            </a:pPr>
            <a:r>
              <a:rPr lang="en-US" sz="1200" dirty="0"/>
              <a:t>Drag the </a:t>
            </a:r>
            <a:r>
              <a:rPr lang="en-US" sz="1200" b="1" dirty="0" err="1"/>
              <a:t>Bldg</a:t>
            </a:r>
            <a:r>
              <a:rPr lang="en-US" sz="1200" b="1" dirty="0"/>
              <a:t> ANSI Usable </a:t>
            </a:r>
            <a:r>
              <a:rPr lang="en-US" sz="1200" dirty="0"/>
              <a:t>to the columns shelf</a:t>
            </a:r>
          </a:p>
          <a:p>
            <a:pPr marR="0" lvl="0" indent="-342900" algn="l" rtl="0">
              <a:spcBef>
                <a:spcPts val="280"/>
              </a:spcBef>
              <a:spcAft>
                <a:spcPts val="0"/>
              </a:spcAft>
              <a:buClrTx/>
              <a:buSzPct val="100000"/>
              <a:buFont typeface="+mj-lt"/>
              <a:buAutoNum type="arabicPeriod"/>
            </a:pPr>
            <a:r>
              <a:rPr lang="en-US" sz="1200" dirty="0"/>
              <a:t>In the columns shelf, right click on </a:t>
            </a:r>
            <a:r>
              <a:rPr lang="en-US" sz="1200" b="1" dirty="0"/>
              <a:t>Region Code</a:t>
            </a:r>
            <a:r>
              <a:rPr lang="en-US" sz="1200" dirty="0"/>
              <a:t> and change the field type to </a:t>
            </a:r>
            <a:r>
              <a:rPr lang="en-US" sz="1200" b="1" dirty="0"/>
              <a:t>Continuous</a:t>
            </a:r>
          </a:p>
          <a:p>
            <a:pPr marR="0" lvl="0" indent="-342900" algn="l" rtl="0">
              <a:spcBef>
                <a:spcPts val="280"/>
              </a:spcBef>
              <a:spcAft>
                <a:spcPts val="0"/>
              </a:spcAft>
              <a:buClrTx/>
              <a:buSzPct val="100000"/>
              <a:buFont typeface="+mj-lt"/>
              <a:buAutoNum type="arabicPeriod"/>
            </a:pPr>
            <a:r>
              <a:rPr lang="en-US" sz="1200" dirty="0"/>
              <a:t>In the columns shelf, right click on </a:t>
            </a:r>
            <a:r>
              <a:rPr lang="en-US" sz="1200" b="1" dirty="0"/>
              <a:t>Region Code </a:t>
            </a:r>
            <a:r>
              <a:rPr lang="en-US" sz="1200" dirty="0"/>
              <a:t>and change the field type to </a:t>
            </a:r>
            <a:r>
              <a:rPr lang="en-US" sz="1200" b="1" dirty="0"/>
              <a:t>Measure</a:t>
            </a:r>
            <a:r>
              <a:rPr lang="en-US" sz="1200" dirty="0"/>
              <a:t> and calculation to </a:t>
            </a:r>
            <a:r>
              <a:rPr lang="en-US" sz="1200" b="1" dirty="0"/>
              <a:t>Count (Distinct)</a:t>
            </a:r>
          </a:p>
          <a:p>
            <a:pPr lvl="1" indent="-342900">
              <a:spcBef>
                <a:spcPts val="280"/>
              </a:spcBef>
              <a:buClrTx/>
              <a:buSzPct val="100000"/>
            </a:pPr>
            <a:r>
              <a:rPr lang="en-US" sz="1000" dirty="0"/>
              <a:t>Change the aggregation to </a:t>
            </a:r>
            <a:r>
              <a:rPr lang="en-US" sz="1000" b="1" dirty="0"/>
              <a:t>Count, Sum, Average</a:t>
            </a:r>
          </a:p>
          <a:p>
            <a:pPr indent="-342900">
              <a:spcBef>
                <a:spcPts val="280"/>
              </a:spcBef>
              <a:buClrTx/>
              <a:buSzPct val="100000"/>
              <a:buFont typeface="+mj-lt"/>
              <a:buAutoNum type="arabicPeriod"/>
            </a:pPr>
            <a:r>
              <a:rPr lang="en-US" sz="1200" dirty="0"/>
              <a:t>Change the field type to a </a:t>
            </a:r>
            <a:r>
              <a:rPr lang="en-US" sz="1200" b="1" dirty="0"/>
              <a:t>Discrete</a:t>
            </a:r>
            <a:r>
              <a:rPr lang="en-US" sz="1200" dirty="0"/>
              <a:t> from </a:t>
            </a:r>
            <a:r>
              <a:rPr lang="en-US" sz="1200" b="1" dirty="0"/>
              <a:t>Continuous</a:t>
            </a:r>
          </a:p>
        </p:txBody>
      </p:sp>
      <p:sp>
        <p:nvSpPr>
          <p:cNvPr id="188" name="Shape 188"/>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180"/>
              </a:spcBef>
              <a:buFont typeface="Arial" panose="020B0604020202020204" pitchFamily="34" charset="0"/>
              <a:buChar char="•"/>
            </a:pPr>
            <a:r>
              <a:rPr lang="en-US" sz="900" dirty="0"/>
              <a:t>Dimensions contain qualitative values (such as names, dates, or geographical data).</a:t>
            </a:r>
          </a:p>
          <a:p>
            <a:pPr marL="171450" lvl="0" indent="-171450">
              <a:spcBef>
                <a:spcPts val="180"/>
              </a:spcBef>
              <a:buFont typeface="Arial" panose="020B0604020202020204" pitchFamily="34" charset="0"/>
              <a:buChar char="•"/>
            </a:pPr>
            <a:endParaRPr lang="en-US" sz="900" dirty="0"/>
          </a:p>
          <a:p>
            <a:pPr marL="171450" lvl="0" indent="-171450">
              <a:spcBef>
                <a:spcPts val="180"/>
              </a:spcBef>
              <a:buFont typeface="Arial" panose="020B0604020202020204" pitchFamily="34" charset="0"/>
              <a:buChar char="•"/>
            </a:pPr>
            <a:r>
              <a:rPr lang="en-US" sz="900" dirty="0"/>
              <a:t>Measures contain numeric, quantitative values that you can measure. You can apply calculations to them and aggregate them. </a:t>
            </a:r>
          </a:p>
          <a:p>
            <a:pPr lvl="0">
              <a:spcBef>
                <a:spcPts val="180"/>
              </a:spcBef>
            </a:pPr>
            <a:endParaRPr lang="en-US" sz="900" dirty="0"/>
          </a:p>
          <a:p>
            <a:pPr marL="171450" lvl="0" indent="-171450">
              <a:spcBef>
                <a:spcPts val="180"/>
              </a:spcBef>
              <a:buFont typeface="Arial" panose="020B0604020202020204" pitchFamily="34" charset="0"/>
              <a:buChar char="•"/>
            </a:pPr>
            <a:r>
              <a:rPr lang="en-US" sz="900" dirty="0"/>
              <a:t>When a measure or dimension is green, it is </a:t>
            </a:r>
            <a:r>
              <a:rPr lang="en-US" sz="900" u="sng" dirty="0"/>
              <a:t>continuous</a:t>
            </a:r>
            <a:r>
              <a:rPr lang="en-US" sz="900" dirty="0"/>
              <a:t>. Its values are treated as an infinite range. Generally, continuous fields add axes to the view.</a:t>
            </a:r>
          </a:p>
          <a:p>
            <a:pPr marL="171450" lvl="0" indent="-171450">
              <a:spcBef>
                <a:spcPts val="180"/>
              </a:spcBef>
              <a:buFont typeface="Arial" panose="020B0604020202020204" pitchFamily="34" charset="0"/>
              <a:buChar char="•"/>
            </a:pPr>
            <a:endParaRPr lang="en-US" sz="900" dirty="0"/>
          </a:p>
          <a:p>
            <a:pPr marL="171450" lvl="0" indent="-171450">
              <a:spcBef>
                <a:spcPts val="180"/>
              </a:spcBef>
              <a:buFont typeface="Arial" panose="020B0604020202020204" pitchFamily="34" charset="0"/>
              <a:buChar char="•"/>
            </a:pPr>
            <a:r>
              <a:rPr lang="en-US" sz="900" dirty="0"/>
              <a:t>When a measure or dimension is blue, it is </a:t>
            </a:r>
            <a:r>
              <a:rPr lang="en-US" sz="900" u="sng" dirty="0"/>
              <a:t>discrete</a:t>
            </a:r>
            <a:r>
              <a:rPr lang="en-US" sz="900" dirty="0"/>
              <a:t>. Its values are treated as finite. Generally, discrete fields add headers to the view.</a:t>
            </a:r>
          </a:p>
          <a:p>
            <a:pPr marL="171450" lvl="0" indent="-171450">
              <a:spcBef>
                <a:spcPts val="180"/>
              </a:spcBef>
              <a:buFont typeface="Arial" panose="020B0604020202020204" pitchFamily="34" charset="0"/>
              <a:buChar char="•"/>
            </a:pPr>
            <a:endParaRPr lang="en-US" sz="900" b="0" i="0" u="none" strike="noStrike" cap="none" dirty="0">
              <a:solidFill>
                <a:schemeClr val="dk1"/>
              </a:solidFill>
              <a:latin typeface="Arial"/>
              <a:ea typeface="Arial"/>
              <a:cs typeface="Arial"/>
              <a:sym typeface="Arial"/>
            </a:endParaRPr>
          </a:p>
          <a:p>
            <a:pPr marL="171450" lvl="0" indent="-171450">
              <a:spcBef>
                <a:spcPts val="180"/>
              </a:spcBef>
              <a:buFont typeface="Arial" panose="020B0604020202020204" pitchFamily="34" charset="0"/>
              <a:buChar char="•"/>
            </a:pPr>
            <a:r>
              <a:rPr lang="en-US" sz="900" b="0" i="0" u="none" strike="noStrike" cap="none" dirty="0">
                <a:solidFill>
                  <a:schemeClr val="dk1"/>
                </a:solidFill>
                <a:latin typeface="Arial"/>
                <a:ea typeface="Arial"/>
                <a:cs typeface="Arial"/>
                <a:sym typeface="Arial"/>
              </a:rPr>
              <a:t>Worth noting how each field type affects the visualization in a view and the graph options (i.e., Show Me)</a:t>
            </a:r>
            <a:endParaRPr sz="900" b="0" i="0" u="none" strike="noStrike" cap="none"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Summarize</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2)</a:t>
            </a:r>
          </a:p>
        </p:txBody>
      </p:sp>
      <p:sp>
        <p:nvSpPr>
          <p:cNvPr id="187" name="Shape 187"/>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What are the number of properties per State?</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0" marR="0" lvl="0" indent="0" algn="l" rtl="0">
              <a:spcBef>
                <a:spcPts val="280"/>
              </a:spcBef>
              <a:spcAft>
                <a:spcPts val="0"/>
              </a:spcAft>
              <a:buClr>
                <a:schemeClr val="dk1"/>
              </a:buClr>
              <a:buFont typeface="Arial"/>
              <a:buNone/>
            </a:pPr>
            <a:endParaRPr sz="1400" b="0" i="1" u="none" strike="noStrike" cap="none" dirty="0">
              <a:solidFill>
                <a:schemeClr val="dk1"/>
              </a:solidFill>
              <a:latin typeface="Arial"/>
              <a:ea typeface="Arial"/>
              <a:cs typeface="Arial"/>
              <a:sym typeface="Arial"/>
            </a:endParaRPr>
          </a:p>
          <a:p>
            <a:pPr marL="457200" marR="0" lvl="0" indent="-457200" algn="l" rtl="0">
              <a:spcBef>
                <a:spcPts val="280"/>
              </a:spcBef>
              <a:spcAft>
                <a:spcPts val="0"/>
              </a:spcAft>
              <a:buClr>
                <a:schemeClr val="dk1"/>
              </a:buClr>
              <a:buSzPts val="1400"/>
              <a:buFont typeface="Arial"/>
              <a:buAutoNum type="arabicPeriod"/>
            </a:pPr>
            <a:r>
              <a:rPr lang="en-US" sz="1200" dirty="0"/>
              <a:t>Create a new worksheet, title it </a:t>
            </a:r>
            <a:r>
              <a:rPr lang="en-US" sz="1200" b="1" dirty="0"/>
              <a:t>Summary</a:t>
            </a:r>
            <a:endParaRPr lang="en-US" sz="1200" b="1" i="0" u="none" strike="noStrike" cap="none" dirty="0">
              <a:solidFill>
                <a:schemeClr val="dk1"/>
              </a:solidFill>
              <a:latin typeface="Arial"/>
              <a:ea typeface="Arial"/>
              <a:cs typeface="Arial"/>
              <a:sym typeface="Arial"/>
            </a:endParaRPr>
          </a:p>
          <a:p>
            <a:pPr marL="457200" marR="0" lvl="0" indent="-457200" algn="l" rtl="0">
              <a:spcBef>
                <a:spcPts val="280"/>
              </a:spcBef>
              <a:spcAft>
                <a:spcPts val="0"/>
              </a:spcAft>
              <a:buClr>
                <a:schemeClr val="dk1"/>
              </a:buClr>
              <a:buSzPts val="1400"/>
              <a:buFont typeface="Arial"/>
              <a:buAutoNum type="arabicPeriod"/>
            </a:pPr>
            <a:r>
              <a:rPr lang="en-US" sz="1200" b="0" i="0" u="none" strike="noStrike" cap="none" dirty="0">
                <a:solidFill>
                  <a:schemeClr val="dk1"/>
                </a:solidFill>
                <a:latin typeface="Arial"/>
                <a:ea typeface="Arial"/>
                <a:cs typeface="Arial"/>
                <a:sym typeface="Arial"/>
              </a:rPr>
              <a:t>Drag </a:t>
            </a:r>
            <a:r>
              <a:rPr lang="en-US" sz="1200" b="1" i="0" u="none" strike="noStrike" cap="none" dirty="0" err="1">
                <a:solidFill>
                  <a:schemeClr val="dk1"/>
                </a:solidFill>
                <a:latin typeface="Arial"/>
                <a:ea typeface="Arial"/>
                <a:cs typeface="Arial"/>
                <a:sym typeface="Arial"/>
              </a:rPr>
              <a:t>Bldg</a:t>
            </a:r>
            <a:r>
              <a:rPr lang="en-US" sz="1200" b="1" i="0" u="none" strike="noStrike" cap="none" dirty="0">
                <a:solidFill>
                  <a:schemeClr val="dk1"/>
                </a:solidFill>
                <a:latin typeface="Arial"/>
                <a:ea typeface="Arial"/>
                <a:cs typeface="Arial"/>
                <a:sym typeface="Arial"/>
              </a:rPr>
              <a:t> State </a:t>
            </a:r>
            <a:r>
              <a:rPr lang="en-US" sz="1200" b="0" i="0" u="none" strike="noStrike" cap="none" dirty="0">
                <a:solidFill>
                  <a:schemeClr val="dk1"/>
                </a:solidFill>
                <a:latin typeface="Arial"/>
                <a:ea typeface="Arial"/>
                <a:cs typeface="Arial"/>
                <a:sym typeface="Arial"/>
              </a:rPr>
              <a:t>field to the rows shelf</a:t>
            </a:r>
          </a:p>
          <a:p>
            <a:pPr marL="457200" marR="0" lvl="0" indent="-457200" algn="l" rtl="0">
              <a:spcBef>
                <a:spcPts val="280"/>
              </a:spcBef>
              <a:spcAft>
                <a:spcPts val="0"/>
              </a:spcAft>
              <a:buClr>
                <a:schemeClr val="dk1"/>
              </a:buClr>
              <a:buSzPts val="1400"/>
              <a:buFont typeface="Arial"/>
              <a:buAutoNum type="arabicPeriod"/>
            </a:pPr>
            <a:r>
              <a:rPr lang="en-US" sz="1200" b="0" i="0" u="none" strike="noStrike" cap="none" dirty="0">
                <a:solidFill>
                  <a:schemeClr val="dk1"/>
                </a:solidFill>
                <a:latin typeface="Arial"/>
                <a:ea typeface="Arial"/>
                <a:cs typeface="Arial"/>
                <a:sym typeface="Arial"/>
              </a:rPr>
              <a:t>Drag the </a:t>
            </a:r>
            <a:r>
              <a:rPr lang="en-US" sz="1200" b="1" i="0" u="none" strike="noStrike" cap="none" dirty="0">
                <a:solidFill>
                  <a:schemeClr val="dk1"/>
                </a:solidFill>
                <a:latin typeface="Arial"/>
                <a:ea typeface="Arial"/>
                <a:cs typeface="Arial"/>
                <a:sym typeface="Arial"/>
              </a:rPr>
              <a:t>Number of Records </a:t>
            </a:r>
            <a:r>
              <a:rPr lang="en-US" sz="1200" b="0" i="0" u="none" strike="noStrike" cap="none" dirty="0">
                <a:solidFill>
                  <a:schemeClr val="dk1"/>
                </a:solidFill>
                <a:latin typeface="Arial"/>
                <a:ea typeface="Arial"/>
                <a:cs typeface="Arial"/>
                <a:sym typeface="Arial"/>
              </a:rPr>
              <a:t>field to the columns shelf</a:t>
            </a:r>
          </a:p>
          <a:p>
            <a:pPr marL="457200" marR="0" lvl="0" indent="-457200" algn="l" rtl="0">
              <a:spcBef>
                <a:spcPts val="280"/>
              </a:spcBef>
              <a:spcAft>
                <a:spcPts val="0"/>
              </a:spcAft>
              <a:buClr>
                <a:schemeClr val="dk1"/>
              </a:buClr>
              <a:buSzPts val="1400"/>
              <a:buFont typeface="Arial"/>
              <a:buAutoNum type="arabicPeriod"/>
            </a:pPr>
            <a:r>
              <a:rPr lang="en-US" sz="1200" b="0" i="0" u="none" strike="noStrike" cap="none" dirty="0">
                <a:solidFill>
                  <a:schemeClr val="dk1"/>
                </a:solidFill>
                <a:latin typeface="Arial"/>
                <a:ea typeface="Arial"/>
                <a:cs typeface="Arial"/>
                <a:sym typeface="Arial"/>
              </a:rPr>
              <a:t>Click on </a:t>
            </a:r>
            <a:r>
              <a:rPr lang="en-US" sz="1200" b="1" i="0" u="none" strike="noStrike" cap="none" dirty="0">
                <a:solidFill>
                  <a:schemeClr val="dk1"/>
                </a:solidFill>
                <a:latin typeface="Arial"/>
                <a:ea typeface="Arial"/>
                <a:cs typeface="Arial"/>
                <a:sym typeface="Arial"/>
              </a:rPr>
              <a:t>Show Me </a:t>
            </a:r>
            <a:r>
              <a:rPr lang="en-US" sz="1200" b="0" i="0" u="none" strike="noStrike" cap="none" dirty="0">
                <a:solidFill>
                  <a:schemeClr val="dk1"/>
                </a:solidFill>
                <a:latin typeface="Arial"/>
                <a:ea typeface="Arial"/>
                <a:cs typeface="Arial"/>
                <a:sym typeface="Arial"/>
              </a:rPr>
              <a:t>to change your visualization from a bar graph to a crosstab</a:t>
            </a:r>
          </a:p>
          <a:p>
            <a:pPr marL="857250" marR="0" lvl="1" indent="-463550" algn="l" rtl="0">
              <a:spcBef>
                <a:spcPts val="28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188" name="Shape 188"/>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marR="0" lvl="0" indent="-171450" algn="l" rtl="0">
              <a:spcBef>
                <a:spcPts val="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There are two data roles in Tableau:</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Dimension are for categorizing</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Measure are for calculations</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Know the Tableau-generated fields, including:</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Measure Names</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Measure Values</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Number of Records</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Use “Show Me” to change the graph type</a:t>
            </a:r>
          </a:p>
          <a:p>
            <a:pPr marL="171450" marR="0" lvl="0" indent="-171450" algn="l" rtl="0">
              <a:spcBef>
                <a:spcPts val="210"/>
              </a:spcBef>
              <a:spcAft>
                <a:spcPts val="0"/>
              </a:spcAft>
              <a:buClr>
                <a:schemeClr val="dk1"/>
              </a:buClr>
              <a:buSzPts val="1050"/>
              <a:buFont typeface="Arial"/>
              <a:buNone/>
            </a:pPr>
            <a:endParaRPr sz="1050" b="0" i="0" u="none" strike="noStrike" cap="none">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r>
              <a:rPr lang="en-US" sz="1050" b="0" i="0" u="none" strike="noStrike" cap="none">
                <a:solidFill>
                  <a:schemeClr val="dk1"/>
                </a:solidFill>
                <a:latin typeface="Arial"/>
                <a:ea typeface="Arial"/>
                <a:cs typeface="Arial"/>
                <a:sym typeface="Arial"/>
              </a:rPr>
              <a:t>Three ways to create a view:</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Click &amp; drag a field</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Double-click a field</a:t>
            </a:r>
          </a:p>
          <a:p>
            <a:pPr marL="628650" marR="0" lvl="1" indent="-17145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Highlight field(s) then click “show me” to see Tableau’s “best guess” graphs</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477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Grouping</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a:t>
            </a:r>
            <a:r>
              <a:rPr lang="en-US" dirty="0"/>
              <a:t>3a</a:t>
            </a:r>
            <a:r>
              <a:rPr lang="en-US" sz="2000" b="1" i="0" u="none" strike="noStrike" cap="none" dirty="0">
                <a:solidFill>
                  <a:srgbClr val="005087"/>
                </a:solidFill>
                <a:latin typeface="Arial"/>
                <a:ea typeface="Arial"/>
                <a:cs typeface="Arial"/>
                <a:sym typeface="Arial"/>
              </a:rPr>
              <a:t>)</a:t>
            </a:r>
          </a:p>
        </p:txBody>
      </p:sp>
      <p:sp>
        <p:nvSpPr>
          <p:cNvPr id="194" name="Shape 194"/>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What percent of GSA’s owned building inventory is historic? </a:t>
            </a:r>
            <a:r>
              <a:rPr lang="en-US" sz="1200" b="1" i="0" u="sng" strike="noStrike" cap="none" dirty="0">
                <a:solidFill>
                  <a:schemeClr val="dk1"/>
                </a:solidFill>
                <a:latin typeface="Arial"/>
                <a:ea typeface="Arial"/>
                <a:cs typeface="Arial"/>
                <a:sym typeface="Arial"/>
              </a:rPr>
              <a:t>Steps:</a:t>
            </a:r>
          </a:p>
          <a:p>
            <a:pPr marL="342900" marR="0" lvl="0" indent="-342900" algn="l" rtl="0">
              <a:spcBef>
                <a:spcPts val="280"/>
              </a:spcBef>
              <a:spcAft>
                <a:spcPts val="0"/>
              </a:spcAft>
              <a:buClr>
                <a:schemeClr val="dk1"/>
              </a:buClr>
              <a:buSzPts val="1400"/>
              <a:buFont typeface="Arial"/>
              <a:buAutoNum type="arabicPeriod"/>
            </a:pPr>
            <a:r>
              <a:rPr lang="en-US" sz="1100" b="0" i="0" u="none" strike="noStrike" cap="none" dirty="0">
                <a:solidFill>
                  <a:schemeClr val="dk1"/>
                </a:solidFill>
                <a:latin typeface="Arial"/>
                <a:ea typeface="Arial"/>
                <a:cs typeface="Arial"/>
                <a:sym typeface="Arial"/>
              </a:rPr>
              <a:t>Create a new worksheet, title it </a:t>
            </a:r>
            <a:r>
              <a:rPr lang="en-US" sz="1100" b="1" i="0" u="none" strike="noStrike" cap="none" dirty="0">
                <a:solidFill>
                  <a:schemeClr val="dk1"/>
                </a:solidFill>
                <a:latin typeface="Arial"/>
                <a:ea typeface="Arial"/>
                <a:cs typeface="Arial"/>
                <a:sym typeface="Arial"/>
              </a:rPr>
              <a:t>Historical Status</a:t>
            </a:r>
          </a:p>
          <a:p>
            <a:pPr marL="342900" marR="0" lvl="0" indent="-342900" algn="l" rtl="0">
              <a:spcBef>
                <a:spcPts val="280"/>
              </a:spcBef>
              <a:spcAft>
                <a:spcPts val="0"/>
              </a:spcAft>
              <a:buClr>
                <a:schemeClr val="dk1"/>
              </a:buClr>
              <a:buSzPts val="1400"/>
              <a:buFont typeface="Arial"/>
              <a:buAutoNum type="arabicPeriod"/>
            </a:pPr>
            <a:r>
              <a:rPr lang="en-US" sz="1100" b="0" i="0" u="none" strike="noStrike" cap="none" dirty="0">
                <a:solidFill>
                  <a:schemeClr val="dk1"/>
                </a:solidFill>
                <a:latin typeface="Arial"/>
                <a:ea typeface="Arial"/>
                <a:cs typeface="Arial"/>
                <a:sym typeface="Arial"/>
              </a:rPr>
              <a:t>Drag </a:t>
            </a:r>
            <a:r>
              <a:rPr lang="en-US" sz="1100" b="1" i="0" u="none" strike="noStrike" cap="none" dirty="0">
                <a:solidFill>
                  <a:schemeClr val="dk1"/>
                </a:solidFill>
                <a:latin typeface="Arial"/>
                <a:ea typeface="Arial"/>
                <a:cs typeface="Arial"/>
                <a:sym typeface="Arial"/>
              </a:rPr>
              <a:t>Historical Status</a:t>
            </a:r>
            <a:r>
              <a:rPr lang="en-US" sz="1100" i="0" u="none" strike="noStrike" cap="none" dirty="0">
                <a:solidFill>
                  <a:schemeClr val="dk1"/>
                </a:solidFill>
                <a:latin typeface="Arial"/>
                <a:ea typeface="Arial"/>
                <a:cs typeface="Arial"/>
                <a:sym typeface="Arial"/>
              </a:rPr>
              <a:t> to the columns shelf</a:t>
            </a:r>
          </a:p>
          <a:p>
            <a:pPr lvl="0" indent="-342900">
              <a:spcBef>
                <a:spcPts val="280"/>
              </a:spcBef>
              <a:buSzPts val="1400"/>
              <a:buFont typeface="Arial"/>
              <a:buAutoNum type="arabicPeriod"/>
            </a:pPr>
            <a:r>
              <a:rPr lang="en-US" sz="1100" dirty="0"/>
              <a:t>Drag </a:t>
            </a:r>
            <a:r>
              <a:rPr lang="en-US" sz="1100" b="1" dirty="0"/>
              <a:t>Number of Records </a:t>
            </a:r>
            <a:r>
              <a:rPr lang="en-US" sz="1100" dirty="0"/>
              <a:t>to the row shelf</a:t>
            </a:r>
          </a:p>
          <a:p>
            <a:pPr lvl="0" indent="-342900">
              <a:spcBef>
                <a:spcPts val="280"/>
              </a:spcBef>
              <a:buSzPts val="1400"/>
              <a:buFont typeface="Arial"/>
              <a:buAutoNum type="arabicPeriod"/>
            </a:pPr>
            <a:r>
              <a:rPr lang="en-US" sz="1100" dirty="0"/>
              <a:t>Create a table calculation on Number of Records by right-clicking on the </a:t>
            </a:r>
            <a:r>
              <a:rPr lang="en-US" sz="1100" b="1" dirty="0"/>
              <a:t>Number of Records</a:t>
            </a:r>
            <a:r>
              <a:rPr lang="en-US" sz="1100" dirty="0"/>
              <a:t>, selecting Quick Table Calculation then select Percent of Total</a:t>
            </a:r>
          </a:p>
          <a:p>
            <a:pPr marL="342900" marR="0" lvl="0" indent="-342900" algn="l" rtl="0">
              <a:spcBef>
                <a:spcPts val="280"/>
              </a:spcBef>
              <a:spcAft>
                <a:spcPts val="0"/>
              </a:spcAft>
              <a:buClr>
                <a:schemeClr val="dk1"/>
              </a:buClr>
              <a:buSzPts val="1400"/>
              <a:buFont typeface="Arial"/>
              <a:buAutoNum type="arabicPeriod"/>
            </a:pPr>
            <a:r>
              <a:rPr lang="en-US" sz="1100" dirty="0"/>
              <a:t>In the graph, multi-select (drag across the categories or use the control key on your keyboard and select each one at a time):</a:t>
            </a:r>
          </a:p>
          <a:p>
            <a:pPr lvl="1" indent="-342900">
              <a:spcBef>
                <a:spcPts val="280"/>
              </a:spcBef>
              <a:buSzPct val="100000"/>
              <a:buFont typeface="+mj-lt"/>
              <a:buAutoNum type="romanLcPeriod"/>
            </a:pPr>
            <a:r>
              <a:rPr lang="en-US" sz="900" dirty="0"/>
              <a:t>National Historic Landmark</a:t>
            </a:r>
          </a:p>
          <a:p>
            <a:pPr lvl="1" indent="-342900">
              <a:spcBef>
                <a:spcPts val="280"/>
              </a:spcBef>
              <a:buSzPct val="100000"/>
              <a:buFont typeface="+mj-lt"/>
              <a:buAutoNum type="romanLcPeriod"/>
            </a:pPr>
            <a:r>
              <a:rPr lang="en-US" sz="900" dirty="0"/>
              <a:t>National Register Listed</a:t>
            </a:r>
          </a:p>
          <a:p>
            <a:pPr lvl="1" indent="-342900">
              <a:spcBef>
                <a:spcPts val="280"/>
              </a:spcBef>
              <a:buSzPct val="100000"/>
              <a:buFont typeface="+mj-lt"/>
              <a:buAutoNum type="romanLcPeriod"/>
            </a:pPr>
            <a:r>
              <a:rPr lang="en-US" sz="900" dirty="0"/>
              <a:t>National Register Eligible</a:t>
            </a:r>
          </a:p>
          <a:p>
            <a:pPr marL="342900" marR="0" lvl="0" indent="-342900" algn="l" rtl="0">
              <a:spcBef>
                <a:spcPts val="280"/>
              </a:spcBef>
              <a:spcAft>
                <a:spcPts val="0"/>
              </a:spcAft>
              <a:buClr>
                <a:schemeClr val="dk1"/>
              </a:buClr>
              <a:buSzPts val="1400"/>
              <a:buFont typeface="Arial"/>
              <a:buAutoNum type="arabicPeriod"/>
            </a:pPr>
            <a:r>
              <a:rPr lang="en-US" sz="1100" b="0" i="0" u="none" strike="noStrike" cap="none" dirty="0">
                <a:solidFill>
                  <a:schemeClr val="dk1"/>
                </a:solidFill>
                <a:latin typeface="Arial"/>
                <a:ea typeface="Arial"/>
                <a:cs typeface="Arial"/>
                <a:sym typeface="Arial"/>
              </a:rPr>
              <a:t>Hover over the selected group until the tool tip appears with multiple options, select the paper clip icon (Group)</a:t>
            </a:r>
          </a:p>
          <a:p>
            <a:pPr lvl="0" indent="-342900">
              <a:spcBef>
                <a:spcPts val="280"/>
              </a:spcBef>
              <a:buSzPts val="1400"/>
              <a:buFont typeface="Arial"/>
              <a:buAutoNum type="arabicPeriod"/>
            </a:pPr>
            <a:r>
              <a:rPr lang="en-US" sz="1100" dirty="0"/>
              <a:t>From the marks card, drag the newly created grouped field (Historical Status (group)) and replace the </a:t>
            </a:r>
            <a:r>
              <a:rPr lang="en-US" sz="1100" b="1" dirty="0"/>
              <a:t>Historical Status</a:t>
            </a:r>
            <a:r>
              <a:rPr lang="en-US" sz="1100" dirty="0"/>
              <a:t> pill in the rows shelf (hold the control key on your keyboard to copy the grouped field as-is)</a:t>
            </a:r>
          </a:p>
          <a:p>
            <a:pPr lvl="0" indent="-342900">
              <a:spcBef>
                <a:spcPts val="280"/>
              </a:spcBef>
              <a:buSzPts val="1400"/>
              <a:buFont typeface="Arial"/>
              <a:buAutoNum type="arabicPeriod"/>
            </a:pPr>
            <a:r>
              <a:rPr lang="en-US" sz="1100" dirty="0"/>
              <a:t>Drag the </a:t>
            </a:r>
            <a:r>
              <a:rPr lang="en-US" sz="1100" b="1" dirty="0"/>
              <a:t>Number of Records </a:t>
            </a:r>
            <a:r>
              <a:rPr lang="en-US" sz="1100" dirty="0"/>
              <a:t>field from the columns shelf to the label control on the marks card</a:t>
            </a:r>
            <a:endParaRPr lang="en-US" sz="1100" b="0" i="0" u="none" strike="noStrike" cap="none" dirty="0">
              <a:solidFill>
                <a:schemeClr val="dk1"/>
              </a:solidFill>
              <a:latin typeface="Arial"/>
              <a:ea typeface="Arial"/>
              <a:cs typeface="Arial"/>
              <a:sym typeface="Arial"/>
            </a:endParaRPr>
          </a:p>
          <a:p>
            <a:pPr marL="342900" marR="0" lvl="0" indent="-342900" algn="l" rtl="0">
              <a:spcBef>
                <a:spcPts val="280"/>
              </a:spcBef>
              <a:spcAft>
                <a:spcPts val="0"/>
              </a:spcAft>
              <a:buClr>
                <a:schemeClr val="dk1"/>
              </a:buClr>
              <a:buSzPts val="1400"/>
              <a:buFont typeface="Arial"/>
              <a:buAutoNum type="arabicPeriod"/>
            </a:pPr>
            <a:endParaRPr lang="en-US" sz="1400" dirty="0"/>
          </a:p>
          <a:p>
            <a:pPr marL="342900" marR="0" lvl="0" indent="-342900" algn="l" rtl="0">
              <a:spcBef>
                <a:spcPts val="280"/>
              </a:spcBef>
              <a:spcAft>
                <a:spcPts val="0"/>
              </a:spcAft>
              <a:buClr>
                <a:schemeClr val="dk1"/>
              </a:buClr>
              <a:buSzPts val="1400"/>
              <a:buFont typeface="Arial"/>
              <a:buAutoNum type="arabicPeriod"/>
            </a:pPr>
            <a:endParaRPr lang="en-US" sz="1400" b="0" i="0" u="none" strike="noStrike" cap="none" dirty="0">
              <a:solidFill>
                <a:schemeClr val="dk1"/>
              </a:solidFill>
              <a:latin typeface="Arial"/>
              <a:ea typeface="Arial"/>
              <a:cs typeface="Arial"/>
              <a:sym typeface="Arial"/>
            </a:endParaRPr>
          </a:p>
          <a:p>
            <a:pPr marL="857250" marR="0" lvl="1" indent="-463550" algn="l" rtl="0">
              <a:spcBef>
                <a:spcPts val="28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195" name="Shape 195"/>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9063" lvl="0" indent="-119063">
              <a:lnSpc>
                <a:spcPct val="118181"/>
              </a:lnSpc>
              <a:spcBef>
                <a:spcPts val="0"/>
              </a:spcBef>
              <a:buClr>
                <a:schemeClr val="dk2"/>
              </a:buClr>
              <a:buSzPts val="1050"/>
              <a:buFont typeface="Noto Sans Symbols"/>
              <a:buChar char="▪"/>
            </a:pPr>
            <a:r>
              <a:rPr lang="en-US" sz="1050" dirty="0">
                <a:solidFill>
                  <a:srgbClr val="000000"/>
                </a:solidFill>
              </a:rPr>
              <a:t>Creating groups is one way to combine multiple responses into one and enable aggregation that isn’t readily available in the underlying data</a:t>
            </a:r>
          </a:p>
          <a:p>
            <a:pPr marL="119063" marR="0" lvl="0" indent="-119063" algn="l" rtl="0">
              <a:lnSpc>
                <a:spcPct val="118181"/>
              </a:lnSpc>
              <a:spcBef>
                <a:spcPts val="0"/>
              </a:spcBef>
              <a:spcAft>
                <a:spcPts val="0"/>
              </a:spcAft>
              <a:buClr>
                <a:schemeClr val="dk2"/>
              </a:buClr>
              <a:buSzPts val="1050"/>
              <a:buFont typeface="Noto Sans Symbols"/>
              <a:buChar char="▪"/>
            </a:pPr>
            <a:endParaRPr lang="en-US" sz="1050" dirty="0">
              <a:solidFill>
                <a:srgbClr val="000000"/>
              </a:solidFill>
            </a:endParaRPr>
          </a:p>
          <a:p>
            <a:pPr marL="119063" marR="0" lvl="0" indent="-119063" algn="l" rtl="0">
              <a:lnSpc>
                <a:spcPct val="118181"/>
              </a:lnSpc>
              <a:spcBef>
                <a:spcPts val="0"/>
              </a:spcBef>
              <a:spcAft>
                <a:spcPts val="0"/>
              </a:spcAft>
              <a:buClr>
                <a:schemeClr val="dk2"/>
              </a:buClr>
              <a:buSzPts val="1050"/>
              <a:buFont typeface="Noto Sans Symbols"/>
              <a:buChar char="▪"/>
            </a:pPr>
            <a:r>
              <a:rPr lang="en-US" sz="1050" dirty="0">
                <a:solidFill>
                  <a:srgbClr val="000000"/>
                </a:solidFill>
              </a:rPr>
              <a:t>Marks tooltip:</a:t>
            </a:r>
            <a:endParaRPr lang="en-US" sz="1050" b="0" i="0" u="none" strike="noStrike" cap="none" dirty="0">
              <a:solidFill>
                <a:srgbClr val="000000"/>
              </a:solidFill>
              <a:latin typeface="Arial"/>
              <a:ea typeface="Arial"/>
              <a:cs typeface="Arial"/>
              <a:sym typeface="Arial"/>
            </a:endParaRPr>
          </a:p>
          <a:p>
            <a:pPr marL="0" marR="0" lvl="0" indent="0" algn="l" rtl="0">
              <a:spcBef>
                <a:spcPts val="180"/>
              </a:spcBef>
              <a:spcAft>
                <a:spcPts val="0"/>
              </a:spcAft>
              <a:buClr>
                <a:schemeClr val="dk1"/>
              </a:buClr>
              <a:buFont typeface="Arial"/>
              <a:buNone/>
            </a:pPr>
            <a:endParaRPr sz="9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005AC27-8E47-48BD-9380-FF03FEB054B9}"/>
              </a:ext>
            </a:extLst>
          </p:cNvPr>
          <p:cNvPicPr>
            <a:picLocks noChangeAspect="1"/>
          </p:cNvPicPr>
          <p:nvPr/>
        </p:nvPicPr>
        <p:blipFill>
          <a:blip r:embed="rId3"/>
          <a:stretch>
            <a:fillRect/>
          </a:stretch>
        </p:blipFill>
        <p:spPr>
          <a:xfrm>
            <a:off x="642937" y="2316956"/>
            <a:ext cx="1719263" cy="5095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Pre-Class Activities</a:t>
            </a:r>
          </a:p>
        </p:txBody>
      </p:sp>
      <p:sp>
        <p:nvSpPr>
          <p:cNvPr id="67" name="Shape 67"/>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Please make sure you do the following prior to the training session:</a:t>
            </a: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Ensure that Tableau Desktop (version </a:t>
            </a:r>
            <a:r>
              <a:rPr lang="en-US"/>
              <a:t>9.3</a:t>
            </a:r>
            <a:r>
              <a:rPr lang="en-US" sz="2000" b="0" i="0" u="none" strike="noStrike" cap="none">
                <a:solidFill>
                  <a:schemeClr val="dk1"/>
                </a:solidFill>
                <a:latin typeface="Arial"/>
                <a:ea typeface="Arial"/>
                <a:cs typeface="Arial"/>
                <a:sym typeface="Arial"/>
              </a:rPr>
              <a:t>) or higher (D2D is on 10.3.</a:t>
            </a:r>
            <a:r>
              <a:rPr lang="en-US"/>
              <a:t>4) </a:t>
            </a:r>
            <a:r>
              <a:rPr lang="en-US" sz="2000" b="0" i="0" u="none" strike="noStrike" cap="none">
                <a:solidFill>
                  <a:schemeClr val="dk1"/>
                </a:solidFill>
                <a:latin typeface="Arial"/>
                <a:ea typeface="Arial"/>
                <a:cs typeface="Arial"/>
                <a:sym typeface="Arial"/>
              </a:rPr>
              <a:t>is installed on your computer and you have a valid license (or are on Tableau granted two-week trial license)</a:t>
            </a:r>
            <a:r>
              <a:rPr lang="en-US"/>
              <a:t>;</a:t>
            </a:r>
          </a:p>
          <a:p>
            <a:pPr marL="742950" marR="0" lvl="1" indent="-28575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Review the </a:t>
            </a:r>
            <a:r>
              <a:rPr lang="en-US" sz="2000" b="0" i="0" u="sng" strike="noStrike" cap="none">
                <a:solidFill>
                  <a:schemeClr val="hlink"/>
                </a:solidFill>
                <a:latin typeface="Arial"/>
                <a:ea typeface="Arial"/>
                <a:cs typeface="Arial"/>
                <a:sym typeface="Arial"/>
                <a:hlinkClick r:id="rId3"/>
              </a:rPr>
              <a:t>Basic Data Concepts</a:t>
            </a:r>
            <a:r>
              <a:rPr lang="en-US" sz="2000" b="0" i="0" u="none" strike="noStrike" cap="none">
                <a:solidFill>
                  <a:schemeClr val="dk1"/>
                </a:solidFill>
                <a:latin typeface="Arial"/>
                <a:ea typeface="Arial"/>
                <a:cs typeface="Arial"/>
                <a:sym typeface="Arial"/>
              </a:rPr>
              <a:t> document</a:t>
            </a:r>
          </a:p>
          <a:p>
            <a:pPr marL="742950" marR="0" lvl="1" indent="-28575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Download the </a:t>
            </a:r>
            <a:r>
              <a:rPr lang="en-US" sz="2000" b="0" i="0" u="sng" strike="noStrike" cap="none">
                <a:solidFill>
                  <a:schemeClr val="hlink"/>
                </a:solidFill>
                <a:latin typeface="Arial"/>
                <a:ea typeface="Arial"/>
                <a:cs typeface="Arial"/>
                <a:sym typeface="Arial"/>
                <a:hlinkClick r:id="rId4"/>
              </a:rPr>
              <a:t>dataset</a:t>
            </a:r>
            <a:r>
              <a:rPr lang="en-US" sz="2000" b="0" i="0" u="none" strike="noStrike" cap="none">
                <a:solidFill>
                  <a:schemeClr val="dk1"/>
                </a:solidFill>
                <a:latin typeface="Arial"/>
                <a:ea typeface="Arial"/>
                <a:cs typeface="Arial"/>
                <a:sym typeface="Arial"/>
              </a:rPr>
              <a:t> used for this training to your computer’s desktop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Grouping</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a:t>
            </a:r>
            <a:r>
              <a:rPr lang="en-US" dirty="0"/>
              <a:t>3b</a:t>
            </a:r>
            <a:r>
              <a:rPr lang="en-US" sz="2000" b="1" i="0" u="none" strike="noStrike" cap="none" dirty="0">
                <a:solidFill>
                  <a:srgbClr val="005087"/>
                </a:solidFill>
                <a:latin typeface="Arial"/>
                <a:ea typeface="Arial"/>
                <a:cs typeface="Arial"/>
                <a:sym typeface="Arial"/>
              </a:rPr>
              <a:t>)</a:t>
            </a:r>
          </a:p>
        </p:txBody>
      </p:sp>
      <p:sp>
        <p:nvSpPr>
          <p:cNvPr id="194" name="Shape 194"/>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How many buildings are there per Region?</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342900" marR="0" lvl="0" indent="-342900" algn="l" rtl="0">
              <a:spcBef>
                <a:spcPts val="280"/>
              </a:spcBef>
              <a:spcAft>
                <a:spcPts val="0"/>
              </a:spcAft>
              <a:buClr>
                <a:schemeClr val="dk1"/>
              </a:buClr>
              <a:buSzPts val="1400"/>
              <a:buFont typeface="Arial"/>
              <a:buAutoNum type="arabicPeriod"/>
            </a:pPr>
            <a:r>
              <a:rPr lang="en-US" sz="1200" b="0" i="0" u="none" strike="noStrike" cap="none" dirty="0">
                <a:solidFill>
                  <a:schemeClr val="dk1"/>
                </a:solidFill>
                <a:latin typeface="Arial"/>
                <a:ea typeface="Arial"/>
                <a:cs typeface="Arial"/>
                <a:sym typeface="Arial"/>
              </a:rPr>
              <a:t>Create a new worksheet, name it </a:t>
            </a:r>
            <a:r>
              <a:rPr lang="en-US" sz="1200" b="1" i="0" u="none" strike="noStrike" cap="none" dirty="0">
                <a:solidFill>
                  <a:schemeClr val="dk1"/>
                </a:solidFill>
                <a:latin typeface="Arial"/>
                <a:ea typeface="Arial"/>
                <a:cs typeface="Arial"/>
                <a:sym typeface="Arial"/>
              </a:rPr>
              <a:t>Regions</a:t>
            </a:r>
          </a:p>
          <a:p>
            <a:pPr marL="342900" marR="0" lvl="0" indent="-342900" algn="l" rtl="0">
              <a:spcBef>
                <a:spcPts val="280"/>
              </a:spcBef>
              <a:spcAft>
                <a:spcPts val="0"/>
              </a:spcAft>
              <a:buClr>
                <a:schemeClr val="dk1"/>
              </a:buClr>
              <a:buSzPts val="1400"/>
              <a:buFont typeface="Arial"/>
              <a:buAutoNum type="arabicPeriod"/>
            </a:pPr>
            <a:r>
              <a:rPr lang="en-US" sz="1200" b="0" i="0" u="none" strike="noStrike" cap="none" dirty="0">
                <a:solidFill>
                  <a:schemeClr val="dk1"/>
                </a:solidFill>
                <a:latin typeface="Arial"/>
                <a:ea typeface="Arial"/>
                <a:cs typeface="Arial"/>
                <a:sym typeface="Arial"/>
              </a:rPr>
              <a:t>Drag </a:t>
            </a:r>
            <a:r>
              <a:rPr lang="en-US" sz="1200" b="1" i="0" u="none" strike="noStrike" cap="none" dirty="0" err="1">
                <a:solidFill>
                  <a:schemeClr val="dk1"/>
                </a:solidFill>
                <a:latin typeface="Arial"/>
                <a:ea typeface="Arial"/>
                <a:cs typeface="Arial"/>
                <a:sym typeface="Arial"/>
              </a:rPr>
              <a:t>Bldg</a:t>
            </a:r>
            <a:r>
              <a:rPr lang="en-US" sz="1200" b="1" i="0" u="none" strike="noStrike" cap="none" dirty="0">
                <a:solidFill>
                  <a:schemeClr val="dk1"/>
                </a:solidFill>
                <a:latin typeface="Arial"/>
                <a:ea typeface="Arial"/>
                <a:cs typeface="Arial"/>
                <a:sym typeface="Arial"/>
              </a:rPr>
              <a:t> State</a:t>
            </a:r>
            <a:r>
              <a:rPr lang="en-US" sz="1200" i="0" u="none" strike="noStrike" cap="none" dirty="0">
                <a:solidFill>
                  <a:schemeClr val="dk1"/>
                </a:solidFill>
                <a:latin typeface="Arial"/>
                <a:ea typeface="Arial"/>
                <a:cs typeface="Arial"/>
                <a:sym typeface="Arial"/>
              </a:rPr>
              <a:t> to the view, a geographic map should auto-populate, click on </a:t>
            </a:r>
            <a:r>
              <a:rPr lang="en-US" sz="1200" b="1" i="0" u="none" strike="noStrike" cap="none" dirty="0">
                <a:solidFill>
                  <a:schemeClr val="dk1"/>
                </a:solidFill>
                <a:latin typeface="Arial"/>
                <a:ea typeface="Arial"/>
                <a:cs typeface="Arial"/>
                <a:sym typeface="Arial"/>
              </a:rPr>
              <a:t>Show Me </a:t>
            </a:r>
            <a:r>
              <a:rPr lang="en-US" sz="1200" i="0" u="none" strike="noStrike" cap="none" dirty="0">
                <a:solidFill>
                  <a:schemeClr val="dk1"/>
                </a:solidFill>
                <a:latin typeface="Arial"/>
                <a:ea typeface="Arial"/>
                <a:cs typeface="Arial"/>
                <a:sym typeface="Arial"/>
              </a:rPr>
              <a:t>and change it to a filled map</a:t>
            </a:r>
          </a:p>
          <a:p>
            <a:pPr marL="342900" marR="0" lvl="0" indent="-342900" algn="l" rtl="0">
              <a:spcBef>
                <a:spcPts val="280"/>
              </a:spcBef>
              <a:spcAft>
                <a:spcPts val="0"/>
              </a:spcAft>
              <a:buClr>
                <a:schemeClr val="dk1"/>
              </a:buClr>
              <a:buSzPts val="1400"/>
              <a:buFont typeface="Arial"/>
              <a:buAutoNum type="arabicPeriod"/>
            </a:pPr>
            <a:r>
              <a:rPr lang="en-US" sz="1200" dirty="0"/>
              <a:t>Drag </a:t>
            </a:r>
            <a:r>
              <a:rPr lang="en-US" sz="1200" b="1" dirty="0"/>
              <a:t>Region Code</a:t>
            </a:r>
            <a:r>
              <a:rPr lang="en-US" sz="1200" dirty="0"/>
              <a:t> into the labels marks control</a:t>
            </a:r>
          </a:p>
          <a:p>
            <a:pPr marL="342900" marR="0" lvl="0" indent="-342900" algn="l" rtl="0">
              <a:spcBef>
                <a:spcPts val="280"/>
              </a:spcBef>
              <a:spcAft>
                <a:spcPts val="0"/>
              </a:spcAft>
              <a:buClr>
                <a:schemeClr val="dk1"/>
              </a:buClr>
              <a:buSzPts val="1400"/>
              <a:buFont typeface="Arial"/>
              <a:buAutoNum type="arabicPeriod"/>
            </a:pPr>
            <a:r>
              <a:rPr lang="en-US" sz="1200" i="0" u="none" strike="noStrike" cap="none" dirty="0">
                <a:solidFill>
                  <a:schemeClr val="dk1"/>
                </a:solidFill>
                <a:latin typeface="Arial"/>
                <a:ea typeface="Arial"/>
                <a:cs typeface="Arial"/>
                <a:sym typeface="Arial"/>
              </a:rPr>
              <a:t>Select each region and group them (by </a:t>
            </a:r>
            <a:r>
              <a:rPr lang="en-US" sz="1200" i="0" u="none" strike="noStrike" cap="none" dirty="0" err="1">
                <a:solidFill>
                  <a:schemeClr val="dk1"/>
                </a:solidFill>
                <a:latin typeface="Arial"/>
                <a:ea typeface="Arial"/>
                <a:cs typeface="Arial"/>
                <a:sym typeface="Arial"/>
              </a:rPr>
              <a:t>Bldg</a:t>
            </a:r>
            <a:r>
              <a:rPr lang="en-US" sz="1200" i="0" u="none" strike="noStrike" cap="none" dirty="0">
                <a:solidFill>
                  <a:schemeClr val="dk1"/>
                </a:solidFill>
                <a:latin typeface="Arial"/>
                <a:ea typeface="Arial"/>
                <a:cs typeface="Arial"/>
                <a:sym typeface="Arial"/>
              </a:rPr>
              <a:t> State) using the marks tool tip (see guidance in Exercise 3a example)</a:t>
            </a:r>
          </a:p>
          <a:p>
            <a:pPr marL="342900" marR="0" lvl="0" indent="-342900" algn="l" rtl="0">
              <a:spcBef>
                <a:spcPts val="280"/>
              </a:spcBef>
              <a:spcAft>
                <a:spcPts val="0"/>
              </a:spcAft>
              <a:buClr>
                <a:schemeClr val="dk1"/>
              </a:buClr>
              <a:buSzPts val="1400"/>
              <a:buFont typeface="Arial"/>
              <a:buAutoNum type="arabicPeriod"/>
            </a:pPr>
            <a:r>
              <a:rPr lang="en-US" sz="1200" dirty="0"/>
              <a:t>Drag </a:t>
            </a:r>
            <a:r>
              <a:rPr lang="en-US" sz="1200" b="1" dirty="0"/>
              <a:t>Number of Records </a:t>
            </a:r>
            <a:r>
              <a:rPr lang="en-US" sz="1200" dirty="0"/>
              <a:t>to the color marks control card</a:t>
            </a:r>
          </a:p>
          <a:p>
            <a:pPr marL="342900" marR="0" lvl="0" indent="-342900" algn="l" rtl="0">
              <a:spcBef>
                <a:spcPts val="280"/>
              </a:spcBef>
              <a:spcAft>
                <a:spcPts val="0"/>
              </a:spcAft>
              <a:buClr>
                <a:schemeClr val="dk1"/>
              </a:buClr>
              <a:buSzPts val="1400"/>
              <a:buFont typeface="Arial"/>
              <a:buAutoNum type="arabicPeriod"/>
            </a:pPr>
            <a:r>
              <a:rPr lang="en-US" sz="1200" dirty="0"/>
              <a:t>Remove </a:t>
            </a:r>
            <a:r>
              <a:rPr lang="en-US" sz="1200" b="1" dirty="0" err="1"/>
              <a:t>Bldg</a:t>
            </a:r>
            <a:r>
              <a:rPr lang="en-US" sz="1200" b="1" dirty="0"/>
              <a:t> State </a:t>
            </a:r>
            <a:r>
              <a:rPr lang="en-US" sz="1200" dirty="0"/>
              <a:t>from the details marks control card</a:t>
            </a:r>
          </a:p>
        </p:txBody>
      </p:sp>
      <p:sp>
        <p:nvSpPr>
          <p:cNvPr id="195" name="Shape 195"/>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9063" marR="0" lvl="0" indent="-119063" algn="l" rtl="0">
              <a:lnSpc>
                <a:spcPct val="118181"/>
              </a:lnSpc>
              <a:spcBef>
                <a:spcPts val="0"/>
              </a:spcBef>
              <a:spcAft>
                <a:spcPts val="0"/>
              </a:spcAft>
              <a:buClr>
                <a:schemeClr val="dk2"/>
              </a:buClr>
              <a:buSzPts val="1050"/>
              <a:buFont typeface="Noto Sans Symbols"/>
              <a:buChar char="▪"/>
            </a:pPr>
            <a:r>
              <a:rPr lang="en-US" sz="1050" b="0" i="0" u="none" strike="noStrike" cap="none" dirty="0">
                <a:solidFill>
                  <a:srgbClr val="000000"/>
                </a:solidFill>
                <a:latin typeface="Arial"/>
                <a:ea typeface="Arial"/>
                <a:cs typeface="Arial"/>
                <a:sym typeface="Arial"/>
              </a:rPr>
              <a:t>Creating groups is one way to combine multiple responses into one and enable aggregation that isn’t readily available in the underlying data</a:t>
            </a:r>
          </a:p>
          <a:p>
            <a:pPr marL="0" marR="0" lvl="0" indent="0" algn="l" rtl="0">
              <a:spcBef>
                <a:spcPts val="180"/>
              </a:spcBef>
              <a:spcAft>
                <a:spcPts val="0"/>
              </a:spcAft>
              <a:buClr>
                <a:schemeClr val="dk1"/>
              </a:buClr>
              <a:buFont typeface="Arial"/>
              <a:buNone/>
            </a:pPr>
            <a:endParaRPr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68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508 Compliance</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4)</a:t>
            </a:r>
          </a:p>
        </p:txBody>
      </p:sp>
      <p:sp>
        <p:nvSpPr>
          <p:cNvPr id="225" name="Shape 225"/>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What tools can we leverage for 508 Compliance in Tableau?</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Navigate back to the </a:t>
            </a:r>
            <a:r>
              <a:rPr lang="en-US" sz="1200" b="1" i="0" u="none" strike="noStrike" cap="none" dirty="0">
                <a:solidFill>
                  <a:schemeClr val="dk1"/>
                </a:solidFill>
                <a:latin typeface="Arial"/>
                <a:ea typeface="Arial"/>
                <a:cs typeface="Arial"/>
                <a:sym typeface="Arial"/>
              </a:rPr>
              <a:t>Historical Status </a:t>
            </a:r>
            <a:r>
              <a:rPr lang="en-US" sz="1200" b="0" i="0" u="none" strike="noStrike" cap="none" dirty="0">
                <a:solidFill>
                  <a:schemeClr val="dk1"/>
                </a:solidFill>
                <a:latin typeface="Arial"/>
                <a:ea typeface="Arial"/>
                <a:cs typeface="Arial"/>
                <a:sym typeface="Arial"/>
              </a:rPr>
              <a:t>tab</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Add title</a:t>
            </a:r>
          </a:p>
          <a:p>
            <a:pPr marL="785813" marR="0" lvl="1" indent="-392113" algn="l" rtl="0">
              <a:lnSpc>
                <a:spcPct val="118181"/>
              </a:lnSpc>
              <a:spcBef>
                <a:spcPts val="0"/>
              </a:spcBef>
              <a:spcAft>
                <a:spcPts val="0"/>
              </a:spcAft>
              <a:buClr>
                <a:schemeClr val="dk2"/>
              </a:buClr>
              <a:buSzPts val="1200"/>
              <a:buFont typeface="Arial"/>
              <a:buAutoNum type="romanLcPeriod"/>
            </a:pPr>
            <a:r>
              <a:rPr lang="en-US" sz="1100" b="0" i="0" u="none" strike="noStrike" cap="none" dirty="0">
                <a:solidFill>
                  <a:schemeClr val="dk1"/>
                </a:solidFill>
                <a:latin typeface="Arial"/>
                <a:ea typeface="Arial"/>
                <a:cs typeface="Arial"/>
                <a:sym typeface="Arial"/>
              </a:rPr>
              <a:t>E.g., descriptive title “Percent of Historical Buildings”</a:t>
            </a:r>
          </a:p>
          <a:p>
            <a:pPr marL="785813" marR="0" lvl="1" indent="-392113" algn="l" rtl="0">
              <a:lnSpc>
                <a:spcPct val="118181"/>
              </a:lnSpc>
              <a:spcBef>
                <a:spcPts val="0"/>
              </a:spcBef>
              <a:spcAft>
                <a:spcPts val="0"/>
              </a:spcAft>
              <a:buClr>
                <a:schemeClr val="dk2"/>
              </a:buClr>
              <a:buSzPts val="1200"/>
              <a:buFont typeface="Arial"/>
              <a:buAutoNum type="romanLcPeriod"/>
            </a:pPr>
            <a:r>
              <a:rPr lang="en-US" sz="1100" b="0" i="0" u="none" strike="noStrike" cap="none" dirty="0">
                <a:solidFill>
                  <a:schemeClr val="dk1"/>
                </a:solidFill>
                <a:latin typeface="Arial"/>
                <a:ea typeface="Arial"/>
                <a:cs typeface="Arial"/>
                <a:sym typeface="Arial"/>
              </a:rPr>
              <a:t>E.g., question you’d like viewers to ask, such as “Does historic status vary among leased versus owned properties?”</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Rename y-axis </a:t>
            </a:r>
            <a:r>
              <a:rPr lang="en-US" sz="1200" b="1" i="0" u="none" strike="noStrike" cap="none" dirty="0">
                <a:solidFill>
                  <a:schemeClr val="dk1"/>
                </a:solidFill>
                <a:latin typeface="Arial"/>
                <a:ea typeface="Arial"/>
                <a:cs typeface="Arial"/>
                <a:sym typeface="Arial"/>
              </a:rPr>
              <a:t>% of Properties</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Drag </a:t>
            </a:r>
            <a:r>
              <a:rPr lang="en-US" sz="1200" b="1" i="0" u="none" strike="noStrike" cap="none" dirty="0" err="1">
                <a:solidFill>
                  <a:schemeClr val="dk1"/>
                </a:solidFill>
                <a:latin typeface="Arial"/>
                <a:ea typeface="Arial"/>
                <a:cs typeface="Arial"/>
                <a:sym typeface="Arial"/>
              </a:rPr>
              <a:t>Bldg</a:t>
            </a:r>
            <a:r>
              <a:rPr lang="en-US" sz="1200" b="1" i="0" u="none" strike="noStrike" cap="none" dirty="0">
                <a:solidFill>
                  <a:schemeClr val="dk1"/>
                </a:solidFill>
                <a:latin typeface="Arial"/>
                <a:ea typeface="Arial"/>
                <a:cs typeface="Arial"/>
                <a:sym typeface="Arial"/>
              </a:rPr>
              <a:t> State </a:t>
            </a:r>
            <a:r>
              <a:rPr lang="en-US" sz="1200" b="0" i="0" u="none" strike="noStrike" cap="none" dirty="0">
                <a:solidFill>
                  <a:schemeClr val="dk1"/>
                </a:solidFill>
                <a:latin typeface="Arial"/>
                <a:ea typeface="Arial"/>
                <a:cs typeface="Arial"/>
                <a:sym typeface="Arial"/>
              </a:rPr>
              <a:t>to the Filter Shelf</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Enable Quick filters</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Change view fit from </a:t>
            </a:r>
            <a:r>
              <a:rPr lang="en-US" sz="1200" b="1" i="0" u="none" strike="noStrike" cap="none" dirty="0">
                <a:solidFill>
                  <a:schemeClr val="dk1"/>
                </a:solidFill>
                <a:latin typeface="Arial"/>
                <a:ea typeface="Arial"/>
                <a:cs typeface="Arial"/>
                <a:sym typeface="Arial"/>
              </a:rPr>
              <a:t>Normal</a:t>
            </a:r>
            <a:r>
              <a:rPr lang="en-US" sz="1200" b="0" i="0" u="none" strike="noStrike" cap="none" dirty="0">
                <a:solidFill>
                  <a:schemeClr val="dk1"/>
                </a:solidFill>
                <a:latin typeface="Arial"/>
                <a:ea typeface="Arial"/>
                <a:cs typeface="Arial"/>
                <a:sym typeface="Arial"/>
              </a:rPr>
              <a:t> to </a:t>
            </a:r>
            <a:r>
              <a:rPr lang="en-US" sz="1200" b="1" i="0" u="none" strike="noStrike" cap="none" dirty="0">
                <a:solidFill>
                  <a:schemeClr val="dk1"/>
                </a:solidFill>
                <a:latin typeface="Arial"/>
                <a:ea typeface="Arial"/>
                <a:cs typeface="Arial"/>
                <a:sym typeface="Arial"/>
              </a:rPr>
              <a:t>Entire View</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Change color scheme to </a:t>
            </a:r>
            <a:r>
              <a:rPr lang="en-US" sz="1200" b="1" i="0" u="none" strike="noStrike" cap="none" dirty="0">
                <a:solidFill>
                  <a:schemeClr val="dk1"/>
                </a:solidFill>
                <a:latin typeface="Arial"/>
                <a:ea typeface="Arial"/>
                <a:cs typeface="Arial"/>
                <a:sym typeface="Arial"/>
              </a:rPr>
              <a:t>Color Blind 10</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Display and review the Summary Card</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Display and review the Caption Card</a:t>
            </a:r>
          </a:p>
          <a:p>
            <a:pPr marL="385763" marR="0" lvl="0" indent="-385763" algn="l" rtl="0">
              <a:lnSpc>
                <a:spcPct val="118181"/>
              </a:lnSpc>
              <a:spcBef>
                <a:spcPts val="0"/>
              </a:spcBef>
              <a:spcAft>
                <a:spcPts val="0"/>
              </a:spcAft>
              <a:buClr>
                <a:schemeClr val="dk2"/>
              </a:buClr>
              <a:buSzPts val="1400"/>
              <a:buFont typeface="Arial"/>
              <a:buAutoNum type="arabicPeriod"/>
            </a:pPr>
            <a:r>
              <a:rPr lang="en-US" sz="1200" b="0" i="0" u="none" strike="noStrike" cap="none" dirty="0">
                <a:solidFill>
                  <a:schemeClr val="dk1"/>
                </a:solidFill>
                <a:latin typeface="Arial"/>
                <a:ea typeface="Arial"/>
                <a:cs typeface="Arial"/>
                <a:sym typeface="Arial"/>
              </a:rPr>
              <a:t>Review how to enhance dashboards with Tool Tips</a:t>
            </a:r>
          </a:p>
        </p:txBody>
      </p:sp>
      <p:sp>
        <p:nvSpPr>
          <p:cNvPr id="226" name="Shape 226"/>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9063" marR="0" lvl="0" indent="-119063" algn="l" rtl="0">
              <a:lnSpc>
                <a:spcPct val="118181"/>
              </a:lnSpc>
              <a:spcBef>
                <a:spcPts val="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The filter shelf controls all view-based filter functionality</a:t>
            </a:r>
          </a:p>
          <a:p>
            <a:pPr marL="119063" marR="0" lvl="0" indent="-119063" algn="l" rtl="0">
              <a:lnSpc>
                <a:spcPct val="118181"/>
              </a:lnSpc>
              <a:spcBef>
                <a:spcPts val="100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The only other filters in Tableau are those within the data import process.</a:t>
            </a:r>
          </a:p>
          <a:p>
            <a:pPr marL="119062" marR="0" lvl="0" indent="-119062" algn="l" rtl="0">
              <a:lnSpc>
                <a:spcPct val="118181"/>
              </a:lnSpc>
              <a:spcBef>
                <a:spcPts val="100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Different types of filters are available for different data types</a:t>
            </a:r>
          </a:p>
          <a:p>
            <a:pPr marL="119063" marR="0" lvl="0" indent="-119063" algn="l" rtl="0">
              <a:lnSpc>
                <a:spcPct val="118181"/>
              </a:lnSpc>
              <a:spcBef>
                <a:spcPts val="1000"/>
              </a:spcBef>
              <a:spcAft>
                <a:spcPts val="0"/>
              </a:spcAft>
              <a:buClr>
                <a:srgbClr val="000000"/>
              </a:buClr>
              <a:buSzPts val="1050"/>
              <a:buFont typeface="Noto Sans Symbols"/>
              <a:buChar char="▪"/>
            </a:pPr>
            <a:r>
              <a:rPr lang="en-US" sz="1050">
                <a:solidFill>
                  <a:srgbClr val="000000"/>
                </a:solidFill>
              </a:rPr>
              <a:t>The </a:t>
            </a:r>
            <a:r>
              <a:rPr lang="en-US" sz="1050" u="sng">
                <a:solidFill>
                  <a:schemeClr val="hlink"/>
                </a:solidFill>
                <a:hlinkClick r:id="rId3"/>
              </a:rPr>
              <a:t>ColorBrewer </a:t>
            </a:r>
            <a:r>
              <a:rPr lang="en-US" sz="1050">
                <a:solidFill>
                  <a:srgbClr val="000000"/>
                </a:solidFill>
              </a:rPr>
              <a:t>site is another resource for identifying an optimal color palette that is color blind safe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Analysis – Viz Controls</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5)</a:t>
            </a:r>
          </a:p>
        </p:txBody>
      </p:sp>
      <p:sp>
        <p:nvSpPr>
          <p:cNvPr id="232" name="Shape 232"/>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Question</a:t>
            </a:r>
            <a:r>
              <a:rPr lang="en-US" sz="1050" b="0" i="0" u="none" strike="noStrike" cap="none" dirty="0">
                <a:solidFill>
                  <a:srgbClr val="FF0000"/>
                </a:solidFill>
                <a:latin typeface="Arial"/>
                <a:ea typeface="Arial"/>
                <a:cs typeface="Arial"/>
                <a:sym typeface="Arial"/>
              </a:rPr>
              <a:t>: Which states contain more historic properties than others?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Double-click </a:t>
            </a:r>
            <a:r>
              <a:rPr lang="en-US" sz="1200" b="1" i="0" u="none" strike="noStrike" cap="none" dirty="0" err="1">
                <a:solidFill>
                  <a:schemeClr val="dk1"/>
                </a:solidFill>
                <a:latin typeface="Arial"/>
                <a:ea typeface="Arial"/>
                <a:cs typeface="Arial"/>
                <a:sym typeface="Arial"/>
              </a:rPr>
              <a:t>Bldg</a:t>
            </a:r>
            <a:r>
              <a:rPr lang="en-US" sz="1200" b="1" i="0" u="none" strike="noStrike" cap="none" dirty="0">
                <a:solidFill>
                  <a:schemeClr val="dk1"/>
                </a:solidFill>
                <a:latin typeface="Arial"/>
                <a:ea typeface="Arial"/>
                <a:cs typeface="Arial"/>
                <a:sym typeface="Arial"/>
              </a:rPr>
              <a:t> State</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Drag </a:t>
            </a:r>
            <a:r>
              <a:rPr lang="en-US" sz="1200" b="1" i="0" u="none" strike="noStrike" cap="none" dirty="0">
                <a:solidFill>
                  <a:schemeClr val="dk1"/>
                </a:solidFill>
                <a:latin typeface="Arial"/>
                <a:ea typeface="Arial"/>
                <a:cs typeface="Arial"/>
                <a:sym typeface="Arial"/>
              </a:rPr>
              <a:t>Historical Status (group) </a:t>
            </a:r>
            <a:r>
              <a:rPr lang="en-US" sz="1200" b="0" i="0" u="none" strike="noStrike" cap="none" dirty="0">
                <a:solidFill>
                  <a:schemeClr val="dk1"/>
                </a:solidFill>
                <a:latin typeface="Arial"/>
                <a:ea typeface="Arial"/>
                <a:cs typeface="Arial"/>
                <a:sym typeface="Arial"/>
              </a:rPr>
              <a:t>to the color control</a:t>
            </a:r>
          </a:p>
          <a:p>
            <a:pPr marL="385762" lvl="0" indent="-385762" rtl="0">
              <a:lnSpc>
                <a:spcPct val="118181"/>
              </a:lnSpc>
              <a:spcBef>
                <a:spcPts val="0"/>
              </a:spcBef>
              <a:buClr>
                <a:schemeClr val="dk2"/>
              </a:buClr>
              <a:buSzPts val="1200"/>
              <a:buFont typeface="Arial"/>
              <a:buAutoNum type="arabicPeriod"/>
            </a:pPr>
            <a:r>
              <a:rPr lang="en-US" sz="1200" dirty="0"/>
              <a:t>Drag </a:t>
            </a:r>
            <a:r>
              <a:rPr lang="en-US" sz="1200" b="1" dirty="0"/>
              <a:t>Number of Records </a:t>
            </a:r>
            <a:r>
              <a:rPr lang="en-US" sz="1200" dirty="0"/>
              <a:t>to the </a:t>
            </a:r>
            <a:r>
              <a:rPr lang="en-US" sz="1200" b="1" dirty="0"/>
              <a:t>Size</a:t>
            </a:r>
            <a:r>
              <a:rPr lang="en-US" sz="1200" dirty="0"/>
              <a:t> control and into the view</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Change marks type from </a:t>
            </a:r>
            <a:r>
              <a:rPr lang="en-US" sz="1200" b="1" i="0" u="none" strike="noStrike" cap="none" dirty="0">
                <a:solidFill>
                  <a:schemeClr val="dk1"/>
                </a:solidFill>
                <a:latin typeface="Arial"/>
                <a:ea typeface="Arial"/>
                <a:cs typeface="Arial"/>
                <a:sym typeface="Arial"/>
              </a:rPr>
              <a:t>Automatic</a:t>
            </a:r>
            <a:r>
              <a:rPr lang="en-US" sz="1200" b="0" i="0" u="none" strike="noStrike" cap="none" dirty="0">
                <a:solidFill>
                  <a:schemeClr val="dk1"/>
                </a:solidFill>
                <a:latin typeface="Arial"/>
                <a:ea typeface="Arial"/>
                <a:cs typeface="Arial"/>
                <a:sym typeface="Arial"/>
              </a:rPr>
              <a:t> to </a:t>
            </a:r>
            <a:r>
              <a:rPr lang="en-US" sz="1200" b="1" i="0" u="none" strike="noStrike" cap="none" dirty="0">
                <a:solidFill>
                  <a:schemeClr val="dk1"/>
                </a:solidFill>
                <a:latin typeface="Arial"/>
                <a:ea typeface="Arial"/>
                <a:cs typeface="Arial"/>
                <a:sym typeface="Arial"/>
              </a:rPr>
              <a:t>Pie </a:t>
            </a:r>
            <a:r>
              <a:rPr lang="en-US" sz="1200" i="0" u="none" strike="noStrike" cap="none" dirty="0">
                <a:solidFill>
                  <a:schemeClr val="dk1"/>
                </a:solidFill>
                <a:latin typeface="Arial"/>
                <a:ea typeface="Arial"/>
                <a:cs typeface="Arial"/>
                <a:sym typeface="Arial"/>
              </a:rPr>
              <a:t>(you may want to change the color of the pie)</a:t>
            </a:r>
            <a:endParaRPr lang="en-US" sz="1200" b="1" i="0" u="none" strike="noStrike" cap="none" dirty="0">
              <a:solidFill>
                <a:schemeClr val="dk1"/>
              </a:solidFill>
              <a:latin typeface="Arial"/>
              <a:ea typeface="Arial"/>
              <a:cs typeface="Arial"/>
              <a:sym typeface="Arial"/>
            </a:endParaRP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Focus map on United States (continental).  To do this, create Set “Lower 48 + DC” that excludes 7 areas: AK, AS, GU, HI, MP, PR, and VI.  Drag to filter shelf.</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dirty="0"/>
              <a:t>Drag </a:t>
            </a:r>
            <a:r>
              <a:rPr lang="en-US" sz="1200" b="1" dirty="0" err="1"/>
              <a:t>Bldg</a:t>
            </a:r>
            <a:r>
              <a:rPr lang="en-US" sz="1200" b="1" dirty="0"/>
              <a:t> State</a:t>
            </a:r>
            <a:r>
              <a:rPr lang="en-US" sz="1200" dirty="0"/>
              <a:t> to the filter box then right-click on the pill in the filter box and select </a:t>
            </a:r>
            <a:r>
              <a:rPr lang="en-US" sz="1200" b="1" dirty="0"/>
              <a:t>Show Filter</a:t>
            </a:r>
            <a:endParaRPr lang="en-US" sz="1200" b="1" i="0" u="none" strike="noStrike" cap="none" dirty="0">
              <a:solidFill>
                <a:schemeClr val="dk1"/>
              </a:solidFill>
              <a:latin typeface="Arial"/>
              <a:ea typeface="Arial"/>
              <a:cs typeface="Arial"/>
              <a:sym typeface="Arial"/>
            </a:endParaRP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Increase the size of the Pie marks</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Edit pie legend to read Number of Properties</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dirty="0">
                <a:solidFill>
                  <a:schemeClr val="dk1"/>
                </a:solidFill>
                <a:latin typeface="Arial"/>
                <a:ea typeface="Arial"/>
                <a:cs typeface="Arial"/>
                <a:sym typeface="Arial"/>
              </a:rPr>
              <a:t>Give the worksheet a title </a:t>
            </a:r>
            <a:r>
              <a:rPr lang="en-US" sz="1200" b="1" i="0" u="none" strike="noStrike" cap="none" dirty="0">
                <a:solidFill>
                  <a:schemeClr val="dk1"/>
                </a:solidFill>
                <a:latin typeface="Arial"/>
                <a:ea typeface="Arial"/>
                <a:cs typeface="Arial"/>
                <a:sym typeface="Arial"/>
              </a:rPr>
              <a:t>Historical Properties by State</a:t>
            </a:r>
          </a:p>
        </p:txBody>
      </p:sp>
      <p:sp>
        <p:nvSpPr>
          <p:cNvPr id="233" name="Shape 233"/>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4300" marR="0" lvl="0" indent="-114300" algn="l" rtl="0">
              <a:lnSpc>
                <a:spcPct val="118181"/>
              </a:lnSpc>
              <a:spcBef>
                <a:spcPts val="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Sketch your visualization before you start creating it or risk aimlessness</a:t>
            </a:r>
          </a:p>
          <a:p>
            <a:pPr marL="114300" marR="0" lvl="0" indent="-114300" algn="l" rtl="0">
              <a:lnSpc>
                <a:spcPct val="118181"/>
              </a:lnSpc>
              <a:spcBef>
                <a:spcPts val="100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Use your variables correctly, remember from earlier:</a:t>
            </a:r>
          </a:p>
          <a:p>
            <a:pPr marL="571500" marR="0" lvl="2" indent="-11430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Dimension are for categorizing</a:t>
            </a:r>
          </a:p>
          <a:p>
            <a:pPr marL="571500" marR="0" lvl="2" indent="-114300" algn="l" rtl="0">
              <a:spcBef>
                <a:spcPts val="20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Measure are for calculations</a:t>
            </a:r>
          </a:p>
          <a:p>
            <a:pPr marL="114300" marR="0" lvl="1" indent="-114300" algn="l" rtl="0">
              <a:spcBef>
                <a:spcPts val="20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114300" marR="0" lvl="0" indent="-114300" algn="l" rtl="0">
              <a:spcBef>
                <a:spcPts val="210"/>
              </a:spcBef>
              <a:spcAft>
                <a:spcPts val="0"/>
              </a:spcAft>
              <a:buClr>
                <a:srgbClr val="000000"/>
              </a:buClr>
              <a:buSzPts val="1050"/>
              <a:buFont typeface="Arial"/>
              <a:buChar char="•"/>
            </a:pPr>
            <a:r>
              <a:rPr lang="en-US" sz="1050" b="0" i="0" u="none" strike="noStrike" cap="none">
                <a:solidFill>
                  <a:srgbClr val="000000"/>
                </a:solidFill>
                <a:latin typeface="Arial"/>
                <a:ea typeface="Arial"/>
                <a:cs typeface="Arial"/>
                <a:sym typeface="Arial"/>
              </a:rPr>
              <a:t>You can use the search box on your map to zoom into specific locations:</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Continent</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Country</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State or province</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County</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City</a:t>
            </a:r>
          </a:p>
          <a:p>
            <a:pPr marL="571500" marR="0" lvl="2" indent="-114300" algn="l" rtl="0">
              <a:spcBef>
                <a:spcPts val="20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Postcode</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dirty="0">
                <a:solidFill>
                  <a:srgbClr val="005087"/>
                </a:solidFill>
                <a:latin typeface="Arial"/>
                <a:ea typeface="Arial"/>
                <a:cs typeface="Arial"/>
                <a:sym typeface="Arial"/>
              </a:rPr>
              <a:t>Exercise 6 – Creating a Dashboard</a:t>
            </a:r>
          </a:p>
        </p:txBody>
      </p:sp>
      <p:pic>
        <p:nvPicPr>
          <p:cNvPr id="239" name="Shape 239"/>
          <p:cNvPicPr preferRelativeResize="0">
            <a:picLocks noGrp="1"/>
          </p:cNvPicPr>
          <p:nvPr>
            <p:ph type="body" idx="1"/>
          </p:nvPr>
        </p:nvPicPr>
        <p:blipFill rotWithShape="1">
          <a:blip r:embed="rId3">
            <a:alphaModFix/>
          </a:blip>
          <a:srcRect/>
          <a:stretch/>
        </p:blipFill>
        <p:spPr>
          <a:xfrm>
            <a:off x="1897417" y="819151"/>
            <a:ext cx="4960583" cy="35008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Dashboard</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6)</a:t>
            </a:r>
          </a:p>
        </p:txBody>
      </p:sp>
      <p:sp>
        <p:nvSpPr>
          <p:cNvPr id="245" name="Shape 245"/>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Dataset(s)</a:t>
            </a:r>
            <a:r>
              <a:rPr lang="en-US" sz="1050" b="0" i="0" u="none" strike="noStrike" cap="none">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Question</a:t>
            </a:r>
            <a:r>
              <a:rPr lang="en-US" sz="1050" b="0" i="0" u="none" strike="noStrike" cap="none">
                <a:solidFill>
                  <a:srgbClr val="FF0000"/>
                </a:solidFill>
                <a:latin typeface="Arial"/>
                <a:ea typeface="Arial"/>
                <a:cs typeface="Arial"/>
                <a:sym typeface="Arial"/>
              </a:rPr>
              <a:t>: Which states contain more historic properties than others?</a:t>
            </a:r>
          </a:p>
          <a:p>
            <a:pPr marL="0" marR="0" lvl="0" indent="0" algn="l" rtl="0">
              <a:spcBef>
                <a:spcPts val="240"/>
              </a:spcBef>
              <a:spcAft>
                <a:spcPts val="0"/>
              </a:spcAft>
              <a:buClr>
                <a:schemeClr val="dk1"/>
              </a:buClr>
              <a:buFont typeface="Arial"/>
              <a:buNone/>
            </a:pPr>
            <a:r>
              <a:rPr lang="en-US" sz="1200" b="1" i="0" u="sng" strike="noStrike" cap="none">
                <a:solidFill>
                  <a:schemeClr val="dk1"/>
                </a:solidFill>
                <a:latin typeface="Arial"/>
                <a:ea typeface="Arial"/>
                <a:cs typeface="Arial"/>
                <a:sym typeface="Arial"/>
              </a:rPr>
              <a:t>Steps:</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Create a new sheet, select Dashboard</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Add a Vertical Container</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Drag in a Text Box for a title</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Write title in text box “GSA Historical Property Explorer for the Lower 48 + DC”</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Drag “Exercise #4” sheet below Text Box</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Drag “Exercise #2” sheet below “Exercise #4” sheet</a:t>
            </a:r>
          </a:p>
          <a:p>
            <a:pPr marL="385763" marR="0" lvl="0" indent="-385763" algn="l" rtl="0">
              <a:lnSpc>
                <a:spcPct val="118181"/>
              </a:lnSpc>
              <a:spcBef>
                <a:spcPts val="0"/>
              </a:spcBef>
              <a:spcAft>
                <a:spcPts val="0"/>
              </a:spcAft>
              <a:buClr>
                <a:schemeClr val="dk2"/>
              </a:buClr>
              <a:buSzPts val="1200"/>
              <a:buFont typeface="Arial"/>
              <a:buAutoNum type="arabicPeriod"/>
            </a:pPr>
            <a:r>
              <a:rPr lang="en-US" sz="1200" b="0" i="0" u="none" strike="noStrike" cap="none">
                <a:solidFill>
                  <a:schemeClr val="dk1"/>
                </a:solidFill>
                <a:latin typeface="Arial"/>
                <a:ea typeface="Arial"/>
                <a:cs typeface="Arial"/>
                <a:sym typeface="Arial"/>
              </a:rPr>
              <a:t>Apply the “State” filter to “All Worksheets using this Data Source”</a:t>
            </a:r>
          </a:p>
        </p:txBody>
      </p:sp>
      <p:sp>
        <p:nvSpPr>
          <p:cNvPr id="246" name="Shape 246"/>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4300" marR="0" lvl="0" indent="-114300" algn="l" rtl="0">
              <a:lnSpc>
                <a:spcPct val="118181"/>
              </a:lnSpc>
              <a:spcBef>
                <a:spcPts val="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Use vertical and horizontal containers to better arrange your objects.</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marL="0" marR="0" lvl="0" indent="0" algn="l" rtl="0">
              <a:spcBef>
                <a:spcPts val="0"/>
              </a:spcBef>
              <a:spcAft>
                <a:spcPts val="0"/>
              </a:spcAft>
              <a:buNone/>
            </a:pPr>
            <a:r>
              <a:rPr lang="en-US" sz="2000" b="1" i="0" u="none" strike="noStrike" cap="none" dirty="0">
                <a:solidFill>
                  <a:srgbClr val="005087"/>
                </a:solidFill>
                <a:latin typeface="Arial"/>
                <a:ea typeface="Arial"/>
                <a:cs typeface="Arial"/>
                <a:sym typeface="Arial"/>
              </a:rPr>
              <a:t>Dashboard - Notes</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(Exercise 7)</a:t>
            </a:r>
          </a:p>
        </p:txBody>
      </p:sp>
      <p:sp>
        <p:nvSpPr>
          <p:cNvPr id="252" name="Shape 252"/>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Dataset(s)</a:t>
            </a:r>
            <a:r>
              <a:rPr lang="en-US" sz="1050" b="0" i="0" u="none" strike="noStrike" cap="none">
                <a:solidFill>
                  <a:srgbClr val="FF0000"/>
                </a:solidFill>
                <a:latin typeface="Arial"/>
                <a:ea typeface="Arial"/>
                <a:cs typeface="Arial"/>
                <a:sym typeface="Arial"/>
              </a:rPr>
              <a:t>: REXUS Building Data</a:t>
            </a:r>
          </a:p>
          <a:p>
            <a:pPr marL="342900" marR="0" lvl="0" indent="-342900" algn="l" rtl="0">
              <a:spcBef>
                <a:spcPts val="210"/>
              </a:spcBef>
              <a:spcAft>
                <a:spcPts val="0"/>
              </a:spcAft>
              <a:buClr>
                <a:srgbClr val="FF0000"/>
              </a:buClr>
              <a:buSzPts val="1050"/>
              <a:buFont typeface="Noto Sans Symbols"/>
              <a:buChar char="❑"/>
            </a:pPr>
            <a:r>
              <a:rPr lang="en-US" sz="1050" b="0" i="0" u="sng" strike="noStrike" cap="none">
                <a:solidFill>
                  <a:srgbClr val="FF0000"/>
                </a:solidFill>
                <a:latin typeface="Arial"/>
                <a:ea typeface="Arial"/>
                <a:cs typeface="Arial"/>
                <a:sym typeface="Arial"/>
              </a:rPr>
              <a:t>Question</a:t>
            </a:r>
            <a:r>
              <a:rPr lang="en-US" sz="1050" b="0" i="0" u="none" strike="noStrike" cap="none">
                <a:solidFill>
                  <a:srgbClr val="FF0000"/>
                </a:solidFill>
                <a:latin typeface="Arial"/>
                <a:ea typeface="Arial"/>
                <a:cs typeface="Arial"/>
                <a:sym typeface="Arial"/>
              </a:rPr>
              <a:t>: None</a:t>
            </a:r>
          </a:p>
          <a:p>
            <a:pPr marL="0" marR="0" lvl="0" indent="0" algn="l" rtl="0">
              <a:spcBef>
                <a:spcPts val="240"/>
              </a:spcBef>
              <a:spcAft>
                <a:spcPts val="0"/>
              </a:spcAft>
              <a:buClr>
                <a:schemeClr val="dk1"/>
              </a:buClr>
              <a:buFont typeface="Arial"/>
              <a:buNone/>
            </a:pPr>
            <a:r>
              <a:rPr lang="en-US" sz="1200" b="1" i="0" u="sng" strike="noStrike" cap="none">
                <a:solidFill>
                  <a:schemeClr val="dk1"/>
                </a:solidFill>
                <a:latin typeface="Arial"/>
                <a:ea typeface="Arial"/>
                <a:cs typeface="Arial"/>
                <a:sym typeface="Arial"/>
              </a:rPr>
              <a:t>Steps:</a:t>
            </a:r>
          </a:p>
          <a:p>
            <a:pPr marL="385763" marR="0" lvl="0" indent="-385763" algn="l" rtl="0">
              <a:lnSpc>
                <a:spcPct val="118181"/>
              </a:lnSpc>
              <a:spcBef>
                <a:spcPts val="0"/>
              </a:spcBef>
              <a:spcAft>
                <a:spcPts val="0"/>
              </a:spcAft>
              <a:buClr>
                <a:schemeClr val="dk2"/>
              </a:buClr>
              <a:buSzPts val="1400"/>
              <a:buFont typeface="Arial"/>
              <a:buAutoNum type="arabicPeriod"/>
            </a:pPr>
            <a:r>
              <a:rPr lang="en-US" sz="1400" b="0" i="0" u="none" strike="noStrike" cap="none">
                <a:solidFill>
                  <a:schemeClr val="dk1"/>
                </a:solidFill>
                <a:latin typeface="Arial"/>
                <a:ea typeface="Arial"/>
                <a:cs typeface="Arial"/>
                <a:sym typeface="Arial"/>
              </a:rPr>
              <a:t>Create a new dashboard tab called “Notes.”</a:t>
            </a:r>
          </a:p>
          <a:p>
            <a:pPr marL="385763" marR="0" lvl="0" indent="-385763" algn="l" rtl="0">
              <a:lnSpc>
                <a:spcPct val="118181"/>
              </a:lnSpc>
              <a:spcBef>
                <a:spcPts val="0"/>
              </a:spcBef>
              <a:spcAft>
                <a:spcPts val="0"/>
              </a:spcAft>
              <a:buClr>
                <a:schemeClr val="dk2"/>
              </a:buClr>
              <a:buSzPts val="1400"/>
              <a:buFont typeface="Arial"/>
              <a:buAutoNum type="arabicPeriod"/>
            </a:pPr>
            <a:r>
              <a:rPr lang="en-US" sz="1400" b="0" i="0" u="none" strike="noStrike" cap="none">
                <a:solidFill>
                  <a:schemeClr val="dk1"/>
                </a:solidFill>
                <a:latin typeface="Arial"/>
                <a:ea typeface="Arial"/>
                <a:cs typeface="Arial"/>
                <a:sym typeface="Arial"/>
              </a:rPr>
              <a:t>Write necessary documentation to do the following:</a:t>
            </a:r>
          </a:p>
          <a:p>
            <a:pPr marL="785813" marR="0" lvl="1" indent="-392113" algn="l" rtl="0">
              <a:lnSpc>
                <a:spcPct val="118181"/>
              </a:lnSpc>
              <a:spcBef>
                <a:spcPts val="0"/>
              </a:spcBef>
              <a:spcAft>
                <a:spcPts val="0"/>
              </a:spcAft>
              <a:buClr>
                <a:schemeClr val="dk2"/>
              </a:buClr>
              <a:buSzPts val="1200"/>
              <a:buFont typeface="Arial"/>
              <a:buAutoNum type="romanLcPeriod"/>
            </a:pPr>
            <a:r>
              <a:rPr lang="en-US" sz="1200" b="0" i="0" u="none" strike="noStrike" cap="none">
                <a:solidFill>
                  <a:schemeClr val="dk1"/>
                </a:solidFill>
                <a:latin typeface="Arial"/>
                <a:ea typeface="Arial"/>
                <a:cs typeface="Arial"/>
                <a:sym typeface="Arial"/>
              </a:rPr>
              <a:t>interpret the dashboard</a:t>
            </a:r>
          </a:p>
          <a:p>
            <a:pPr marL="785813" marR="0" lvl="1" indent="-392113" algn="l" rtl="0">
              <a:lnSpc>
                <a:spcPct val="118181"/>
              </a:lnSpc>
              <a:spcBef>
                <a:spcPts val="0"/>
              </a:spcBef>
              <a:spcAft>
                <a:spcPts val="0"/>
              </a:spcAft>
              <a:buClr>
                <a:schemeClr val="dk2"/>
              </a:buClr>
              <a:buSzPts val="1200"/>
              <a:buFont typeface="Arial"/>
              <a:buAutoNum type="romanLcPeriod"/>
            </a:pPr>
            <a:r>
              <a:rPr lang="en-US" sz="1200" b="0" i="0" u="none" strike="noStrike" cap="none">
                <a:solidFill>
                  <a:schemeClr val="dk1"/>
                </a:solidFill>
                <a:latin typeface="Arial"/>
                <a:ea typeface="Arial"/>
                <a:cs typeface="Arial"/>
                <a:sym typeface="Arial"/>
              </a:rPr>
              <a:t>identify source systems</a:t>
            </a:r>
          </a:p>
          <a:p>
            <a:pPr marL="785813" marR="0" lvl="1" indent="-392113" algn="l" rtl="0">
              <a:lnSpc>
                <a:spcPct val="118181"/>
              </a:lnSpc>
              <a:spcBef>
                <a:spcPts val="0"/>
              </a:spcBef>
              <a:spcAft>
                <a:spcPts val="0"/>
              </a:spcAft>
              <a:buClr>
                <a:schemeClr val="dk2"/>
              </a:buClr>
              <a:buSzPts val="1200"/>
              <a:buFont typeface="Arial"/>
              <a:buAutoNum type="romanLcPeriod"/>
            </a:pPr>
            <a:r>
              <a:rPr lang="en-US" sz="1200" b="0" i="0" u="none" strike="noStrike" cap="none">
                <a:solidFill>
                  <a:schemeClr val="dk1"/>
                </a:solidFill>
                <a:latin typeface="Arial"/>
                <a:ea typeface="Arial"/>
                <a:cs typeface="Arial"/>
                <a:sym typeface="Arial"/>
              </a:rPr>
              <a:t>reproduce the calculations</a:t>
            </a:r>
          </a:p>
        </p:txBody>
      </p:sp>
      <p:sp>
        <p:nvSpPr>
          <p:cNvPr id="253" name="Shape 253"/>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14300" marR="0" lvl="0" indent="-114300" algn="l" rtl="0">
              <a:lnSpc>
                <a:spcPct val="118181"/>
              </a:lnSpc>
              <a:spcBef>
                <a:spcPts val="0"/>
              </a:spcBef>
              <a:spcAft>
                <a:spcPts val="0"/>
              </a:spcAft>
              <a:buClr>
                <a:schemeClr val="dk2"/>
              </a:buClr>
              <a:buSzPts val="1050"/>
              <a:buFont typeface="Noto Sans Symbols"/>
              <a:buChar char="▪"/>
            </a:pPr>
            <a:r>
              <a:rPr lang="en-US" sz="1050" b="0" i="0" u="none" strike="noStrike" cap="none">
                <a:solidFill>
                  <a:srgbClr val="000000"/>
                </a:solidFill>
                <a:latin typeface="Arial"/>
                <a:ea typeface="Arial"/>
                <a:cs typeface="Arial"/>
                <a:sym typeface="Arial"/>
              </a:rPr>
              <a:t>Do not go overboard!  Think of the notes tab as a map rather than an encyclopedia.</a:t>
            </a:r>
          </a:p>
          <a:p>
            <a:pPr marL="571500" marR="0" lvl="1" indent="-114300" algn="l" rtl="0">
              <a:lnSpc>
                <a:spcPct val="118181"/>
              </a:lnSpc>
              <a:spcBef>
                <a:spcPts val="1000"/>
              </a:spcBef>
              <a:spcAft>
                <a:spcPts val="0"/>
              </a:spcAft>
              <a:buClr>
                <a:schemeClr val="dk2"/>
              </a:buClr>
              <a:buSzPts val="1000"/>
              <a:buFont typeface="Noto Sans Symbols"/>
              <a:buChar char="▪"/>
            </a:pPr>
            <a:r>
              <a:rPr lang="en-US" sz="1000" b="0" i="0" u="none" strike="noStrike" cap="none">
                <a:solidFill>
                  <a:srgbClr val="000000"/>
                </a:solidFill>
                <a:latin typeface="Arial"/>
                <a:ea typeface="Arial"/>
                <a:cs typeface="Arial"/>
                <a:sym typeface="Arial"/>
              </a:rPr>
              <a:t>Pithy &gt; Wordy</a:t>
            </a:r>
          </a:p>
          <a:p>
            <a:pPr marL="571500" marR="0" lvl="1" indent="-114300" algn="l" rtl="0">
              <a:lnSpc>
                <a:spcPct val="118181"/>
              </a:lnSpc>
              <a:spcBef>
                <a:spcPts val="1000"/>
              </a:spcBef>
              <a:spcAft>
                <a:spcPts val="0"/>
              </a:spcAft>
              <a:buClr>
                <a:schemeClr val="dk2"/>
              </a:buClr>
              <a:buSzPts val="1000"/>
              <a:buFont typeface="Noto Sans Symbols"/>
              <a:buChar char="▪"/>
            </a:pPr>
            <a:r>
              <a:rPr lang="en-US" sz="1000" b="0" i="0" u="none" strike="noStrike" cap="none">
                <a:solidFill>
                  <a:srgbClr val="000000"/>
                </a:solidFill>
                <a:latin typeface="Arial"/>
                <a:ea typeface="Arial"/>
                <a:cs typeface="Arial"/>
                <a:sym typeface="Arial"/>
              </a:rPr>
              <a:t>Sufficient &gt; 100% Comprehensive</a:t>
            </a:r>
          </a:p>
          <a:p>
            <a:pPr marL="0" marR="0" lvl="0" indent="0" algn="l" rtl="0">
              <a:spcBef>
                <a:spcPts val="180"/>
              </a:spcBef>
              <a:spcAft>
                <a:spcPts val="0"/>
              </a:spcAft>
              <a:buClr>
                <a:schemeClr val="dk1"/>
              </a:buClr>
              <a:buFont typeface="Arial"/>
              <a:buNone/>
            </a:pPr>
            <a:endParaRPr sz="9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Fiscal Year Start</a:t>
            </a:r>
          </a:p>
        </p:txBody>
      </p:sp>
      <p:pic>
        <p:nvPicPr>
          <p:cNvPr id="259" name="Shape 259"/>
          <p:cNvPicPr preferRelativeResize="0">
            <a:picLocks noGrp="1"/>
          </p:cNvPicPr>
          <p:nvPr>
            <p:ph type="body" idx="1"/>
          </p:nvPr>
        </p:nvPicPr>
        <p:blipFill rotWithShape="1">
          <a:blip r:embed="rId3">
            <a:alphaModFix/>
          </a:blip>
          <a:srcRect/>
          <a:stretch/>
        </p:blipFill>
        <p:spPr>
          <a:xfrm>
            <a:off x="2567146" y="819151"/>
            <a:ext cx="3757454" cy="3537582"/>
          </a:xfrm>
          <a:prstGeom prst="rect">
            <a:avLst/>
          </a:prstGeom>
          <a:noFill/>
          <a:ln>
            <a:noFill/>
          </a:ln>
        </p:spPr>
      </p:pic>
      <p:sp>
        <p:nvSpPr>
          <p:cNvPr id="260" name="Shape 260"/>
          <p:cNvSpPr txBox="1"/>
          <p:nvPr/>
        </p:nvSpPr>
        <p:spPr>
          <a:xfrm>
            <a:off x="381000" y="1200150"/>
            <a:ext cx="2104689" cy="52321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FF0000"/>
              </a:buClr>
              <a:buFont typeface="Arial"/>
              <a:buNone/>
            </a:pPr>
            <a:r>
              <a:rPr lang="en-US" sz="1200">
                <a:solidFill>
                  <a:srgbClr val="FF0000"/>
                </a:solidFill>
                <a:latin typeface="Arial"/>
                <a:ea typeface="Arial"/>
                <a:cs typeface="Arial"/>
                <a:sym typeface="Arial"/>
              </a:rPr>
              <a:t>Right-click on a date field</a:t>
            </a:r>
          </a:p>
        </p:txBody>
      </p:sp>
      <p:cxnSp>
        <p:nvCxnSpPr>
          <p:cNvPr id="261" name="Shape 261"/>
          <p:cNvCxnSpPr/>
          <p:nvPr/>
        </p:nvCxnSpPr>
        <p:spPr>
          <a:xfrm>
            <a:off x="2213051" y="1461759"/>
            <a:ext cx="272638" cy="202085"/>
          </a:xfrm>
          <a:prstGeom prst="straightConnector1">
            <a:avLst/>
          </a:prstGeom>
          <a:noFill/>
          <a:ln w="38100" cap="flat" cmpd="sng">
            <a:solidFill>
              <a:srgbClr val="FF0000"/>
            </a:solidFill>
            <a:prstDash val="solid"/>
            <a:round/>
            <a:headEnd type="none" w="med" len="med"/>
            <a:tailEnd type="triangle" w="lg" len="lg"/>
          </a:ln>
        </p:spPr>
      </p:cxnSp>
      <p:sp>
        <p:nvSpPr>
          <p:cNvPr id="262" name="Shape 262"/>
          <p:cNvSpPr txBox="1"/>
          <p:nvPr/>
        </p:nvSpPr>
        <p:spPr>
          <a:xfrm>
            <a:off x="6658311" y="2859349"/>
            <a:ext cx="2262346" cy="95410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FF0000"/>
              </a:buClr>
              <a:buFont typeface="Arial"/>
              <a:buNone/>
            </a:pPr>
            <a:r>
              <a:rPr lang="en-US" sz="1200">
                <a:solidFill>
                  <a:srgbClr val="FF0000"/>
                </a:solidFill>
                <a:latin typeface="Arial"/>
                <a:ea typeface="Arial"/>
                <a:cs typeface="Arial"/>
                <a:sym typeface="Arial"/>
              </a:rPr>
              <a:t>Hover until you get to Fiscal Year Start &gt; Month.  Choose desired month, e.g. October.</a:t>
            </a:r>
          </a:p>
        </p:txBody>
      </p:sp>
      <p:cxnSp>
        <p:nvCxnSpPr>
          <p:cNvPr id="263" name="Shape 263"/>
          <p:cNvCxnSpPr/>
          <p:nvPr/>
        </p:nvCxnSpPr>
        <p:spPr>
          <a:xfrm flipH="1">
            <a:off x="5029200" y="3028950"/>
            <a:ext cx="1629112" cy="152400"/>
          </a:xfrm>
          <a:prstGeom prst="straightConnector1">
            <a:avLst/>
          </a:prstGeom>
          <a:noFill/>
          <a:ln w="38100" cap="flat" cmpd="sng">
            <a:solidFill>
              <a:srgbClr val="FF0000"/>
            </a:solidFill>
            <a:prstDash val="solid"/>
            <a:round/>
            <a:headEnd type="none" w="med" len="med"/>
            <a:tailEnd type="triangle" w="lg" len="lg"/>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Tableau Official &amp; Unofficial Resources</a:t>
            </a:r>
          </a:p>
        </p:txBody>
      </p:sp>
      <p:sp>
        <p:nvSpPr>
          <p:cNvPr id="275" name="Shape 275"/>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200" b="1" i="0" u="sng" strike="noStrike" cap="none">
                <a:solidFill>
                  <a:schemeClr val="dk1"/>
                </a:solidFill>
                <a:latin typeface="Arial"/>
                <a:ea typeface="Arial"/>
                <a:cs typeface="Arial"/>
                <a:sym typeface="Arial"/>
              </a:rPr>
              <a:t>Official Tableau Resources</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Online Help: http://onlinehelp.tableau.com/v9.0/pro/online/windows/en-us/help.htm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Quick Start Guide: http://onlinehelp.tableau.com/v9.0/pro/online/windows/en-us/help.htm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Training, videos, webinars, white papers, events: http://www.tableau.com/learn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Tableau Keyboard Shortcuts - http://onlinehelp.tableau.com/current/pro/desktop/en-us/shortcut.html</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Tableau User Groups -- these exist across the country (for Washington, DC go to http://community.tableau.com/groups/washington-dc)</a:t>
            </a:r>
          </a:p>
          <a:p>
            <a:pPr marL="342900" marR="0" lvl="0" indent="-342900" algn="l" rtl="0">
              <a:spcBef>
                <a:spcPts val="240"/>
              </a:spcBef>
              <a:spcAft>
                <a:spcPts val="0"/>
              </a:spcAft>
              <a:buClr>
                <a:srgbClr val="B11116"/>
              </a:buClr>
              <a:buSzPts val="1200"/>
              <a:buFont typeface="Arial"/>
              <a:buChar char="•"/>
            </a:pPr>
            <a:r>
              <a:rPr lang="en-US" sz="1200" b="1" i="0" u="none" strike="noStrike" cap="none">
                <a:solidFill>
                  <a:srgbClr val="B11116"/>
                </a:solidFill>
                <a:latin typeface="Arial"/>
                <a:ea typeface="Arial"/>
                <a:cs typeface="Arial"/>
                <a:sym typeface="Arial"/>
              </a:rPr>
              <a:t>Tableau Public Gallery, lots of interesting-looking examples: https://public.tableau.com/s/gallery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Whitepaper “Designing Efficient Workbooks.” http://www.tableau.com/learn/whitepapers/designing-efficient-workbooks</a:t>
            </a:r>
          </a:p>
          <a:p>
            <a:pPr marL="0" marR="0" lvl="0" indent="0" algn="l" rtl="0">
              <a:spcBef>
                <a:spcPts val="24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	</a:t>
            </a:r>
          </a:p>
          <a:p>
            <a:pPr marL="0" marR="0" lvl="0" indent="0" algn="l" rtl="0">
              <a:spcBef>
                <a:spcPts val="240"/>
              </a:spcBef>
              <a:spcAft>
                <a:spcPts val="0"/>
              </a:spcAft>
              <a:buClr>
                <a:schemeClr val="dk1"/>
              </a:buClr>
              <a:buFont typeface="Arial"/>
              <a:buNone/>
            </a:pPr>
            <a:r>
              <a:rPr lang="en-US" sz="1200" b="1" i="0" u="sng" strike="noStrike" cap="none">
                <a:solidFill>
                  <a:schemeClr val="dk1"/>
                </a:solidFill>
                <a:latin typeface="Arial"/>
                <a:ea typeface="Arial"/>
                <a:cs typeface="Arial"/>
                <a:sym typeface="Arial"/>
              </a:rPr>
              <a:t>Unofficial Tableau-related Sites</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http://www.dataplusscience.com/TableauReferenceGuide/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http://vizpainter.com/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http://drawingwithnumbers.artisart.org/ </a:t>
            </a:r>
          </a:p>
          <a:p>
            <a:pPr marL="342900" marR="0" lvl="0" indent="-342900" algn="l" rtl="0">
              <a:spcBef>
                <a:spcPts val="24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https://3danim8.wordpress.com/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descr="HiRez4inchGSAStarMarkRGB.jpg"/>
          <p:cNvPicPr preferRelativeResize="0"/>
          <p:nvPr/>
        </p:nvPicPr>
        <p:blipFill rotWithShape="1">
          <a:blip r:embed="rId3">
            <a:alphaModFix/>
          </a:blip>
          <a:srcRect/>
          <a:stretch/>
        </p:blipFill>
        <p:spPr>
          <a:xfrm>
            <a:off x="3048000" y="1047750"/>
            <a:ext cx="3035365" cy="27308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Objectives</a:t>
            </a:r>
          </a:p>
        </p:txBody>
      </p:sp>
      <p:sp>
        <p:nvSpPr>
          <p:cNvPr id="73" name="Shape 73"/>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marL="342900" marR="0" lvl="0" indent="-34290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Tableau UI (User Interface)</a:t>
            </a:r>
          </a:p>
          <a:p>
            <a:pPr marL="342900" marR="0" lvl="0" indent="-34290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Loading </a:t>
            </a:r>
            <a:r>
              <a:rPr lang="en-US" dirty="0"/>
              <a:t>and Joining Data</a:t>
            </a:r>
            <a:endParaRPr lang="en-US" sz="2000" b="0" i="0" u="none" strike="noStrike" cap="none" dirty="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Creating Analytics and Dashboards</a:t>
            </a:r>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400" b="0" i="0" u="none" strike="noStrike" cap="none">
                <a:solidFill>
                  <a:srgbClr val="005087"/>
                </a:solidFill>
                <a:latin typeface="Arial"/>
                <a:ea typeface="Arial"/>
                <a:cs typeface="Arial"/>
                <a:sym typeface="Arial"/>
              </a:rPr>
              <a:t>Data Analytics and Visualization Steps (CRISP-DM)</a:t>
            </a:r>
          </a:p>
        </p:txBody>
      </p:sp>
      <p:grpSp>
        <p:nvGrpSpPr>
          <p:cNvPr id="124" name="Shape 124"/>
          <p:cNvGrpSpPr/>
          <p:nvPr/>
        </p:nvGrpSpPr>
        <p:grpSpPr>
          <a:xfrm>
            <a:off x="609600" y="769584"/>
            <a:ext cx="3478010" cy="3604332"/>
            <a:chOff x="5824330" y="1155352"/>
            <a:chExt cx="2766011" cy="2866473"/>
          </a:xfrm>
        </p:grpSpPr>
        <p:pic>
          <p:nvPicPr>
            <p:cNvPr id="125" name="Shape 125" descr="https://upload.wikimedia.org/wikipedia/commons/thumb/b/b9/CRISP-DM_Process_Diagram.png/1024px-CRISP-DM_Process_Diagram.png"/>
            <p:cNvPicPr preferRelativeResize="0"/>
            <p:nvPr/>
          </p:nvPicPr>
          <p:blipFill rotWithShape="1">
            <a:blip r:embed="rId3">
              <a:alphaModFix/>
            </a:blip>
            <a:srcRect/>
            <a:stretch/>
          </p:blipFill>
          <p:spPr>
            <a:xfrm>
              <a:off x="5824330" y="1155352"/>
              <a:ext cx="2759097" cy="2768644"/>
            </a:xfrm>
            <a:prstGeom prst="rect">
              <a:avLst/>
            </a:prstGeom>
            <a:noFill/>
            <a:ln>
              <a:noFill/>
            </a:ln>
          </p:spPr>
        </p:pic>
        <p:sp>
          <p:nvSpPr>
            <p:cNvPr id="126" name="Shape 126"/>
            <p:cNvSpPr txBox="1"/>
            <p:nvPr/>
          </p:nvSpPr>
          <p:spPr>
            <a:xfrm>
              <a:off x="5824330" y="3902500"/>
              <a:ext cx="2766011" cy="1193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375" i="1">
                  <a:solidFill>
                    <a:schemeClr val="dk1"/>
                  </a:solidFill>
                  <a:latin typeface="Arial"/>
                  <a:ea typeface="Arial"/>
                  <a:cs typeface="Arial"/>
                  <a:sym typeface="Arial"/>
                </a:rPr>
                <a:t>Retrieved from: https://en.wikipedia.org/wiki/Cross_Industry_Standard_Process_for_Data_Mining#/media/File:CRISP-DM_Process_Diagram.png</a:t>
              </a:r>
            </a:p>
          </p:txBody>
        </p:sp>
      </p:grpSp>
      <p:sp>
        <p:nvSpPr>
          <p:cNvPr id="127" name="Shape 127"/>
          <p:cNvSpPr/>
          <p:nvPr/>
        </p:nvSpPr>
        <p:spPr>
          <a:xfrm>
            <a:off x="4267200" y="769584"/>
            <a:ext cx="4419600" cy="3631763"/>
          </a:xfrm>
          <a:prstGeom prst="rect">
            <a:avLst/>
          </a:prstGeom>
          <a:noFill/>
          <a:ln>
            <a:noFill/>
          </a:ln>
        </p:spPr>
        <p:txBody>
          <a:bodyPr wrap="square" lIns="91425" tIns="45700" rIns="91425" bIns="45700" anchor="t" anchorCtr="0">
            <a:noAutofit/>
          </a:bodyPr>
          <a:lstStyle/>
          <a:p>
            <a:pPr marL="214313" marR="0" lvl="0" indent="-214313" algn="l" rtl="0">
              <a:spcBef>
                <a:spcPts val="0"/>
              </a:spcBef>
              <a:spcAft>
                <a:spcPts val="0"/>
              </a:spcAft>
              <a:buClr>
                <a:schemeClr val="dk1"/>
              </a:buClr>
              <a:buSzPts val="1000"/>
              <a:buFont typeface="Noto Sans Symbols"/>
              <a:buChar char="❑"/>
            </a:pPr>
            <a:r>
              <a:rPr lang="en-US" sz="1000" b="1" dirty="0">
                <a:solidFill>
                  <a:schemeClr val="dk1"/>
                </a:solidFill>
                <a:latin typeface="Arial"/>
                <a:ea typeface="Arial"/>
                <a:cs typeface="Arial"/>
                <a:sym typeface="Arial"/>
              </a:rPr>
              <a:t>Business Understanding </a:t>
            </a:r>
            <a:r>
              <a:rPr lang="en-US" sz="1000" dirty="0">
                <a:solidFill>
                  <a:schemeClr val="dk1"/>
                </a:solidFill>
                <a:latin typeface="Arial"/>
                <a:ea typeface="Arial"/>
                <a:cs typeface="Arial"/>
                <a:sym typeface="Arial"/>
              </a:rPr>
              <a:t>of the project objectives and requirements from a business perspective</a:t>
            </a:r>
          </a:p>
          <a:p>
            <a:pPr marL="214313" marR="0" lvl="0" indent="-214313" algn="l" rtl="0">
              <a:spcBef>
                <a:spcPts val="0"/>
              </a:spcBef>
              <a:spcAft>
                <a:spcPts val="0"/>
              </a:spcAft>
              <a:buClr>
                <a:schemeClr val="dk1"/>
              </a:buClr>
              <a:buSzPts val="1000"/>
              <a:buFont typeface="Noto Sans Symbols"/>
              <a:buNone/>
            </a:pPr>
            <a:endParaRPr sz="1000" dirty="0">
              <a:solidFill>
                <a:schemeClr val="dk1"/>
              </a:solidFill>
              <a:latin typeface="Arial"/>
              <a:ea typeface="Arial"/>
              <a:cs typeface="Arial"/>
              <a:sym typeface="Arial"/>
            </a:endParaRPr>
          </a:p>
          <a:p>
            <a:pPr marL="214313" marR="0" lvl="0" indent="-214313" algn="l" rtl="0">
              <a:spcBef>
                <a:spcPts val="0"/>
              </a:spcBef>
              <a:spcAft>
                <a:spcPts val="0"/>
              </a:spcAft>
              <a:buClr>
                <a:schemeClr val="dk1"/>
              </a:buClr>
              <a:buSzPts val="1000"/>
              <a:buFont typeface="Noto Sans Symbols"/>
              <a:buChar char="❑"/>
            </a:pPr>
            <a:r>
              <a:rPr lang="en-US" sz="1000" b="1" dirty="0">
                <a:solidFill>
                  <a:schemeClr val="dk1"/>
                </a:solidFill>
                <a:latin typeface="Arial"/>
                <a:ea typeface="Arial"/>
                <a:cs typeface="Arial"/>
                <a:sym typeface="Arial"/>
              </a:rPr>
              <a:t>Data Understanding </a:t>
            </a:r>
            <a:r>
              <a:rPr lang="en-US" sz="1000" dirty="0">
                <a:solidFill>
                  <a:schemeClr val="dk1"/>
                </a:solidFill>
                <a:latin typeface="Arial"/>
                <a:ea typeface="Arial"/>
                <a:cs typeface="Arial"/>
                <a:sym typeface="Arial"/>
              </a:rPr>
              <a:t>phase starts with initial data collection and proceeds with activities that enable you to become familiar with the data, identify data quality problems, discover first insights into the data, etc.</a:t>
            </a:r>
          </a:p>
          <a:p>
            <a:pPr marL="214313" marR="0" lvl="0" indent="-214313" algn="l" rtl="0">
              <a:spcBef>
                <a:spcPts val="0"/>
              </a:spcBef>
              <a:spcAft>
                <a:spcPts val="0"/>
              </a:spcAft>
              <a:buClr>
                <a:schemeClr val="dk1"/>
              </a:buClr>
              <a:buSzPts val="1000"/>
              <a:buFont typeface="Noto Sans Symbols"/>
              <a:buNone/>
            </a:pPr>
            <a:endParaRPr sz="1000" dirty="0">
              <a:solidFill>
                <a:schemeClr val="dk1"/>
              </a:solidFill>
              <a:latin typeface="Arial"/>
              <a:ea typeface="Arial"/>
              <a:cs typeface="Arial"/>
              <a:sym typeface="Arial"/>
            </a:endParaRPr>
          </a:p>
          <a:p>
            <a:pPr marL="214313" marR="0" lvl="0" indent="-214313" algn="l" rtl="0">
              <a:spcBef>
                <a:spcPts val="0"/>
              </a:spcBef>
              <a:spcAft>
                <a:spcPts val="0"/>
              </a:spcAft>
              <a:buClr>
                <a:schemeClr val="dk1"/>
              </a:buClr>
              <a:buSzPts val="1000"/>
              <a:buFont typeface="Noto Sans Symbols"/>
              <a:buChar char="❑"/>
            </a:pPr>
            <a:r>
              <a:rPr lang="en-US" sz="1000" b="1" dirty="0">
                <a:solidFill>
                  <a:schemeClr val="dk1"/>
                </a:solidFill>
                <a:latin typeface="Arial"/>
                <a:ea typeface="Arial"/>
                <a:cs typeface="Arial"/>
                <a:sym typeface="Arial"/>
              </a:rPr>
              <a:t>Data Preparation </a:t>
            </a:r>
            <a:r>
              <a:rPr lang="en-US" sz="1000" dirty="0">
                <a:solidFill>
                  <a:schemeClr val="dk1"/>
                </a:solidFill>
                <a:latin typeface="Arial"/>
                <a:ea typeface="Arial"/>
                <a:cs typeface="Arial"/>
                <a:sym typeface="Arial"/>
              </a:rPr>
              <a:t>phase covers all activities needed to construct the final dataset including tasks such as table, record, and attribute selection, as well as transformation and cleaning of data</a:t>
            </a:r>
          </a:p>
          <a:p>
            <a:pPr marL="214313" marR="0" lvl="0" indent="-214313" algn="l" rtl="0">
              <a:spcBef>
                <a:spcPts val="0"/>
              </a:spcBef>
              <a:spcAft>
                <a:spcPts val="0"/>
              </a:spcAft>
              <a:buClr>
                <a:schemeClr val="dk1"/>
              </a:buClr>
              <a:buSzPts val="1000"/>
              <a:buFont typeface="Noto Sans Symbols"/>
              <a:buNone/>
            </a:pPr>
            <a:endParaRPr sz="1000" dirty="0">
              <a:solidFill>
                <a:schemeClr val="dk1"/>
              </a:solidFill>
              <a:latin typeface="Arial"/>
              <a:ea typeface="Arial"/>
              <a:cs typeface="Arial"/>
              <a:sym typeface="Arial"/>
            </a:endParaRPr>
          </a:p>
          <a:p>
            <a:pPr marL="214313" indent="-214313">
              <a:buClr>
                <a:schemeClr val="dk1"/>
              </a:buClr>
              <a:buSzPts val="1000"/>
              <a:buFont typeface="Noto Sans Symbols"/>
              <a:buChar char="❑"/>
            </a:pPr>
            <a:r>
              <a:rPr lang="en-US" sz="1000" b="1" dirty="0">
                <a:solidFill>
                  <a:schemeClr val="dk1"/>
                </a:solidFill>
              </a:rPr>
              <a:t>Modeling</a:t>
            </a:r>
            <a:r>
              <a:rPr lang="en-US" sz="1000" dirty="0">
                <a:solidFill>
                  <a:schemeClr val="dk1"/>
                </a:solidFill>
              </a:rPr>
              <a:t> phase covers the build out of analytics, whether descriptive, predictive, or prescriptive</a:t>
            </a:r>
          </a:p>
          <a:p>
            <a:pPr marL="214313" marR="0" lvl="0" indent="-214313" algn="l" rtl="0">
              <a:spcBef>
                <a:spcPts val="0"/>
              </a:spcBef>
              <a:spcAft>
                <a:spcPts val="0"/>
              </a:spcAft>
              <a:buClr>
                <a:schemeClr val="dk1"/>
              </a:buClr>
              <a:buSzPts val="1000"/>
              <a:buFont typeface="Noto Sans Symbols"/>
              <a:buChar char="❑"/>
            </a:pPr>
            <a:endParaRPr lang="en-US" sz="1000" b="1" dirty="0">
              <a:solidFill>
                <a:schemeClr val="dk1"/>
              </a:solidFill>
              <a:latin typeface="Arial"/>
              <a:ea typeface="Arial"/>
              <a:cs typeface="Arial"/>
              <a:sym typeface="Arial"/>
            </a:endParaRPr>
          </a:p>
          <a:p>
            <a:pPr marL="214313" marR="0" lvl="0" indent="-214313" algn="l" rtl="0">
              <a:spcBef>
                <a:spcPts val="0"/>
              </a:spcBef>
              <a:spcAft>
                <a:spcPts val="0"/>
              </a:spcAft>
              <a:buClr>
                <a:schemeClr val="dk1"/>
              </a:buClr>
              <a:buSzPts val="1000"/>
              <a:buFont typeface="Noto Sans Symbols"/>
              <a:buChar char="❑"/>
            </a:pPr>
            <a:r>
              <a:rPr lang="en-US" sz="1000" b="1" dirty="0">
                <a:solidFill>
                  <a:schemeClr val="dk1"/>
                </a:solidFill>
                <a:latin typeface="Arial"/>
                <a:ea typeface="Arial"/>
                <a:cs typeface="Arial"/>
                <a:sym typeface="Arial"/>
              </a:rPr>
              <a:t>Evaluation </a:t>
            </a:r>
            <a:r>
              <a:rPr lang="en-US" sz="1000" dirty="0">
                <a:solidFill>
                  <a:schemeClr val="dk1"/>
                </a:solidFill>
                <a:latin typeface="Arial"/>
                <a:ea typeface="Arial"/>
                <a:cs typeface="Arial"/>
                <a:sym typeface="Arial"/>
              </a:rPr>
              <a:t>phase requires thorough evaluation and review, to be certain the analysis properly achieves the business objectives. A key objective is to determine if there is some important business issue that has not been sufficiently considered. At the end of this phase, a decision on the use of the data mining results should be reached.</a:t>
            </a:r>
          </a:p>
          <a:p>
            <a:pPr marL="214313" marR="0" lvl="0" indent="-214313" algn="l" rtl="0">
              <a:spcBef>
                <a:spcPts val="0"/>
              </a:spcBef>
              <a:spcAft>
                <a:spcPts val="0"/>
              </a:spcAft>
              <a:buClr>
                <a:schemeClr val="dk1"/>
              </a:buClr>
              <a:buSzPts val="1000"/>
              <a:buFont typeface="Noto Sans Symbols"/>
              <a:buNone/>
            </a:pPr>
            <a:endParaRPr sz="1000" dirty="0">
              <a:solidFill>
                <a:schemeClr val="dk1"/>
              </a:solidFill>
              <a:latin typeface="Arial"/>
              <a:ea typeface="Arial"/>
              <a:cs typeface="Arial"/>
              <a:sym typeface="Arial"/>
            </a:endParaRPr>
          </a:p>
          <a:p>
            <a:pPr marL="214313" marR="0" lvl="0" indent="-214313" algn="l" rtl="0">
              <a:spcBef>
                <a:spcPts val="0"/>
              </a:spcBef>
              <a:spcAft>
                <a:spcPts val="0"/>
              </a:spcAft>
              <a:buClr>
                <a:schemeClr val="dk1"/>
              </a:buClr>
              <a:buSzPts val="1000"/>
              <a:buFont typeface="Noto Sans Symbols"/>
              <a:buChar char="❑"/>
            </a:pPr>
            <a:r>
              <a:rPr lang="en-US" sz="1000" b="1" dirty="0">
                <a:solidFill>
                  <a:schemeClr val="dk1"/>
                </a:solidFill>
                <a:latin typeface="Arial"/>
                <a:ea typeface="Arial"/>
                <a:cs typeface="Arial"/>
                <a:sym typeface="Arial"/>
              </a:rPr>
              <a:t>Deployment</a:t>
            </a:r>
            <a:r>
              <a:rPr lang="en-US" sz="1000" dirty="0">
                <a:solidFill>
                  <a:schemeClr val="dk1"/>
                </a:solidFill>
                <a:latin typeface="Arial"/>
                <a:ea typeface="Arial"/>
                <a:cs typeface="Arial"/>
                <a:sym typeface="Arial"/>
              </a:rPr>
              <a:t> can vary based on the requirements, the deployment phase can be as simple as generating a report or as complex as implementing a repeatable data mining process across the enterprise</a:t>
            </a:r>
          </a:p>
        </p:txBody>
      </p:sp>
    </p:spTree>
    <p:extLst>
      <p:ext uri="{BB962C8B-B14F-4D97-AF65-F5344CB8AC3E}">
        <p14:creationId xmlns:p14="http://schemas.microsoft.com/office/powerpoint/2010/main" val="66370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Analytics</a:t>
            </a:r>
          </a:p>
        </p:txBody>
      </p:sp>
      <p:sp>
        <p:nvSpPr>
          <p:cNvPr id="3" name="Text Placeholder 2"/>
          <p:cNvSpPr>
            <a:spLocks noGrp="1"/>
          </p:cNvSpPr>
          <p:nvPr>
            <p:ph type="body" idx="1"/>
          </p:nvPr>
        </p:nvSpPr>
        <p:spPr/>
        <p:txBody>
          <a:bodyPr/>
          <a:lstStyle/>
          <a:p>
            <a:pPr marL="0" indent="0">
              <a:buNone/>
            </a:pPr>
            <a:r>
              <a:rPr lang="en-US" sz="1600" dirty="0"/>
              <a:t>According to Gartner Research:</a:t>
            </a:r>
          </a:p>
          <a:p>
            <a:endParaRPr lang="en-US" sz="1200" dirty="0"/>
          </a:p>
          <a:p>
            <a:r>
              <a:rPr lang="en-US" sz="1200" dirty="0"/>
              <a:t>Descriptive Analytics - is the examination of data or content, usually manually performed, to answer the question “</a:t>
            </a:r>
            <a:r>
              <a:rPr lang="en-US" sz="1200" b="1" dirty="0">
                <a:solidFill>
                  <a:srgbClr val="D5151A"/>
                </a:solidFill>
              </a:rPr>
              <a:t>What happened</a:t>
            </a:r>
            <a:r>
              <a:rPr lang="en-US" sz="1200" dirty="0"/>
              <a:t>?” (or What is happening?), characterized by traditional business intelligence (BI) and visualizations such as pie charts, bar charts, line graphs, tables, or generated narratives.</a:t>
            </a:r>
          </a:p>
          <a:p>
            <a:endParaRPr lang="en-US" sz="1200" dirty="0"/>
          </a:p>
          <a:p>
            <a:r>
              <a:rPr lang="en-US" sz="1200" dirty="0"/>
              <a:t>Predictive Analytics - advanced analytics which examines data or content to answer the question “</a:t>
            </a:r>
            <a:r>
              <a:rPr lang="en-US" sz="1200" b="1" dirty="0">
                <a:solidFill>
                  <a:srgbClr val="D5151A"/>
                </a:solidFill>
              </a:rPr>
              <a:t>What is going to happen</a:t>
            </a:r>
            <a:r>
              <a:rPr lang="en-US" sz="1200" dirty="0"/>
              <a:t>?” or more precisely, “What is likely to happen?”, and is characterized by techniques such as regression analysis, forecasting, multivariate statistics, pattern matching, predictive modeling, and forecasting.</a:t>
            </a:r>
          </a:p>
          <a:p>
            <a:endParaRPr lang="en-US" sz="1200" dirty="0"/>
          </a:p>
          <a:p>
            <a:r>
              <a:rPr lang="en-US" sz="1200" dirty="0"/>
              <a:t>Prescriptive Analytics - advanced analytics which examines data or content to answer the question “</a:t>
            </a:r>
            <a:r>
              <a:rPr lang="en-US" sz="1200" b="1" dirty="0">
                <a:solidFill>
                  <a:srgbClr val="D5151A"/>
                </a:solidFill>
              </a:rPr>
              <a:t>What should be done?” or “What can we do to make _______ happen</a:t>
            </a:r>
            <a:r>
              <a:rPr lang="en-US" sz="1200" dirty="0"/>
              <a:t>?”, and is characterized by techniques such as graph analysis, simulation, complex event processing, neural networks, recommendation engines, heuristics, and machine learning.</a:t>
            </a:r>
          </a:p>
          <a:p>
            <a:endParaRPr lang="en-US" dirty="0"/>
          </a:p>
          <a:p>
            <a:endParaRPr lang="en-US" dirty="0"/>
          </a:p>
        </p:txBody>
      </p:sp>
      <p:sp>
        <p:nvSpPr>
          <p:cNvPr id="4" name="TextBox 3"/>
          <p:cNvSpPr txBox="1"/>
          <p:nvPr/>
        </p:nvSpPr>
        <p:spPr>
          <a:xfrm>
            <a:off x="457200" y="4248150"/>
            <a:ext cx="2393442" cy="196208"/>
          </a:xfrm>
          <a:prstGeom prst="rect">
            <a:avLst/>
          </a:prstGeom>
          <a:noFill/>
        </p:spPr>
        <p:txBody>
          <a:bodyPr wrap="square" rtlCol="0">
            <a:spAutoFit/>
          </a:bodyPr>
          <a:lstStyle/>
          <a:p>
            <a:r>
              <a:rPr lang="en-US" sz="675" b="1" i="1" dirty="0"/>
              <a:t>http://www.gartner.com/it-glossary/</a:t>
            </a:r>
          </a:p>
        </p:txBody>
      </p:sp>
    </p:spTree>
    <p:extLst>
      <p:ext uri="{BB962C8B-B14F-4D97-AF65-F5344CB8AC3E}">
        <p14:creationId xmlns:p14="http://schemas.microsoft.com/office/powerpoint/2010/main" val="175450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The Tableau Workspace</a:t>
            </a:r>
          </a:p>
        </p:txBody>
      </p:sp>
      <p:pic>
        <p:nvPicPr>
          <p:cNvPr id="133" name="Shape 133" descr="http://onlinehelp.tableau.com/current/pro/desktop/en-us/Img/environ_workspace1.png"/>
          <p:cNvPicPr preferRelativeResize="0">
            <a:picLocks noGrp="1"/>
          </p:cNvPicPr>
          <p:nvPr>
            <p:ph type="body" idx="1"/>
          </p:nvPr>
        </p:nvPicPr>
        <p:blipFill rotWithShape="1">
          <a:blip r:embed="rId3">
            <a:alphaModFix/>
          </a:blip>
          <a:srcRect/>
          <a:stretch/>
        </p:blipFill>
        <p:spPr>
          <a:xfrm>
            <a:off x="457200" y="941226"/>
            <a:ext cx="5791200" cy="3348544"/>
          </a:xfrm>
          <a:prstGeom prst="rect">
            <a:avLst/>
          </a:prstGeom>
          <a:noFill/>
          <a:ln>
            <a:noFill/>
          </a:ln>
        </p:spPr>
      </p:pic>
      <p:sp>
        <p:nvSpPr>
          <p:cNvPr id="134" name="Shape 134"/>
          <p:cNvSpPr txBox="1"/>
          <p:nvPr/>
        </p:nvSpPr>
        <p:spPr>
          <a:xfrm>
            <a:off x="6248400" y="819150"/>
            <a:ext cx="2438400" cy="3554819"/>
          </a:xfrm>
          <a:prstGeom prst="rect">
            <a:avLst/>
          </a:prstGeom>
          <a:noFill/>
          <a:ln>
            <a:noFill/>
          </a:ln>
        </p:spPr>
        <p:txBody>
          <a:bodyPr wrap="square" lIns="91425" tIns="45700" rIns="91425" bIns="45700" anchor="t" anchorCtr="0">
            <a:noAutofit/>
          </a:bodyPr>
          <a:lstStyle/>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Workbooks and Sheets name. For more details on workbooks and sheets.</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Shelves and Cards - Drag fields to the cards and shelves in the workspace to add data to your view.</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Toolbar - Use the toolbar to access commands and analysis and navigation tools.</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Parts of the View - This is the workspace where you create your data visualizations.</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Goes to the start page. For more information, see Start Page.</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The Side Bar - The side bar provides two panes: the Data pane and the Analytics pane. For more information, see The Side Bar.</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Go to the data source page. For more information, see Data Source Page.</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Status Bar - Displays information about the current view.</a:t>
            </a:r>
          </a:p>
          <a:p>
            <a:pPr marL="228600" marR="0" lvl="0" indent="-228600" algn="l" rtl="0">
              <a:spcBef>
                <a:spcPts val="0"/>
              </a:spcBef>
              <a:spcAft>
                <a:spcPts val="0"/>
              </a:spcAft>
              <a:buClr>
                <a:schemeClr val="dk1"/>
              </a:buClr>
              <a:buSzPts val="900"/>
              <a:buFont typeface="Arial"/>
              <a:buAutoNum type="alphaUcPeriod"/>
            </a:pPr>
            <a:r>
              <a:rPr lang="en-US" sz="900">
                <a:solidFill>
                  <a:schemeClr val="dk1"/>
                </a:solidFill>
                <a:latin typeface="Arial"/>
                <a:ea typeface="Arial"/>
                <a:cs typeface="Arial"/>
                <a:sym typeface="Arial"/>
              </a:rPr>
              <a:t>Sheet tabs - Tabs represent each sheet in your workbook. This can include worksheets, dashboards and stories. For more information, see Sheets.</a:t>
            </a:r>
          </a:p>
        </p:txBody>
      </p:sp>
      <p:sp>
        <p:nvSpPr>
          <p:cNvPr id="135" name="Shape 135"/>
          <p:cNvSpPr/>
          <p:nvPr/>
        </p:nvSpPr>
        <p:spPr>
          <a:xfrm>
            <a:off x="1600200" y="4289770"/>
            <a:ext cx="2362200" cy="2308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900" u="sng">
                <a:solidFill>
                  <a:schemeClr val="hlink"/>
                </a:solidFill>
                <a:latin typeface="Arial"/>
                <a:ea typeface="Arial"/>
                <a:cs typeface="Arial"/>
                <a:sym typeface="Arial"/>
                <a:hlinkClick r:id="rId4"/>
              </a:rPr>
              <a:t>For Reference: The Tableau Workspace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Tableau Terminology</a:t>
            </a:r>
          </a:p>
        </p:txBody>
      </p:sp>
      <p:sp>
        <p:nvSpPr>
          <p:cNvPr id="141" name="Shape 141"/>
          <p:cNvSpPr txBox="1">
            <a:spLocks noGrp="1"/>
          </p:cNvSpPr>
          <p:nvPr>
            <p:ph type="body" idx="1"/>
          </p:nvPr>
        </p:nvSpPr>
        <p:spPr>
          <a:xfrm>
            <a:off x="457200" y="819150"/>
            <a:ext cx="8229600" cy="35814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Tableau Files - there are six type of files that Tableau creates:</a:t>
            </a:r>
          </a:p>
          <a:p>
            <a:pPr marL="742950" marR="0" lvl="1" indent="-285750" algn="l" rtl="0">
              <a:spcBef>
                <a:spcPts val="28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.twb - Tableau Workbook (does not include/package the data with the workbook)</a:t>
            </a:r>
          </a:p>
          <a:p>
            <a:pPr marL="742950" marR="0" lvl="1" indent="-285750" algn="l" rtl="0">
              <a:spcBef>
                <a:spcPts val="28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.twbx - Packaged Tableau Workbook which contains data and can contain external files such as images, etc.; think of it as a zip file full of everything you need to visualize the data</a:t>
            </a:r>
          </a:p>
          <a:p>
            <a:pPr marL="742950" marR="0" lvl="1" indent="-285750" algn="l" rtl="0">
              <a:spcBef>
                <a:spcPts val="28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There are four other Tableau file, you can read about them on Tableau’s website: http://onlinehelp.tableau.com/current/pro/online/mac/en-us/environ_filesandfolders.html </a:t>
            </a:r>
          </a:p>
          <a:p>
            <a:pPr marL="342900" marR="0" lvl="0" indent="-3429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Sheets are part of Tableau Workbooks, there are three types: Worksheet, Dashboard, and Story</a:t>
            </a:r>
          </a:p>
          <a:p>
            <a:pPr marL="342900" marR="0" lvl="0" indent="-3429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Data Terminology</a:t>
            </a:r>
          </a:p>
        </p:txBody>
      </p:sp>
      <p:graphicFrame>
        <p:nvGraphicFramePr>
          <p:cNvPr id="147" name="Shape 147"/>
          <p:cNvGraphicFramePr/>
          <p:nvPr/>
        </p:nvGraphicFramePr>
        <p:xfrm>
          <a:off x="457200" y="790900"/>
          <a:ext cx="8269250" cy="2968800"/>
        </p:xfrm>
        <a:graphic>
          <a:graphicData uri="http://schemas.openxmlformats.org/drawingml/2006/table">
            <a:tbl>
              <a:tblPr>
                <a:noFill/>
                <a:tableStyleId>{4A11AF94-B9FA-4304-A880-D6D605D7CB4C}</a:tableStyleId>
              </a:tblPr>
              <a:tblGrid>
                <a:gridCol w="1183650">
                  <a:extLst>
                    <a:ext uri="{9D8B030D-6E8A-4147-A177-3AD203B41FA5}">
                      <a16:colId xmlns:a16="http://schemas.microsoft.com/office/drawing/2014/main" val="20000"/>
                    </a:ext>
                  </a:extLst>
                </a:gridCol>
                <a:gridCol w="5274425">
                  <a:extLst>
                    <a:ext uri="{9D8B030D-6E8A-4147-A177-3AD203B41FA5}">
                      <a16:colId xmlns:a16="http://schemas.microsoft.com/office/drawing/2014/main" val="20001"/>
                    </a:ext>
                  </a:extLst>
                </a:gridCol>
                <a:gridCol w="1811175">
                  <a:extLst>
                    <a:ext uri="{9D8B030D-6E8A-4147-A177-3AD203B41FA5}">
                      <a16:colId xmlns:a16="http://schemas.microsoft.com/office/drawing/2014/main" val="20002"/>
                    </a:ext>
                  </a:extLst>
                </a:gridCol>
              </a:tblGrid>
              <a:tr h="0">
                <a:tc>
                  <a:txBody>
                    <a:bodyPr/>
                    <a:lstStyle/>
                    <a:p>
                      <a:pPr marL="0" lvl="0" indent="0" algn="ctr">
                        <a:spcBef>
                          <a:spcPts val="0"/>
                        </a:spcBef>
                        <a:buNone/>
                      </a:pPr>
                      <a:r>
                        <a:rPr lang="en-US" sz="900" b="1"/>
                        <a:t>Data Type</a:t>
                      </a:r>
                    </a:p>
                  </a:txBody>
                  <a:tcPr marL="91425" marR="91425" marT="91425" marB="91425"/>
                </a:tc>
                <a:tc>
                  <a:txBody>
                    <a:bodyPr/>
                    <a:lstStyle/>
                    <a:p>
                      <a:pPr marL="0" lvl="0" indent="0" algn="ctr">
                        <a:spcBef>
                          <a:spcPts val="0"/>
                        </a:spcBef>
                        <a:buNone/>
                      </a:pPr>
                      <a:r>
                        <a:rPr lang="en-US" sz="900" b="1"/>
                        <a:t>Descriptions/Details</a:t>
                      </a:r>
                    </a:p>
                  </a:txBody>
                  <a:tcPr marL="91425" marR="91425" marT="91425" marB="91425"/>
                </a:tc>
                <a:tc>
                  <a:txBody>
                    <a:bodyPr/>
                    <a:lstStyle/>
                    <a:p>
                      <a:pPr marL="0" lvl="0" indent="0" algn="ctr">
                        <a:spcBef>
                          <a:spcPts val="0"/>
                        </a:spcBef>
                        <a:buNone/>
                      </a:pPr>
                      <a:r>
                        <a:rPr lang="en-US" sz="900" b="1"/>
                        <a:t>Examples</a:t>
                      </a:r>
                    </a:p>
                  </a:txBody>
                  <a:tcPr marL="91425" marR="91425" marT="91425" marB="91425"/>
                </a:tc>
                <a:extLst>
                  <a:ext uri="{0D108BD9-81ED-4DB2-BD59-A6C34878D82A}">
                    <a16:rowId xmlns:a16="http://schemas.microsoft.com/office/drawing/2014/main" val="10000"/>
                  </a:ext>
                </a:extLst>
              </a:tr>
              <a:tr h="476400">
                <a:tc rowSpan="2">
                  <a:txBody>
                    <a:bodyPr/>
                    <a:lstStyle/>
                    <a:p>
                      <a:pPr marL="0" lvl="0" indent="0">
                        <a:spcBef>
                          <a:spcPts val="0"/>
                        </a:spcBef>
                        <a:buNone/>
                      </a:pPr>
                      <a:r>
                        <a:rPr lang="en-US" sz="800"/>
                        <a:t>Number (Decimal) or </a:t>
                      </a:r>
                    </a:p>
                    <a:p>
                      <a:pPr marL="0" lvl="0" indent="0" rtl="0">
                        <a:spcBef>
                          <a:spcPts val="0"/>
                        </a:spcBef>
                        <a:buNone/>
                      </a:pPr>
                      <a:r>
                        <a:rPr lang="en-US" sz="800"/>
                        <a:t>Number (Whole)</a:t>
                      </a:r>
                    </a:p>
                  </a:txBody>
                  <a:tcPr marL="91425" marR="91425" marT="91425" marB="91425"/>
                </a:tc>
                <a:tc rowSpan="2">
                  <a:txBody>
                    <a:bodyPr/>
                    <a:lstStyle/>
                    <a:p>
                      <a:pPr marL="0" lvl="0" indent="0" rtl="0">
                        <a:spcBef>
                          <a:spcPts val="0"/>
                        </a:spcBef>
                        <a:buNone/>
                      </a:pPr>
                      <a:r>
                        <a:rPr lang="en-US" sz="800"/>
                        <a:t>These are either integers or floating points. </a:t>
                      </a:r>
                      <a:r>
                        <a:rPr lang="en-US" sz="800">
                          <a:solidFill>
                            <a:schemeClr val="dk1"/>
                          </a:solidFill>
                        </a:rPr>
                        <a:t>If a variable can take on any value between two specified values, it is called a continuous variable; otherwise, it is called a discrete variable</a:t>
                      </a:r>
                    </a:p>
                  </a:txBody>
                  <a:tcPr marL="91425" marR="91425" marT="91425" marB="91425"/>
                </a:tc>
                <a:tc rowSpan="2">
                  <a:txBody>
                    <a:bodyPr/>
                    <a:lstStyle/>
                    <a:p>
                      <a:pPr marL="0" lvl="0" indent="0" rtl="0">
                        <a:spcBef>
                          <a:spcPts val="280"/>
                        </a:spcBef>
                        <a:buNone/>
                      </a:pPr>
                      <a:endParaRPr sz="800">
                        <a:solidFill>
                          <a:schemeClr val="dk1"/>
                        </a:solidFill>
                      </a:endParaRPr>
                    </a:p>
                    <a:p>
                      <a:pPr marL="0" lvl="0" indent="0" rtl="0">
                        <a:spcBef>
                          <a:spcPts val="0"/>
                        </a:spcBef>
                        <a:buNone/>
                      </a:pPr>
                      <a:r>
                        <a:rPr lang="en-US" sz="800">
                          <a:solidFill>
                            <a:schemeClr val="dk1"/>
                          </a:solidFill>
                        </a:rPr>
                        <a:t>3 or 3.14159265359 (Continuous)</a:t>
                      </a:r>
                    </a:p>
                  </a:txBody>
                  <a:tcPr marL="91425" marR="91425" marT="91425" marB="91425"/>
                </a:tc>
                <a:extLst>
                  <a:ext uri="{0D108BD9-81ED-4DB2-BD59-A6C34878D82A}">
                    <a16:rowId xmlns:a16="http://schemas.microsoft.com/office/drawing/2014/main" val="10001"/>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81000">
                <a:tc rowSpan="2">
                  <a:txBody>
                    <a:bodyPr/>
                    <a:lstStyle/>
                    <a:p>
                      <a:pPr marL="0" lvl="0" indent="0">
                        <a:spcBef>
                          <a:spcPts val="0"/>
                        </a:spcBef>
                        <a:buNone/>
                      </a:pPr>
                      <a:r>
                        <a:rPr lang="en-US" sz="800"/>
                        <a:t>Date or </a:t>
                      </a:r>
                    </a:p>
                    <a:p>
                      <a:pPr marL="0" lvl="0" indent="0" rtl="0">
                        <a:spcBef>
                          <a:spcPts val="0"/>
                        </a:spcBef>
                        <a:buNone/>
                      </a:pPr>
                      <a:r>
                        <a:rPr lang="en-US" sz="800"/>
                        <a:t>Date and Time</a:t>
                      </a:r>
                    </a:p>
                  </a:txBody>
                  <a:tcPr marL="91425" marR="91425" marT="91425" marB="91425"/>
                </a:tc>
                <a:tc rowSpan="2">
                  <a:txBody>
                    <a:bodyPr/>
                    <a:lstStyle/>
                    <a:p>
                      <a:pPr marL="0" lvl="0" indent="0" rtl="0">
                        <a:spcBef>
                          <a:spcPts val="0"/>
                        </a:spcBef>
                        <a:buNone/>
                      </a:pPr>
                      <a:r>
                        <a:rPr lang="en-US" sz="800"/>
                        <a:t>Tableau recognizes dates in almost all formats, these values are typically used for time series or trend analysis</a:t>
                      </a:r>
                    </a:p>
                  </a:txBody>
                  <a:tcPr marL="91425" marR="91425" marT="91425" marB="91425"/>
                </a:tc>
                <a:tc rowSpan="2">
                  <a:txBody>
                    <a:bodyPr/>
                    <a:lstStyle/>
                    <a:p>
                      <a:pPr marL="0" lvl="0" indent="0" rtl="0">
                        <a:spcBef>
                          <a:spcPts val="0"/>
                        </a:spcBef>
                        <a:buNone/>
                      </a:pPr>
                      <a:r>
                        <a:rPr lang="en-US" sz="800"/>
                        <a:t>11/28/2017 or 11/28/2017 1:00 PM</a:t>
                      </a:r>
                      <a:br>
                        <a:rPr lang="en-US" sz="800"/>
                      </a:br>
                      <a:endParaRPr lang="en-US" sz="800"/>
                    </a:p>
                  </a:txBody>
                  <a:tcPr marL="91425" marR="91425" marT="91425" marB="91425"/>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38600">
                <a:tc>
                  <a:txBody>
                    <a:bodyPr/>
                    <a:lstStyle/>
                    <a:p>
                      <a:pPr marL="0" lvl="0" indent="0" rtl="0">
                        <a:spcBef>
                          <a:spcPts val="0"/>
                        </a:spcBef>
                        <a:buNone/>
                      </a:pPr>
                      <a:r>
                        <a:rPr lang="en-US" sz="800"/>
                        <a:t>Boolean</a:t>
                      </a:r>
                    </a:p>
                  </a:txBody>
                  <a:tcPr marL="91425" marR="91425" marT="91425" marB="91425"/>
                </a:tc>
                <a:tc>
                  <a:txBody>
                    <a:bodyPr/>
                    <a:lstStyle/>
                    <a:p>
                      <a:pPr marL="0" lvl="0" indent="0">
                        <a:spcBef>
                          <a:spcPts val="0"/>
                        </a:spcBef>
                        <a:buNone/>
                      </a:pPr>
                      <a:r>
                        <a:rPr lang="en-US" sz="800"/>
                        <a:t>They are logical values</a:t>
                      </a:r>
                    </a:p>
                  </a:txBody>
                  <a:tcPr marL="91425" marR="91425" marT="91425" marB="91425"/>
                </a:tc>
                <a:tc>
                  <a:txBody>
                    <a:bodyPr/>
                    <a:lstStyle/>
                    <a:p>
                      <a:pPr marL="0" lvl="0" indent="0">
                        <a:spcBef>
                          <a:spcPts val="0"/>
                        </a:spcBef>
                        <a:buNone/>
                      </a:pPr>
                      <a:r>
                        <a:rPr lang="en-US" sz="800"/>
                        <a:t>True or False</a:t>
                      </a:r>
                    </a:p>
                  </a:txBody>
                  <a:tcPr marL="91425" marR="91425" marT="91425" marB="91425"/>
                </a:tc>
                <a:extLst>
                  <a:ext uri="{0D108BD9-81ED-4DB2-BD59-A6C34878D82A}">
                    <a16:rowId xmlns:a16="http://schemas.microsoft.com/office/drawing/2014/main" val="10005"/>
                  </a:ext>
                </a:extLst>
              </a:tr>
              <a:tr h="381000">
                <a:tc>
                  <a:txBody>
                    <a:bodyPr/>
                    <a:lstStyle/>
                    <a:p>
                      <a:pPr marL="0" lvl="0" indent="0" rtl="0">
                        <a:spcBef>
                          <a:spcPts val="0"/>
                        </a:spcBef>
                        <a:buNone/>
                      </a:pPr>
                      <a:r>
                        <a:rPr lang="en-US" sz="800"/>
                        <a:t>String</a:t>
                      </a:r>
                    </a:p>
                  </a:txBody>
                  <a:tcPr marL="91425" marR="91425" marT="91425" marB="91425"/>
                </a:tc>
                <a:tc>
                  <a:txBody>
                    <a:bodyPr/>
                    <a:lstStyle/>
                    <a:p>
                      <a:pPr marL="0" lvl="0" indent="0">
                        <a:spcBef>
                          <a:spcPts val="0"/>
                        </a:spcBef>
                        <a:buNone/>
                      </a:pPr>
                      <a:r>
                        <a:rPr lang="en-US" sz="800"/>
                        <a:t>Any sequence of characters. They are enclosed within single quotes. The quote itself can be included in a string by writing it twice.</a:t>
                      </a:r>
                    </a:p>
                  </a:txBody>
                  <a:tcPr marL="91425" marR="91425" marT="91425" marB="91425"/>
                </a:tc>
                <a:tc>
                  <a:txBody>
                    <a:bodyPr/>
                    <a:lstStyle/>
                    <a:p>
                      <a:pPr marL="0" lvl="0" indent="0">
                        <a:spcBef>
                          <a:spcPts val="0"/>
                        </a:spcBef>
                        <a:buNone/>
                      </a:pPr>
                      <a:r>
                        <a:rPr lang="en-US" sz="800"/>
                        <a:t>GSA, Budget Activity, Lease, NAICS</a:t>
                      </a:r>
                    </a:p>
                  </a:txBody>
                  <a:tcPr marL="91425" marR="91425" marT="91425" marB="91425"/>
                </a:tc>
                <a:extLst>
                  <a:ext uri="{0D108BD9-81ED-4DB2-BD59-A6C34878D82A}">
                    <a16:rowId xmlns:a16="http://schemas.microsoft.com/office/drawing/2014/main" val="10006"/>
                  </a:ext>
                </a:extLst>
              </a:tr>
              <a:tr h="0">
                <a:tc>
                  <a:txBody>
                    <a:bodyPr/>
                    <a:lstStyle/>
                    <a:p>
                      <a:pPr marL="0" lvl="0" indent="0" rtl="0">
                        <a:spcBef>
                          <a:spcPts val="0"/>
                        </a:spcBef>
                        <a:buNone/>
                      </a:pPr>
                      <a:r>
                        <a:rPr lang="en-US" sz="800"/>
                        <a:t>Geographic Role</a:t>
                      </a:r>
                    </a:p>
                  </a:txBody>
                  <a:tcPr marL="91425" marR="91425" marT="91425" marB="91425"/>
                </a:tc>
                <a:tc>
                  <a:txBody>
                    <a:bodyPr/>
                    <a:lstStyle/>
                    <a:p>
                      <a:pPr marL="0" lvl="0" indent="0">
                        <a:spcBef>
                          <a:spcPts val="0"/>
                        </a:spcBef>
                        <a:buNone/>
                      </a:pPr>
                      <a:r>
                        <a:rPr lang="en-US" sz="800" i="1"/>
                        <a:t>Not a datatype, but does clarify the desired outcome for the data field</a:t>
                      </a:r>
                    </a:p>
                    <a:p>
                      <a:pPr marL="0" lvl="0" indent="0">
                        <a:spcBef>
                          <a:spcPts val="0"/>
                        </a:spcBef>
                        <a:buNone/>
                      </a:pPr>
                      <a:endParaRPr sz="800"/>
                    </a:p>
                    <a:p>
                      <a:pPr marL="0" lvl="0" indent="0">
                        <a:spcBef>
                          <a:spcPts val="0"/>
                        </a:spcBef>
                        <a:buNone/>
                      </a:pPr>
                      <a:r>
                        <a:rPr lang="en-US" sz="800"/>
                        <a:t>Identifier for Tableau to facilitate map building included roles are Airport, Area Code, CBSA/MSA, City, Congressional District, Country / Region, County, Latitude, Longitude, NUTS Europe, State/Province, Zip Code/Postcode</a:t>
                      </a:r>
                    </a:p>
                  </a:txBody>
                  <a:tcPr marL="91425" marR="91425" marT="91425" marB="91425"/>
                </a:tc>
                <a:tc>
                  <a:txBody>
                    <a:bodyPr/>
                    <a:lstStyle/>
                    <a:p>
                      <a:pPr marL="0" lvl="0" indent="0">
                        <a:spcBef>
                          <a:spcPts val="0"/>
                        </a:spcBef>
                        <a:buNone/>
                      </a:pPr>
                      <a:r>
                        <a:rPr lang="en-US" sz="800"/>
                        <a:t>KIAD (Airport), 202 (Area Code), VA (State/Province), etc.</a:t>
                      </a:r>
                    </a:p>
                  </a:txBody>
                  <a:tcPr marL="91425" marR="91425" marT="91425" marB="91425"/>
                </a:tc>
                <a:extLst>
                  <a:ext uri="{0D108BD9-81ED-4DB2-BD59-A6C34878D82A}">
                    <a16:rowId xmlns:a16="http://schemas.microsoft.com/office/drawing/2014/main" val="10007"/>
                  </a:ext>
                </a:extLst>
              </a:tr>
            </a:tbl>
          </a:graphicData>
        </a:graphic>
      </p:graphicFrame>
      <p:sp>
        <p:nvSpPr>
          <p:cNvPr id="148" name="Shape 148"/>
          <p:cNvSpPr txBox="1"/>
          <p:nvPr/>
        </p:nvSpPr>
        <p:spPr>
          <a:xfrm>
            <a:off x="437400" y="3907050"/>
            <a:ext cx="8269200" cy="402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000" dirty="0">
                <a:solidFill>
                  <a:schemeClr val="dk1"/>
                </a:solidFill>
              </a:rPr>
              <a:t>Tableau will categorize your data fields into one of two buckets:</a:t>
            </a:r>
          </a:p>
          <a:p>
            <a:pPr marL="457200" lvl="0" indent="-292100" rtl="0">
              <a:spcBef>
                <a:spcPts val="0"/>
              </a:spcBef>
              <a:spcAft>
                <a:spcPts val="0"/>
              </a:spcAft>
              <a:buClr>
                <a:schemeClr val="dk1"/>
              </a:buClr>
              <a:buSzPts val="1000"/>
              <a:buChar char="●"/>
            </a:pPr>
            <a:r>
              <a:rPr lang="en-US" sz="1000" i="1" dirty="0">
                <a:solidFill>
                  <a:schemeClr val="dk1"/>
                </a:solidFill>
              </a:rPr>
              <a:t>Dimension </a:t>
            </a:r>
            <a:r>
              <a:rPr lang="en-US" sz="1000" dirty="0">
                <a:solidFill>
                  <a:schemeClr val="dk1"/>
                </a:solidFill>
              </a:rPr>
              <a:t>is something you categorize with (e.g., color of a shirt)</a:t>
            </a:r>
          </a:p>
          <a:p>
            <a:pPr marL="457200" lvl="0" indent="-292100" rtl="0">
              <a:spcBef>
                <a:spcPts val="0"/>
              </a:spcBef>
              <a:buClr>
                <a:schemeClr val="dk1"/>
              </a:buClr>
              <a:buSzPts val="1000"/>
              <a:buChar char="●"/>
            </a:pPr>
            <a:r>
              <a:rPr lang="en-US" sz="1000" i="1" dirty="0">
                <a:solidFill>
                  <a:schemeClr val="dk1"/>
                </a:solidFill>
              </a:rPr>
              <a:t>Measure </a:t>
            </a:r>
            <a:r>
              <a:rPr lang="en-US" sz="1000" dirty="0">
                <a:solidFill>
                  <a:schemeClr val="dk1"/>
                </a:solidFill>
              </a:rPr>
              <a:t>is something you do math with (e.g., the number of white shirts)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Tableau Desktop Version &amp; Registration</a:t>
            </a:r>
          </a:p>
        </p:txBody>
      </p:sp>
      <p:sp>
        <p:nvSpPr>
          <p:cNvPr id="154" name="Shape 154"/>
          <p:cNvSpPr txBox="1">
            <a:spLocks noGrp="1"/>
          </p:cNvSpPr>
          <p:nvPr>
            <p:ph type="body" idx="1"/>
          </p:nvPr>
        </p:nvSpPr>
        <p:spPr>
          <a:xfrm>
            <a:off x="457200" y="819150"/>
            <a:ext cx="3810000" cy="3775472"/>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Check that Tableau Desktop is installed on your workstation.  Version should ideally be the current GSA version, 10.3.4.</a:t>
            </a:r>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Ensure Tableau Desktop is registered in one of two ways.</a:t>
            </a:r>
          </a:p>
          <a:p>
            <a:pPr marL="742950" marR="0" lvl="1" indent="-28575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New users: open the software and register for the free 2-week trial.</a:t>
            </a:r>
          </a:p>
          <a:p>
            <a:pPr marL="742950" marR="0" lvl="1" indent="-28575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Current users: no action needed; you should already have a registered version of the software.</a:t>
            </a:r>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pic>
        <p:nvPicPr>
          <p:cNvPr id="155" name="Shape 155"/>
          <p:cNvPicPr preferRelativeResize="0"/>
          <p:nvPr/>
        </p:nvPicPr>
        <p:blipFill rotWithShape="1">
          <a:blip r:embed="rId3">
            <a:alphaModFix/>
          </a:blip>
          <a:srcRect/>
          <a:stretch/>
        </p:blipFill>
        <p:spPr>
          <a:xfrm>
            <a:off x="5181600" y="1518063"/>
            <a:ext cx="2988506" cy="2372296"/>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3737</Words>
  <Application>Microsoft Office PowerPoint</Application>
  <PresentationFormat>On-screen Show (16:9)</PresentationFormat>
  <Paragraphs>398</Paragraphs>
  <Slides>28</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Noto Sans Symbols</vt:lpstr>
      <vt:lpstr>Wingdings</vt:lpstr>
      <vt:lpstr>Blank Presentation</vt:lpstr>
      <vt:lpstr>PowerPoint Presentation</vt:lpstr>
      <vt:lpstr>Pre-Class Activities</vt:lpstr>
      <vt:lpstr>Objectives</vt:lpstr>
      <vt:lpstr>Data Analytics and Visualization Steps (CRISP-DM)</vt:lpstr>
      <vt:lpstr>Type of Analytics</vt:lpstr>
      <vt:lpstr>The Tableau Workspace</vt:lpstr>
      <vt:lpstr>Tableau Terminology</vt:lpstr>
      <vt:lpstr>Data Terminology</vt:lpstr>
      <vt:lpstr>Tableau Desktop Version &amp; Registration</vt:lpstr>
      <vt:lpstr>Using Tableau  (Data Sources)</vt:lpstr>
      <vt:lpstr>Using Tableau  (Data Sources cont’d)</vt:lpstr>
      <vt:lpstr>Data Joining vs Data Blending</vt:lpstr>
      <vt:lpstr>Data Blending</vt:lpstr>
      <vt:lpstr>Cross-Database Joins</vt:lpstr>
      <vt:lpstr>Shaping Your Data for Tableau</vt:lpstr>
      <vt:lpstr>End of Part 1</vt:lpstr>
      <vt:lpstr>Analysis – Data Exploration (Exercise 1)</vt:lpstr>
      <vt:lpstr>Analysis - Summarize (Exercise 2)</vt:lpstr>
      <vt:lpstr>Analysis - Grouping (Exercise 3a)</vt:lpstr>
      <vt:lpstr>Analysis - Grouping (Exercise 3b)</vt:lpstr>
      <vt:lpstr>Analysis – 508 Compliance (Exercise 4)</vt:lpstr>
      <vt:lpstr>Analysis – Viz Controls (Exercise 5)</vt:lpstr>
      <vt:lpstr>Exercise 6 – Creating a Dashboard</vt:lpstr>
      <vt:lpstr>Dashboard (Exercise 6)</vt:lpstr>
      <vt:lpstr>Dashboard - Notes (Exercise 7)</vt:lpstr>
      <vt:lpstr>Fiscal Year Start</vt:lpstr>
      <vt:lpstr>Tableau Official &amp; Unofficial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Mehra</dc:creator>
  <cp:lastModifiedBy>Walter Mehra</cp:lastModifiedBy>
  <cp:revision>43</cp:revision>
  <dcterms:modified xsi:type="dcterms:W3CDTF">2018-01-11T20:00:55Z</dcterms:modified>
</cp:coreProperties>
</file>