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3" r:id="rId4"/>
    <p:sldId id="300" r:id="rId5"/>
    <p:sldId id="307" r:id="rId6"/>
    <p:sldId id="309" r:id="rId7"/>
    <p:sldId id="308" r:id="rId8"/>
    <p:sldId id="310" r:id="rId9"/>
    <p:sldId id="306" r:id="rId10"/>
    <p:sldId id="301" r:id="rId11"/>
    <p:sldId id="302" r:id="rId12"/>
    <p:sldId id="304" r:id="rId13"/>
    <p:sldId id="311" r:id="rId14"/>
    <p:sldId id="305" r:id="rId15"/>
    <p:sldId id="312" r:id="rId16"/>
    <p:sldId id="313" r:id="rId17"/>
    <p:sldId id="314" r:id="rId18"/>
    <p:sldId id="315" r:id="rId19"/>
    <p:sldId id="276" r:id="rId20"/>
    <p:sldId id="262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nnifer Hanna - IDMP" initials="" lastIdx="1" clrIdx="0"/>
  <p:cmAuthor id="1" name="Jenny Chau - IDMP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 autoAdjust="0"/>
    <p:restoredTop sz="94048" autoAdjust="0"/>
  </p:normalViewPr>
  <p:slideViewPr>
    <p:cSldViewPr>
      <p:cViewPr varScale="1">
        <p:scale>
          <a:sx n="65" d="100"/>
          <a:sy n="65" d="100"/>
        </p:scale>
        <p:origin x="293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cuity\D2D\Data%20Science%20Training%20fall'17\Statistics\statesDataForStatsP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cuity\D2D\Data%20Science%20Training%20fall'17\Statistics\statesDataForStatsP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cuity\D2D\Data%20Science%20Training%20fall'17\Statistics\statesDataForStatsP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murder / illiteracy polynomial trendline</a:t>
            </a:r>
          </a:p>
        </c:rich>
      </c:tx>
      <c:layout>
        <c:manualLayout>
          <c:xMode val="edge"/>
          <c:yMode val="edge"/>
          <c:x val="0.12198622047244097"/>
          <c:y val="4.62962962962962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statesDataForStatsP2!$I$1</c:f>
              <c:strCache>
                <c:ptCount val="1"/>
                <c:pt idx="0">
                  <c:v>murder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bg1">
                    <a:alpha val="71000"/>
                  </a:schemeClr>
                </a:solidFill>
              </a:ln>
              <a:effectLst/>
            </c:spPr>
            <c:trendlineType val="poly"/>
            <c:order val="5"/>
            <c:dispRSqr val="1"/>
            <c:dispEq val="1"/>
            <c:trendlineLbl>
              <c:layout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statesDataForStatsP2!$G$2:$G$51</c:f>
              <c:numCache>
                <c:formatCode>General</c:formatCode>
                <c:ptCount val="50"/>
                <c:pt idx="0">
                  <c:v>2.1</c:v>
                </c:pt>
                <c:pt idx="1">
                  <c:v>1.5</c:v>
                </c:pt>
                <c:pt idx="2">
                  <c:v>1.8</c:v>
                </c:pt>
                <c:pt idx="3">
                  <c:v>1.9</c:v>
                </c:pt>
                <c:pt idx="4">
                  <c:v>1.1000000000000001</c:v>
                </c:pt>
                <c:pt idx="5">
                  <c:v>0.7</c:v>
                </c:pt>
                <c:pt idx="6">
                  <c:v>1.1000000000000001</c:v>
                </c:pt>
                <c:pt idx="7">
                  <c:v>0.9</c:v>
                </c:pt>
                <c:pt idx="8">
                  <c:v>1.3</c:v>
                </c:pt>
                <c:pt idx="9">
                  <c:v>2</c:v>
                </c:pt>
                <c:pt idx="10">
                  <c:v>1.9</c:v>
                </c:pt>
                <c:pt idx="11">
                  <c:v>0.6</c:v>
                </c:pt>
                <c:pt idx="12">
                  <c:v>0.9</c:v>
                </c:pt>
                <c:pt idx="13">
                  <c:v>0.7</c:v>
                </c:pt>
                <c:pt idx="14">
                  <c:v>0.5</c:v>
                </c:pt>
                <c:pt idx="15">
                  <c:v>0.6</c:v>
                </c:pt>
                <c:pt idx="16">
                  <c:v>1.6</c:v>
                </c:pt>
                <c:pt idx="17">
                  <c:v>2.8</c:v>
                </c:pt>
                <c:pt idx="18">
                  <c:v>0.7</c:v>
                </c:pt>
                <c:pt idx="19">
                  <c:v>0.9</c:v>
                </c:pt>
                <c:pt idx="20">
                  <c:v>1.1000000000000001</c:v>
                </c:pt>
                <c:pt idx="21">
                  <c:v>0.9</c:v>
                </c:pt>
                <c:pt idx="22">
                  <c:v>0.6</c:v>
                </c:pt>
                <c:pt idx="23">
                  <c:v>2.4</c:v>
                </c:pt>
                <c:pt idx="24">
                  <c:v>0.8</c:v>
                </c:pt>
                <c:pt idx="25">
                  <c:v>0.6</c:v>
                </c:pt>
                <c:pt idx="26">
                  <c:v>0.6</c:v>
                </c:pt>
                <c:pt idx="27">
                  <c:v>0.5</c:v>
                </c:pt>
                <c:pt idx="28">
                  <c:v>0.7</c:v>
                </c:pt>
                <c:pt idx="29">
                  <c:v>1.1000000000000001</c:v>
                </c:pt>
                <c:pt idx="30">
                  <c:v>2.2000000000000002</c:v>
                </c:pt>
                <c:pt idx="31">
                  <c:v>1.4</c:v>
                </c:pt>
                <c:pt idx="32">
                  <c:v>1.8</c:v>
                </c:pt>
                <c:pt idx="33">
                  <c:v>0.8</c:v>
                </c:pt>
                <c:pt idx="34">
                  <c:v>0.8</c:v>
                </c:pt>
                <c:pt idx="35">
                  <c:v>1.1000000000000001</c:v>
                </c:pt>
                <c:pt idx="36">
                  <c:v>0.6</c:v>
                </c:pt>
                <c:pt idx="37">
                  <c:v>1</c:v>
                </c:pt>
                <c:pt idx="38">
                  <c:v>1.3</c:v>
                </c:pt>
                <c:pt idx="39">
                  <c:v>2.2999999999999998</c:v>
                </c:pt>
                <c:pt idx="40">
                  <c:v>0.5</c:v>
                </c:pt>
                <c:pt idx="41">
                  <c:v>1.7</c:v>
                </c:pt>
                <c:pt idx="42">
                  <c:v>2.2000000000000002</c:v>
                </c:pt>
                <c:pt idx="43">
                  <c:v>0.6</c:v>
                </c:pt>
                <c:pt idx="44">
                  <c:v>0.6</c:v>
                </c:pt>
                <c:pt idx="45">
                  <c:v>1.4</c:v>
                </c:pt>
                <c:pt idx="46">
                  <c:v>0.6</c:v>
                </c:pt>
                <c:pt idx="47">
                  <c:v>1.4</c:v>
                </c:pt>
                <c:pt idx="48">
                  <c:v>0.7</c:v>
                </c:pt>
                <c:pt idx="49">
                  <c:v>0.6</c:v>
                </c:pt>
              </c:numCache>
            </c:numRef>
          </c:xVal>
          <c:yVal>
            <c:numRef>
              <c:f>statesDataForStatsP2!$I$2:$I$51</c:f>
              <c:numCache>
                <c:formatCode>General</c:formatCode>
                <c:ptCount val="50"/>
                <c:pt idx="0">
                  <c:v>15.1</c:v>
                </c:pt>
                <c:pt idx="1">
                  <c:v>11.3</c:v>
                </c:pt>
                <c:pt idx="2">
                  <c:v>7.8</c:v>
                </c:pt>
                <c:pt idx="3">
                  <c:v>10.1</c:v>
                </c:pt>
                <c:pt idx="4">
                  <c:v>10.3</c:v>
                </c:pt>
                <c:pt idx="5">
                  <c:v>6.8</c:v>
                </c:pt>
                <c:pt idx="6">
                  <c:v>3.1</c:v>
                </c:pt>
                <c:pt idx="7">
                  <c:v>6.2</c:v>
                </c:pt>
                <c:pt idx="8">
                  <c:v>10.7</c:v>
                </c:pt>
                <c:pt idx="9">
                  <c:v>13.9</c:v>
                </c:pt>
                <c:pt idx="10">
                  <c:v>6.2</c:v>
                </c:pt>
                <c:pt idx="11">
                  <c:v>5.3</c:v>
                </c:pt>
                <c:pt idx="12">
                  <c:v>10.3</c:v>
                </c:pt>
                <c:pt idx="13">
                  <c:v>7.1</c:v>
                </c:pt>
                <c:pt idx="14">
                  <c:v>2.2999999999999998</c:v>
                </c:pt>
                <c:pt idx="15">
                  <c:v>4.5</c:v>
                </c:pt>
                <c:pt idx="16">
                  <c:v>10.6</c:v>
                </c:pt>
                <c:pt idx="17">
                  <c:v>13.2</c:v>
                </c:pt>
                <c:pt idx="18">
                  <c:v>2.7</c:v>
                </c:pt>
                <c:pt idx="19">
                  <c:v>8.5</c:v>
                </c:pt>
                <c:pt idx="20">
                  <c:v>3.3</c:v>
                </c:pt>
                <c:pt idx="21">
                  <c:v>11.1</c:v>
                </c:pt>
                <c:pt idx="22">
                  <c:v>2.2999999999999998</c:v>
                </c:pt>
                <c:pt idx="23">
                  <c:v>12.5</c:v>
                </c:pt>
                <c:pt idx="24">
                  <c:v>9.3000000000000007</c:v>
                </c:pt>
                <c:pt idx="25">
                  <c:v>5</c:v>
                </c:pt>
                <c:pt idx="26">
                  <c:v>2.9</c:v>
                </c:pt>
                <c:pt idx="27">
                  <c:v>11.5</c:v>
                </c:pt>
                <c:pt idx="28">
                  <c:v>3.3</c:v>
                </c:pt>
                <c:pt idx="29">
                  <c:v>5.2</c:v>
                </c:pt>
                <c:pt idx="30">
                  <c:v>9.6999999999999993</c:v>
                </c:pt>
                <c:pt idx="31">
                  <c:v>10.9</c:v>
                </c:pt>
                <c:pt idx="32">
                  <c:v>11.1</c:v>
                </c:pt>
                <c:pt idx="33">
                  <c:v>1.4</c:v>
                </c:pt>
                <c:pt idx="34">
                  <c:v>7.4</c:v>
                </c:pt>
                <c:pt idx="35">
                  <c:v>6.4</c:v>
                </c:pt>
                <c:pt idx="36">
                  <c:v>4.2</c:v>
                </c:pt>
                <c:pt idx="37">
                  <c:v>6.1</c:v>
                </c:pt>
                <c:pt idx="38">
                  <c:v>2.4</c:v>
                </c:pt>
                <c:pt idx="39">
                  <c:v>11.6</c:v>
                </c:pt>
                <c:pt idx="40">
                  <c:v>1.7</c:v>
                </c:pt>
                <c:pt idx="41">
                  <c:v>11</c:v>
                </c:pt>
                <c:pt idx="42">
                  <c:v>12.2</c:v>
                </c:pt>
                <c:pt idx="43">
                  <c:v>4.5</c:v>
                </c:pt>
                <c:pt idx="44">
                  <c:v>5.5</c:v>
                </c:pt>
                <c:pt idx="45">
                  <c:v>9.5</c:v>
                </c:pt>
                <c:pt idx="46">
                  <c:v>4.3</c:v>
                </c:pt>
                <c:pt idx="47">
                  <c:v>6.7</c:v>
                </c:pt>
                <c:pt idx="48">
                  <c:v>3</c:v>
                </c:pt>
                <c:pt idx="49">
                  <c:v>6.9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3630784"/>
        <c:axId val="563633136"/>
      </c:scatterChart>
      <c:valAx>
        <c:axId val="563630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633136"/>
        <c:crosses val="autoZero"/>
        <c:crossBetween val="midCat"/>
      </c:valAx>
      <c:valAx>
        <c:axId val="563633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630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murder / illiteracy logarithmic trendline</a:t>
            </a:r>
          </a:p>
        </c:rich>
      </c:tx>
      <c:layout>
        <c:manualLayout>
          <c:xMode val="edge"/>
          <c:yMode val="edge"/>
          <c:x val="0.20990266841644797"/>
          <c:y val="5.09259259259259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statesDataForStatsP2!$I$1</c:f>
              <c:strCache>
                <c:ptCount val="1"/>
                <c:pt idx="0">
                  <c:v>murder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bg1">
                    <a:alpha val="71000"/>
                  </a:schemeClr>
                </a:solidFill>
              </a:ln>
              <a:effectLst/>
            </c:spPr>
            <c:trendlineType val="log"/>
            <c:dispRSqr val="1"/>
            <c:dispEq val="1"/>
            <c:trendlineLbl>
              <c:layout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statesDataForStatsP2!$G$2:$G$51</c:f>
              <c:numCache>
                <c:formatCode>General</c:formatCode>
                <c:ptCount val="50"/>
                <c:pt idx="0">
                  <c:v>2.1</c:v>
                </c:pt>
                <c:pt idx="1">
                  <c:v>1.5</c:v>
                </c:pt>
                <c:pt idx="2">
                  <c:v>1.8</c:v>
                </c:pt>
                <c:pt idx="3">
                  <c:v>1.9</c:v>
                </c:pt>
                <c:pt idx="4">
                  <c:v>1.1000000000000001</c:v>
                </c:pt>
                <c:pt idx="5">
                  <c:v>0.7</c:v>
                </c:pt>
                <c:pt idx="6">
                  <c:v>1.1000000000000001</c:v>
                </c:pt>
                <c:pt idx="7">
                  <c:v>0.9</c:v>
                </c:pt>
                <c:pt idx="8">
                  <c:v>1.3</c:v>
                </c:pt>
                <c:pt idx="9">
                  <c:v>2</c:v>
                </c:pt>
                <c:pt idx="10">
                  <c:v>1.9</c:v>
                </c:pt>
                <c:pt idx="11">
                  <c:v>0.6</c:v>
                </c:pt>
                <c:pt idx="12">
                  <c:v>0.9</c:v>
                </c:pt>
                <c:pt idx="13">
                  <c:v>0.7</c:v>
                </c:pt>
                <c:pt idx="14">
                  <c:v>0.5</c:v>
                </c:pt>
                <c:pt idx="15">
                  <c:v>0.6</c:v>
                </c:pt>
                <c:pt idx="16">
                  <c:v>1.6</c:v>
                </c:pt>
                <c:pt idx="17">
                  <c:v>2.8</c:v>
                </c:pt>
                <c:pt idx="18">
                  <c:v>0.7</c:v>
                </c:pt>
                <c:pt idx="19">
                  <c:v>0.9</c:v>
                </c:pt>
                <c:pt idx="20">
                  <c:v>1.1000000000000001</c:v>
                </c:pt>
                <c:pt idx="21">
                  <c:v>0.9</c:v>
                </c:pt>
                <c:pt idx="22">
                  <c:v>0.6</c:v>
                </c:pt>
                <c:pt idx="23">
                  <c:v>2.4</c:v>
                </c:pt>
                <c:pt idx="24">
                  <c:v>0.8</c:v>
                </c:pt>
                <c:pt idx="25">
                  <c:v>0.6</c:v>
                </c:pt>
                <c:pt idx="26">
                  <c:v>0.6</c:v>
                </c:pt>
                <c:pt idx="27">
                  <c:v>0.5</c:v>
                </c:pt>
                <c:pt idx="28">
                  <c:v>0.7</c:v>
                </c:pt>
                <c:pt idx="29">
                  <c:v>1.1000000000000001</c:v>
                </c:pt>
                <c:pt idx="30">
                  <c:v>2.2000000000000002</c:v>
                </c:pt>
                <c:pt idx="31">
                  <c:v>1.4</c:v>
                </c:pt>
                <c:pt idx="32">
                  <c:v>1.8</c:v>
                </c:pt>
                <c:pt idx="33">
                  <c:v>0.8</c:v>
                </c:pt>
                <c:pt idx="34">
                  <c:v>0.8</c:v>
                </c:pt>
                <c:pt idx="35">
                  <c:v>1.1000000000000001</c:v>
                </c:pt>
                <c:pt idx="36">
                  <c:v>0.6</c:v>
                </c:pt>
                <c:pt idx="37">
                  <c:v>1</c:v>
                </c:pt>
                <c:pt idx="38">
                  <c:v>1.3</c:v>
                </c:pt>
                <c:pt idx="39">
                  <c:v>2.2999999999999998</c:v>
                </c:pt>
                <c:pt idx="40">
                  <c:v>0.5</c:v>
                </c:pt>
                <c:pt idx="41">
                  <c:v>1.7</c:v>
                </c:pt>
                <c:pt idx="42">
                  <c:v>2.2000000000000002</c:v>
                </c:pt>
                <c:pt idx="43">
                  <c:v>0.6</c:v>
                </c:pt>
                <c:pt idx="44">
                  <c:v>0.6</c:v>
                </c:pt>
                <c:pt idx="45">
                  <c:v>1.4</c:v>
                </c:pt>
                <c:pt idx="46">
                  <c:v>0.6</c:v>
                </c:pt>
                <c:pt idx="47">
                  <c:v>1.4</c:v>
                </c:pt>
                <c:pt idx="48">
                  <c:v>0.7</c:v>
                </c:pt>
                <c:pt idx="49">
                  <c:v>0.6</c:v>
                </c:pt>
              </c:numCache>
            </c:numRef>
          </c:xVal>
          <c:yVal>
            <c:numRef>
              <c:f>statesDataForStatsP2!$I$2:$I$51</c:f>
              <c:numCache>
                <c:formatCode>General</c:formatCode>
                <c:ptCount val="50"/>
                <c:pt idx="0">
                  <c:v>15.1</c:v>
                </c:pt>
                <c:pt idx="1">
                  <c:v>11.3</c:v>
                </c:pt>
                <c:pt idx="2">
                  <c:v>7.8</c:v>
                </c:pt>
                <c:pt idx="3">
                  <c:v>10.1</c:v>
                </c:pt>
                <c:pt idx="4">
                  <c:v>10.3</c:v>
                </c:pt>
                <c:pt idx="5">
                  <c:v>6.8</c:v>
                </c:pt>
                <c:pt idx="6">
                  <c:v>3.1</c:v>
                </c:pt>
                <c:pt idx="7">
                  <c:v>6.2</c:v>
                </c:pt>
                <c:pt idx="8">
                  <c:v>10.7</c:v>
                </c:pt>
                <c:pt idx="9">
                  <c:v>13.9</c:v>
                </c:pt>
                <c:pt idx="10">
                  <c:v>6.2</c:v>
                </c:pt>
                <c:pt idx="11">
                  <c:v>5.3</c:v>
                </c:pt>
                <c:pt idx="12">
                  <c:v>10.3</c:v>
                </c:pt>
                <c:pt idx="13">
                  <c:v>7.1</c:v>
                </c:pt>
                <c:pt idx="14">
                  <c:v>2.2999999999999998</c:v>
                </c:pt>
                <c:pt idx="15">
                  <c:v>4.5</c:v>
                </c:pt>
                <c:pt idx="16">
                  <c:v>10.6</c:v>
                </c:pt>
                <c:pt idx="17">
                  <c:v>13.2</c:v>
                </c:pt>
                <c:pt idx="18">
                  <c:v>2.7</c:v>
                </c:pt>
                <c:pt idx="19">
                  <c:v>8.5</c:v>
                </c:pt>
                <c:pt idx="20">
                  <c:v>3.3</c:v>
                </c:pt>
                <c:pt idx="21">
                  <c:v>11.1</c:v>
                </c:pt>
                <c:pt idx="22">
                  <c:v>2.2999999999999998</c:v>
                </c:pt>
                <c:pt idx="23">
                  <c:v>12.5</c:v>
                </c:pt>
                <c:pt idx="24">
                  <c:v>9.3000000000000007</c:v>
                </c:pt>
                <c:pt idx="25">
                  <c:v>5</c:v>
                </c:pt>
                <c:pt idx="26">
                  <c:v>2.9</c:v>
                </c:pt>
                <c:pt idx="27">
                  <c:v>11.5</c:v>
                </c:pt>
                <c:pt idx="28">
                  <c:v>3.3</c:v>
                </c:pt>
                <c:pt idx="29">
                  <c:v>5.2</c:v>
                </c:pt>
                <c:pt idx="30">
                  <c:v>9.6999999999999993</c:v>
                </c:pt>
                <c:pt idx="31">
                  <c:v>10.9</c:v>
                </c:pt>
                <c:pt idx="32">
                  <c:v>11.1</c:v>
                </c:pt>
                <c:pt idx="33">
                  <c:v>1.4</c:v>
                </c:pt>
                <c:pt idx="34">
                  <c:v>7.4</c:v>
                </c:pt>
                <c:pt idx="35">
                  <c:v>6.4</c:v>
                </c:pt>
                <c:pt idx="36">
                  <c:v>4.2</c:v>
                </c:pt>
                <c:pt idx="37">
                  <c:v>6.1</c:v>
                </c:pt>
                <c:pt idx="38">
                  <c:v>2.4</c:v>
                </c:pt>
                <c:pt idx="39">
                  <c:v>11.6</c:v>
                </c:pt>
                <c:pt idx="40">
                  <c:v>1.7</c:v>
                </c:pt>
                <c:pt idx="41">
                  <c:v>11</c:v>
                </c:pt>
                <c:pt idx="42">
                  <c:v>12.2</c:v>
                </c:pt>
                <c:pt idx="43">
                  <c:v>4.5</c:v>
                </c:pt>
                <c:pt idx="44">
                  <c:v>5.5</c:v>
                </c:pt>
                <c:pt idx="45">
                  <c:v>9.5</c:v>
                </c:pt>
                <c:pt idx="46">
                  <c:v>4.3</c:v>
                </c:pt>
                <c:pt idx="47">
                  <c:v>6.7</c:v>
                </c:pt>
                <c:pt idx="48">
                  <c:v>3</c:v>
                </c:pt>
                <c:pt idx="49">
                  <c:v>6.9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6614528"/>
        <c:axId val="596616096"/>
      </c:scatterChart>
      <c:valAx>
        <c:axId val="596614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616096"/>
        <c:crosses val="autoZero"/>
        <c:crossBetween val="midCat"/>
      </c:valAx>
      <c:valAx>
        <c:axId val="59661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6145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murder / illiteracy exponential trendline</a:t>
            </a:r>
          </a:p>
        </c:rich>
      </c:tx>
      <c:layout>
        <c:manualLayout>
          <c:xMode val="edge"/>
          <c:yMode val="edge"/>
          <c:x val="0.18448622047244098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statesDataForStatsP2!$I$1</c:f>
              <c:strCache>
                <c:ptCount val="1"/>
                <c:pt idx="0">
                  <c:v>murder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bg1">
                    <a:alpha val="71000"/>
                  </a:schemeClr>
                </a:solidFill>
              </a:ln>
              <a:effectLst/>
            </c:spPr>
            <c:trendlineType val="exp"/>
            <c:dispRSqr val="1"/>
            <c:dispEq val="1"/>
            <c:trendlineLbl>
              <c:layout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statesDataForStatsP2!$G$2:$G$51</c:f>
              <c:numCache>
                <c:formatCode>General</c:formatCode>
                <c:ptCount val="50"/>
                <c:pt idx="0">
                  <c:v>2.1</c:v>
                </c:pt>
                <c:pt idx="1">
                  <c:v>1.5</c:v>
                </c:pt>
                <c:pt idx="2">
                  <c:v>1.8</c:v>
                </c:pt>
                <c:pt idx="3">
                  <c:v>1.9</c:v>
                </c:pt>
                <c:pt idx="4">
                  <c:v>1.1000000000000001</c:v>
                </c:pt>
                <c:pt idx="5">
                  <c:v>0.7</c:v>
                </c:pt>
                <c:pt idx="6">
                  <c:v>1.1000000000000001</c:v>
                </c:pt>
                <c:pt idx="7">
                  <c:v>0.9</c:v>
                </c:pt>
                <c:pt idx="8">
                  <c:v>1.3</c:v>
                </c:pt>
                <c:pt idx="9">
                  <c:v>2</c:v>
                </c:pt>
                <c:pt idx="10">
                  <c:v>1.9</c:v>
                </c:pt>
                <c:pt idx="11">
                  <c:v>0.6</c:v>
                </c:pt>
                <c:pt idx="12">
                  <c:v>0.9</c:v>
                </c:pt>
                <c:pt idx="13">
                  <c:v>0.7</c:v>
                </c:pt>
                <c:pt idx="14">
                  <c:v>0.5</c:v>
                </c:pt>
                <c:pt idx="15">
                  <c:v>0.6</c:v>
                </c:pt>
                <c:pt idx="16">
                  <c:v>1.6</c:v>
                </c:pt>
                <c:pt idx="17">
                  <c:v>2.8</c:v>
                </c:pt>
                <c:pt idx="18">
                  <c:v>0.7</c:v>
                </c:pt>
                <c:pt idx="19">
                  <c:v>0.9</c:v>
                </c:pt>
                <c:pt idx="20">
                  <c:v>1.1000000000000001</c:v>
                </c:pt>
                <c:pt idx="21">
                  <c:v>0.9</c:v>
                </c:pt>
                <c:pt idx="22">
                  <c:v>0.6</c:v>
                </c:pt>
                <c:pt idx="23">
                  <c:v>2.4</c:v>
                </c:pt>
                <c:pt idx="24">
                  <c:v>0.8</c:v>
                </c:pt>
                <c:pt idx="25">
                  <c:v>0.6</c:v>
                </c:pt>
                <c:pt idx="26">
                  <c:v>0.6</c:v>
                </c:pt>
                <c:pt idx="27">
                  <c:v>0.5</c:v>
                </c:pt>
                <c:pt idx="28">
                  <c:v>0.7</c:v>
                </c:pt>
                <c:pt idx="29">
                  <c:v>1.1000000000000001</c:v>
                </c:pt>
                <c:pt idx="30">
                  <c:v>2.2000000000000002</c:v>
                </c:pt>
                <c:pt idx="31">
                  <c:v>1.4</c:v>
                </c:pt>
                <c:pt idx="32">
                  <c:v>1.8</c:v>
                </c:pt>
                <c:pt idx="33">
                  <c:v>0.8</c:v>
                </c:pt>
                <c:pt idx="34">
                  <c:v>0.8</c:v>
                </c:pt>
                <c:pt idx="35">
                  <c:v>1.1000000000000001</c:v>
                </c:pt>
                <c:pt idx="36">
                  <c:v>0.6</c:v>
                </c:pt>
                <c:pt idx="37">
                  <c:v>1</c:v>
                </c:pt>
                <c:pt idx="38">
                  <c:v>1.3</c:v>
                </c:pt>
                <c:pt idx="39">
                  <c:v>2.2999999999999998</c:v>
                </c:pt>
                <c:pt idx="40">
                  <c:v>0.5</c:v>
                </c:pt>
                <c:pt idx="41">
                  <c:v>1.7</c:v>
                </c:pt>
                <c:pt idx="42">
                  <c:v>2.2000000000000002</c:v>
                </c:pt>
                <c:pt idx="43">
                  <c:v>0.6</c:v>
                </c:pt>
                <c:pt idx="44">
                  <c:v>0.6</c:v>
                </c:pt>
                <c:pt idx="45">
                  <c:v>1.4</c:v>
                </c:pt>
                <c:pt idx="46">
                  <c:v>0.6</c:v>
                </c:pt>
                <c:pt idx="47">
                  <c:v>1.4</c:v>
                </c:pt>
                <c:pt idx="48">
                  <c:v>0.7</c:v>
                </c:pt>
                <c:pt idx="49">
                  <c:v>0.6</c:v>
                </c:pt>
              </c:numCache>
            </c:numRef>
          </c:xVal>
          <c:yVal>
            <c:numRef>
              <c:f>statesDataForStatsP2!$I$2:$I$51</c:f>
              <c:numCache>
                <c:formatCode>General</c:formatCode>
                <c:ptCount val="50"/>
                <c:pt idx="0">
                  <c:v>15.1</c:v>
                </c:pt>
                <c:pt idx="1">
                  <c:v>11.3</c:v>
                </c:pt>
                <c:pt idx="2">
                  <c:v>7.8</c:v>
                </c:pt>
                <c:pt idx="3">
                  <c:v>10.1</c:v>
                </c:pt>
                <c:pt idx="4">
                  <c:v>10.3</c:v>
                </c:pt>
                <c:pt idx="5">
                  <c:v>6.8</c:v>
                </c:pt>
                <c:pt idx="6">
                  <c:v>3.1</c:v>
                </c:pt>
                <c:pt idx="7">
                  <c:v>6.2</c:v>
                </c:pt>
                <c:pt idx="8">
                  <c:v>10.7</c:v>
                </c:pt>
                <c:pt idx="9">
                  <c:v>13.9</c:v>
                </c:pt>
                <c:pt idx="10">
                  <c:v>6.2</c:v>
                </c:pt>
                <c:pt idx="11">
                  <c:v>5.3</c:v>
                </c:pt>
                <c:pt idx="12">
                  <c:v>10.3</c:v>
                </c:pt>
                <c:pt idx="13">
                  <c:v>7.1</c:v>
                </c:pt>
                <c:pt idx="14">
                  <c:v>2.2999999999999998</c:v>
                </c:pt>
                <c:pt idx="15">
                  <c:v>4.5</c:v>
                </c:pt>
                <c:pt idx="16">
                  <c:v>10.6</c:v>
                </c:pt>
                <c:pt idx="17">
                  <c:v>13.2</c:v>
                </c:pt>
                <c:pt idx="18">
                  <c:v>2.7</c:v>
                </c:pt>
                <c:pt idx="19">
                  <c:v>8.5</c:v>
                </c:pt>
                <c:pt idx="20">
                  <c:v>3.3</c:v>
                </c:pt>
                <c:pt idx="21">
                  <c:v>11.1</c:v>
                </c:pt>
                <c:pt idx="22">
                  <c:v>2.2999999999999998</c:v>
                </c:pt>
                <c:pt idx="23">
                  <c:v>12.5</c:v>
                </c:pt>
                <c:pt idx="24">
                  <c:v>9.3000000000000007</c:v>
                </c:pt>
                <c:pt idx="25">
                  <c:v>5</c:v>
                </c:pt>
                <c:pt idx="26">
                  <c:v>2.9</c:v>
                </c:pt>
                <c:pt idx="27">
                  <c:v>11.5</c:v>
                </c:pt>
                <c:pt idx="28">
                  <c:v>3.3</c:v>
                </c:pt>
                <c:pt idx="29">
                  <c:v>5.2</c:v>
                </c:pt>
                <c:pt idx="30">
                  <c:v>9.6999999999999993</c:v>
                </c:pt>
                <c:pt idx="31">
                  <c:v>10.9</c:v>
                </c:pt>
                <c:pt idx="32">
                  <c:v>11.1</c:v>
                </c:pt>
                <c:pt idx="33">
                  <c:v>1.4</c:v>
                </c:pt>
                <c:pt idx="34">
                  <c:v>7.4</c:v>
                </c:pt>
                <c:pt idx="35">
                  <c:v>6.4</c:v>
                </c:pt>
                <c:pt idx="36">
                  <c:v>4.2</c:v>
                </c:pt>
                <c:pt idx="37">
                  <c:v>6.1</c:v>
                </c:pt>
                <c:pt idx="38">
                  <c:v>2.4</c:v>
                </c:pt>
                <c:pt idx="39">
                  <c:v>11.6</c:v>
                </c:pt>
                <c:pt idx="40">
                  <c:v>1.7</c:v>
                </c:pt>
                <c:pt idx="41">
                  <c:v>11</c:v>
                </c:pt>
                <c:pt idx="42">
                  <c:v>12.2</c:v>
                </c:pt>
                <c:pt idx="43">
                  <c:v>4.5</c:v>
                </c:pt>
                <c:pt idx="44">
                  <c:v>5.5</c:v>
                </c:pt>
                <c:pt idx="45">
                  <c:v>9.5</c:v>
                </c:pt>
                <c:pt idx="46">
                  <c:v>4.3</c:v>
                </c:pt>
                <c:pt idx="47">
                  <c:v>6.7</c:v>
                </c:pt>
                <c:pt idx="48">
                  <c:v>3</c:v>
                </c:pt>
                <c:pt idx="49">
                  <c:v>6.9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1385464"/>
        <c:axId val="601385856"/>
      </c:scatterChart>
      <c:valAx>
        <c:axId val="601385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385856"/>
        <c:crosses val="autoZero"/>
        <c:crossBetween val="midCat"/>
      </c:valAx>
      <c:valAx>
        <c:axId val="60138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3854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24917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4396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47238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88418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45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66202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71478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0" y="14478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0" y="2362200"/>
            <a:ext cx="9144000" cy="6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952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1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03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750" y="6001873"/>
            <a:ext cx="585899" cy="58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 descr="header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6600" y="6001866"/>
            <a:ext cx="784799" cy="58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 rot="5400000">
            <a:off x="4848149" y="2181149"/>
            <a:ext cx="5943599" cy="21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 rot="5400000">
            <a:off x="390449" y="66597"/>
            <a:ext cx="5943599" cy="64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6113060" y="6173787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553641" y="274637"/>
            <a:ext cx="8036700" cy="74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350183"/>
            <a:ext cx="81333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5240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33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5694760" y="6173787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1160066" y="6506478"/>
            <a:ext cx="67965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397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rgbClr val="8F9397"/>
                </a:solidFill>
                <a:latin typeface="Arial"/>
                <a:ea typeface="Arial"/>
                <a:cs typeface="Arial"/>
                <a:sym typeface="Arial"/>
              </a:rPr>
              <a:t>SENSITIVE &amp; PRE-DECISIONAL NOT FOR EXTERNAL DISTRIBUTION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3261807" y="0"/>
            <a:ext cx="2702399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180F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64180F"/>
                </a:solidFill>
                <a:latin typeface="Arial"/>
                <a:ea typeface="Arial"/>
                <a:cs typeface="Arial"/>
                <a:sym typeface="Arial"/>
              </a:rPr>
              <a:t>DRAFT for discussion only</a:t>
            </a: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5638800"/>
            <a:ext cx="439200" cy="4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8600" y="5560219"/>
            <a:ext cx="864300" cy="6644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85800" y="1000166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22312" y="2906709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371600" y="1219200"/>
            <a:ext cx="36956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5219700" y="1219200"/>
            <a:ext cx="36956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ldNum" idx="3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535111"/>
            <a:ext cx="40400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57200" y="2174874"/>
            <a:ext cx="4040099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3"/>
          </p:nvPr>
        </p:nvSpPr>
        <p:spPr>
          <a:xfrm>
            <a:off x="4645025" y="1535111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4"/>
          </p:nvPr>
        </p:nvSpPr>
        <p:spPr>
          <a:xfrm>
            <a:off x="4645025" y="2174874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sldNum" idx="5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99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575050" y="273047"/>
            <a:ext cx="5111699" cy="585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99" cy="469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sldNum" idx="3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1792288" y="612774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3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 rot="5400000">
            <a:off x="2362199" y="152399"/>
            <a:ext cx="4419599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32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77724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54100" y="5827060"/>
            <a:ext cx="585899" cy="58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 descr="header-logo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988050" y="5827050"/>
            <a:ext cx="784799" cy="58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300" b="0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1371600" y="1981200"/>
            <a:ext cx="6400799" cy="12002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561"/>
              </a:buClr>
              <a:buSzPct val="250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E3561"/>
                </a:solidFill>
                <a:latin typeface="Arial"/>
                <a:ea typeface="Arial"/>
                <a:cs typeface="Arial"/>
                <a:sym typeface="Arial"/>
              </a:rPr>
              <a:t>Introduction to Statistics Part 2</a:t>
            </a:r>
            <a:endParaRPr lang="en-US" sz="3600" b="1" dirty="0">
              <a:solidFill>
                <a:srgbClr val="0E3561"/>
              </a:solidFill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304800" y="2895600"/>
            <a:ext cx="8643899" cy="100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1" dirty="0"/>
              <a:t>January 18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rgbClr val="00467F"/>
                </a:solidFill>
              </a:rPr>
              <a:t>Hypothesis Testing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676400"/>
            <a:ext cx="6934200" cy="4724400"/>
          </a:xfrm>
        </p:spPr>
        <p:txBody>
          <a:bodyPr/>
          <a:lstStyle/>
          <a:p>
            <a:pPr indent="-347472"/>
            <a:r>
              <a:rPr lang="en-US" sz="2000" b="1" dirty="0"/>
              <a:t>The claim on trial is called </a:t>
            </a:r>
            <a:r>
              <a:rPr lang="en-US" sz="2000" b="1" i="1" dirty="0"/>
              <a:t>Null Hypothesis</a:t>
            </a:r>
          </a:p>
          <a:p>
            <a:pPr indent="-347472"/>
            <a:r>
              <a:rPr lang="en-US" sz="2000" b="1" dirty="0"/>
              <a:t>Null (“non existing”) Hypothesis H</a:t>
            </a:r>
            <a:r>
              <a:rPr lang="en-US" sz="2000" b="1" baseline="-25000" dirty="0"/>
              <a:t>0</a:t>
            </a:r>
            <a:r>
              <a:rPr lang="en-US" sz="2000" b="1" dirty="0"/>
              <a:t>, e.g.:</a:t>
            </a:r>
          </a:p>
          <a:p>
            <a:pPr lvl="1" indent="-347472"/>
            <a:r>
              <a:rPr lang="en-US" sz="1800" b="1" dirty="0"/>
              <a:t>no significant difference between two data samples</a:t>
            </a:r>
          </a:p>
          <a:p>
            <a:pPr indent="-347472"/>
            <a:r>
              <a:rPr lang="en-US" sz="2000" b="1" dirty="0"/>
              <a:t>To determine the significance the P-value is compared to an α level</a:t>
            </a:r>
          </a:p>
          <a:p>
            <a:pPr lvl="1" indent="-347472"/>
            <a:r>
              <a:rPr lang="en-US" sz="1600" b="1" dirty="0"/>
              <a:t>Rough guideline:</a:t>
            </a:r>
          </a:p>
          <a:p>
            <a:pPr marL="795528" lvl="2" indent="0">
              <a:buNone/>
            </a:pPr>
            <a:r>
              <a:rPr lang="en-US" sz="1600" b="1" dirty="0"/>
              <a:t>P-value &lt; 0.01 - very strong evidence against H</a:t>
            </a:r>
            <a:r>
              <a:rPr lang="en-US" sz="1600" b="1" baseline="-25000" dirty="0"/>
              <a:t>0</a:t>
            </a:r>
          </a:p>
          <a:p>
            <a:pPr marL="795528" lvl="2" indent="0">
              <a:buNone/>
            </a:pPr>
            <a:r>
              <a:rPr lang="en-US" sz="1600" b="1" dirty="0"/>
              <a:t>0.01 &lt; P-value &lt; 0.05 – strong evidence against H</a:t>
            </a:r>
            <a:r>
              <a:rPr lang="en-US" sz="1600" b="1" baseline="-25000" dirty="0"/>
              <a:t>0</a:t>
            </a:r>
          </a:p>
          <a:p>
            <a:pPr marL="795528" lvl="2" indent="0">
              <a:buNone/>
            </a:pPr>
            <a:r>
              <a:rPr lang="en-US" sz="1600" b="1" dirty="0"/>
              <a:t>0.05 &lt; P-value &lt; 0.1 – weak evidence against H</a:t>
            </a:r>
            <a:r>
              <a:rPr lang="en-US" sz="1600" b="1" baseline="-25000" dirty="0"/>
              <a:t>0</a:t>
            </a:r>
          </a:p>
          <a:p>
            <a:pPr marL="795528" lvl="2" indent="0">
              <a:buNone/>
            </a:pPr>
            <a:r>
              <a:rPr lang="en-US" sz="1600" b="1" dirty="0"/>
              <a:t>P-value &gt; 0.1 – little or no evidence against H</a:t>
            </a:r>
            <a:r>
              <a:rPr lang="en-US" sz="1600" b="1" baseline="-25000" dirty="0"/>
              <a:t>0</a:t>
            </a:r>
          </a:p>
          <a:p>
            <a:pPr marL="395478" lvl="1" indent="0">
              <a:buNone/>
            </a:pPr>
            <a:endParaRPr lang="en-US" sz="1800" b="1" dirty="0"/>
          </a:p>
          <a:p>
            <a:pPr marL="395478" lvl="1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6162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rgbClr val="00467F"/>
                </a:solidFill>
              </a:rPr>
              <a:t>Hypothesis Testing Example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447800"/>
            <a:ext cx="6371492" cy="4724400"/>
          </a:xfrm>
        </p:spPr>
        <p:txBody>
          <a:bodyPr/>
          <a:lstStyle/>
          <a:p>
            <a:pPr indent="-347472"/>
            <a:r>
              <a:rPr lang="en-US" sz="2000" b="1" dirty="0"/>
              <a:t>Null Hypothesis: leaves of plants grown in a shadow are different from leaves of same plants in the sun</a:t>
            </a:r>
          </a:p>
          <a:p>
            <a:pPr indent="-347472"/>
            <a:r>
              <a:rPr lang="en-US" sz="2000" b="1" dirty="0"/>
              <a:t>Leaves in a shadow, length</a:t>
            </a:r>
          </a:p>
          <a:p>
            <a:pPr lvl="1" indent="-347472"/>
            <a:r>
              <a:rPr lang="en-US" sz="1800" b="1" dirty="0"/>
              <a:t>c(0,1,3,4,6,11,11,6,5,2,1)</a:t>
            </a:r>
          </a:p>
          <a:p>
            <a:pPr indent="-347472"/>
            <a:r>
              <a:rPr lang="en-US" sz="2000" b="1" dirty="0"/>
              <a:t>Leaves in the sun, length</a:t>
            </a:r>
          </a:p>
          <a:p>
            <a:pPr lvl="1" indent="-347472"/>
            <a:r>
              <a:rPr lang="en-US" sz="1800" b="1" dirty="0"/>
              <a:t>c(3,3,7,11,9,7,5,3,1,0,0)</a:t>
            </a:r>
          </a:p>
          <a:p>
            <a:pPr marL="281178" indent="-285750"/>
            <a:r>
              <a:rPr lang="en-US" sz="1800" b="1" dirty="0"/>
              <a:t>Evaluate with descriptive statistics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200" dirty="0"/>
              <a:t>&gt; sun = c(0,1,3,4,6,11,11,6,5,2,1)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&gt; shadow = c(3,3,7,11,9,7,5,3,1,0,0)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</a:t>
            </a:r>
            <a:r>
              <a:rPr lang="en-US" sz="1200" b="1" dirty="0"/>
              <a:t>&gt; mean(sun)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[1] 4.545455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</a:t>
            </a:r>
            <a:r>
              <a:rPr lang="en-US" sz="1200" b="1" dirty="0"/>
              <a:t>&gt; mean(shadow</a:t>
            </a:r>
            <a:r>
              <a:rPr lang="en-US" sz="12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[1] 4.454545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&gt; </a:t>
            </a:r>
            <a:r>
              <a:rPr lang="en-US" sz="1200" dirty="0" err="1"/>
              <a:t>sd</a:t>
            </a:r>
            <a:r>
              <a:rPr lang="en-US" sz="1200" dirty="0"/>
              <a:t>(sun)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[1] 3.777926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&gt; </a:t>
            </a:r>
            <a:r>
              <a:rPr lang="en-US" sz="1200" dirty="0" err="1"/>
              <a:t>sd</a:t>
            </a:r>
            <a:r>
              <a:rPr lang="en-US" sz="1200" dirty="0"/>
              <a:t>(shadow)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[1] 3.670521</a:t>
            </a:r>
          </a:p>
        </p:txBody>
      </p:sp>
    </p:spTree>
    <p:extLst>
      <p:ext uri="{BB962C8B-B14F-4D97-AF65-F5344CB8AC3E}">
        <p14:creationId xmlns:p14="http://schemas.microsoft.com/office/powerpoint/2010/main" val="444476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rgbClr val="00467F"/>
                </a:solidFill>
              </a:rPr>
              <a:t>Hypothesis Testing w/ T-test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05000"/>
            <a:ext cx="7772400" cy="4724400"/>
          </a:xfrm>
        </p:spPr>
        <p:txBody>
          <a:bodyPr/>
          <a:lstStyle/>
          <a:p>
            <a:pPr marL="0" indent="0">
              <a:buNone/>
            </a:pPr>
            <a:endParaRPr lang="en-US" sz="1800" b="1" dirty="0"/>
          </a:p>
          <a:p>
            <a:pPr indent="-347472"/>
            <a:r>
              <a:rPr lang="en-US" sz="1800" b="1" dirty="0" err="1"/>
              <a:t>T.test</a:t>
            </a:r>
            <a:endParaRPr lang="en-US" sz="1800" b="1" dirty="0"/>
          </a:p>
          <a:p>
            <a:pPr marL="395478" lvl="1" indent="0">
              <a:spcBef>
                <a:spcPts val="0"/>
              </a:spcBef>
              <a:buNone/>
            </a:pPr>
            <a:r>
              <a:rPr lang="en-US" sz="1200" dirty="0"/>
              <a:t>&gt; sun = c(0,1,3,4,6,11,11,6,5,2,1)</a:t>
            </a:r>
          </a:p>
          <a:p>
            <a:pPr marL="395478" lvl="1" indent="0">
              <a:spcBef>
                <a:spcPts val="0"/>
              </a:spcBef>
              <a:buNone/>
            </a:pPr>
            <a:r>
              <a:rPr lang="en-US" sz="1200" dirty="0"/>
              <a:t>&gt; shadow = c(3,3,7,11,9,7,5,3,1,0,0)</a:t>
            </a:r>
          </a:p>
          <a:p>
            <a:pPr marL="395478" lvl="1" indent="0">
              <a:spcBef>
                <a:spcPts val="0"/>
              </a:spcBef>
              <a:buNone/>
            </a:pPr>
            <a:r>
              <a:rPr lang="en-US" sz="1200" dirty="0"/>
              <a:t>&gt;  </a:t>
            </a:r>
            <a:r>
              <a:rPr lang="en-US" sz="1200" dirty="0" err="1"/>
              <a:t>t.test</a:t>
            </a:r>
            <a:r>
              <a:rPr lang="en-US" sz="1200" dirty="0"/>
              <a:t>(</a:t>
            </a:r>
            <a:r>
              <a:rPr lang="en-US" sz="1200" dirty="0" err="1"/>
              <a:t>sun,shadow</a:t>
            </a:r>
            <a:r>
              <a:rPr lang="en-US" sz="1200" dirty="0"/>
              <a:t>)</a:t>
            </a:r>
          </a:p>
          <a:p>
            <a:pPr marL="395478" lvl="1" indent="0">
              <a:spcBef>
                <a:spcPts val="0"/>
              </a:spcBef>
              <a:buNone/>
            </a:pPr>
            <a:r>
              <a:rPr lang="en-US" sz="1200" dirty="0"/>
              <a:t>	Welch Two Sample t-test</a:t>
            </a:r>
          </a:p>
          <a:p>
            <a:pPr marL="395478" lvl="1" indent="0">
              <a:spcBef>
                <a:spcPts val="0"/>
              </a:spcBef>
              <a:buNone/>
            </a:pPr>
            <a:r>
              <a:rPr lang="en-US" sz="1200" dirty="0"/>
              <a:t>data:  sun and shadow</a:t>
            </a:r>
          </a:p>
          <a:p>
            <a:pPr marL="395478" lvl="1" indent="0">
              <a:spcBef>
                <a:spcPts val="0"/>
              </a:spcBef>
              <a:buNone/>
            </a:pPr>
            <a:r>
              <a:rPr lang="en-US" sz="1200" dirty="0"/>
              <a:t>t = 0.057241, </a:t>
            </a:r>
            <a:r>
              <a:rPr lang="en-US" sz="1200" dirty="0" err="1"/>
              <a:t>df</a:t>
            </a:r>
            <a:r>
              <a:rPr lang="en-US" sz="1200" dirty="0"/>
              <a:t> = 19.983, </a:t>
            </a:r>
            <a:r>
              <a:rPr lang="en-US" sz="1200" b="1" dirty="0"/>
              <a:t>p-value = 0.9549</a:t>
            </a:r>
          </a:p>
          <a:p>
            <a:pPr marL="395478" lvl="1" indent="0">
              <a:spcBef>
                <a:spcPts val="0"/>
              </a:spcBef>
              <a:buNone/>
            </a:pPr>
            <a:r>
              <a:rPr lang="en-US" sz="1200" dirty="0"/>
              <a:t>alternative hypothesis: true difference in means is not equal to 0</a:t>
            </a:r>
          </a:p>
          <a:p>
            <a:pPr marL="395478" lvl="1" indent="0">
              <a:spcBef>
                <a:spcPts val="0"/>
              </a:spcBef>
              <a:buNone/>
            </a:pPr>
            <a:r>
              <a:rPr lang="en-US" sz="1200" dirty="0"/>
              <a:t>95 percent confidence interval:</a:t>
            </a:r>
          </a:p>
          <a:p>
            <a:pPr marL="395478" lvl="1" indent="0">
              <a:spcBef>
                <a:spcPts val="0"/>
              </a:spcBef>
              <a:buNone/>
            </a:pPr>
            <a:r>
              <a:rPr lang="en-US" sz="1200" dirty="0"/>
              <a:t> -3.222152  3.403970</a:t>
            </a:r>
          </a:p>
          <a:p>
            <a:pPr marL="395478" lvl="1" indent="0">
              <a:spcBef>
                <a:spcPts val="0"/>
              </a:spcBef>
              <a:buNone/>
            </a:pPr>
            <a:r>
              <a:rPr lang="en-US" sz="1200" dirty="0"/>
              <a:t>sample estimates:</a:t>
            </a:r>
          </a:p>
          <a:p>
            <a:pPr marL="395478" lvl="1" indent="0">
              <a:spcBef>
                <a:spcPts val="0"/>
              </a:spcBef>
              <a:buNone/>
            </a:pPr>
            <a:r>
              <a:rPr lang="en-US" sz="1200" dirty="0"/>
              <a:t>mean of x mean of y </a:t>
            </a:r>
          </a:p>
          <a:p>
            <a:pPr marL="395478" lvl="1" indent="0">
              <a:spcBef>
                <a:spcPts val="0"/>
              </a:spcBef>
              <a:buNone/>
            </a:pPr>
            <a:r>
              <a:rPr lang="en-US" sz="1200" dirty="0"/>
              <a:t> 4.545455  4.454545 </a:t>
            </a:r>
            <a:endParaRPr lang="en-US" b="1" dirty="0"/>
          </a:p>
          <a:p>
            <a:pPr marL="395478" lvl="1" indent="0">
              <a:buNone/>
            </a:pPr>
            <a:endParaRPr lang="en-US" sz="1600" b="1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096000" y="1676400"/>
            <a:ext cx="2514600" cy="762000"/>
          </a:xfrm>
          <a:prstGeom prst="wedgeRoundRectCallout">
            <a:avLst>
              <a:gd name="adj1" fmla="val -102324"/>
              <a:gd name="adj2" fmla="val 2014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95478" lvl="1"/>
            <a:r>
              <a:rPr lang="en-US" dirty="0"/>
              <a:t>P-value &gt;&gt; 0.1, the null hypothesis is rejected</a:t>
            </a:r>
          </a:p>
        </p:txBody>
      </p:sp>
    </p:spTree>
    <p:extLst>
      <p:ext uri="{BB962C8B-B14F-4D97-AF65-F5344CB8AC3E}">
        <p14:creationId xmlns:p14="http://schemas.microsoft.com/office/powerpoint/2010/main" val="3234093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68700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00467F"/>
                </a:solidFill>
              </a:rPr>
              <a:t>Hypothesis Testing Based </a:t>
            </a:r>
            <a:br>
              <a:rPr lang="en-US" sz="3200" dirty="0">
                <a:solidFill>
                  <a:srgbClr val="00467F"/>
                </a:solidFill>
              </a:rPr>
            </a:br>
            <a:r>
              <a:rPr lang="en-US" sz="3200" dirty="0">
                <a:solidFill>
                  <a:srgbClr val="00467F"/>
                </a:solidFill>
              </a:rPr>
              <a:t>on Descriptive Statistics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676400"/>
            <a:ext cx="6705600" cy="4724400"/>
          </a:xfrm>
        </p:spPr>
        <p:txBody>
          <a:bodyPr/>
          <a:lstStyle/>
          <a:p>
            <a:pPr indent="-347472"/>
            <a:r>
              <a:rPr lang="en-US" sz="1800" b="1" dirty="0" err="1"/>
              <a:t>T.test</a:t>
            </a:r>
            <a:endParaRPr lang="en-US" sz="1800" b="1" dirty="0"/>
          </a:p>
          <a:p>
            <a:pPr lvl="1" indent="-347472"/>
            <a:r>
              <a:rPr lang="en-US" sz="1600" dirty="0"/>
              <a:t>One sample </a:t>
            </a:r>
            <a:r>
              <a:rPr lang="en-US" sz="1600" dirty="0" err="1"/>
              <a:t>t.test</a:t>
            </a:r>
            <a:r>
              <a:rPr lang="en-US" sz="1600" dirty="0"/>
              <a:t>: t = (m−</a:t>
            </a:r>
            <a:r>
              <a:rPr lang="el-GR" sz="1600" dirty="0"/>
              <a:t>μ</a:t>
            </a:r>
            <a:r>
              <a:rPr lang="en-US" sz="1600" dirty="0"/>
              <a:t>)/S/√n</a:t>
            </a:r>
          </a:p>
          <a:p>
            <a:pPr marL="795528" lvl="2" indent="0">
              <a:buNone/>
            </a:pPr>
            <a:r>
              <a:rPr lang="en-US" sz="1400" dirty="0"/>
              <a:t>where m is mean, </a:t>
            </a:r>
            <a:r>
              <a:rPr lang="el-GR" sz="1400" dirty="0"/>
              <a:t>μ</a:t>
            </a:r>
            <a:r>
              <a:rPr lang="en-US" sz="1400" dirty="0"/>
              <a:t> is theoretical mean, S is sum of squares, and n is number of samples</a:t>
            </a:r>
          </a:p>
          <a:p>
            <a:pPr lvl="1" indent="-347472"/>
            <a:r>
              <a:rPr lang="en-US" sz="1600" dirty="0"/>
              <a:t>Independent two-sample </a:t>
            </a:r>
            <a:r>
              <a:rPr lang="en-US" sz="1600" dirty="0" err="1"/>
              <a:t>t.test</a:t>
            </a:r>
            <a:r>
              <a:rPr lang="en-US" sz="1600" dirty="0"/>
              <a:t>: t = (m</a:t>
            </a:r>
            <a:r>
              <a:rPr lang="en-US" sz="1600" baseline="-25000" dirty="0"/>
              <a:t>A</a:t>
            </a:r>
            <a:r>
              <a:rPr lang="en-US" sz="1600" dirty="0"/>
              <a:t>−</a:t>
            </a:r>
            <a:r>
              <a:rPr lang="en-US" sz="1600" dirty="0" err="1"/>
              <a:t>m</a:t>
            </a:r>
            <a:r>
              <a:rPr lang="en-US" sz="1600" baseline="-25000" dirty="0" err="1"/>
              <a:t>B</a:t>
            </a:r>
            <a:r>
              <a:rPr lang="en-US" sz="1600" dirty="0"/>
              <a:t>)/√(S</a:t>
            </a:r>
            <a:r>
              <a:rPr lang="en-US" sz="1600" baseline="30000" dirty="0"/>
              <a:t>2</a:t>
            </a:r>
            <a:r>
              <a:rPr lang="en-US" sz="1600" dirty="0"/>
              <a:t>/n</a:t>
            </a:r>
            <a:r>
              <a:rPr lang="en-US" sz="1600" baseline="-25000" dirty="0"/>
              <a:t>A</a:t>
            </a:r>
            <a:r>
              <a:rPr lang="en-US" sz="1600" dirty="0"/>
              <a:t>+S</a:t>
            </a:r>
            <a:r>
              <a:rPr lang="en-US" sz="1600" baseline="30000" dirty="0"/>
              <a:t>2</a:t>
            </a:r>
            <a:r>
              <a:rPr lang="en-US" sz="1600" dirty="0"/>
              <a:t>/</a:t>
            </a:r>
            <a:r>
              <a:rPr lang="en-US" sz="1600" dirty="0" err="1"/>
              <a:t>n</a:t>
            </a:r>
            <a:r>
              <a:rPr lang="en-US" sz="1600" baseline="-25000" dirty="0" err="1"/>
              <a:t>B</a:t>
            </a:r>
            <a:r>
              <a:rPr lang="en-US" sz="1600" dirty="0"/>
              <a:t>)</a:t>
            </a:r>
          </a:p>
          <a:p>
            <a:pPr lvl="1" indent="-347472"/>
            <a:r>
              <a:rPr lang="en-US" sz="1600" dirty="0"/>
              <a:t>Paired </a:t>
            </a:r>
            <a:r>
              <a:rPr lang="en-US" sz="1600" dirty="0" err="1"/>
              <a:t>t.test</a:t>
            </a:r>
            <a:r>
              <a:rPr lang="en-US" sz="1600" dirty="0"/>
              <a:t>: similar to one sample where one of the samples serves as theoretical</a:t>
            </a:r>
            <a:endParaRPr lang="en-US" sz="1600" b="1" dirty="0"/>
          </a:p>
          <a:p>
            <a:pPr marL="281178" indent="-347472"/>
            <a:r>
              <a:rPr lang="en-US" sz="1800" b="1" dirty="0" err="1"/>
              <a:t>Z.test</a:t>
            </a:r>
            <a:endParaRPr lang="en-US" sz="1800" b="1" dirty="0"/>
          </a:p>
          <a:p>
            <a:pPr marL="681228" lvl="1" indent="-347472"/>
            <a:r>
              <a:rPr lang="en-US" sz="1600" dirty="0"/>
              <a:t>One sample </a:t>
            </a:r>
            <a:r>
              <a:rPr lang="en-US" sz="1600" dirty="0" err="1"/>
              <a:t>z.test</a:t>
            </a:r>
            <a:r>
              <a:rPr lang="en-US" sz="1600" dirty="0"/>
              <a:t>: z = (x – </a:t>
            </a:r>
            <a:r>
              <a:rPr lang="el-GR" sz="1600" dirty="0"/>
              <a:t>μ) / σ</a:t>
            </a:r>
            <a:r>
              <a:rPr lang="en-US" sz="1600" dirty="0"/>
              <a:t>, where </a:t>
            </a:r>
            <a:r>
              <a:rPr lang="el-GR" sz="1600" dirty="0"/>
              <a:t>σ</a:t>
            </a:r>
            <a:r>
              <a:rPr lang="en-US" sz="1600" dirty="0"/>
              <a:t> is standard deviation</a:t>
            </a:r>
          </a:p>
          <a:p>
            <a:pPr marL="281178" indent="-347472"/>
            <a:r>
              <a:rPr lang="en-US" sz="1800" b="1" dirty="0"/>
              <a:t>T Vs. Z: </a:t>
            </a:r>
            <a:r>
              <a:rPr lang="en-US" sz="1800" dirty="0"/>
              <a:t>use Z if you know standard deviation</a:t>
            </a:r>
          </a:p>
          <a:p>
            <a:pPr marL="281178" indent="-347472"/>
            <a:r>
              <a:rPr lang="en-US" sz="1800" b="1" dirty="0"/>
              <a:t>T- and Z- tests compare means (“normalized” by variances)</a:t>
            </a:r>
          </a:p>
          <a:p>
            <a:pPr marL="281178" indent="-347472"/>
            <a:r>
              <a:rPr lang="en-US" sz="1800" b="1" dirty="0"/>
              <a:t>Use ANOVA to compare variances</a:t>
            </a:r>
          </a:p>
        </p:txBody>
      </p:sp>
    </p:spTree>
    <p:extLst>
      <p:ext uri="{BB962C8B-B14F-4D97-AF65-F5344CB8AC3E}">
        <p14:creationId xmlns:p14="http://schemas.microsoft.com/office/powerpoint/2010/main" val="682605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rgbClr val="00467F"/>
                </a:solidFill>
              </a:rPr>
              <a:t>Hypothesis Testing Based </a:t>
            </a:r>
            <a:br>
              <a:rPr lang="en-US" sz="3200" dirty="0">
                <a:solidFill>
                  <a:srgbClr val="00467F"/>
                </a:solidFill>
              </a:rPr>
            </a:br>
            <a:r>
              <a:rPr lang="en-US" sz="3200" dirty="0">
                <a:solidFill>
                  <a:srgbClr val="00467F"/>
                </a:solidFill>
              </a:rPr>
              <a:t>on Inferential Statistics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2057400"/>
            <a:ext cx="6019800" cy="4191000"/>
          </a:xfrm>
        </p:spPr>
        <p:txBody>
          <a:bodyPr/>
          <a:lstStyle/>
          <a:p>
            <a:pPr marL="281178" indent="-347472"/>
            <a:r>
              <a:rPr lang="en-US" sz="2000" b="1" dirty="0"/>
              <a:t>Prime inferential method is Correlation</a:t>
            </a:r>
          </a:p>
          <a:p>
            <a:pPr marL="281178" indent="-347472"/>
            <a:r>
              <a:rPr lang="en-US" sz="2000" b="1" dirty="0"/>
              <a:t>T/Z tests Vs. Correlation</a:t>
            </a:r>
          </a:p>
          <a:p>
            <a:pPr marL="681228" lvl="1" indent="-347472"/>
            <a:r>
              <a:rPr lang="en-US" sz="1600" b="1" dirty="0"/>
              <a:t>Descriptive: can compare measurements in same units</a:t>
            </a:r>
          </a:p>
          <a:p>
            <a:pPr marL="681228" lvl="1" indent="-347472"/>
            <a:r>
              <a:rPr lang="en-US" sz="1600" b="1" dirty="0"/>
              <a:t>Inferential: can compare measurements in same and in different units</a:t>
            </a:r>
          </a:p>
          <a:p>
            <a:pPr marL="681228" lvl="1" indent="-347472"/>
            <a:r>
              <a:rPr lang="en-US" sz="1600" b="1" dirty="0"/>
              <a:t>Cannot use correlation when the data is not “ordered”, </a:t>
            </a:r>
            <a:r>
              <a:rPr lang="en-US" sz="1600" b="1" dirty="0" smtClean="0"/>
              <a:t>the</a:t>
            </a:r>
            <a:r>
              <a:rPr lang="en-US" sz="1600" b="1" dirty="0" smtClean="0"/>
              <a:t> </a:t>
            </a:r>
            <a:r>
              <a:rPr lang="en-US" sz="1600" b="1" dirty="0"/>
              <a:t>samples are not “tied” to each </a:t>
            </a:r>
            <a:r>
              <a:rPr lang="en-US" sz="1600" b="1" dirty="0" smtClean="0"/>
              <a:t>other, e.g. you can correlate width and length of leaves of the same plant sample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7215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rgbClr val="00467F"/>
                </a:solidFill>
              </a:rPr>
              <a:t>Correlation Analysis Example</a:t>
            </a:r>
            <a:br>
              <a:rPr lang="en-US" sz="3200" dirty="0">
                <a:solidFill>
                  <a:srgbClr val="00467F"/>
                </a:solidFill>
              </a:rPr>
            </a:br>
            <a:r>
              <a:rPr lang="en-US" sz="3200" dirty="0" err="1" smtClean="0">
                <a:solidFill>
                  <a:srgbClr val="00467F"/>
                </a:solidFill>
              </a:rPr>
              <a:t>StatesDataForR.xlxs</a:t>
            </a:r>
            <a:endParaRPr lang="en-US" sz="32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472759"/>
              </p:ext>
            </p:extLst>
          </p:nvPr>
        </p:nvGraphicFramePr>
        <p:xfrm>
          <a:off x="685800" y="1905000"/>
          <a:ext cx="7488073" cy="3200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Worksheet" r:id="rId3" imgW="3871102" imgH="1653556" progId="Excel.Sheet.12">
                  <p:embed/>
                </p:oleObj>
              </mc:Choice>
              <mc:Fallback>
                <p:oleObj name="Worksheet" r:id="rId3" imgW="3871102" imgH="165355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1905000"/>
                        <a:ext cx="7488073" cy="3200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3206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9438034"/>
              </p:ext>
            </p:extLst>
          </p:nvPr>
        </p:nvGraphicFramePr>
        <p:xfrm>
          <a:off x="2552700" y="4267200"/>
          <a:ext cx="4152900" cy="2409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>
                <a:solidFill>
                  <a:srgbClr val="00467F"/>
                </a:solidFill>
              </a:rPr>
              <a:t>Regression </a:t>
            </a:r>
            <a:r>
              <a:rPr lang="en-US" sz="3200" dirty="0">
                <a:solidFill>
                  <a:srgbClr val="00467F"/>
                </a:solidFill>
              </a:rPr>
              <a:t>Analysis Example</a:t>
            </a:r>
            <a:br>
              <a:rPr lang="en-US" sz="3200" dirty="0">
                <a:solidFill>
                  <a:srgbClr val="00467F"/>
                </a:solidFill>
              </a:rPr>
            </a:br>
            <a:r>
              <a:rPr lang="en-US" sz="2000" dirty="0" smtClean="0">
                <a:solidFill>
                  <a:srgbClr val="00467F"/>
                </a:solidFill>
              </a:rPr>
              <a:t>Scatter Plot / </a:t>
            </a:r>
            <a:r>
              <a:rPr lang="en-US" sz="2000" dirty="0" err="1" smtClean="0">
                <a:solidFill>
                  <a:srgbClr val="00467F"/>
                </a:solidFill>
              </a:rPr>
              <a:t>StatesDataForR.x</a:t>
            </a:r>
            <a:r>
              <a:rPr lang="en-US" sz="2000" dirty="0" err="1" smtClean="0">
                <a:solidFill>
                  <a:srgbClr val="00467F"/>
                </a:solidFill>
              </a:rPr>
              <a:t>lxs</a:t>
            </a:r>
            <a:endParaRPr lang="en-US" sz="2000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685800" y="4648200"/>
            <a:ext cx="1524000" cy="685800"/>
          </a:xfrm>
          <a:prstGeom prst="wedgeRoundRectCallout">
            <a:avLst>
              <a:gd name="adj1" fmla="val 134295"/>
              <a:gd name="adj2" fmla="val 454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Nevada /</a:t>
            </a:r>
          </a:p>
          <a:p>
            <a:pPr algn="ctr"/>
            <a:r>
              <a:rPr lang="en-US" dirty="0" smtClean="0"/>
              <a:t>Las Vegas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162800" y="4991100"/>
            <a:ext cx="1524000" cy="685800"/>
          </a:xfrm>
          <a:prstGeom prst="wedgeRoundRectCallout">
            <a:avLst>
              <a:gd name="adj1" fmla="val -223013"/>
              <a:gd name="adj2" fmla="val 1126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Mississippi 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941229"/>
              </p:ext>
            </p:extLst>
          </p:nvPr>
        </p:nvGraphicFramePr>
        <p:xfrm>
          <a:off x="304800" y="1606062"/>
          <a:ext cx="42672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953811"/>
              </p:ext>
            </p:extLst>
          </p:nvPr>
        </p:nvGraphicFramePr>
        <p:xfrm>
          <a:off x="4724400" y="1606062"/>
          <a:ext cx="39624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147216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188247"/>
            <a:ext cx="8229600" cy="668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467F"/>
                </a:solidFill>
              </a:rPr>
              <a:t>Regression Analysis Example</a:t>
            </a:r>
            <a:br>
              <a:rPr lang="en-US" sz="3200" b="1" dirty="0" smtClean="0">
                <a:solidFill>
                  <a:srgbClr val="00467F"/>
                </a:solidFill>
              </a:rPr>
            </a:br>
            <a:r>
              <a:rPr lang="en-US" sz="2000" b="1" dirty="0">
                <a:solidFill>
                  <a:srgbClr val="00467F"/>
                </a:solidFill>
              </a:rPr>
              <a:t>Data Analysis / Regression / </a:t>
            </a:r>
            <a:r>
              <a:rPr lang="en-US" sz="2000" b="1" dirty="0" err="1">
                <a:solidFill>
                  <a:srgbClr val="00467F"/>
                </a:solidFill>
              </a:rPr>
              <a:t>StatesDataForR.xlxs</a:t>
            </a:r>
            <a:endParaRPr lang="en-US" sz="2000" b="1" dirty="0"/>
          </a:p>
          <a:p>
            <a:pPr algn="ctr"/>
            <a:endParaRPr lang="en-US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6400"/>
            <a:ext cx="3962400" cy="16855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2895600"/>
            <a:ext cx="4614131" cy="355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15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932189"/>
              </p:ext>
            </p:extLst>
          </p:nvPr>
        </p:nvGraphicFramePr>
        <p:xfrm>
          <a:off x="1066801" y="1462556"/>
          <a:ext cx="6857998" cy="48802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7505"/>
                <a:gridCol w="786866"/>
                <a:gridCol w="531628"/>
                <a:gridCol w="533828"/>
                <a:gridCol w="661543"/>
                <a:gridCol w="840711"/>
                <a:gridCol w="826930"/>
                <a:gridCol w="840711"/>
                <a:gridCol w="868276"/>
              </a:tblGrid>
              <a:tr h="28607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SUMMARY OUTPUT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</a:tr>
              <a:tr h="146132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</a:tr>
              <a:tr h="28607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Regression Statistics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</a:tr>
              <a:tr h="28607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Multiple 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0.702975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</a:tr>
              <a:tr h="28607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 Square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0.494174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</a:tr>
              <a:tr h="28607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Adjusted R Square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0.483636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</a:tr>
              <a:tr h="28607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Standard Error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0.438001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</a:tr>
              <a:tr h="14613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Observations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</a:tr>
              <a:tr h="146132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</a:tr>
              <a:tr h="14613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ANOVA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</a:tr>
              <a:tr h="2860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df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SS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MS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Significance F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</a:tr>
              <a:tr h="28607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Regression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8.99644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8.99644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46.89432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1.2579E-08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</a:tr>
              <a:tr h="28607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Residual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9.20856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0.191845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</a:tr>
              <a:tr h="14613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Total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18.205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</a:tr>
              <a:tr h="146132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</a:tr>
              <a:tr h="418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Coefficients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Standard Error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 Stat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P-value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Lower 95%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Upper 95%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Lower 95.0%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Upper 95.0%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</a:tr>
              <a:tr h="28607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Intercept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0.313616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0.139557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2.247226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0.029259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0.03301797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0.59421455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0.03301797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0.59421455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</a:tr>
              <a:tr h="28607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X Variable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0.116073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0.01695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6.847942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1.26E-08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0.08199236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0.15015287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0.08199236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0.15015287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</a:tr>
              <a:tr h="146132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</a:tr>
              <a:tr h="146132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</a:tr>
              <a:tr h="146132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7" marR="6737" marT="6737" marB="0" anchor="b"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457200" y="188247"/>
            <a:ext cx="8229600" cy="668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467F"/>
                </a:solidFill>
              </a:rPr>
              <a:t>Regression Analysis Example (Cont.)</a:t>
            </a:r>
            <a:br>
              <a:rPr lang="en-US" sz="3200" b="1" dirty="0" smtClean="0">
                <a:solidFill>
                  <a:srgbClr val="00467F"/>
                </a:solidFill>
              </a:rPr>
            </a:br>
            <a:r>
              <a:rPr lang="en-US" sz="2000" b="1" dirty="0" smtClean="0">
                <a:solidFill>
                  <a:srgbClr val="00467F"/>
                </a:solidFill>
              </a:rPr>
              <a:t>Data Analysis / Regression / </a:t>
            </a:r>
            <a:r>
              <a:rPr lang="en-US" sz="2000" b="1" dirty="0" err="1" smtClean="0">
                <a:solidFill>
                  <a:srgbClr val="00467F"/>
                </a:solidFill>
              </a:rPr>
              <a:t>StatesDataForR.xlxs</a:t>
            </a:r>
            <a:endParaRPr lang="en-US" sz="2000" b="1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4572000" y="2133600"/>
            <a:ext cx="2743200" cy="685800"/>
          </a:xfrm>
          <a:prstGeom prst="wedgeRoundRectCallout">
            <a:avLst>
              <a:gd name="adj1" fmla="val -105277"/>
              <a:gd name="adj2" fmla="val 209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= 1 –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reg.line</a:t>
            </a:r>
            <a:r>
              <a:rPr lang="en-US" dirty="0" smtClean="0"/>
              <a:t> –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total</a:t>
            </a:r>
            <a:r>
              <a:rPr lang="en-US" baseline="-25000" dirty="0" smtClean="0"/>
              <a:t>(mean)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645019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Useful Links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704999" y="2102700"/>
            <a:ext cx="8172300" cy="4755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http://www.statisticshowto.com/statistics-basics/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https://www.socialresearchmethods.net/kb/index.php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A semester-long course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http://online.stanford.edu/course/probability-and-statistics-self-paced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R tutorials</a:t>
            </a:r>
          </a:p>
          <a:p>
            <a:pPr marL="4000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http://www.statmethods.net/index.html</a:t>
            </a:r>
          </a:p>
          <a:p>
            <a:pPr marL="4000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http://www.cengage.com/resource_uploads/downloads/1305115341_450336.pdf</a:t>
            </a:r>
          </a:p>
          <a:p>
            <a:pPr marL="114300" lvl="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endParaRPr lang="en-US" u="sng" dirty="0">
              <a:solidFill>
                <a:schemeClr val="dk1"/>
              </a:solidFill>
            </a:endParaRPr>
          </a:p>
          <a:p>
            <a:pPr marL="114300" lvl="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endParaRPr lang="en-US" u="sng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456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Course Outline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524000" y="1524000"/>
            <a:ext cx="6829350" cy="381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800" b="1" dirty="0">
                <a:solidFill>
                  <a:schemeClr val="dk1"/>
                </a:solidFill>
              </a:rPr>
              <a:t>Intro to Stats part 1 review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sz="1800" b="1" dirty="0">
                <a:solidFill>
                  <a:schemeClr val="dk1"/>
                </a:solidFill>
              </a:rPr>
              <a:t>Significance 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sz="1800" b="1" dirty="0" smtClean="0">
                <a:solidFill>
                  <a:schemeClr val="dk1"/>
                </a:solidFill>
              </a:rPr>
              <a:t>Correlation </a:t>
            </a:r>
            <a:endParaRPr lang="en-US" sz="1800" b="1" dirty="0">
              <a:solidFill>
                <a:schemeClr val="dk1"/>
              </a:solidFill>
            </a:endParaRP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sz="1800" b="1" dirty="0">
                <a:solidFill>
                  <a:schemeClr val="dk1"/>
                </a:solidFill>
              </a:rPr>
              <a:t>Regression 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-US" sz="1800" b="1" dirty="0" smtClean="0">
                <a:solidFill>
                  <a:schemeClr val="dk1"/>
                </a:solidFill>
              </a:rPr>
              <a:t>Cluster </a:t>
            </a:r>
            <a:r>
              <a:rPr lang="en-US" sz="1800" b="1" dirty="0">
                <a:solidFill>
                  <a:schemeClr val="dk1"/>
                </a:solidFill>
              </a:rPr>
              <a:t>analysis http://www.listendata.com/2016/01/cluster-analysis-with-r.html</a:t>
            </a:r>
            <a:endParaRPr lang="en-US" sz="1800" b="1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1000166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9250" marR="0" lvl="0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ct val="25000"/>
              <a:buFont typeface="Arial"/>
              <a:buNone/>
            </a:pPr>
            <a:endParaRPr sz="6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marR="0" lvl="0" indent="-349250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ct val="25000"/>
              <a:buFont typeface="Arial"/>
              <a:buNone/>
            </a:pPr>
            <a:r>
              <a:rPr lang="en-US" sz="6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Intro to Statistics Part 1 Review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38400" y="2438400"/>
            <a:ext cx="4572000" cy="2229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dk1"/>
                </a:solidFill>
              </a:rPr>
              <a:t>What is statistics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dk1"/>
                </a:solidFill>
              </a:rPr>
              <a:t>Major definitions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dk1"/>
                </a:solidFill>
              </a:rPr>
              <a:t>Exploratory analysis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dk1"/>
                </a:solidFill>
              </a:rPr>
              <a:t>Descriptive statistics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dk1"/>
                </a:solidFill>
              </a:rPr>
              <a:t>Inferential statistics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dk1"/>
                </a:solidFill>
              </a:rPr>
              <a:t>Probability and statistics</a:t>
            </a:r>
          </a:p>
        </p:txBody>
      </p:sp>
    </p:spTree>
    <p:extLst>
      <p:ext uri="{BB962C8B-B14F-4D97-AF65-F5344CB8AC3E}">
        <p14:creationId xmlns:p14="http://schemas.microsoft.com/office/powerpoint/2010/main" val="46890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rgbClr val="00467F"/>
                </a:solidFill>
              </a:rPr>
              <a:t>Statistical Significance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2133600"/>
            <a:ext cx="6400800" cy="3657600"/>
          </a:xfrm>
        </p:spPr>
        <p:txBody>
          <a:bodyPr/>
          <a:lstStyle/>
          <a:p>
            <a:pPr indent="-347472"/>
            <a:r>
              <a:rPr lang="en-US" sz="1800" b="1" dirty="0"/>
              <a:t>Be careful about results of your statistic analysis</a:t>
            </a:r>
          </a:p>
          <a:p>
            <a:pPr indent="-347472"/>
            <a:r>
              <a:rPr lang="en-US" sz="1800" b="1" dirty="0"/>
              <a:t>Statistics isn’t an exact science, think of it as finely tuned guesswork</a:t>
            </a:r>
          </a:p>
          <a:p>
            <a:pPr indent="-347472"/>
            <a:r>
              <a:rPr lang="en-US" sz="1800" b="1" dirty="0"/>
              <a:t>The statistical significance let’s you assess how good your “guess” is </a:t>
            </a:r>
          </a:p>
          <a:p>
            <a:pPr lvl="1" indent="-347472"/>
            <a:r>
              <a:rPr lang="en-US" sz="1600" b="1" dirty="0"/>
              <a:t>Usually is denoted as α (“alpha”) </a:t>
            </a:r>
          </a:p>
          <a:p>
            <a:pPr lvl="1" indent="-347472"/>
            <a:r>
              <a:rPr lang="en-US" sz="1600" b="1" dirty="0"/>
              <a:t>Alpha level is largely arbitrary</a:t>
            </a:r>
          </a:p>
          <a:p>
            <a:pPr lvl="1" indent="-347472"/>
            <a:r>
              <a:rPr lang="en-US" sz="1600" b="1" dirty="0"/>
              <a:t>Depends on an industry</a:t>
            </a:r>
          </a:p>
          <a:p>
            <a:pPr lvl="1" indent="-347472"/>
            <a:r>
              <a:rPr lang="en-US" sz="1600" b="1" dirty="0"/>
              <a:t>If analysis satisfies industry-accepted alpha level, your “guess” is good </a:t>
            </a:r>
          </a:p>
          <a:p>
            <a:pPr marL="395478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0144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rgbClr val="00467F"/>
                </a:solidFill>
              </a:rPr>
              <a:t>Probability in Statistics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752600"/>
            <a:ext cx="6400800" cy="4724400"/>
          </a:xfrm>
        </p:spPr>
        <p:txBody>
          <a:bodyPr/>
          <a:lstStyle/>
          <a:p>
            <a:pPr indent="-347472"/>
            <a:r>
              <a:rPr lang="en-US" sz="1800" b="1" dirty="0"/>
              <a:t>Statistical analysis makes certain claims about the data</a:t>
            </a:r>
          </a:p>
          <a:p>
            <a:pPr indent="-347472"/>
            <a:r>
              <a:rPr lang="en-US" sz="1800" b="1" dirty="0"/>
              <a:t>Statistics uses probability math to determine significance of the results</a:t>
            </a:r>
          </a:p>
          <a:p>
            <a:pPr indent="-347472"/>
            <a:r>
              <a:rPr lang="en-US" sz="1800" b="1" dirty="0"/>
              <a:t>Significance is level of probability considered to be  “good enough”</a:t>
            </a:r>
          </a:p>
          <a:p>
            <a:pPr indent="-347472"/>
            <a:r>
              <a:rPr lang="en-US" sz="1800" b="1" dirty="0"/>
              <a:t>In probability speak the claim about the data is </a:t>
            </a:r>
            <a:r>
              <a:rPr lang="en-US" sz="1800" b="1" i="1" dirty="0"/>
              <a:t>Hypothesis</a:t>
            </a:r>
            <a:endParaRPr lang="en-US" sz="1800" b="1" dirty="0"/>
          </a:p>
          <a:p>
            <a:pPr indent="-347472"/>
            <a:r>
              <a:rPr lang="en-US" sz="1800" b="1" dirty="0"/>
              <a:t>P-Value (short for probability): </a:t>
            </a:r>
          </a:p>
          <a:p>
            <a:pPr lvl="1" indent="-347472"/>
            <a:r>
              <a:rPr lang="en-US" sz="1600" b="1" dirty="0"/>
              <a:t>A measure of the strength of evidence against the hypothesis</a:t>
            </a:r>
          </a:p>
          <a:p>
            <a:pPr lvl="1" indent="-347472"/>
            <a:r>
              <a:rPr lang="en-US" sz="1600" b="1" dirty="0"/>
              <a:t>The smaller the p-value, the greater is the evidence against the hypothesis</a:t>
            </a:r>
          </a:p>
          <a:p>
            <a:pPr marL="395478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950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rgbClr val="00467F"/>
                </a:solidFill>
              </a:rPr>
              <a:t>What is Probability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81200"/>
            <a:ext cx="6400800" cy="3886200"/>
          </a:xfrm>
        </p:spPr>
        <p:txBody>
          <a:bodyPr/>
          <a:lstStyle/>
          <a:p>
            <a:pPr indent="-347472"/>
            <a:r>
              <a:rPr lang="en-US" sz="1800" b="1" dirty="0"/>
              <a:t>A branch of math calculating likelihood of a given event</a:t>
            </a:r>
          </a:p>
          <a:p>
            <a:pPr indent="-347472"/>
            <a:r>
              <a:rPr lang="en-US" sz="1800" b="1" dirty="0"/>
              <a:t>Expressed as a number between 1 and 0</a:t>
            </a:r>
          </a:p>
          <a:p>
            <a:pPr lvl="1" indent="-347472"/>
            <a:r>
              <a:rPr lang="en-US" b="1" dirty="0"/>
              <a:t>1 for certainty</a:t>
            </a:r>
          </a:p>
          <a:p>
            <a:pPr lvl="1" indent="-347472"/>
            <a:r>
              <a:rPr lang="en-US" b="1" dirty="0"/>
              <a:t>0 for impossibility</a:t>
            </a:r>
          </a:p>
          <a:p>
            <a:pPr indent="-347472"/>
            <a:r>
              <a:rPr lang="en-US" b="1" dirty="0"/>
              <a:t>In a simple case of two discrete events </a:t>
            </a:r>
            <a:r>
              <a:rPr lang="en-US" b="1" dirty="0" smtClean="0"/>
              <a:t>(e.g. coin toss) the </a:t>
            </a:r>
            <a:r>
              <a:rPr lang="en-US" b="1" dirty="0"/>
              <a:t>probability is</a:t>
            </a:r>
          </a:p>
          <a:p>
            <a:pPr lvl="1" indent="-347472"/>
            <a:r>
              <a:rPr lang="en-US" b="1" dirty="0"/>
              <a:t>P(a) = N(a) / [N(a) + N(b)</a:t>
            </a:r>
          </a:p>
          <a:p>
            <a:pPr lvl="1" indent="-347472"/>
            <a:r>
              <a:rPr lang="en-US" b="1" dirty="0"/>
              <a:t>N is number of events</a:t>
            </a:r>
          </a:p>
          <a:p>
            <a:pPr lvl="1" indent="-347472"/>
            <a:r>
              <a:rPr lang="en-US" b="1" dirty="0"/>
              <a:t>Important: events (a) and (b) are independent, either (a) or (b)</a:t>
            </a:r>
          </a:p>
          <a:p>
            <a:pPr lvl="1" indent="-347472"/>
            <a:r>
              <a:rPr lang="en-US" b="1" dirty="0"/>
              <a:t>For large number of events we use mass probability function</a:t>
            </a:r>
          </a:p>
          <a:p>
            <a:pPr indent="-347472"/>
            <a:r>
              <a:rPr lang="en-US" b="1" dirty="0"/>
              <a:t>In cases with continuous events/variables we use probability density function</a:t>
            </a:r>
          </a:p>
          <a:p>
            <a:pPr marL="395478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2271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F65D74B-F1AD-443C-BBF7-156AD51B4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958" y="3836521"/>
            <a:ext cx="3429128" cy="2443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8700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00467F"/>
                </a:solidFill>
              </a:rPr>
              <a:t>Two-coin Toss Example</a:t>
            </a:r>
            <a:br>
              <a:rPr lang="en-US" sz="3200" dirty="0">
                <a:solidFill>
                  <a:srgbClr val="00467F"/>
                </a:solidFill>
              </a:rPr>
            </a:br>
            <a:r>
              <a:rPr lang="en-US" sz="2000" dirty="0">
                <a:solidFill>
                  <a:srgbClr val="00467F"/>
                </a:solidFill>
              </a:rPr>
              <a:t>Binomial Distribution</a:t>
            </a:r>
            <a:r>
              <a:rPr lang="en-US" sz="3200" dirty="0">
                <a:solidFill>
                  <a:srgbClr val="00467F"/>
                </a:solidFill>
              </a:rPr>
              <a:t/>
            </a:r>
            <a:br>
              <a:rPr lang="en-US" sz="3200" dirty="0">
                <a:solidFill>
                  <a:srgbClr val="00467F"/>
                </a:solidFill>
              </a:rPr>
            </a:br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CCD195D6-8B6B-40A5-A73C-72DD7E8C7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701188"/>
              </p:ext>
            </p:extLst>
          </p:nvPr>
        </p:nvGraphicFramePr>
        <p:xfrm>
          <a:off x="1295400" y="2080111"/>
          <a:ext cx="2628900" cy="175641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xmlns="" val="142961962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xmlns="" val="396176097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xmlns="" val="2546998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effectLst/>
                        </a:rPr>
                        <a:t>Outcome</a:t>
                      </a:r>
                    </a:p>
                  </a:txBody>
                  <a:tcPr marL="47625" marR="47625" marT="47625" marB="47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First Flip</a:t>
                      </a:r>
                    </a:p>
                  </a:txBody>
                  <a:tcPr marL="47625" marR="47625" marT="47625" marB="47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Second Flip</a:t>
                      </a:r>
                    </a:p>
                  </a:txBody>
                  <a:tcPr marL="47625" marR="47625" marT="47625" marB="47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8534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1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Heads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Heads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630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2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Heads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Tails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49714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3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Tails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Heads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6246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4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Tails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"/>
                        </a:rPr>
                        <a:t>Tails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2769628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28132E73-CAAF-43AD-8169-0BAAE7DB6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034456"/>
              </p:ext>
            </p:extLst>
          </p:nvPr>
        </p:nvGraphicFramePr>
        <p:xfrm>
          <a:off x="4724400" y="2082847"/>
          <a:ext cx="2362200" cy="1447800"/>
        </p:xfrm>
        <a:graphic>
          <a:graphicData uri="http://schemas.openxmlformats.org/drawingml/2006/table">
            <a:tbl>
              <a:tblPr/>
              <a:tblGrid>
                <a:gridCol w="1181100">
                  <a:extLst>
                    <a:ext uri="{9D8B030D-6E8A-4147-A177-3AD203B41FA5}">
                      <a16:colId xmlns:a16="http://schemas.microsoft.com/office/drawing/2014/main" xmlns="" val="369719351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xmlns="" val="1770345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effectLst/>
                        </a:rPr>
                        <a:t>Number of Heads</a:t>
                      </a:r>
                    </a:p>
                  </a:txBody>
                  <a:tcPr marL="47625" marR="47625" marT="47625" marB="47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Probability</a:t>
                      </a:r>
                    </a:p>
                  </a:txBody>
                  <a:tcPr marL="47625" marR="47625" marT="47625" marB="47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7433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"/>
                        </a:rPr>
                        <a:t>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1/4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118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1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"/>
                        </a:rPr>
                        <a:t>1/2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7181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2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"/>
                        </a:rPr>
                        <a:t>1/4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8159368"/>
                  </a:ext>
                </a:extLst>
              </a:tr>
            </a:tbl>
          </a:graphicData>
        </a:graphic>
      </p:graphicFrame>
      <p:sp>
        <p:nvSpPr>
          <p:cNvPr id="3" name="Rounded Rectangular Callout 2"/>
          <p:cNvSpPr/>
          <p:nvPr/>
        </p:nvSpPr>
        <p:spPr>
          <a:xfrm>
            <a:off x="1295400" y="4495800"/>
            <a:ext cx="2133600" cy="1371600"/>
          </a:xfrm>
          <a:prstGeom prst="wedgeRoundRectCallout">
            <a:avLst>
              <a:gd name="adj1" fmla="val 74679"/>
              <a:gd name="adj2" fmla="val -155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Note: if you replace Probability with Frequency, you will get histogram of a two-coin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412"/>
            <a:ext cx="8229600" cy="668700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00467F"/>
                </a:solidFill>
              </a:rPr>
              <a:t>Binomial and Normal Distributions</a:t>
            </a:r>
            <a:br>
              <a:rPr lang="en-US" sz="3200" dirty="0">
                <a:solidFill>
                  <a:srgbClr val="00467F"/>
                </a:solidFill>
              </a:rPr>
            </a:b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4B256A7-3F70-430D-A3AC-CC4B30CBA70F}"/>
              </a:ext>
            </a:extLst>
          </p:cNvPr>
          <p:cNvSpPr txBox="1"/>
          <p:nvPr/>
        </p:nvSpPr>
        <p:spPr>
          <a:xfrm>
            <a:off x="2133600" y="5181600"/>
            <a:ext cx="46335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large number of events (i.e. from discrete to continuous) binomial becomes normal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Binomial Distribution is Mass Probability Function</a:t>
            </a:r>
          </a:p>
          <a:p>
            <a:pPr algn="ctr"/>
            <a:r>
              <a:rPr lang="en-US" dirty="0"/>
              <a:t>Normal Distribution is Probability Density Function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B7688ED3-A0B6-4C1B-88E8-8524AA287698}"/>
              </a:ext>
            </a:extLst>
          </p:cNvPr>
          <p:cNvGrpSpPr/>
          <p:nvPr/>
        </p:nvGrpSpPr>
        <p:grpSpPr>
          <a:xfrm>
            <a:off x="1752600" y="1524000"/>
            <a:ext cx="5486400" cy="3426540"/>
            <a:chOff x="2133600" y="2209800"/>
            <a:chExt cx="4633589" cy="274074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61F421FF-9DAC-445D-9770-CC552AA3B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3600" y="2209800"/>
              <a:ext cx="4633589" cy="274074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17337D80-AE8D-4BB0-89F3-AFF59DD65C41}"/>
                </a:ext>
              </a:extLst>
            </p:cNvPr>
            <p:cNvSpPr/>
            <p:nvPr/>
          </p:nvSpPr>
          <p:spPr>
            <a:xfrm>
              <a:off x="5105400" y="2514600"/>
              <a:ext cx="14478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7027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88247"/>
            <a:ext cx="8229600" cy="668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3200" b="1" dirty="0">
                <a:solidFill>
                  <a:srgbClr val="00467F"/>
                </a:solidFill>
              </a:rPr>
              <a:t>What is P-value</a:t>
            </a:r>
            <a:endParaRPr lang="en-US" sz="3200" b="1" dirty="0"/>
          </a:p>
        </p:txBody>
      </p:sp>
      <p:pic>
        <p:nvPicPr>
          <p:cNvPr id="2050" name="Picture 2" descr="Image result for p value normal distribution">
            <a:extLst>
              <a:ext uri="{FF2B5EF4-FFF2-40B4-BE49-F238E27FC236}">
                <a16:creationId xmlns:a16="http://schemas.microsoft.com/office/drawing/2014/main" xmlns="" id="{7E78C736-A022-4311-B534-745F0847A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255" y="1752600"/>
            <a:ext cx="6553489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562332"/>
      </p:ext>
    </p:extLst>
  </p:cSld>
  <p:clrMapOvr>
    <a:masterClrMapping/>
  </p:clrMapOvr>
</p:sld>
</file>

<file path=ppt/theme/theme1.xml><?xml version="1.0" encoding="utf-8"?>
<a:theme xmlns:a="http://schemas.openxmlformats.org/drawingml/2006/main" name="GSA IT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32129</TotalTime>
  <Words>818</Words>
  <Application>Microsoft Office PowerPoint</Application>
  <PresentationFormat>On-screen Show (4:3)</PresentationFormat>
  <Paragraphs>222</Paragraphs>
  <Slides>20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Narrow</vt:lpstr>
      <vt:lpstr>Calibri</vt:lpstr>
      <vt:lpstr>Courier</vt:lpstr>
      <vt:lpstr>Georgia</vt:lpstr>
      <vt:lpstr>Noto Sans Symbols</vt:lpstr>
      <vt:lpstr>GSA IT Template</vt:lpstr>
      <vt:lpstr>Microsoft Excel Worksheet</vt:lpstr>
      <vt:lpstr>PowerPoint Presentation</vt:lpstr>
      <vt:lpstr>Course Outline</vt:lpstr>
      <vt:lpstr>Intro to Statistics Part 1 Review</vt:lpstr>
      <vt:lpstr>Statistical Significance</vt:lpstr>
      <vt:lpstr>Probability in Statistics</vt:lpstr>
      <vt:lpstr>What is Probability</vt:lpstr>
      <vt:lpstr>Two-coin Toss Example Binomial Distribution </vt:lpstr>
      <vt:lpstr>Binomial and Normal Distributions </vt:lpstr>
      <vt:lpstr>PowerPoint Presentation</vt:lpstr>
      <vt:lpstr>Hypothesis Testing</vt:lpstr>
      <vt:lpstr>Hypothesis Testing Example</vt:lpstr>
      <vt:lpstr>Hypothesis Testing w/ T-test</vt:lpstr>
      <vt:lpstr>Hypothesis Testing Based  on Descriptive Statistics</vt:lpstr>
      <vt:lpstr>Hypothesis Testing Based  on Inferential Statistics</vt:lpstr>
      <vt:lpstr>Correlation Analysis Example StatesDataForR.xlxs</vt:lpstr>
      <vt:lpstr>Regression Analysis Example Scatter Plot / StatesDataForR.xlxs</vt:lpstr>
      <vt:lpstr>PowerPoint Presentation</vt:lpstr>
      <vt:lpstr>PowerPoint Presentation</vt:lpstr>
      <vt:lpstr>Useful Links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JasmeenMBowmaster</dc:creator>
  <cp:lastModifiedBy>Mark Shkolnikov</cp:lastModifiedBy>
  <cp:revision>240</cp:revision>
  <dcterms:modified xsi:type="dcterms:W3CDTF">2018-01-11T15:28:49Z</dcterms:modified>
</cp:coreProperties>
</file>