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5" r:id="rId3"/>
    <p:sldId id="326" r:id="rId4"/>
    <p:sldId id="334" r:id="rId5"/>
    <p:sldId id="335" r:id="rId6"/>
    <p:sldId id="336" r:id="rId7"/>
    <p:sldId id="330" r:id="rId8"/>
    <p:sldId id="331" r:id="rId9"/>
    <p:sldId id="332" r:id="rId10"/>
    <p:sldId id="333" r:id="rId11"/>
    <p:sldId id="337" r:id="rId12"/>
    <p:sldId id="346" r:id="rId13"/>
    <p:sldId id="338" r:id="rId14"/>
    <p:sldId id="344" r:id="rId15"/>
    <p:sldId id="339" r:id="rId16"/>
    <p:sldId id="341" r:id="rId17"/>
    <p:sldId id="342" r:id="rId18"/>
    <p:sldId id="340" r:id="rId19"/>
    <p:sldId id="343" r:id="rId20"/>
    <p:sldId id="347" r:id="rId21"/>
    <p:sldId id="349" r:id="rId22"/>
    <p:sldId id="348" r:id="rId23"/>
    <p:sldId id="350" r:id="rId24"/>
    <p:sldId id="351" r:id="rId25"/>
    <p:sldId id="352" r:id="rId26"/>
    <p:sldId id="353" r:id="rId27"/>
    <p:sldId id="278" r:id="rId28"/>
    <p:sldId id="279" r:id="rId29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Hanna - IDMP" initials="" lastIdx="1" clrIdx="0"/>
  <p:cmAuthor id="1" name="Jenny Chau - IDMP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9" d="100"/>
          <a:sy n="89" d="100"/>
        </p:scale>
        <p:origin x="1267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10ED3-B4C8-40FE-96A5-388CA4937F8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96477-6E52-4CE7-9BE0-15E166836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80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8037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4917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9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0" y="2362200"/>
            <a:ext cx="91440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750" y="6001873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header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600" y="6001866"/>
            <a:ext cx="784799" cy="5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362199" y="152399"/>
            <a:ext cx="4419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4848149" y="2181149"/>
            <a:ext cx="5943599" cy="21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390449" y="66597"/>
            <a:ext cx="5943599" cy="64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13060" y="617378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53641" y="274637"/>
            <a:ext cx="8036700" cy="7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50183"/>
            <a:ext cx="81333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524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694760" y="6173787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160066" y="6506478"/>
            <a:ext cx="6796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397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8F9397"/>
                </a:solidFill>
                <a:latin typeface="Arial"/>
                <a:ea typeface="Arial"/>
                <a:cs typeface="Arial"/>
                <a:sym typeface="Arial"/>
              </a:rPr>
              <a:t>SENSITIVE &amp; PRE-DECISIONAL NOT FOR EXTERNAL DISTRIBUTION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261807" y="0"/>
            <a:ext cx="27023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180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64180F"/>
                </a:solidFill>
                <a:latin typeface="Arial"/>
                <a:ea typeface="Arial"/>
                <a:cs typeface="Arial"/>
                <a:sym typeface="Arial"/>
              </a:rPr>
              <a:t>DRAFT for discussion only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638800"/>
            <a:ext cx="439200" cy="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5560219"/>
            <a:ext cx="864300" cy="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09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716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2197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1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1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5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47"/>
            <a:ext cx="5111699" cy="58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4100" y="5827060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header-logo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88050" y="5827050"/>
            <a:ext cx="784799" cy="5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generated/pandas.DataFrame.isnul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racle.github.io/python-cx_Oracl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4/howto/reg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nerated/pandas.DataFrame.to_sql.html" TargetMode="External"/><Relationship Id="rId2" Type="http://schemas.openxmlformats.org/officeDocument/2006/relationships/hyperlink" Target="https://pandas.pydata.org/pandas-docs/stable/generated/pandas.DataFrame.to_csv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real-estate-across-the-united-states-rexus-lease" TargetMode="External"/><Relationship Id="rId2" Type="http://schemas.openxmlformats.org/officeDocument/2006/relationships/hyperlink" Target="https://catalog.data.gov/dataset/real-estate-across-the-united-states-rexus-inventory-build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990600" y="1981200"/>
            <a:ext cx="7010400" cy="1200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0E3561"/>
                </a:solidFill>
                <a:latin typeface="Arial"/>
                <a:ea typeface="Arial"/>
                <a:cs typeface="Arial"/>
                <a:sym typeface="Arial"/>
              </a:rPr>
              <a:t>Data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0E3561"/>
                </a:solidFill>
                <a:latin typeface="Arial"/>
                <a:ea typeface="Arial"/>
                <a:cs typeface="Arial"/>
                <a:sym typeface="Arial"/>
              </a:rPr>
              <a:t>Preparing Data in Python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04800" y="2895600"/>
            <a:ext cx="8643899" cy="10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smtClean="0"/>
              <a:t>June</a:t>
            </a:r>
            <a:r>
              <a:rPr lang="en-US" sz="24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</a:t>
            </a:r>
            <a:r>
              <a:rPr lang="en-US" dirty="0" err="1" smtClean="0"/>
              <a:t>df_db.shape</a:t>
            </a:r>
            <a:r>
              <a:rPr lang="en-US" dirty="0" smtClean="0"/>
              <a:t> to see number of rows and columns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df_db.dtypes</a:t>
            </a:r>
            <a:r>
              <a:rPr lang="en-US" dirty="0" smtClean="0"/>
              <a:t> to check the column datatypes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 smtClean="0"/>
              <a:t>dataframe</a:t>
            </a:r>
            <a:r>
              <a:rPr lang="en-US" dirty="0" smtClean="0"/>
              <a:t>[‘identifier'].</a:t>
            </a:r>
            <a:r>
              <a:rPr lang="en-US" dirty="0" err="1" smtClean="0"/>
              <a:t>is_unique</a:t>
            </a:r>
            <a:r>
              <a:rPr lang="en-US" dirty="0" smtClean="0"/>
              <a:t> to check if the column has unique values</a:t>
            </a:r>
          </a:p>
          <a:p>
            <a:endParaRPr lang="en-US" dirty="0"/>
          </a:p>
          <a:p>
            <a:r>
              <a:rPr lang="en-US" dirty="0" err="1" smtClean="0"/>
              <a:t>Inplace</a:t>
            </a:r>
            <a:r>
              <a:rPr lang="en-US" dirty="0" smtClean="0"/>
              <a:t> operations will change the original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Only drop </a:t>
            </a:r>
            <a:r>
              <a:rPr lang="en-US" dirty="0"/>
              <a:t>columns using </a:t>
            </a:r>
            <a:r>
              <a:rPr lang="en-US" dirty="0" err="1"/>
              <a:t>dataframe</a:t>
            </a:r>
            <a:r>
              <a:rPr lang="en-US" dirty="0" err="1" smtClean="0"/>
              <a:t>.drop</a:t>
            </a:r>
            <a:r>
              <a:rPr lang="en-US" dirty="0" smtClean="0"/>
              <a:t>(</a:t>
            </a:r>
            <a:r>
              <a:rPr lang="en-US" dirty="0" err="1" smtClean="0"/>
              <a:t>to_drop</a:t>
            </a:r>
            <a:r>
              <a:rPr lang="en-US" dirty="0"/>
              <a:t>, </a:t>
            </a:r>
            <a:r>
              <a:rPr lang="en-US" dirty="0" err="1"/>
              <a:t>inplace</a:t>
            </a:r>
            <a:r>
              <a:rPr lang="en-US" dirty="0"/>
              <a:t>=True, axis=1</a:t>
            </a:r>
            <a:r>
              <a:rPr lang="en-US" dirty="0" smtClean="0"/>
              <a:t>) if you will no longer use the columns anywhere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0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-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 CSV reading from Pandas into </a:t>
            </a:r>
            <a:r>
              <a:rPr lang="en-US" sz="1000" dirty="0" err="1">
                <a:latin typeface="Consolas" panose="020B0609020204030204" pitchFamily="49" charset="0"/>
              </a:rPr>
              <a:t>df</a:t>
            </a: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df_csv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pandas.read_csv</a:t>
            </a:r>
            <a:r>
              <a:rPr lang="en-US" sz="1000" dirty="0" smtClean="0">
                <a:latin typeface="Consolas" panose="020B0609020204030204" pitchFamily="49" charset="0"/>
              </a:rPr>
              <a:t>("datagovbldgrexus.csv</a:t>
            </a:r>
            <a:r>
              <a:rPr lang="en-US" sz="1000" dirty="0">
                <a:latin typeface="Consolas" panose="020B0609020204030204" pitchFamily="49" charset="0"/>
              </a:rPr>
              <a:t>",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             </a:t>
            </a:r>
            <a:r>
              <a:rPr lang="en-US" sz="1000" dirty="0" err="1">
                <a:latin typeface="Consolas" panose="020B0609020204030204" pitchFamily="49" charset="0"/>
              </a:rPr>
              <a:t>dtype</a:t>
            </a:r>
            <a:r>
              <a:rPr lang="en-US" sz="1000" dirty="0">
                <a:latin typeface="Consolas" panose="020B0609020204030204" pitchFamily="49" charset="0"/>
              </a:rPr>
              <a:t>={'</a:t>
            </a:r>
            <a:r>
              <a:rPr lang="en-US" sz="1000" dirty="0" err="1">
                <a:latin typeface="Consolas" panose="020B0609020204030204" pitchFamily="49" charset="0"/>
              </a:rPr>
              <a:t>BldgZip</a:t>
            </a:r>
            <a:r>
              <a:rPr lang="en-US" sz="1000" dirty="0">
                <a:latin typeface="Consolas" panose="020B0609020204030204" pitchFamily="49" charset="0"/>
              </a:rPr>
              <a:t>':'</a:t>
            </a:r>
            <a:r>
              <a:rPr lang="en-US" sz="1000" dirty="0" err="1">
                <a:latin typeface="Consolas" panose="020B0609020204030204" pitchFamily="49" charset="0"/>
              </a:rPr>
              <a:t>str</a:t>
            </a:r>
            <a:r>
              <a:rPr lang="en-US" sz="1000" dirty="0">
                <a:latin typeface="Consolas" panose="020B0609020204030204" pitchFamily="49" charset="0"/>
              </a:rPr>
              <a:t>'})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df_csv.head</a:t>
            </a:r>
            <a:r>
              <a:rPr lang="en-US" sz="1000" dirty="0">
                <a:latin typeface="Consolas" panose="020B0609020204030204" pitchFamily="49" charset="0"/>
              </a:rPr>
              <a:t>(3))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</a:t>
            </a:r>
            <a:r>
              <a:rPr lang="en-US" sz="1000" dirty="0" err="1">
                <a:latin typeface="Consolas" panose="020B0609020204030204" pitchFamily="49" charset="0"/>
              </a:rPr>
              <a:t>Chcking</a:t>
            </a:r>
            <a:r>
              <a:rPr lang="en-US" sz="1000" dirty="0">
                <a:latin typeface="Consolas" panose="020B0609020204030204" pitchFamily="49" charset="0"/>
              </a:rPr>
              <a:t> Information on data Set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df_csv.dtypes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df_csv.get_dtype_counts</a:t>
            </a:r>
            <a:r>
              <a:rPr lang="en-US" sz="1000" dirty="0">
                <a:latin typeface="Consolas" panose="020B0609020204030204" pitchFamily="49" charset="0"/>
              </a:rPr>
              <a:t>())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print(df_csv.info())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df_csv.columns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df_csv.isnull</a:t>
            </a:r>
            <a:r>
              <a:rPr lang="en-US" sz="1000" dirty="0">
                <a:latin typeface="Consolas" panose="020B0609020204030204" pitchFamily="49" charset="0"/>
              </a:rPr>
              <a:t>().head())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#renaming columns</a:t>
            </a: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df_csv.rename</a:t>
            </a:r>
            <a:r>
              <a:rPr lang="en-US" sz="1000" dirty="0">
                <a:latin typeface="Consolas" panose="020B0609020204030204" pitchFamily="49" charset="0"/>
              </a:rPr>
              <a:t>(columns={'</a:t>
            </a:r>
            <a:r>
              <a:rPr lang="en-US" sz="1000" dirty="0" err="1">
                <a:latin typeface="Consolas" panose="020B0609020204030204" pitchFamily="49" charset="0"/>
              </a:rPr>
              <a:t>LocationCode</a:t>
            </a:r>
            <a:r>
              <a:rPr lang="en-US" sz="1000" dirty="0">
                <a:latin typeface="Consolas" panose="020B0609020204030204" pitchFamily="49" charset="0"/>
              </a:rPr>
              <a:t>':'</a:t>
            </a:r>
            <a:r>
              <a:rPr lang="en-US" sz="1000" dirty="0" err="1">
                <a:latin typeface="Consolas" panose="020B0609020204030204" pitchFamily="49" charset="0"/>
              </a:rPr>
              <a:t>LocationID</a:t>
            </a:r>
            <a:r>
              <a:rPr lang="en-US" sz="1000" dirty="0">
                <a:latin typeface="Consolas" panose="020B0609020204030204" pitchFamily="49" charset="0"/>
              </a:rPr>
              <a:t>'}, </a:t>
            </a:r>
            <a:r>
              <a:rPr lang="en-US" sz="1000" dirty="0" err="1">
                <a:latin typeface="Consolas" panose="020B0609020204030204" pitchFamily="49" charset="0"/>
              </a:rPr>
              <a:t>inplace</a:t>
            </a:r>
            <a:r>
              <a:rPr lang="en-US" sz="1000" dirty="0">
                <a:latin typeface="Consolas" panose="020B0609020204030204" pitchFamily="49" charset="0"/>
              </a:rPr>
              <a:t>=True)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df_csv.head</a:t>
            </a:r>
            <a:r>
              <a:rPr lang="en-US" sz="1000" dirty="0">
                <a:latin typeface="Consolas" panose="020B0609020204030204" pitchFamily="49" charset="0"/>
              </a:rPr>
              <a:t>(3))</a:t>
            </a: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#Checking </a:t>
            </a:r>
            <a:r>
              <a:rPr lang="en-US" sz="1000" dirty="0">
                <a:latin typeface="Consolas" panose="020B0609020204030204" pitchFamily="49" charset="0"/>
              </a:rPr>
              <a:t>unique values for Congressional District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df_csv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CongressionalDistrict</a:t>
            </a:r>
            <a:r>
              <a:rPr lang="en-US" sz="1000" dirty="0">
                <a:latin typeface="Consolas" panose="020B0609020204030204" pitchFamily="49" charset="0"/>
              </a:rPr>
              <a:t>'].unique())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#Applying </a:t>
            </a:r>
            <a:r>
              <a:rPr lang="en-US" sz="1000" dirty="0" err="1">
                <a:latin typeface="Consolas" panose="020B0609020204030204" pitchFamily="49" charset="0"/>
              </a:rPr>
              <a:t>mapfunction</a:t>
            </a:r>
            <a:r>
              <a:rPr lang="en-US" sz="1000" dirty="0">
                <a:latin typeface="Consolas" panose="020B0609020204030204" pitchFamily="49" charset="0"/>
              </a:rPr>
              <a:t> to </a:t>
            </a:r>
            <a:r>
              <a:rPr lang="en-US" sz="1000" dirty="0" err="1" smtClean="0">
                <a:latin typeface="Consolas" panose="020B0609020204030204" pitchFamily="49" charset="0"/>
              </a:rPr>
              <a:t>CongressionalDistrict</a:t>
            </a: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df_csv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CongressionalDistrict</a:t>
            </a:r>
            <a:r>
              <a:rPr lang="en-US" sz="1000" dirty="0">
                <a:latin typeface="Consolas" panose="020B0609020204030204" pitchFamily="49" charset="0"/>
              </a:rPr>
              <a:t>'] = </a:t>
            </a:r>
            <a:r>
              <a:rPr lang="en-US" sz="1000" dirty="0" err="1">
                <a:latin typeface="Consolas" panose="020B0609020204030204" pitchFamily="49" charset="0"/>
              </a:rPr>
              <a:t>df_csv.CongressionalDistrict.apply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cleanDistrict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df_csv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CongressionalDistrict</a:t>
            </a:r>
            <a:r>
              <a:rPr lang="en-US" sz="1000" dirty="0">
                <a:latin typeface="Consolas" panose="020B0609020204030204" pitchFamily="49" charset="0"/>
              </a:rPr>
              <a:t>'].unique())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7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-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#</a:t>
            </a:r>
            <a:r>
              <a:rPr lang="en-US" sz="1000" dirty="0">
                <a:latin typeface="Consolas" panose="020B0609020204030204" pitchFamily="49" charset="0"/>
              </a:rPr>
              <a:t>Applying </a:t>
            </a:r>
            <a:r>
              <a:rPr lang="en-US" sz="1000" dirty="0" err="1">
                <a:latin typeface="Consolas" panose="020B0609020204030204" pitchFamily="49" charset="0"/>
              </a:rPr>
              <a:t>mapfunction</a:t>
            </a:r>
            <a:r>
              <a:rPr lang="en-US" sz="1000" dirty="0">
                <a:latin typeface="Consolas" panose="020B0609020204030204" pitchFamily="49" charset="0"/>
              </a:rPr>
              <a:t> to </a:t>
            </a:r>
            <a:r>
              <a:rPr lang="en-US" sz="1000" dirty="0" err="1">
                <a:latin typeface="Consolas" panose="020B0609020204030204" pitchFamily="49" charset="0"/>
              </a:rPr>
              <a:t>COngressionalDistrict</a:t>
            </a: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df_csv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CongressionalDistrict</a:t>
            </a:r>
            <a:r>
              <a:rPr lang="en-US" sz="1000" dirty="0">
                <a:latin typeface="Consolas" panose="020B0609020204030204" pitchFamily="49" charset="0"/>
              </a:rPr>
              <a:t>'] = </a:t>
            </a:r>
            <a:r>
              <a:rPr lang="en-US" sz="1000" dirty="0" err="1">
                <a:latin typeface="Consolas" panose="020B0609020204030204" pitchFamily="49" charset="0"/>
              </a:rPr>
              <a:t>df_csv.CongressionalDistrict.apply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cleanDistrict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df_csv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CongressionalDistrict</a:t>
            </a:r>
            <a:r>
              <a:rPr lang="en-US" sz="1000" dirty="0">
                <a:latin typeface="Consolas" panose="020B0609020204030204" pitchFamily="49" charset="0"/>
              </a:rPr>
              <a:t>'].unique())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#Applying a map function to map values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df_csv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OwnedLeased</a:t>
            </a:r>
            <a:r>
              <a:rPr lang="en-US" sz="1000" dirty="0">
                <a:latin typeface="Consolas" panose="020B0609020204030204" pitchFamily="49" charset="0"/>
              </a:rPr>
              <a:t>'].unique())</a:t>
            </a: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df_csv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OwnedLeasedFlag</a:t>
            </a:r>
            <a:r>
              <a:rPr lang="en-US" sz="1000" dirty="0">
                <a:latin typeface="Consolas" panose="020B0609020204030204" pitchFamily="49" charset="0"/>
              </a:rPr>
              <a:t>'] = </a:t>
            </a:r>
            <a:r>
              <a:rPr lang="en-US" sz="1000" dirty="0" err="1">
                <a:latin typeface="Consolas" panose="020B0609020204030204" pitchFamily="49" charset="0"/>
              </a:rPr>
              <a:t>df_csv.OwnedLeased.map</a:t>
            </a:r>
            <a:r>
              <a:rPr lang="en-US" sz="1000" dirty="0">
                <a:latin typeface="Consolas" panose="020B0609020204030204" pitchFamily="49" charset="0"/>
              </a:rPr>
              <a:t>({'OWNED':1,'LEASED':0})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df_csv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OwnedLeasedFlag</a:t>
            </a:r>
            <a:r>
              <a:rPr lang="en-US" sz="1000" dirty="0">
                <a:latin typeface="Consolas" panose="020B0609020204030204" pitchFamily="49" charset="0"/>
              </a:rPr>
              <a:t>'].unique())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df_csv.head</a:t>
            </a:r>
            <a:r>
              <a:rPr lang="en-US" sz="1000" dirty="0">
                <a:latin typeface="Consolas" panose="020B0609020204030204" pitchFamily="49" charset="0"/>
              </a:rPr>
              <a:t>())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#I can give lambda functions a name and use the name in the apply </a:t>
            </a:r>
            <a:r>
              <a:rPr lang="en-US" sz="1000" dirty="0" err="1">
                <a:latin typeface="Consolas" panose="020B0609020204030204" pitchFamily="49" charset="0"/>
              </a:rPr>
              <a:t>functino</a:t>
            </a:r>
            <a:r>
              <a:rPr lang="en-US" sz="1000" dirty="0">
                <a:latin typeface="Consolas" panose="020B0609020204030204" pitchFamily="49" charset="0"/>
              </a:rPr>
              <a:t>: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#f = lambda x : </a:t>
            </a:r>
            <a:r>
              <a:rPr lang="en-US" sz="1000" dirty="0" err="1">
                <a:latin typeface="Consolas" panose="020B0609020204030204" pitchFamily="49" charset="0"/>
              </a:rPr>
              <a:t>str.lower</a:t>
            </a:r>
            <a:r>
              <a:rPr lang="en-US" sz="1000" dirty="0">
                <a:latin typeface="Consolas" panose="020B0609020204030204" pitchFamily="49" charset="0"/>
              </a:rPr>
              <a:t>(x)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#Demonstrating Lambda functions in Apply Operations</a:t>
            </a: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df_csv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BldgCounty</a:t>
            </a:r>
            <a:r>
              <a:rPr lang="en-US" sz="1000" dirty="0">
                <a:latin typeface="Consolas" panose="020B0609020204030204" pitchFamily="49" charset="0"/>
              </a:rPr>
              <a:t>'] = </a:t>
            </a:r>
            <a:r>
              <a:rPr lang="en-US" sz="1000" dirty="0" err="1">
                <a:latin typeface="Consolas" panose="020B0609020204030204" pitchFamily="49" charset="0"/>
              </a:rPr>
              <a:t>df_csv.BldgCounty.apply</a:t>
            </a:r>
            <a:r>
              <a:rPr lang="en-US" sz="1000" dirty="0">
                <a:latin typeface="Consolas" panose="020B0609020204030204" pitchFamily="49" charset="0"/>
              </a:rPr>
              <a:t>(lambda x : </a:t>
            </a:r>
            <a:r>
              <a:rPr lang="en-US" sz="1000" dirty="0" err="1">
                <a:latin typeface="Consolas" panose="020B0609020204030204" pitchFamily="49" charset="0"/>
              </a:rPr>
              <a:t>str.lower</a:t>
            </a:r>
            <a:r>
              <a:rPr lang="en-US" sz="1000" dirty="0">
                <a:latin typeface="Consolas" panose="020B0609020204030204" pitchFamily="49" charset="0"/>
              </a:rPr>
              <a:t>(x))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#OR </a:t>
            </a:r>
            <a:r>
              <a:rPr lang="en-US" sz="1000" dirty="0" err="1">
                <a:latin typeface="Consolas" panose="020B0609020204030204" pitchFamily="49" charset="0"/>
              </a:rPr>
              <a:t>df_csv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BldgCounty</a:t>
            </a:r>
            <a:r>
              <a:rPr lang="en-US" sz="1000" dirty="0">
                <a:latin typeface="Consolas" panose="020B0609020204030204" pitchFamily="49" charset="0"/>
              </a:rPr>
              <a:t>'] = </a:t>
            </a:r>
            <a:r>
              <a:rPr lang="en-US" sz="1000" dirty="0" err="1">
                <a:latin typeface="Consolas" panose="020B0609020204030204" pitchFamily="49" charset="0"/>
              </a:rPr>
              <a:t>df_csv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BldgCounty</a:t>
            </a:r>
            <a:r>
              <a:rPr lang="en-US" sz="1000" dirty="0">
                <a:latin typeface="Consolas" panose="020B0609020204030204" pitchFamily="49" charset="0"/>
              </a:rPr>
              <a:t>'].apply(lambda x : </a:t>
            </a:r>
            <a:r>
              <a:rPr lang="en-US" sz="1000" dirty="0" err="1">
                <a:latin typeface="Consolas" panose="020B0609020204030204" pitchFamily="49" charset="0"/>
              </a:rPr>
              <a:t>str.lower</a:t>
            </a:r>
            <a:r>
              <a:rPr lang="en-US" sz="1000" dirty="0">
                <a:latin typeface="Consolas" panose="020B0609020204030204" pitchFamily="49" charset="0"/>
              </a:rPr>
              <a:t>(x))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df_csv.head</a:t>
            </a:r>
            <a:r>
              <a:rPr lang="en-US" sz="1000" dirty="0">
                <a:latin typeface="Consolas" panose="020B0609020204030204" pitchFamily="49" charset="0"/>
              </a:rPr>
              <a:t>())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72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Use  </a:t>
            </a:r>
            <a:r>
              <a:rPr lang="en-US" sz="1400" dirty="0" err="1" smtClean="0"/>
              <a:t>df_db.dtypes</a:t>
            </a:r>
            <a:r>
              <a:rPr lang="en-US" sz="1400" dirty="0" smtClean="0"/>
              <a:t> and </a:t>
            </a:r>
            <a:r>
              <a:rPr lang="en-US" sz="1400" dirty="0" err="1" smtClean="0"/>
              <a:t>df.get_dtype_counts</a:t>
            </a:r>
            <a:r>
              <a:rPr lang="en-US" sz="1400" dirty="0" smtClean="0"/>
              <a:t>() to see information on columns datatypes</a:t>
            </a:r>
          </a:p>
          <a:p>
            <a:endParaRPr lang="en-US" sz="1400" dirty="0" smtClean="0"/>
          </a:p>
          <a:p>
            <a:r>
              <a:rPr lang="en-US" sz="1400" dirty="0" smtClean="0"/>
              <a:t>Pass the </a:t>
            </a:r>
            <a:r>
              <a:rPr lang="en-US" sz="1400" dirty="0" err="1" smtClean="0"/>
              <a:t>dtype</a:t>
            </a:r>
            <a:r>
              <a:rPr lang="en-US" sz="1400" dirty="0" smtClean="0"/>
              <a:t> parameter to a </a:t>
            </a:r>
            <a:r>
              <a:rPr lang="en-US" sz="1400" dirty="0" err="1" smtClean="0"/>
              <a:t>read_csv</a:t>
            </a:r>
            <a:r>
              <a:rPr lang="en-US" sz="1400" dirty="0" smtClean="0"/>
              <a:t> call to specify types</a:t>
            </a:r>
          </a:p>
          <a:p>
            <a:pPr lvl="1"/>
            <a:r>
              <a:rPr lang="en-US" sz="1200" dirty="0" smtClean="0"/>
              <a:t>(Can I use this with </a:t>
            </a:r>
            <a:r>
              <a:rPr lang="en-US" sz="1200" dirty="0" err="1" smtClean="0"/>
              <a:t>read_sql</a:t>
            </a:r>
            <a:r>
              <a:rPr lang="en-US" sz="1200" dirty="0" smtClean="0"/>
              <a:t>?)</a:t>
            </a:r>
          </a:p>
          <a:p>
            <a:endParaRPr lang="en-US" sz="1400" dirty="0" smtClean="0"/>
          </a:p>
          <a:p>
            <a:r>
              <a:rPr lang="en-US" sz="1400" dirty="0" smtClean="0"/>
              <a:t>Use </a:t>
            </a:r>
            <a:r>
              <a:rPr lang="en-US" sz="1400" dirty="0"/>
              <a:t>df.info() </a:t>
            </a:r>
            <a:r>
              <a:rPr lang="en-US" sz="1400" dirty="0" smtClean="0"/>
              <a:t>to see information </a:t>
            </a:r>
            <a:r>
              <a:rPr lang="en-US" sz="1400" dirty="0"/>
              <a:t>about a </a:t>
            </a:r>
            <a:r>
              <a:rPr lang="en-US" sz="1400" dirty="0" err="1"/>
              <a:t>DataFrame</a:t>
            </a:r>
            <a:r>
              <a:rPr lang="en-US" sz="1400" dirty="0"/>
              <a:t> including </a:t>
            </a:r>
            <a:endParaRPr lang="en-US" sz="1400" dirty="0" smtClean="0"/>
          </a:p>
          <a:p>
            <a:pPr lvl="1"/>
            <a:r>
              <a:rPr lang="en-US" sz="1200" dirty="0" smtClean="0"/>
              <a:t>index </a:t>
            </a:r>
            <a:r>
              <a:rPr lang="en-US" sz="1200" dirty="0" err="1" smtClean="0"/>
              <a:t>dtype,column</a:t>
            </a:r>
            <a:r>
              <a:rPr lang="en-US" sz="1200" dirty="0" smtClean="0"/>
              <a:t> </a:t>
            </a:r>
            <a:r>
              <a:rPr lang="en-US" sz="1200" dirty="0" err="1" smtClean="0"/>
              <a:t>dtypes,non</a:t>
            </a:r>
            <a:r>
              <a:rPr lang="en-US" sz="1200" dirty="0" smtClean="0"/>
              <a:t>-null value counts and memory usage</a:t>
            </a:r>
          </a:p>
          <a:p>
            <a:pPr lvl="1" indent="0">
              <a:buNone/>
            </a:pPr>
            <a:endParaRPr lang="en-US" sz="1200" dirty="0" smtClean="0"/>
          </a:p>
          <a:p>
            <a:r>
              <a:rPr lang="en-US" sz="1400" dirty="0" smtClean="0"/>
              <a:t>Use </a:t>
            </a:r>
            <a:r>
              <a:rPr lang="en-US" sz="1400" dirty="0" err="1" smtClean="0"/>
              <a:t>df.columns</a:t>
            </a:r>
            <a:r>
              <a:rPr lang="en-US" sz="1400" dirty="0" smtClean="0"/>
              <a:t> to get a list of all columns</a:t>
            </a:r>
          </a:p>
          <a:p>
            <a:endParaRPr lang="en-US" sz="1400" dirty="0" smtClean="0"/>
          </a:p>
          <a:p>
            <a:r>
              <a:rPr lang="en-US" sz="1400" dirty="0" smtClean="0"/>
              <a:t>Use </a:t>
            </a:r>
            <a:r>
              <a:rPr lang="en-US" sz="1400" dirty="0" err="1" smtClean="0"/>
              <a:t>df.isnull</a:t>
            </a:r>
            <a:r>
              <a:rPr lang="en-US" sz="1400" dirty="0" smtClean="0"/>
              <a:t>() to get a Boolean </a:t>
            </a:r>
            <a:r>
              <a:rPr lang="en-US" sz="1400" dirty="0" err="1" smtClean="0"/>
              <a:t>dataframe</a:t>
            </a:r>
            <a:r>
              <a:rPr lang="en-US" sz="1400" dirty="0" smtClean="0"/>
              <a:t> with values corresponding to Null and Non Null Values</a:t>
            </a:r>
          </a:p>
          <a:p>
            <a:endParaRPr lang="en-US" sz="1400" dirty="0" smtClean="0"/>
          </a:p>
          <a:p>
            <a:r>
              <a:rPr lang="en-US" sz="1400" dirty="0" smtClean="0"/>
              <a:t>You can rename columns in a </a:t>
            </a:r>
            <a:r>
              <a:rPr lang="en-US" sz="1400" dirty="0" err="1" smtClean="0"/>
              <a:t>df</a:t>
            </a:r>
            <a:r>
              <a:rPr lang="en-US" sz="1400" dirty="0" smtClean="0"/>
              <a:t> using the </a:t>
            </a:r>
            <a:r>
              <a:rPr lang="en-US" sz="1400" dirty="0" err="1" smtClean="0"/>
              <a:t>df.rename</a:t>
            </a:r>
            <a:r>
              <a:rPr lang="en-US" sz="1400" dirty="0" smtClean="0"/>
              <a:t> function</a:t>
            </a:r>
          </a:p>
          <a:p>
            <a:endParaRPr lang="en-US" sz="1400" dirty="0" smtClean="0"/>
          </a:p>
          <a:p>
            <a:r>
              <a:rPr lang="en-US" sz="1400" dirty="0" smtClean="0"/>
              <a:t>Use the unique() method on a </a:t>
            </a:r>
            <a:r>
              <a:rPr lang="en-US" sz="1400" dirty="0" err="1" smtClean="0"/>
              <a:t>df</a:t>
            </a:r>
            <a:r>
              <a:rPr lang="en-US" sz="1400" dirty="0" smtClean="0"/>
              <a:t> column to extract a list of unique values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57922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You </a:t>
            </a:r>
            <a:r>
              <a:rPr lang="en-US" sz="1400" dirty="0" smtClean="0"/>
              <a:t>can apply </a:t>
            </a:r>
            <a:r>
              <a:rPr lang="en-US" sz="1400" dirty="0" smtClean="0"/>
              <a:t>function </a:t>
            </a:r>
            <a:r>
              <a:rPr lang="en-US" sz="1400" dirty="0" smtClean="0"/>
              <a:t>to all values in a column </a:t>
            </a:r>
            <a:r>
              <a:rPr lang="en-US" sz="1400" dirty="0" smtClean="0"/>
              <a:t>(series) using </a:t>
            </a:r>
            <a:r>
              <a:rPr lang="en-US" sz="1400" dirty="0" smtClean="0"/>
              <a:t>the apply() </a:t>
            </a:r>
            <a:r>
              <a:rPr lang="en-US" sz="1400" dirty="0" smtClean="0"/>
              <a:t>function</a:t>
            </a:r>
          </a:p>
          <a:p>
            <a:endParaRPr lang="en-US" sz="1400" dirty="0" smtClean="0"/>
          </a:p>
          <a:p>
            <a:r>
              <a:rPr lang="en-US" sz="1400" dirty="0" smtClean="0"/>
              <a:t>You can map all values in a column (series) using the map() function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applymap</a:t>
            </a:r>
            <a:r>
              <a:rPr lang="en-US" sz="1400" dirty="0" smtClean="0"/>
              <a:t>() applies a function to every single element in the entire </a:t>
            </a:r>
            <a:r>
              <a:rPr lang="en-US" sz="1400" dirty="0" err="1" smtClean="0"/>
              <a:t>dataframe</a:t>
            </a:r>
            <a:r>
              <a:rPr lang="en-US" sz="1400" dirty="0" smtClean="0"/>
              <a:t>.</a:t>
            </a:r>
          </a:p>
          <a:p>
            <a:pPr lvl="1"/>
            <a:r>
              <a:rPr lang="en-US" sz="1200" dirty="0" smtClean="0"/>
              <a:t>Be careful of types</a:t>
            </a:r>
          </a:p>
          <a:p>
            <a:pPr lvl="1"/>
            <a:r>
              <a:rPr lang="en-US" sz="1200" dirty="0" err="1" smtClean="0"/>
              <a:t>df.applymap</a:t>
            </a:r>
            <a:r>
              <a:rPr lang="en-US" sz="1200" dirty="0" smtClean="0"/>
              <a:t>(lambda x : x*1000)</a:t>
            </a:r>
          </a:p>
          <a:p>
            <a:pPr indent="0">
              <a:buNone/>
            </a:pPr>
            <a:endParaRPr lang="en-US" sz="1400" dirty="0" smtClean="0"/>
          </a:p>
          <a:p>
            <a:r>
              <a:rPr lang="en-US" sz="1400" dirty="0" smtClean="0"/>
              <a:t>Lambda functions are useful for anonymous computations</a:t>
            </a:r>
          </a:p>
          <a:p>
            <a:pPr lvl="1"/>
            <a:r>
              <a:rPr lang="en-US" sz="1200" dirty="0" smtClean="0"/>
              <a:t>They can be given a name though:</a:t>
            </a:r>
          </a:p>
          <a:p>
            <a:pPr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f = lambda x : x*1000</a:t>
            </a:r>
          </a:p>
          <a:p>
            <a:pPr lvl="1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7761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Na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/>
              <a:t>NA </a:t>
            </a:r>
            <a:r>
              <a:rPr lang="en-US" dirty="0" smtClean="0"/>
              <a:t>values:</a:t>
            </a:r>
          </a:p>
          <a:p>
            <a:r>
              <a:rPr lang="en-US" dirty="0" smtClean="0"/>
              <a:t>Such </a:t>
            </a:r>
            <a:r>
              <a:rPr lang="en-US" dirty="0"/>
              <a:t>as None or </a:t>
            </a:r>
            <a:r>
              <a:rPr lang="en-US" dirty="0" err="1" smtClean="0"/>
              <a:t>numpy.NaN</a:t>
            </a:r>
            <a:endParaRPr lang="en-US" dirty="0" smtClean="0"/>
          </a:p>
          <a:p>
            <a:r>
              <a:rPr lang="en-US" dirty="0" err="1" smtClean="0"/>
              <a:t>Isnull</a:t>
            </a:r>
            <a:r>
              <a:rPr lang="en-US" dirty="0" smtClean="0"/>
              <a:t>(): NA values gets </a:t>
            </a:r>
            <a:r>
              <a:rPr lang="en-US" dirty="0"/>
              <a:t>mapped to True values. </a:t>
            </a:r>
            <a:endParaRPr lang="en-US" dirty="0" smtClean="0"/>
          </a:p>
          <a:p>
            <a:r>
              <a:rPr lang="en-US" dirty="0" smtClean="0"/>
              <a:t>Everything </a:t>
            </a:r>
            <a:r>
              <a:rPr lang="en-US" dirty="0"/>
              <a:t>else gets mapped to False values. </a:t>
            </a:r>
            <a:endParaRPr lang="en-US" dirty="0" smtClean="0"/>
          </a:p>
          <a:p>
            <a:r>
              <a:rPr lang="en-US" dirty="0" smtClean="0"/>
              <a:t>Characters </a:t>
            </a:r>
            <a:r>
              <a:rPr lang="en-US" dirty="0"/>
              <a:t>such as empty strings '' or numpy.inf are not considered NA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(unless you set </a:t>
            </a:r>
            <a:r>
              <a:rPr lang="en-US" dirty="0" err="1"/>
              <a:t>pandas.options.mode.use_inf_as_na</a:t>
            </a:r>
            <a:r>
              <a:rPr lang="en-US" dirty="0"/>
              <a:t> = True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You can specify a list of NA values to be considered while the data is being read into a </a:t>
            </a:r>
            <a:r>
              <a:rPr lang="en-US" dirty="0" err="1" smtClean="0"/>
              <a:t>df</a:t>
            </a: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na_list</a:t>
            </a:r>
            <a:r>
              <a:rPr lang="en-US" sz="1200" dirty="0" smtClean="0">
                <a:latin typeface="Consolas" panose="020B0609020204030204" pitchFamily="49" charset="0"/>
              </a:rPr>
              <a:t> = [‘</a:t>
            </a:r>
            <a:r>
              <a:rPr lang="en-US" sz="1200" dirty="0" err="1" smtClean="0">
                <a:latin typeface="Consolas" panose="020B0609020204030204" pitchFamily="49" charset="0"/>
              </a:rPr>
              <a:t>None’,’Empty’,’Nothing</a:t>
            </a:r>
            <a:r>
              <a:rPr lang="en-US" sz="1200" dirty="0" smtClean="0">
                <a:latin typeface="Consolas" panose="020B0609020204030204" pitchFamily="49" charset="0"/>
              </a:rPr>
              <a:t>’]</a:t>
            </a:r>
          </a:p>
          <a:p>
            <a:pPr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Df_csv</a:t>
            </a:r>
            <a:r>
              <a:rPr lang="en-US" sz="1200" dirty="0" smtClean="0"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latin typeface="Consolas" panose="020B0609020204030204" pitchFamily="49" charset="0"/>
              </a:rPr>
              <a:t>pandas.read_csv</a:t>
            </a:r>
            <a:r>
              <a:rPr lang="en-US" sz="1200" dirty="0" smtClean="0">
                <a:latin typeface="Consolas" panose="020B0609020204030204" pitchFamily="49" charset="0"/>
              </a:rPr>
              <a:t>(‘file.csv’, </a:t>
            </a:r>
            <a:r>
              <a:rPr lang="en-US" sz="1200" dirty="0" err="1" smtClean="0">
                <a:latin typeface="Consolas" panose="020B0609020204030204" pitchFamily="49" charset="0"/>
              </a:rPr>
              <a:t>na_values</a:t>
            </a:r>
            <a:r>
              <a:rPr lang="en-US" sz="1200" dirty="0" smtClean="0">
                <a:latin typeface="Consolas" panose="020B0609020204030204" pitchFamily="49" charset="0"/>
              </a:rPr>
              <a:t>=</a:t>
            </a:r>
            <a:r>
              <a:rPr lang="en-US" sz="1200" dirty="0" err="1" smtClean="0">
                <a:latin typeface="Consolas" panose="020B0609020204030204" pitchFamily="49" charset="0"/>
              </a:rPr>
              <a:t>na_list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7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Na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Dealing </a:t>
            </a:r>
            <a:r>
              <a:rPr lang="en-US" b="1" dirty="0"/>
              <a:t>with missing data</a:t>
            </a:r>
          </a:p>
          <a:p>
            <a:pPr marL="6858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in a default value for the missing </a:t>
            </a:r>
            <a:r>
              <a:rPr lang="en-US" dirty="0" smtClean="0"/>
              <a:t>data</a:t>
            </a:r>
          </a:p>
          <a:p>
            <a:pPr marL="685800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rid of (delete) the rows that have missing </a:t>
            </a:r>
            <a:r>
              <a:rPr lang="en-US" dirty="0" smtClean="0"/>
              <a:t>data</a:t>
            </a:r>
          </a:p>
          <a:p>
            <a:pPr marL="685800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rid of (delete) the columns that have a high incidence of missing data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58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Na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Dealing </a:t>
            </a:r>
            <a:r>
              <a:rPr lang="en-US" b="1" dirty="0"/>
              <a:t>with missing data</a:t>
            </a:r>
          </a:p>
          <a:p>
            <a:pPr marL="6858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in a default value for the missing </a:t>
            </a:r>
            <a:r>
              <a:rPr lang="en-US" dirty="0" smtClean="0"/>
              <a:t>data:</a:t>
            </a:r>
          </a:p>
          <a:p>
            <a:pPr marL="685800" indent="-342900">
              <a:buFont typeface="+mj-lt"/>
              <a:buAutoNum type="arabicPeriod"/>
            </a:pPr>
            <a:endParaRPr lang="en-US" dirty="0"/>
          </a:p>
          <a:p>
            <a:pPr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df.parkingSpots</a:t>
            </a:r>
            <a:r>
              <a:rPr lang="en-US" dirty="0">
                <a:latin typeface="Consolas" panose="020B0609020204030204" pitchFamily="49" charset="0"/>
              </a:rPr>
              <a:t> =  </a:t>
            </a:r>
            <a:r>
              <a:rPr lang="en-US" dirty="0" err="1" smtClean="0">
                <a:latin typeface="Consolas" panose="020B0609020204030204" pitchFamily="49" charset="0"/>
              </a:rPr>
              <a:t>df.parkingSpots.fillna</a:t>
            </a:r>
            <a:r>
              <a:rPr lang="en-US" dirty="0" smtClean="0">
                <a:latin typeface="Consolas" panose="020B0609020204030204" pitchFamily="49" charset="0"/>
              </a:rPr>
              <a:t>(0)</a:t>
            </a:r>
          </a:p>
          <a:p>
            <a:endParaRPr lang="en-US" dirty="0"/>
          </a:p>
          <a:p>
            <a:pPr indent="0">
              <a:buNone/>
            </a:pPr>
            <a:r>
              <a:rPr lang="en-US" b="1" dirty="0" smtClean="0"/>
              <a:t>OR</a:t>
            </a:r>
          </a:p>
          <a:p>
            <a:endParaRPr lang="en-US" dirty="0"/>
          </a:p>
          <a:p>
            <a:pPr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df.parkingSpots</a:t>
            </a:r>
            <a:r>
              <a:rPr lang="en-US" dirty="0">
                <a:latin typeface="Consolas" panose="020B0609020204030204" pitchFamily="49" charset="0"/>
              </a:rPr>
              <a:t> =  </a:t>
            </a:r>
            <a:r>
              <a:rPr lang="en-US" dirty="0" err="1" smtClean="0">
                <a:latin typeface="Consolas" panose="020B0609020204030204" pitchFamily="49" charset="0"/>
              </a:rPr>
              <a:t>df.parkingSpots.fillna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df.parkingSpots</a:t>
            </a:r>
            <a:r>
              <a:rPr lang="en-US" dirty="0" err="1" smtClean="0">
                <a:latin typeface="Consolas" panose="020B0609020204030204" pitchFamily="49" charset="0"/>
              </a:rPr>
              <a:t>.mean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730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Na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Dealing </a:t>
            </a:r>
            <a:r>
              <a:rPr lang="en-US" b="1" dirty="0"/>
              <a:t>with missing data</a:t>
            </a:r>
          </a:p>
          <a:p>
            <a:pPr marL="685800" indent="-342900">
              <a:buAutoNum type="arabicPeriod" startAt="2"/>
            </a:pPr>
            <a:r>
              <a:rPr lang="en-US" dirty="0" smtClean="0"/>
              <a:t>Get </a:t>
            </a:r>
            <a:r>
              <a:rPr lang="en-US" dirty="0"/>
              <a:t>rid of (delete) the rows that have missing </a:t>
            </a:r>
            <a:r>
              <a:rPr lang="en-US" dirty="0" smtClean="0"/>
              <a:t>data: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smtClean="0"/>
              <a:t>Dropping </a:t>
            </a:r>
            <a:r>
              <a:rPr lang="en-US" dirty="0"/>
              <a:t>all rows with any NA </a:t>
            </a:r>
            <a:r>
              <a:rPr lang="en-US" dirty="0" smtClean="0"/>
              <a:t>value: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df.dropna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dirty="0" smtClean="0"/>
              <a:t>Drop </a:t>
            </a:r>
            <a:r>
              <a:rPr lang="en-US" dirty="0"/>
              <a:t>rows that have all NA values: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df.dropna</a:t>
            </a:r>
            <a:r>
              <a:rPr lang="en-US" dirty="0" smtClean="0">
                <a:latin typeface="Consolas" panose="020B0609020204030204" pitchFamily="49" charset="0"/>
              </a:rPr>
              <a:t>(how=</a:t>
            </a:r>
            <a:r>
              <a:rPr lang="en-US" dirty="0">
                <a:latin typeface="Consolas" panose="020B0609020204030204" pitchFamily="49" charset="0"/>
              </a:rPr>
              <a:t>’all’)</a:t>
            </a:r>
          </a:p>
          <a:p>
            <a:pPr lvl="1" indent="0">
              <a:buNone/>
            </a:pPr>
            <a:r>
              <a:rPr lang="en-US" dirty="0" smtClean="0"/>
              <a:t>Set a Threshold on </a:t>
            </a:r>
            <a:r>
              <a:rPr lang="en-US" dirty="0"/>
              <a:t>how many non-null values need to be in a row in order to keep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df.dropna</a:t>
            </a:r>
            <a:r>
              <a:rPr lang="en-US" dirty="0" smtClean="0">
                <a:latin typeface="Consolas" panose="020B0609020204030204" pitchFamily="49" charset="0"/>
              </a:rPr>
              <a:t>(thresh=5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 indent="0">
              <a:buNone/>
            </a:pPr>
            <a:r>
              <a:rPr lang="en-US" dirty="0" smtClean="0"/>
              <a:t>Choose </a:t>
            </a:r>
            <a:r>
              <a:rPr lang="en-US" dirty="0"/>
              <a:t>which columns you want to look </a:t>
            </a:r>
            <a:r>
              <a:rPr lang="en-US" dirty="0" smtClean="0"/>
              <a:t>for null values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df.dropna</a:t>
            </a:r>
            <a:r>
              <a:rPr lang="en-US" dirty="0" smtClean="0">
                <a:latin typeface="Consolas" panose="020B0609020204030204" pitchFamily="49" charset="0"/>
              </a:rPr>
              <a:t>(subset</a:t>
            </a:r>
            <a:r>
              <a:rPr lang="en-US" dirty="0">
                <a:latin typeface="Consolas" panose="020B0609020204030204" pitchFamily="49" charset="0"/>
              </a:rPr>
              <a:t>=[‘</a:t>
            </a:r>
            <a:r>
              <a:rPr lang="en-US" dirty="0" err="1">
                <a:latin typeface="Consolas" panose="020B0609020204030204" pitchFamily="49" charset="0"/>
              </a:rPr>
              <a:t>title_year</a:t>
            </a:r>
            <a:r>
              <a:rPr lang="en-US" dirty="0" smtClean="0">
                <a:latin typeface="Consolas" panose="020B0609020204030204" pitchFamily="49" charset="0"/>
              </a:rPr>
              <a:t>’])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96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Na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Dealing </a:t>
            </a:r>
            <a:r>
              <a:rPr lang="en-US" b="1" dirty="0"/>
              <a:t>with missing data</a:t>
            </a:r>
          </a:p>
          <a:p>
            <a:pPr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3.   </a:t>
            </a:r>
            <a:r>
              <a:rPr lang="en-US" dirty="0" smtClean="0"/>
              <a:t>Get </a:t>
            </a:r>
            <a:r>
              <a:rPr lang="en-US" dirty="0"/>
              <a:t>rid of (delete) the columns that have a high incidence of missing data </a:t>
            </a:r>
            <a:r>
              <a:rPr lang="en-US" dirty="0" smtClean="0"/>
              <a:t>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Drop the columns with that are all NA values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df.dropna</a:t>
            </a:r>
            <a:r>
              <a:rPr lang="en-US" dirty="0" smtClean="0">
                <a:latin typeface="Consolas" panose="020B0609020204030204" pitchFamily="49" charset="0"/>
              </a:rPr>
              <a:t>(axis=1</a:t>
            </a:r>
            <a:r>
              <a:rPr lang="en-US" dirty="0">
                <a:latin typeface="Consolas" panose="020B0609020204030204" pitchFamily="49" charset="0"/>
              </a:rPr>
              <a:t>, how=’all’)</a:t>
            </a:r>
          </a:p>
          <a:p>
            <a:pPr lvl="1" indent="0">
              <a:buNone/>
            </a:pPr>
            <a:r>
              <a:rPr lang="en-US" dirty="0" smtClean="0"/>
              <a:t>Drop </a:t>
            </a:r>
            <a:r>
              <a:rPr lang="en-US" dirty="0"/>
              <a:t>all columns with any NA values: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df.dropna</a:t>
            </a:r>
            <a:r>
              <a:rPr lang="en-US" dirty="0" smtClean="0">
                <a:latin typeface="Consolas" panose="020B0609020204030204" pitchFamily="49" charset="0"/>
              </a:rPr>
              <a:t>(axis=1</a:t>
            </a:r>
            <a:r>
              <a:rPr lang="en-US" dirty="0">
                <a:latin typeface="Consolas" panose="020B0609020204030204" pitchFamily="49" charset="0"/>
              </a:rPr>
              <a:t>, how=’any</a:t>
            </a:r>
            <a:r>
              <a:rPr lang="en-US" dirty="0" smtClean="0">
                <a:latin typeface="Consolas" panose="020B0609020204030204" pitchFamily="49" charset="0"/>
              </a:rPr>
              <a:t>’)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b="1" dirty="0" smtClean="0">
                <a:latin typeface="+mn-lt"/>
              </a:rPr>
              <a:t>Documentation:</a:t>
            </a:r>
          </a:p>
          <a:p>
            <a:pPr lvl="1" indent="0">
              <a:buNone/>
            </a:pPr>
            <a:r>
              <a:rPr lang="en-US" dirty="0">
                <a:latin typeface="+mn-lt"/>
                <a:hlinkClick r:id="rId2"/>
              </a:rPr>
              <a:t>https://</a:t>
            </a:r>
            <a:r>
              <a:rPr lang="en-US" dirty="0" smtClean="0">
                <a:latin typeface="+mn-lt"/>
                <a:hlinkClick r:id="rId2"/>
              </a:rPr>
              <a:t>pandas.pydata.org/pandas-docs/stable/generated/pandas.DataFrame.isnull.html</a:t>
            </a:r>
            <a:endParaRPr lang="en-US" dirty="0" smtClean="0">
              <a:latin typeface="+mn-lt"/>
            </a:endParaRPr>
          </a:p>
          <a:p>
            <a:pPr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320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 from last session: Connect to Oracle using </a:t>
            </a:r>
            <a:r>
              <a:rPr lang="en-US" b="1" dirty="0" err="1" smtClean="0"/>
              <a:t>cx_Oracle</a:t>
            </a:r>
            <a:endParaRPr lang="en-US" b="1" dirty="0" smtClean="0"/>
          </a:p>
          <a:p>
            <a:pPr indent="0">
              <a:buNone/>
            </a:pPr>
            <a:r>
              <a:rPr lang="en-US" dirty="0">
                <a:hlinkClick r:id="rId2"/>
              </a:rPr>
              <a:t>https://oracle.github.io/python-cx_Oracle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indent="0">
              <a:buNone/>
            </a:pPr>
            <a:endParaRPr lang="en-US" dirty="0"/>
          </a:p>
          <a:p>
            <a:r>
              <a:rPr lang="en-US" dirty="0" smtClean="0"/>
              <a:t>Questions on reading data?</a:t>
            </a:r>
          </a:p>
        </p:txBody>
      </p:sp>
    </p:spTree>
    <p:extLst>
      <p:ext uri="{BB962C8B-B14F-4D97-AF65-F5344CB8AC3E}">
        <p14:creationId xmlns:p14="http://schemas.microsoft.com/office/powerpoint/2010/main" val="20717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words “merge” and “join” are used relatively </a:t>
            </a:r>
            <a:r>
              <a:rPr lang="en-US" dirty="0" smtClean="0"/>
              <a:t>interchangeably</a:t>
            </a:r>
          </a:p>
          <a:p>
            <a:endParaRPr lang="en-US" dirty="0" smtClean="0"/>
          </a:p>
          <a:p>
            <a:r>
              <a:rPr lang="en-US" dirty="0" smtClean="0"/>
              <a:t>“Merging</a:t>
            </a:r>
            <a:r>
              <a:rPr lang="en-US" dirty="0"/>
              <a:t>” two datasets is </a:t>
            </a:r>
            <a:r>
              <a:rPr lang="en-US" dirty="0" smtClean="0"/>
              <a:t>bringing </a:t>
            </a:r>
            <a:r>
              <a:rPr lang="en-US" dirty="0"/>
              <a:t>two datasets together into </a:t>
            </a:r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Aligning </a:t>
            </a:r>
            <a:r>
              <a:rPr lang="en-US" dirty="0"/>
              <a:t>the rows from each based on common attributes or columns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err="1" smtClean="0"/>
              <a:t>Dataframes</a:t>
            </a:r>
            <a:r>
              <a:rPr lang="en-US" dirty="0" smtClean="0"/>
              <a:t> are merged using the </a:t>
            </a:r>
            <a:r>
              <a:rPr lang="en-US" dirty="0" err="1" smtClean="0"/>
              <a:t>pandas.merge</a:t>
            </a:r>
            <a:r>
              <a:rPr lang="en-US" dirty="0" smtClean="0"/>
              <a:t>() function</a:t>
            </a:r>
          </a:p>
          <a:p>
            <a:endParaRPr lang="en-US" dirty="0"/>
          </a:p>
          <a:p>
            <a:r>
              <a:rPr lang="en-US" dirty="0" smtClean="0"/>
              <a:t>Different types of Merging:</a:t>
            </a:r>
          </a:p>
          <a:p>
            <a:pPr lvl="1"/>
            <a:r>
              <a:rPr lang="en-US" dirty="0" smtClean="0"/>
              <a:t>Inner   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Left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Right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Outer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267200"/>
            <a:ext cx="1219200" cy="773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546167"/>
            <a:ext cx="1219200" cy="649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5181600"/>
            <a:ext cx="1219200" cy="7251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5977861"/>
            <a:ext cx="1219200" cy="72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56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- Merging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#Merging DFs</a:t>
            </a:r>
          </a:p>
          <a:p>
            <a:pPr indent="0">
              <a:buNone/>
            </a:pPr>
            <a:endParaRPr lang="en-US" sz="10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 err="1" smtClean="0">
                <a:latin typeface="Consolas" panose="020B0609020204030204" pitchFamily="49" charset="0"/>
              </a:rPr>
              <a:t>new_df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= </a:t>
            </a:r>
            <a:r>
              <a:rPr lang="en-US" sz="1000" dirty="0" err="1">
                <a:latin typeface="Consolas" panose="020B0609020204030204" pitchFamily="49" charset="0"/>
              </a:rPr>
              <a:t>pandas.merge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df_db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df_csv</a:t>
            </a:r>
            <a:r>
              <a:rPr lang="en-US" sz="1000" dirty="0">
                <a:latin typeface="Consolas" panose="020B0609020204030204" pitchFamily="49" charset="0"/>
              </a:rPr>
              <a:t>, on='</a:t>
            </a:r>
            <a:r>
              <a:rPr lang="en-US" sz="1000" dirty="0" err="1">
                <a:latin typeface="Consolas" panose="020B0609020204030204" pitchFamily="49" charset="0"/>
              </a:rPr>
              <a:t>LocationID</a:t>
            </a:r>
            <a:r>
              <a:rPr lang="en-US" sz="1000" dirty="0">
                <a:latin typeface="Consolas" panose="020B0609020204030204" pitchFamily="49" charset="0"/>
              </a:rPr>
              <a:t>', how='inner</a:t>
            </a:r>
            <a:r>
              <a:rPr lang="en-US" sz="1000" dirty="0" smtClean="0">
                <a:latin typeface="Consolas" panose="020B0609020204030204" pitchFamily="49" charset="0"/>
              </a:rPr>
              <a:t>')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</a:t>
            </a:r>
            <a:r>
              <a:rPr lang="en-US" sz="1000" dirty="0" smtClean="0">
                <a:latin typeface="Consolas" panose="020B0609020204030204" pitchFamily="49" charset="0"/>
              </a:rPr>
              <a:t>or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new_df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pandas.merge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df_db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df_csv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left_on</a:t>
            </a:r>
            <a:r>
              <a:rPr lang="en-US" sz="1000" dirty="0">
                <a:latin typeface="Consolas" panose="020B0609020204030204" pitchFamily="49" charset="0"/>
              </a:rPr>
              <a:t>='</a:t>
            </a:r>
            <a:r>
              <a:rPr lang="en-US" sz="1000" dirty="0" err="1">
                <a:latin typeface="Consolas" panose="020B0609020204030204" pitchFamily="49" charset="0"/>
              </a:rPr>
              <a:t>LocationID</a:t>
            </a:r>
            <a:r>
              <a:rPr lang="en-US" sz="1000" dirty="0">
                <a:latin typeface="Consolas" panose="020B0609020204030204" pitchFamily="49" charset="0"/>
              </a:rPr>
              <a:t>', </a:t>
            </a:r>
            <a:r>
              <a:rPr lang="en-US" sz="1000" dirty="0" err="1">
                <a:latin typeface="Consolas" panose="020B0609020204030204" pitchFamily="49" charset="0"/>
              </a:rPr>
              <a:t>right_on</a:t>
            </a:r>
            <a:r>
              <a:rPr lang="en-US" sz="1000" dirty="0">
                <a:latin typeface="Consolas" panose="020B0609020204030204" pitchFamily="49" charset="0"/>
              </a:rPr>
              <a:t>='</a:t>
            </a:r>
            <a:r>
              <a:rPr lang="en-US" sz="1000" dirty="0" err="1">
                <a:latin typeface="Consolas" panose="020B0609020204030204" pitchFamily="49" charset="0"/>
              </a:rPr>
              <a:t>LocationID</a:t>
            </a:r>
            <a:r>
              <a:rPr lang="en-US" sz="1000" dirty="0">
                <a:latin typeface="Consolas" panose="020B0609020204030204" pitchFamily="49" charset="0"/>
              </a:rPr>
              <a:t>', how='left')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70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Inner </a:t>
            </a:r>
            <a:r>
              <a:rPr lang="en-US" b="1" dirty="0"/>
              <a:t>Merge / Inner </a:t>
            </a:r>
            <a:r>
              <a:rPr lang="en-US" b="1" dirty="0" smtClean="0"/>
              <a:t>join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default Pandas </a:t>
            </a:r>
            <a:r>
              <a:rPr lang="en-US" dirty="0" err="1"/>
              <a:t>behaviour</a:t>
            </a:r>
            <a:r>
              <a:rPr lang="en-US" dirty="0"/>
              <a:t>, only keep rows where the merge “on” value exists in both the left and right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Left Merge / Left outer </a:t>
            </a:r>
            <a:r>
              <a:rPr lang="en-US" b="1" dirty="0" smtClean="0"/>
              <a:t>join:</a:t>
            </a:r>
            <a:r>
              <a:rPr lang="en-US" dirty="0"/>
              <a:t> </a:t>
            </a:r>
            <a:endParaRPr lang="en-US" dirty="0" smtClean="0"/>
          </a:p>
          <a:p>
            <a:pPr lvl="1" fontAlgn="base"/>
            <a:r>
              <a:rPr lang="en-US" dirty="0" smtClean="0"/>
              <a:t>Keep </a:t>
            </a:r>
            <a:r>
              <a:rPr lang="en-US" dirty="0"/>
              <a:t>every row in the left </a:t>
            </a:r>
            <a:r>
              <a:rPr lang="en-US" dirty="0" err="1"/>
              <a:t>dataframe</a:t>
            </a:r>
            <a:r>
              <a:rPr lang="en-US" dirty="0"/>
              <a:t>. Where there are missing values of the “on” variable in the right </a:t>
            </a:r>
            <a:r>
              <a:rPr lang="en-US" dirty="0" err="1"/>
              <a:t>dataframe</a:t>
            </a:r>
            <a:r>
              <a:rPr lang="en-US" dirty="0"/>
              <a:t>, add empty / </a:t>
            </a:r>
            <a:r>
              <a:rPr lang="en-US" dirty="0" err="1"/>
              <a:t>NaN</a:t>
            </a:r>
            <a:r>
              <a:rPr lang="en-US" dirty="0"/>
              <a:t> values in the result.</a:t>
            </a:r>
          </a:p>
          <a:p>
            <a:pPr fontAlgn="base"/>
            <a:r>
              <a:rPr lang="en-US" b="1" dirty="0"/>
              <a:t>Right Merge</a:t>
            </a:r>
            <a:r>
              <a:rPr lang="en-US" dirty="0"/>
              <a:t> / </a:t>
            </a:r>
            <a:r>
              <a:rPr lang="en-US" b="1" dirty="0"/>
              <a:t>Right outer </a:t>
            </a:r>
            <a:r>
              <a:rPr lang="en-US" b="1" dirty="0" smtClean="0"/>
              <a:t>join:</a:t>
            </a:r>
            <a:endParaRPr lang="en-US" dirty="0" smtClean="0"/>
          </a:p>
          <a:p>
            <a:pPr lvl="1" fontAlgn="base"/>
            <a:r>
              <a:rPr lang="en-US" dirty="0" smtClean="0"/>
              <a:t>Keep </a:t>
            </a:r>
            <a:r>
              <a:rPr lang="en-US" dirty="0"/>
              <a:t>every row in the right </a:t>
            </a:r>
            <a:r>
              <a:rPr lang="en-US" dirty="0" err="1"/>
              <a:t>dataframe</a:t>
            </a:r>
            <a:r>
              <a:rPr lang="en-US" dirty="0"/>
              <a:t>. Where there are missing values of the “on” variable in the left column, add empty / </a:t>
            </a:r>
            <a:r>
              <a:rPr lang="en-US" dirty="0" err="1"/>
              <a:t>NaN</a:t>
            </a:r>
            <a:r>
              <a:rPr lang="en-US" dirty="0"/>
              <a:t> values in the result.</a:t>
            </a:r>
          </a:p>
          <a:p>
            <a:pPr fontAlgn="base"/>
            <a:r>
              <a:rPr lang="en-US" b="1" dirty="0"/>
              <a:t>Outer Merge / Full outer </a:t>
            </a:r>
            <a:r>
              <a:rPr lang="en-US" b="1" dirty="0" smtClean="0"/>
              <a:t>join: </a:t>
            </a:r>
          </a:p>
          <a:p>
            <a:pPr lvl="1" fontAlgn="base"/>
            <a:r>
              <a:rPr lang="en-US" dirty="0" smtClean="0"/>
              <a:t>A </a:t>
            </a:r>
            <a:r>
              <a:rPr lang="en-US" dirty="0"/>
              <a:t>full outer join returns all the rows from the left </a:t>
            </a:r>
            <a:r>
              <a:rPr lang="en-US" dirty="0" err="1"/>
              <a:t>dataframe</a:t>
            </a:r>
            <a:r>
              <a:rPr lang="en-US" dirty="0"/>
              <a:t>, all the rows from the right </a:t>
            </a:r>
            <a:r>
              <a:rPr lang="en-US" dirty="0" err="1"/>
              <a:t>dataframe</a:t>
            </a:r>
            <a:r>
              <a:rPr lang="en-US" dirty="0"/>
              <a:t>, and matches up rows where possible, with </a:t>
            </a:r>
            <a:r>
              <a:rPr lang="en-US" dirty="0" err="1"/>
              <a:t>NaNs</a:t>
            </a:r>
            <a:r>
              <a:rPr lang="en-US" dirty="0"/>
              <a:t> elsewhere.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merge type to use is specified </a:t>
            </a:r>
            <a:r>
              <a:rPr lang="en-US" dirty="0" smtClean="0"/>
              <a:t>in the </a:t>
            </a:r>
            <a:r>
              <a:rPr lang="en-US" dirty="0"/>
              <a:t>“how” </a:t>
            </a:r>
            <a:r>
              <a:rPr lang="en-US" dirty="0" smtClean="0"/>
              <a:t>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79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sequence of </a:t>
            </a:r>
            <a:r>
              <a:rPr lang="en-US" dirty="0" smtClean="0"/>
              <a:t>characters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a </a:t>
            </a:r>
            <a:r>
              <a:rPr lang="en-US" dirty="0" smtClean="0"/>
              <a:t>String search pattern</a:t>
            </a:r>
          </a:p>
          <a:p>
            <a:endParaRPr lang="en-US" dirty="0" smtClean="0"/>
          </a:p>
          <a:p>
            <a:r>
              <a:rPr lang="en-US" dirty="0" smtClean="0"/>
              <a:t>Used to "</a:t>
            </a:r>
            <a:r>
              <a:rPr lang="en-US" dirty="0"/>
              <a:t>find</a:t>
            </a:r>
            <a:r>
              <a:rPr lang="en-US" dirty="0" smtClean="0"/>
              <a:t>", </a:t>
            </a:r>
            <a:r>
              <a:rPr lang="en-US" dirty="0"/>
              <a:t>or </a:t>
            </a:r>
            <a:r>
              <a:rPr lang="en-US" dirty="0" smtClean="0"/>
              <a:t>“validate”</a:t>
            </a:r>
          </a:p>
          <a:p>
            <a:endParaRPr lang="en-US" dirty="0" smtClean="0"/>
          </a:p>
          <a:p>
            <a:r>
              <a:rPr lang="en-US" dirty="0" smtClean="0"/>
              <a:t>Very powerful!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2984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\</a:t>
            </a:r>
            <a:r>
              <a:rPr lang="en-US" b="1" dirty="0" smtClean="0"/>
              <a:t>d: </a:t>
            </a:r>
            <a:r>
              <a:rPr lang="en-US" dirty="0" smtClean="0"/>
              <a:t>Matches </a:t>
            </a:r>
            <a:r>
              <a:rPr lang="en-US" dirty="0"/>
              <a:t>any decimal digit; this is equivalent to the class [0-9].</a:t>
            </a:r>
          </a:p>
          <a:p>
            <a:r>
              <a:rPr lang="en-US" b="1" dirty="0"/>
              <a:t>\</a:t>
            </a:r>
            <a:r>
              <a:rPr lang="en-US" b="1" dirty="0" smtClean="0"/>
              <a:t>D: </a:t>
            </a:r>
            <a:r>
              <a:rPr lang="en-US" dirty="0" smtClean="0"/>
              <a:t>Matches </a:t>
            </a:r>
            <a:r>
              <a:rPr lang="en-US" dirty="0"/>
              <a:t>any non-digit character; this is equivalent to the class [^0-9].</a:t>
            </a:r>
          </a:p>
          <a:p>
            <a:r>
              <a:rPr lang="en-US" b="1" dirty="0"/>
              <a:t>\</a:t>
            </a:r>
            <a:r>
              <a:rPr lang="en-US" b="1" dirty="0" smtClean="0"/>
              <a:t>s: </a:t>
            </a:r>
            <a:r>
              <a:rPr lang="en-US" dirty="0" smtClean="0"/>
              <a:t>Matches </a:t>
            </a:r>
            <a:r>
              <a:rPr lang="en-US" dirty="0"/>
              <a:t>any whitespace character; this is equivalent to the class [ \t\n\r\f\v].</a:t>
            </a:r>
          </a:p>
          <a:p>
            <a:r>
              <a:rPr lang="en-US" b="1" dirty="0"/>
              <a:t>\</a:t>
            </a:r>
            <a:r>
              <a:rPr lang="en-US" b="1" dirty="0" smtClean="0"/>
              <a:t>S: </a:t>
            </a:r>
            <a:r>
              <a:rPr lang="en-US" dirty="0" smtClean="0"/>
              <a:t>Matches </a:t>
            </a:r>
            <a:r>
              <a:rPr lang="en-US" dirty="0"/>
              <a:t>any non-whitespace character; this is equivalent to the class [^ \t\n\r\f\v].</a:t>
            </a:r>
          </a:p>
          <a:p>
            <a:r>
              <a:rPr lang="en-US" b="1" dirty="0"/>
              <a:t>\</a:t>
            </a:r>
            <a:r>
              <a:rPr lang="en-US" b="1" dirty="0" smtClean="0"/>
              <a:t>w: </a:t>
            </a:r>
            <a:r>
              <a:rPr lang="en-US" dirty="0" smtClean="0"/>
              <a:t>Matches </a:t>
            </a:r>
            <a:r>
              <a:rPr lang="en-US" dirty="0"/>
              <a:t>any alphanumeric character; this is equivalent to the class [a-zA-Z0-9_].</a:t>
            </a:r>
          </a:p>
          <a:p>
            <a:r>
              <a:rPr lang="en-US" b="1" dirty="0"/>
              <a:t>\</a:t>
            </a:r>
            <a:r>
              <a:rPr lang="en-US" b="1" dirty="0" smtClean="0"/>
              <a:t>W: </a:t>
            </a:r>
            <a:r>
              <a:rPr lang="en-US" dirty="0" smtClean="0"/>
              <a:t>Matches </a:t>
            </a:r>
            <a:r>
              <a:rPr lang="en-US" dirty="0"/>
              <a:t>any non-alphanumeric character; this is equivalent to the class [^a-zA-Z0-9</a:t>
            </a:r>
            <a:r>
              <a:rPr lang="en-US" dirty="0" smtClean="0"/>
              <a:t>_].</a:t>
            </a:r>
          </a:p>
          <a:p>
            <a:r>
              <a:rPr lang="en-US" b="1" dirty="0" smtClean="0"/>
              <a:t>+</a:t>
            </a:r>
            <a:r>
              <a:rPr lang="en-US" dirty="0" smtClean="0"/>
              <a:t>: One or more</a:t>
            </a:r>
          </a:p>
          <a:p>
            <a:r>
              <a:rPr lang="en-US" b="1" dirty="0" smtClean="0"/>
              <a:t>*</a:t>
            </a:r>
            <a:r>
              <a:rPr lang="en-US" dirty="0" smtClean="0"/>
              <a:t>: Zero or More</a:t>
            </a:r>
          </a:p>
          <a:p>
            <a:r>
              <a:rPr lang="en-US" b="1" dirty="0" smtClean="0"/>
              <a:t>?</a:t>
            </a:r>
            <a:r>
              <a:rPr lang="en-US" dirty="0" smtClean="0"/>
              <a:t>: zero or one </a:t>
            </a:r>
          </a:p>
          <a:p>
            <a:r>
              <a:rPr lang="en-US" b="1" dirty="0" smtClean="0"/>
              <a:t>{n}: </a:t>
            </a:r>
            <a:r>
              <a:rPr lang="en-US" dirty="0" smtClean="0"/>
              <a:t>n times</a:t>
            </a:r>
          </a:p>
          <a:p>
            <a:r>
              <a:rPr lang="en-US" b="1" dirty="0" smtClean="0"/>
              <a:t>{n,}: </a:t>
            </a:r>
            <a:r>
              <a:rPr lang="en-US" dirty="0" smtClean="0"/>
              <a:t>n or more times</a:t>
            </a:r>
          </a:p>
          <a:p>
            <a:r>
              <a:rPr lang="en-US" b="1" dirty="0" smtClean="0"/>
              <a:t>{</a:t>
            </a:r>
            <a:r>
              <a:rPr lang="en-US" b="1" dirty="0" err="1" smtClean="0"/>
              <a:t>n,m</a:t>
            </a:r>
            <a:r>
              <a:rPr lang="en-US" b="1" dirty="0" smtClean="0"/>
              <a:t>}</a:t>
            </a:r>
            <a:r>
              <a:rPr lang="en-US" dirty="0" smtClean="0"/>
              <a:t>: between n and m times (inclusive)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Full List: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://docs.python.org/3.4/howto/regex.html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2917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- Regex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en-US" sz="105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105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50" dirty="0" smtClean="0">
                <a:latin typeface="Consolas" panose="020B0609020204030204" pitchFamily="49" charset="0"/>
              </a:rPr>
              <a:t>#</a:t>
            </a:r>
            <a:r>
              <a:rPr lang="en-US" sz="1050" dirty="0">
                <a:latin typeface="Consolas" panose="020B0609020204030204" pitchFamily="49" charset="0"/>
              </a:rPr>
              <a:t>Splitting Address using REGEXP</a:t>
            </a:r>
          </a:p>
          <a:p>
            <a:pPr indent="0">
              <a:buNone/>
            </a:pPr>
            <a:endParaRPr lang="en-US" sz="105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50" dirty="0" err="1">
                <a:latin typeface="Consolas" panose="020B0609020204030204" pitchFamily="49" charset="0"/>
              </a:rPr>
              <a:t>df_csv</a:t>
            </a:r>
            <a:r>
              <a:rPr lang="en-US" sz="1050" dirty="0">
                <a:latin typeface="Consolas" panose="020B0609020204030204" pitchFamily="49" charset="0"/>
              </a:rPr>
              <a:t>['Matched'] = </a:t>
            </a:r>
            <a:r>
              <a:rPr lang="en-US" sz="1050" dirty="0" err="1">
                <a:latin typeface="Consolas" panose="020B0609020204030204" pitchFamily="49" charset="0"/>
              </a:rPr>
              <a:t>df_csv</a:t>
            </a:r>
            <a:r>
              <a:rPr lang="en-US" sz="1050" dirty="0">
                <a:latin typeface="Consolas" panose="020B0609020204030204" pitchFamily="49" charset="0"/>
              </a:rPr>
              <a:t>['BldgAddress1'].</a:t>
            </a:r>
            <a:r>
              <a:rPr lang="en-US" sz="1050" dirty="0" err="1">
                <a:latin typeface="Consolas" panose="020B0609020204030204" pitchFamily="49" charset="0"/>
              </a:rPr>
              <a:t>str.contains</a:t>
            </a:r>
            <a:r>
              <a:rPr lang="en-US" sz="1050" dirty="0">
                <a:latin typeface="Consolas" panose="020B0609020204030204" pitchFamily="49" charset="0"/>
              </a:rPr>
              <a:t>('^[\d]+\s[\D]+[ST|STREET]$', regex=True)</a:t>
            </a:r>
          </a:p>
          <a:p>
            <a:pPr indent="0">
              <a:buNone/>
            </a:pPr>
            <a:r>
              <a:rPr lang="en-US" sz="1050" dirty="0" err="1">
                <a:latin typeface="Consolas" panose="020B0609020204030204" pitchFamily="49" charset="0"/>
              </a:rPr>
              <a:t>df_csv</a:t>
            </a:r>
            <a:r>
              <a:rPr lang="en-US" sz="1050" dirty="0">
                <a:latin typeface="Consolas" panose="020B0609020204030204" pitchFamily="49" charset="0"/>
              </a:rPr>
              <a:t>['Number'] = </a:t>
            </a:r>
            <a:r>
              <a:rPr lang="en-US" sz="1050" dirty="0" err="1">
                <a:latin typeface="Consolas" panose="020B0609020204030204" pitchFamily="49" charset="0"/>
              </a:rPr>
              <a:t>df_csv</a:t>
            </a:r>
            <a:r>
              <a:rPr lang="en-US" sz="1050" dirty="0">
                <a:latin typeface="Consolas" panose="020B0609020204030204" pitchFamily="49" charset="0"/>
              </a:rPr>
              <a:t>['BldgAddress1'].</a:t>
            </a:r>
            <a:r>
              <a:rPr lang="en-US" sz="1050" dirty="0" err="1">
                <a:latin typeface="Consolas" panose="020B0609020204030204" pitchFamily="49" charset="0"/>
              </a:rPr>
              <a:t>str.extract</a:t>
            </a:r>
            <a:r>
              <a:rPr lang="en-US" sz="1050" dirty="0">
                <a:latin typeface="Consolas" panose="020B0609020204030204" pitchFamily="49" charset="0"/>
              </a:rPr>
              <a:t>('(\d[\d]*)', expand=False)</a:t>
            </a:r>
          </a:p>
          <a:p>
            <a:pPr indent="0">
              <a:buNone/>
            </a:pPr>
            <a:r>
              <a:rPr lang="en-US" sz="1050" dirty="0" err="1">
                <a:latin typeface="Consolas" panose="020B0609020204030204" pitchFamily="49" charset="0"/>
              </a:rPr>
              <a:t>df_csv</a:t>
            </a:r>
            <a:r>
              <a:rPr lang="en-US" sz="1050" dirty="0">
                <a:latin typeface="Consolas" panose="020B0609020204030204" pitchFamily="49" charset="0"/>
              </a:rPr>
              <a:t>['</a:t>
            </a:r>
            <a:r>
              <a:rPr lang="en-US" sz="1050" dirty="0" err="1">
                <a:latin typeface="Consolas" panose="020B0609020204030204" pitchFamily="49" charset="0"/>
              </a:rPr>
              <a:t>StreetName</a:t>
            </a:r>
            <a:r>
              <a:rPr lang="en-US" sz="1050" dirty="0">
                <a:latin typeface="Consolas" panose="020B0609020204030204" pitchFamily="49" charset="0"/>
              </a:rPr>
              <a:t>'] = </a:t>
            </a:r>
            <a:r>
              <a:rPr lang="en-US" sz="1050" dirty="0" err="1">
                <a:latin typeface="Consolas" panose="020B0609020204030204" pitchFamily="49" charset="0"/>
              </a:rPr>
              <a:t>df_csv</a:t>
            </a:r>
            <a:r>
              <a:rPr lang="en-US" sz="1050" dirty="0">
                <a:latin typeface="Consolas" panose="020B0609020204030204" pitchFamily="49" charset="0"/>
              </a:rPr>
              <a:t>['BldgAddress1'].</a:t>
            </a:r>
            <a:r>
              <a:rPr lang="en-US" sz="1050" dirty="0" err="1">
                <a:latin typeface="Consolas" panose="020B0609020204030204" pitchFamily="49" charset="0"/>
              </a:rPr>
              <a:t>str.extract</a:t>
            </a:r>
            <a:r>
              <a:rPr lang="en-US" sz="1050" dirty="0">
                <a:latin typeface="Consolas" panose="020B0609020204030204" pitchFamily="49" charset="0"/>
              </a:rPr>
              <a:t>('(\D[\D]*)', expand=False)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71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out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Data from a pandas DF is just easier than reading it in!!</a:t>
            </a:r>
          </a:p>
          <a:p>
            <a:endParaRPr lang="en-US" dirty="0"/>
          </a:p>
          <a:p>
            <a:pPr lvl="1"/>
            <a:r>
              <a:rPr lang="en-US" dirty="0" smtClean="0"/>
              <a:t>To Write to a CSV File use </a:t>
            </a:r>
            <a:r>
              <a:rPr lang="en-US" dirty="0" err="1" smtClean="0"/>
              <a:t>df.to_csv</a:t>
            </a:r>
            <a:r>
              <a:rPr lang="en-US" dirty="0" smtClean="0"/>
              <a:t>(filename)</a:t>
            </a:r>
          </a:p>
          <a:p>
            <a:pPr lvl="2"/>
            <a:r>
              <a:rPr lang="en-US" dirty="0" smtClean="0"/>
              <a:t>More Parameters available for fine grain control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pandas.pydata.org/pandas-docs/stable/generated/pandas.DataFrame.to_csv.html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sz="1300" dirty="0" smtClean="0"/>
              <a:t>To Write to a DB table use </a:t>
            </a:r>
            <a:r>
              <a:rPr lang="en-US" sz="1300" dirty="0" err="1" smtClean="0"/>
              <a:t>df.to_sql</a:t>
            </a:r>
            <a:r>
              <a:rPr lang="en-US" sz="1300" dirty="0" smtClean="0"/>
              <a:t>(</a:t>
            </a:r>
            <a:r>
              <a:rPr lang="en-US" sz="1300" dirty="0" err="1" smtClean="0"/>
              <a:t>TableName</a:t>
            </a:r>
            <a:r>
              <a:rPr lang="en-US" sz="1300" dirty="0"/>
              <a:t>, conn, </a:t>
            </a:r>
            <a:r>
              <a:rPr lang="en-US" sz="1300" dirty="0" err="1" smtClean="0"/>
              <a:t>f_exists</a:t>
            </a:r>
            <a:r>
              <a:rPr lang="en-US" sz="1300" dirty="0" smtClean="0"/>
              <a:t>=[</a:t>
            </a:r>
            <a:r>
              <a:rPr lang="en-US" sz="1300" dirty="0" err="1" smtClean="0"/>
              <a:t>fail|replace|append</a:t>
            </a:r>
            <a:r>
              <a:rPr lang="en-US" sz="1300" dirty="0" smtClean="0"/>
              <a:t>]</a:t>
            </a:r>
          </a:p>
          <a:p>
            <a:pPr lvl="2"/>
            <a:r>
              <a:rPr lang="en-US" dirty="0" smtClean="0"/>
              <a:t>More Parameters available for fine grain control</a:t>
            </a:r>
          </a:p>
          <a:p>
            <a:pPr lvl="2"/>
            <a:r>
              <a:rPr lang="en-US" dirty="0"/>
              <a:t>Con is </a:t>
            </a:r>
            <a:r>
              <a:rPr lang="en-US" dirty="0" smtClean="0"/>
              <a:t>an </a:t>
            </a:r>
            <a:r>
              <a:rPr lang="en-US" dirty="0" err="1"/>
              <a:t>sqlalchemy.engine.Engine</a:t>
            </a:r>
            <a:r>
              <a:rPr lang="en-US" dirty="0"/>
              <a:t> or sqlite3.Connection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pandas.pydata.org/pandas-docs/stable/generated/pandas.DataFrame.to_sql.html</a:t>
            </a:r>
            <a:endParaRPr lang="en-US" dirty="0" smtClean="0"/>
          </a:p>
          <a:p>
            <a:pPr lvl="2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66597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5400" b="1" dirty="0" smtClean="0"/>
              <a:t>Questions?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30553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sz="4800" dirty="0" smtClean="0"/>
          </a:p>
          <a:p>
            <a:pPr indent="0" algn="ctr">
              <a:buNone/>
            </a:pPr>
            <a:endParaRPr lang="en-US" sz="4800" dirty="0"/>
          </a:p>
          <a:p>
            <a:pPr indent="0" algn="ctr">
              <a:buNone/>
            </a:pPr>
            <a:r>
              <a:rPr lang="en-US" sz="4800" dirty="0" smtClean="0"/>
              <a:t>Thank You</a:t>
            </a:r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167554"/>
            <a:ext cx="152638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the next 2 sessions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data into python </a:t>
            </a:r>
            <a:r>
              <a:rPr lang="en-US" dirty="0" err="1" smtClean="0"/>
              <a:t>dataframes</a:t>
            </a:r>
            <a:endParaRPr lang="en-US" dirty="0" smtClean="0"/>
          </a:p>
          <a:p>
            <a:r>
              <a:rPr lang="en-US" dirty="0" smtClean="0"/>
              <a:t>Prepare/clean the data </a:t>
            </a:r>
          </a:p>
          <a:p>
            <a:pPr lvl="1"/>
            <a:r>
              <a:rPr lang="en-US" dirty="0" smtClean="0"/>
              <a:t>Slicing</a:t>
            </a:r>
            <a:endParaRPr lang="en-US" dirty="0"/>
          </a:p>
          <a:p>
            <a:pPr lvl="2"/>
            <a:r>
              <a:rPr lang="en-US" dirty="0"/>
              <a:t>Selecting rows based on Value</a:t>
            </a:r>
          </a:p>
          <a:p>
            <a:pPr lvl="2"/>
            <a:r>
              <a:rPr lang="en-US" dirty="0"/>
              <a:t>Dropping columns from DF vs Selecting Columns (</a:t>
            </a:r>
            <a:r>
              <a:rPr lang="en-US" dirty="0" err="1"/>
              <a:t>inplace</a:t>
            </a:r>
            <a:r>
              <a:rPr lang="en-US" dirty="0"/>
              <a:t> operations)</a:t>
            </a:r>
          </a:p>
          <a:p>
            <a:pPr lvl="1"/>
            <a:r>
              <a:rPr lang="en-US" dirty="0"/>
              <a:t>Changing the index</a:t>
            </a:r>
          </a:p>
          <a:p>
            <a:pPr lvl="1"/>
            <a:r>
              <a:rPr lang="en-US" dirty="0"/>
              <a:t>Extracting Unique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Data type </a:t>
            </a:r>
            <a:r>
              <a:rPr lang="en-US" dirty="0" smtClean="0"/>
              <a:t>conversion</a:t>
            </a:r>
          </a:p>
          <a:p>
            <a:pPr lvl="1"/>
            <a:r>
              <a:rPr lang="en-US" dirty="0" smtClean="0"/>
              <a:t>Map functions</a:t>
            </a:r>
          </a:p>
          <a:p>
            <a:pPr lvl="1"/>
            <a:r>
              <a:rPr lang="en-US" dirty="0"/>
              <a:t>Renaming column </a:t>
            </a:r>
            <a:r>
              <a:rPr lang="en-US" dirty="0" smtClean="0"/>
              <a:t>identifiers</a:t>
            </a:r>
          </a:p>
          <a:p>
            <a:pPr lvl="1"/>
            <a:r>
              <a:rPr lang="en-US" dirty="0"/>
              <a:t>Handling </a:t>
            </a:r>
            <a:r>
              <a:rPr lang="en-US" dirty="0" smtClean="0"/>
              <a:t>Na </a:t>
            </a:r>
            <a:r>
              <a:rPr lang="en-US" dirty="0"/>
              <a:t>values </a:t>
            </a:r>
            <a:endParaRPr lang="en-US" dirty="0" smtClean="0"/>
          </a:p>
          <a:p>
            <a:pPr lvl="1"/>
            <a:r>
              <a:rPr lang="en-US" sz="1400" dirty="0" smtClean="0"/>
              <a:t>Joining</a:t>
            </a:r>
          </a:p>
          <a:p>
            <a:pPr lvl="1"/>
            <a:r>
              <a:rPr lang="en-US" dirty="0" smtClean="0"/>
              <a:t>Regular Expressions for string operations</a:t>
            </a:r>
          </a:p>
          <a:p>
            <a:pPr lvl="1"/>
            <a:r>
              <a:rPr lang="en-US" dirty="0" smtClean="0"/>
              <a:t>Write Data to</a:t>
            </a:r>
          </a:p>
          <a:p>
            <a:pPr lvl="2"/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Database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8506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be using public data sets from </a:t>
            </a:r>
            <a:r>
              <a:rPr lang="en-US" b="1" dirty="0" smtClean="0"/>
              <a:t>Data.gov</a:t>
            </a:r>
          </a:p>
          <a:p>
            <a:endParaRPr lang="en-US" b="1" dirty="0" smtClean="0"/>
          </a:p>
          <a:p>
            <a:r>
              <a:rPr lang="en-US" b="1" dirty="0" smtClean="0"/>
              <a:t>Public Building Services </a:t>
            </a:r>
            <a:r>
              <a:rPr lang="en-US" b="1" dirty="0"/>
              <a:t>data sets </a:t>
            </a:r>
            <a:r>
              <a:rPr lang="en-US" b="1" dirty="0" smtClean="0"/>
              <a:t>containing </a:t>
            </a:r>
            <a:r>
              <a:rPr lang="en-US" b="1" dirty="0"/>
              <a:t>PBS building inventory that consists of both owned and leased buildings with active and excess status.</a:t>
            </a:r>
          </a:p>
          <a:p>
            <a:pPr indent="0">
              <a:buNone/>
            </a:pPr>
            <a:endParaRPr lang="en-US" b="1" dirty="0" smtClean="0"/>
          </a:p>
          <a:p>
            <a:r>
              <a:rPr lang="en-US" dirty="0" smtClean="0"/>
              <a:t>PBS REXUS Buildings:</a:t>
            </a:r>
          </a:p>
          <a:p>
            <a:pPr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catalog.data.gov/dataset/real-estate-across-the-united-states-rexus-inventory-building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PBS REXUS Lease:</a:t>
            </a:r>
          </a:p>
          <a:p>
            <a:pPr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catalog.data.gov/dataset/real-estate-across-the-united-states-rexus-lease</a:t>
            </a: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2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data preparation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Clean data is:</a:t>
            </a:r>
          </a:p>
          <a:p>
            <a:pPr lvl="1"/>
            <a:r>
              <a:rPr lang="en-US" dirty="0" smtClean="0"/>
              <a:t>Easier to work with</a:t>
            </a:r>
          </a:p>
          <a:p>
            <a:pPr lvl="1"/>
            <a:r>
              <a:rPr lang="en-US" dirty="0" smtClean="0"/>
              <a:t>Provide a common dataset for all operations that rely on it</a:t>
            </a:r>
          </a:p>
          <a:p>
            <a:pPr lvl="1"/>
            <a:r>
              <a:rPr lang="en-US" dirty="0" smtClean="0"/>
              <a:t>Clean once, use many times</a:t>
            </a:r>
          </a:p>
          <a:p>
            <a:pPr lvl="1"/>
            <a:r>
              <a:rPr lang="en-US" dirty="0" smtClean="0"/>
              <a:t>Can be saved for the future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Ideally all data will always be clean:</a:t>
            </a:r>
          </a:p>
          <a:p>
            <a:pPr lvl="1"/>
            <a:r>
              <a:rPr lang="en-US" dirty="0" smtClean="0"/>
              <a:t>Columns named correctly</a:t>
            </a:r>
          </a:p>
          <a:p>
            <a:pPr lvl="1"/>
            <a:r>
              <a:rPr lang="en-US" dirty="0" smtClean="0"/>
              <a:t>No missing Values</a:t>
            </a:r>
          </a:p>
          <a:p>
            <a:pPr lvl="1"/>
            <a:r>
              <a:rPr lang="en-US" dirty="0" smtClean="0"/>
              <a:t>No anomalies</a:t>
            </a:r>
          </a:p>
          <a:p>
            <a:pPr lvl="1"/>
            <a:r>
              <a:rPr lang="en-US" dirty="0" smtClean="0"/>
              <a:t>Correct data types</a:t>
            </a:r>
          </a:p>
          <a:p>
            <a:pPr lvl="1"/>
            <a:r>
              <a:rPr lang="en-US" dirty="0" smtClean="0"/>
              <a:t>Correct values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smtClean="0"/>
              <a:t>Unfortunately….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1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data preparation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Reasons Why data is not always “perfect”: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Different systems</a:t>
            </a:r>
          </a:p>
          <a:p>
            <a:pPr lvl="1"/>
            <a:r>
              <a:rPr lang="en-US" dirty="0" smtClean="0"/>
              <a:t>Different uses</a:t>
            </a:r>
          </a:p>
          <a:p>
            <a:pPr lvl="1"/>
            <a:r>
              <a:rPr lang="en-US" dirty="0" smtClean="0"/>
              <a:t>Naming conventions</a:t>
            </a:r>
          </a:p>
          <a:p>
            <a:pPr lvl="1"/>
            <a:r>
              <a:rPr lang="en-US" dirty="0" smtClean="0"/>
              <a:t>No integrity checks at source</a:t>
            </a:r>
          </a:p>
          <a:p>
            <a:pPr lvl="1"/>
            <a:r>
              <a:rPr lang="en-US" dirty="0" smtClean="0"/>
              <a:t>…….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4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 the data from the table </a:t>
            </a:r>
            <a:r>
              <a:rPr lang="en-US" dirty="0" err="1" smtClean="0"/>
              <a:t>tbl_RexusBuilding</a:t>
            </a:r>
            <a:r>
              <a:rPr lang="en-US" dirty="0" smtClean="0"/>
              <a:t> into a </a:t>
            </a:r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 smtClean="0"/>
              <a:t>Discard </a:t>
            </a:r>
            <a:r>
              <a:rPr lang="en-US" dirty="0"/>
              <a:t>All Rows that have a </a:t>
            </a:r>
            <a:r>
              <a:rPr lang="en-US" dirty="0" err="1"/>
              <a:t>BldgANSIUsable</a:t>
            </a:r>
            <a:r>
              <a:rPr lang="en-US" dirty="0"/>
              <a:t> less than </a:t>
            </a:r>
            <a:r>
              <a:rPr lang="en-US" dirty="0" smtClean="0"/>
              <a:t>200</a:t>
            </a:r>
          </a:p>
          <a:p>
            <a:r>
              <a:rPr lang="en-US" dirty="0"/>
              <a:t>Set Building ID as the </a:t>
            </a:r>
            <a:r>
              <a:rPr lang="en-US" dirty="0" smtClean="0"/>
              <a:t>index</a:t>
            </a:r>
          </a:p>
          <a:p>
            <a:r>
              <a:rPr lang="en-US" dirty="0" smtClean="0"/>
              <a:t>Discard all columns except </a:t>
            </a:r>
          </a:p>
          <a:p>
            <a:pPr lvl="1"/>
            <a:r>
              <a:rPr lang="en-US" dirty="0" err="1" smtClean="0"/>
              <a:t>BuildingID</a:t>
            </a:r>
            <a:endParaRPr lang="en-US" dirty="0" smtClean="0"/>
          </a:p>
          <a:p>
            <a:pPr lvl="1"/>
            <a:r>
              <a:rPr lang="en-US" dirty="0" err="1" smtClean="0"/>
              <a:t>BldgZip</a:t>
            </a:r>
            <a:endParaRPr lang="en-US" dirty="0" smtClean="0"/>
          </a:p>
          <a:p>
            <a:pPr lvl="1"/>
            <a:r>
              <a:rPr lang="en-US" dirty="0" err="1" smtClean="0"/>
              <a:t>CongressionalDistrict</a:t>
            </a:r>
            <a:endParaRPr lang="en-US" dirty="0" smtClean="0"/>
          </a:p>
          <a:p>
            <a:pPr lvl="1"/>
            <a:r>
              <a:rPr lang="en-US" dirty="0" err="1" smtClean="0"/>
              <a:t>BldgANSIUsable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08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– Using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pymysql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smtClean="0">
                <a:latin typeface="Consolas" panose="020B0609020204030204" pitchFamily="49" charset="0"/>
              </a:rPr>
              <a:t>pandas</a:t>
            </a: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 open connection to the database  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conn = </a:t>
            </a:r>
            <a:r>
              <a:rPr lang="en-US" sz="1000" dirty="0" err="1">
                <a:latin typeface="Consolas" panose="020B0609020204030204" pitchFamily="49" charset="0"/>
              </a:rPr>
              <a:t>pymysql.connect</a:t>
            </a:r>
            <a:r>
              <a:rPr lang="en-US" sz="1000" dirty="0">
                <a:latin typeface="Consolas" panose="020B0609020204030204" pitchFamily="49" charset="0"/>
              </a:rPr>
              <a:t>(host='</a:t>
            </a:r>
            <a:r>
              <a:rPr lang="en-US" sz="1000" dirty="0" err="1">
                <a:latin typeface="Consolas" panose="020B0609020204030204" pitchFamily="49" charset="0"/>
              </a:rPr>
              <a:t>cfffv</a:t>
            </a:r>
            <a:r>
              <a:rPr lang="en-US" sz="1000" dirty="0" smtClean="0">
                <a:latin typeface="Consolas" panose="020B0609020204030204" pitchFamily="49" charset="0"/>
              </a:rPr>
              <a:t>', port=3306, user</a:t>
            </a:r>
            <a:r>
              <a:rPr lang="en-US" sz="1000" dirty="0">
                <a:latin typeface="Consolas" panose="020B0609020204030204" pitchFamily="49" charset="0"/>
              </a:rPr>
              <a:t>='d2fffer</a:t>
            </a:r>
            <a:r>
              <a:rPr lang="en-US" sz="1000" dirty="0" smtClean="0">
                <a:latin typeface="Consolas" panose="020B0609020204030204" pitchFamily="49" charset="0"/>
              </a:rPr>
              <a:t>', </a:t>
            </a:r>
            <a:r>
              <a:rPr lang="en-US" sz="1000" dirty="0" err="1" smtClean="0">
                <a:latin typeface="Consolas" panose="020B0609020204030204" pitchFamily="49" charset="0"/>
              </a:rPr>
              <a:t>passwd</a:t>
            </a:r>
            <a:r>
              <a:rPr lang="en-US" sz="1000" dirty="0">
                <a:latin typeface="Consolas" panose="020B0609020204030204" pitchFamily="49" charset="0"/>
              </a:rPr>
              <a:t>='</a:t>
            </a:r>
            <a:r>
              <a:rPr lang="en-US" sz="1000" dirty="0" err="1">
                <a:latin typeface="Consolas" panose="020B0609020204030204" pitchFamily="49" charset="0"/>
              </a:rPr>
              <a:t>dfffd</a:t>
            </a:r>
            <a:r>
              <a:rPr lang="en-US" sz="1000" dirty="0">
                <a:latin typeface="Consolas" panose="020B0609020204030204" pitchFamily="49" charset="0"/>
              </a:rPr>
              <a:t>',  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           </a:t>
            </a:r>
            <a:r>
              <a:rPr lang="en-US" sz="1000" dirty="0" err="1">
                <a:latin typeface="Consolas" panose="020B0609020204030204" pitchFamily="49" charset="0"/>
              </a:rPr>
              <a:t>db</a:t>
            </a:r>
            <a:r>
              <a:rPr lang="en-US" sz="1000" dirty="0">
                <a:latin typeface="Consolas" panose="020B0609020204030204" pitchFamily="49" charset="0"/>
              </a:rPr>
              <a:t>='</a:t>
            </a:r>
            <a:r>
              <a:rPr lang="en-US" sz="1000" dirty="0" err="1">
                <a:latin typeface="Consolas" panose="020B0609020204030204" pitchFamily="49" charset="0"/>
              </a:rPr>
              <a:t>GSfffining</a:t>
            </a:r>
            <a:r>
              <a:rPr lang="en-US" sz="1000" dirty="0">
                <a:latin typeface="Consolas" panose="020B0609020204030204" pitchFamily="49" charset="0"/>
              </a:rPr>
              <a:t>', </a:t>
            </a:r>
            <a:r>
              <a:rPr lang="en-US" sz="1000" dirty="0" smtClean="0">
                <a:latin typeface="Consolas" panose="020B0609020204030204" pitchFamily="49" charset="0"/>
              </a:rPr>
              <a:t>charset</a:t>
            </a:r>
            <a:r>
              <a:rPr lang="en-US" sz="1000" dirty="0">
                <a:latin typeface="Consolas" panose="020B0609020204030204" pitchFamily="49" charset="0"/>
              </a:rPr>
              <a:t>='utf8')  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df_db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pandas.read_sql</a:t>
            </a:r>
            <a:r>
              <a:rPr lang="en-US" sz="1000" dirty="0">
                <a:latin typeface="Consolas" panose="020B0609020204030204" pitchFamily="49" charset="0"/>
              </a:rPr>
              <a:t>('SELECT * FROM tbl_</a:t>
            </a:r>
            <a:r>
              <a:rPr lang="en-US" sz="1000" dirty="0" err="1">
                <a:latin typeface="Consolas" panose="020B0609020204030204" pitchFamily="49" charset="0"/>
              </a:rPr>
              <a:t>RexusBuilding</a:t>
            </a:r>
            <a:r>
              <a:rPr lang="en-US" sz="1000" dirty="0">
                <a:latin typeface="Consolas" panose="020B0609020204030204" pitchFamily="49" charset="0"/>
              </a:rPr>
              <a:t>',conn)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 close connection to the database  </a:t>
            </a: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conn.close</a:t>
            </a:r>
            <a:r>
              <a:rPr lang="en-US" sz="1000" dirty="0">
                <a:latin typeface="Consolas" panose="020B0609020204030204" pitchFamily="49" charset="0"/>
              </a:rPr>
              <a:t>()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#Checking DF size (rows and columns)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df_db.shape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</a:t>
            </a:r>
            <a:r>
              <a:rPr lang="en-US" sz="1000" dirty="0" err="1">
                <a:latin typeface="Consolas" panose="020B0609020204030204" pitchFamily="49" charset="0"/>
              </a:rPr>
              <a:t>Chcking</a:t>
            </a:r>
            <a:r>
              <a:rPr lang="en-US" sz="1000" dirty="0">
                <a:latin typeface="Consolas" panose="020B0609020204030204" pitchFamily="49" charset="0"/>
              </a:rPr>
              <a:t> column types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df_db.dtypes</a:t>
            </a:r>
            <a:r>
              <a:rPr lang="en-US" sz="1000" dirty="0" smtClean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#Selecting Rows &gt;= 200</a:t>
            </a: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df_db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df_db.loc</a:t>
            </a:r>
            <a:r>
              <a:rPr lang="en-US" sz="1000" dirty="0">
                <a:latin typeface="Consolas" panose="020B0609020204030204" pitchFamily="49" charset="0"/>
              </a:rPr>
              <a:t>[(</a:t>
            </a:r>
            <a:r>
              <a:rPr lang="en-US" sz="1000" dirty="0" err="1">
                <a:latin typeface="Consolas" panose="020B0609020204030204" pitchFamily="49" charset="0"/>
              </a:rPr>
              <a:t>df_db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BldgANSIUsable</a:t>
            </a:r>
            <a:r>
              <a:rPr lang="en-US" sz="1000" dirty="0">
                <a:latin typeface="Consolas" panose="020B0609020204030204" pitchFamily="49" charset="0"/>
              </a:rPr>
              <a:t>']&gt;= 200)] </a:t>
            </a:r>
            <a:endParaRPr lang="en-US" sz="10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#</a:t>
            </a:r>
            <a:r>
              <a:rPr lang="en-US" sz="1000" dirty="0">
                <a:latin typeface="Consolas" panose="020B0609020204030204" pitchFamily="49" charset="0"/>
              </a:rPr>
              <a:t>Selecting columns</a:t>
            </a: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mod_df_db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df_db.loc</a:t>
            </a:r>
            <a:r>
              <a:rPr lang="en-US" sz="1000" dirty="0">
                <a:latin typeface="Consolas" panose="020B0609020204030204" pitchFamily="49" charset="0"/>
              </a:rPr>
              <a:t>[:,['</a:t>
            </a:r>
            <a:r>
              <a:rPr lang="en-US" sz="1000" dirty="0" err="1">
                <a:latin typeface="Consolas" panose="020B0609020204030204" pitchFamily="49" charset="0"/>
              </a:rPr>
              <a:t>LocationID</a:t>
            </a:r>
            <a:r>
              <a:rPr lang="en-US" sz="1000" dirty="0">
                <a:latin typeface="Consolas" panose="020B0609020204030204" pitchFamily="49" charset="0"/>
              </a:rPr>
              <a:t>', '</a:t>
            </a:r>
            <a:r>
              <a:rPr lang="en-US" sz="1000" dirty="0" err="1">
                <a:latin typeface="Consolas" panose="020B0609020204030204" pitchFamily="49" charset="0"/>
              </a:rPr>
              <a:t>BldgZip</a:t>
            </a:r>
            <a:r>
              <a:rPr lang="en-US" sz="1000" dirty="0">
                <a:latin typeface="Consolas" panose="020B0609020204030204" pitchFamily="49" charset="0"/>
              </a:rPr>
              <a:t>', '</a:t>
            </a:r>
            <a:r>
              <a:rPr lang="en-US" sz="1000" dirty="0" err="1">
                <a:latin typeface="Consolas" panose="020B0609020204030204" pitchFamily="49" charset="0"/>
              </a:rPr>
              <a:t>CongressionalDistrict</a:t>
            </a:r>
            <a:r>
              <a:rPr lang="en-US" sz="1000" dirty="0">
                <a:latin typeface="Consolas" panose="020B0609020204030204" pitchFamily="49" charset="0"/>
              </a:rPr>
              <a:t>', '</a:t>
            </a:r>
            <a:r>
              <a:rPr lang="en-US" sz="1000" dirty="0" err="1">
                <a:latin typeface="Consolas" panose="020B0609020204030204" pitchFamily="49" charset="0"/>
              </a:rPr>
              <a:t>BldgANSIUsable</a:t>
            </a:r>
            <a:r>
              <a:rPr lang="en-US" sz="1000" dirty="0">
                <a:latin typeface="Consolas" panose="020B0609020204030204" pitchFamily="49" charset="0"/>
              </a:rPr>
              <a:t>']]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#Checking if </a:t>
            </a:r>
            <a:r>
              <a:rPr lang="en-US" sz="1000" dirty="0" err="1">
                <a:latin typeface="Consolas" panose="020B0609020204030204" pitchFamily="49" charset="0"/>
              </a:rPr>
              <a:t>LocationID</a:t>
            </a:r>
            <a:r>
              <a:rPr lang="en-US" sz="1000" dirty="0">
                <a:latin typeface="Consolas" panose="020B0609020204030204" pitchFamily="49" charset="0"/>
              </a:rPr>
              <a:t> is unique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mod_df_db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LocationID</a:t>
            </a:r>
            <a:r>
              <a:rPr lang="en-US" sz="1000" dirty="0">
                <a:latin typeface="Consolas" panose="020B0609020204030204" pitchFamily="49" charset="0"/>
              </a:rPr>
              <a:t>'].</a:t>
            </a:r>
            <a:r>
              <a:rPr lang="en-US" sz="1000" dirty="0" err="1">
                <a:latin typeface="Consolas" panose="020B0609020204030204" pitchFamily="49" charset="0"/>
              </a:rPr>
              <a:t>is_unique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#Set </a:t>
            </a:r>
            <a:r>
              <a:rPr lang="en-US" sz="1000" dirty="0" err="1">
                <a:latin typeface="Consolas" panose="020B0609020204030204" pitchFamily="49" charset="0"/>
              </a:rPr>
              <a:t>LocationID</a:t>
            </a:r>
            <a:r>
              <a:rPr lang="en-US" sz="1000" dirty="0">
                <a:latin typeface="Consolas" panose="020B0609020204030204" pitchFamily="49" charset="0"/>
              </a:rPr>
              <a:t> as the index</a:t>
            </a: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mod_df_db.set_index</a:t>
            </a:r>
            <a:r>
              <a:rPr lang="en-US" sz="1000" dirty="0">
                <a:latin typeface="Consolas" panose="020B0609020204030204" pitchFamily="49" charset="0"/>
              </a:rPr>
              <a:t>('</a:t>
            </a:r>
            <a:r>
              <a:rPr lang="en-US" sz="1000" dirty="0" err="1">
                <a:latin typeface="Consolas" panose="020B0609020204030204" pitchFamily="49" charset="0"/>
              </a:rPr>
              <a:t>LocationID</a:t>
            </a:r>
            <a:r>
              <a:rPr lang="en-US" sz="1000" dirty="0">
                <a:latin typeface="Consolas" panose="020B0609020204030204" pitchFamily="49" charset="0"/>
              </a:rPr>
              <a:t>', </a:t>
            </a:r>
            <a:r>
              <a:rPr lang="en-US" sz="1000" dirty="0" err="1">
                <a:latin typeface="Consolas" panose="020B0609020204030204" pitchFamily="49" charset="0"/>
              </a:rPr>
              <a:t>inplace</a:t>
            </a:r>
            <a:r>
              <a:rPr lang="en-US" sz="1000" dirty="0">
                <a:latin typeface="Consolas" panose="020B0609020204030204" pitchFamily="49" charset="0"/>
              </a:rPr>
              <a:t>=True)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mod_df_db.head</a:t>
            </a:r>
            <a:r>
              <a:rPr lang="en-US" sz="1000" dirty="0">
                <a:latin typeface="Consolas" panose="020B0609020204030204" pitchFamily="49" charset="0"/>
              </a:rPr>
              <a:t>())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8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– Using Drop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pymysql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smtClean="0">
                <a:latin typeface="Consolas" panose="020B0609020204030204" pitchFamily="49" charset="0"/>
              </a:rPr>
              <a:t>pandas</a:t>
            </a: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 open connection to the database  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conn = </a:t>
            </a:r>
            <a:r>
              <a:rPr lang="en-US" sz="1000" dirty="0" err="1">
                <a:latin typeface="Consolas" panose="020B0609020204030204" pitchFamily="49" charset="0"/>
              </a:rPr>
              <a:t>pymysql.connect</a:t>
            </a:r>
            <a:r>
              <a:rPr lang="en-US" sz="1000" dirty="0">
                <a:latin typeface="Consolas" panose="020B0609020204030204" pitchFamily="49" charset="0"/>
              </a:rPr>
              <a:t>(host='</a:t>
            </a:r>
            <a:r>
              <a:rPr lang="en-US" sz="1000" dirty="0" err="1">
                <a:latin typeface="Consolas" panose="020B0609020204030204" pitchFamily="49" charset="0"/>
              </a:rPr>
              <a:t>cfffv</a:t>
            </a:r>
            <a:r>
              <a:rPr lang="en-US" sz="1000" dirty="0" smtClean="0">
                <a:latin typeface="Consolas" panose="020B0609020204030204" pitchFamily="49" charset="0"/>
              </a:rPr>
              <a:t>', port=3306, user</a:t>
            </a:r>
            <a:r>
              <a:rPr lang="en-US" sz="1000" dirty="0">
                <a:latin typeface="Consolas" panose="020B0609020204030204" pitchFamily="49" charset="0"/>
              </a:rPr>
              <a:t>='d2fffer</a:t>
            </a:r>
            <a:r>
              <a:rPr lang="en-US" sz="1000" dirty="0" smtClean="0">
                <a:latin typeface="Consolas" panose="020B0609020204030204" pitchFamily="49" charset="0"/>
              </a:rPr>
              <a:t>', </a:t>
            </a:r>
            <a:r>
              <a:rPr lang="en-US" sz="1000" dirty="0" err="1" smtClean="0">
                <a:latin typeface="Consolas" panose="020B0609020204030204" pitchFamily="49" charset="0"/>
              </a:rPr>
              <a:t>passwd</a:t>
            </a:r>
            <a:r>
              <a:rPr lang="en-US" sz="1000" dirty="0">
                <a:latin typeface="Consolas" panose="020B0609020204030204" pitchFamily="49" charset="0"/>
              </a:rPr>
              <a:t>='</a:t>
            </a:r>
            <a:r>
              <a:rPr lang="en-US" sz="1000" dirty="0" err="1">
                <a:latin typeface="Consolas" panose="020B0609020204030204" pitchFamily="49" charset="0"/>
              </a:rPr>
              <a:t>dfffd</a:t>
            </a:r>
            <a:r>
              <a:rPr lang="en-US" sz="1000" dirty="0">
                <a:latin typeface="Consolas" panose="020B0609020204030204" pitchFamily="49" charset="0"/>
              </a:rPr>
              <a:t>',  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           </a:t>
            </a:r>
            <a:r>
              <a:rPr lang="en-US" sz="1000" dirty="0" err="1">
                <a:latin typeface="Consolas" panose="020B0609020204030204" pitchFamily="49" charset="0"/>
              </a:rPr>
              <a:t>db</a:t>
            </a:r>
            <a:r>
              <a:rPr lang="en-US" sz="1000" dirty="0">
                <a:latin typeface="Consolas" panose="020B0609020204030204" pitchFamily="49" charset="0"/>
              </a:rPr>
              <a:t>='</a:t>
            </a:r>
            <a:r>
              <a:rPr lang="en-US" sz="1000" dirty="0" err="1">
                <a:latin typeface="Consolas" panose="020B0609020204030204" pitchFamily="49" charset="0"/>
              </a:rPr>
              <a:t>GSfffining</a:t>
            </a:r>
            <a:r>
              <a:rPr lang="en-US" sz="1000" dirty="0">
                <a:latin typeface="Consolas" panose="020B0609020204030204" pitchFamily="49" charset="0"/>
              </a:rPr>
              <a:t>', </a:t>
            </a:r>
            <a:r>
              <a:rPr lang="en-US" sz="1000" dirty="0" smtClean="0">
                <a:latin typeface="Consolas" panose="020B0609020204030204" pitchFamily="49" charset="0"/>
              </a:rPr>
              <a:t>charset</a:t>
            </a:r>
            <a:r>
              <a:rPr lang="en-US" sz="1000" dirty="0">
                <a:latin typeface="Consolas" panose="020B0609020204030204" pitchFamily="49" charset="0"/>
              </a:rPr>
              <a:t>='utf8')  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df_db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pandas.read_sql</a:t>
            </a:r>
            <a:r>
              <a:rPr lang="en-US" sz="1000" dirty="0">
                <a:latin typeface="Consolas" panose="020B0609020204030204" pitchFamily="49" charset="0"/>
              </a:rPr>
              <a:t>('SELECT * FROM tbl_</a:t>
            </a:r>
            <a:r>
              <a:rPr lang="en-US" sz="1000" dirty="0" err="1">
                <a:latin typeface="Consolas" panose="020B0609020204030204" pitchFamily="49" charset="0"/>
              </a:rPr>
              <a:t>RexusBuilding</a:t>
            </a:r>
            <a:r>
              <a:rPr lang="en-US" sz="1000" dirty="0">
                <a:latin typeface="Consolas" panose="020B0609020204030204" pitchFamily="49" charset="0"/>
              </a:rPr>
              <a:t>',conn)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 close connection to the database  </a:t>
            </a: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conn.close</a:t>
            </a:r>
            <a:r>
              <a:rPr lang="en-US" sz="1000" dirty="0">
                <a:latin typeface="Consolas" panose="020B0609020204030204" pitchFamily="49" charset="0"/>
              </a:rPr>
              <a:t>()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#Checking DF size (rows and columns)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df_db.shape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</a:t>
            </a:r>
            <a:r>
              <a:rPr lang="en-US" sz="1000" dirty="0" err="1">
                <a:latin typeface="Consolas" panose="020B0609020204030204" pitchFamily="49" charset="0"/>
              </a:rPr>
              <a:t>Chcking</a:t>
            </a:r>
            <a:r>
              <a:rPr lang="en-US" sz="1000" dirty="0">
                <a:latin typeface="Consolas" panose="020B0609020204030204" pitchFamily="49" charset="0"/>
              </a:rPr>
              <a:t> column types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latin typeface="Consolas" panose="020B0609020204030204" pitchFamily="49" charset="0"/>
              </a:rPr>
              <a:t>df_db.dtypes</a:t>
            </a:r>
            <a:r>
              <a:rPr lang="en-US" sz="1000" dirty="0" smtClean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#Selecting Rows &gt;= 200</a:t>
            </a: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df_db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df_db.loc</a:t>
            </a:r>
            <a:r>
              <a:rPr lang="en-US" sz="1000" dirty="0">
                <a:latin typeface="Consolas" panose="020B0609020204030204" pitchFamily="49" charset="0"/>
              </a:rPr>
              <a:t>[(</a:t>
            </a:r>
            <a:r>
              <a:rPr lang="en-US" sz="1000" dirty="0" err="1">
                <a:latin typeface="Consolas" panose="020B0609020204030204" pitchFamily="49" charset="0"/>
              </a:rPr>
              <a:t>df_db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BldgANSIUsable</a:t>
            </a:r>
            <a:r>
              <a:rPr lang="en-US" sz="1000" dirty="0">
                <a:latin typeface="Consolas" panose="020B0609020204030204" pitchFamily="49" charset="0"/>
              </a:rPr>
              <a:t>']&gt;= 200)] 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#Selecting </a:t>
            </a:r>
            <a:r>
              <a:rPr lang="en-US" sz="1000" dirty="0" smtClean="0">
                <a:latin typeface="Consolas" panose="020B0609020204030204" pitchFamily="49" charset="0"/>
              </a:rPr>
              <a:t>columns</a:t>
            </a: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to_drop</a:t>
            </a:r>
            <a:r>
              <a:rPr lang="en-US" sz="1000" dirty="0">
                <a:latin typeface="Consolas" panose="020B0609020204030204" pitchFamily="49" charset="0"/>
              </a:rPr>
              <a:t> = ['BldgAddress1','BldgAddress2','BldgCity','BldgCounty']</a:t>
            </a:r>
          </a:p>
          <a:p>
            <a:pPr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df_db.drop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to_drop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inplace</a:t>
            </a:r>
            <a:r>
              <a:rPr lang="en-US" sz="1000" dirty="0">
                <a:latin typeface="Consolas" panose="020B0609020204030204" pitchFamily="49" charset="0"/>
              </a:rPr>
              <a:t>=True, axis=1)</a:t>
            </a: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#</a:t>
            </a:r>
            <a:r>
              <a:rPr lang="en-US" sz="1000" dirty="0">
                <a:latin typeface="Consolas" panose="020B0609020204030204" pitchFamily="49" charset="0"/>
              </a:rPr>
              <a:t>Checking if </a:t>
            </a:r>
            <a:r>
              <a:rPr lang="en-US" sz="1000" dirty="0" err="1">
                <a:latin typeface="Consolas" panose="020B0609020204030204" pitchFamily="49" charset="0"/>
              </a:rPr>
              <a:t>LocationID</a:t>
            </a:r>
            <a:r>
              <a:rPr lang="en-US" sz="1000" dirty="0">
                <a:latin typeface="Consolas" panose="020B0609020204030204" pitchFamily="49" charset="0"/>
              </a:rPr>
              <a:t> is unique</a:t>
            </a: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print(</a:t>
            </a:r>
            <a:r>
              <a:rPr lang="en-US" sz="1000" dirty="0" err="1" smtClean="0">
                <a:latin typeface="Consolas" panose="020B0609020204030204" pitchFamily="49" charset="0"/>
              </a:rPr>
              <a:t>df_db</a:t>
            </a:r>
            <a:r>
              <a:rPr lang="en-US" sz="1000" dirty="0">
                <a:latin typeface="Consolas" panose="020B0609020204030204" pitchFamily="49" charset="0"/>
              </a:rPr>
              <a:t>['</a:t>
            </a:r>
            <a:r>
              <a:rPr lang="en-US" sz="1000" dirty="0" err="1">
                <a:latin typeface="Consolas" panose="020B0609020204030204" pitchFamily="49" charset="0"/>
              </a:rPr>
              <a:t>LocationID</a:t>
            </a:r>
            <a:r>
              <a:rPr lang="en-US" sz="1000" dirty="0">
                <a:latin typeface="Consolas" panose="020B0609020204030204" pitchFamily="49" charset="0"/>
              </a:rPr>
              <a:t>'].</a:t>
            </a:r>
            <a:r>
              <a:rPr lang="en-US" sz="1000" dirty="0" err="1">
                <a:latin typeface="Consolas" panose="020B0609020204030204" pitchFamily="49" charset="0"/>
              </a:rPr>
              <a:t>is_unique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#Set </a:t>
            </a:r>
            <a:r>
              <a:rPr lang="en-US" sz="1000" dirty="0" err="1">
                <a:latin typeface="Consolas" panose="020B0609020204030204" pitchFamily="49" charset="0"/>
              </a:rPr>
              <a:t>LocationID</a:t>
            </a:r>
            <a:r>
              <a:rPr lang="en-US" sz="1000" dirty="0">
                <a:latin typeface="Consolas" panose="020B0609020204030204" pitchFamily="49" charset="0"/>
              </a:rPr>
              <a:t> as the index</a:t>
            </a:r>
          </a:p>
          <a:p>
            <a:pPr indent="0">
              <a:buNone/>
            </a:pPr>
            <a:r>
              <a:rPr lang="en-US" sz="1000" dirty="0" err="1" smtClean="0">
                <a:latin typeface="Consolas" panose="020B0609020204030204" pitchFamily="49" charset="0"/>
              </a:rPr>
              <a:t>mdf_db.set_index</a:t>
            </a:r>
            <a:r>
              <a:rPr lang="en-US" sz="1000" dirty="0">
                <a:latin typeface="Consolas" panose="020B0609020204030204" pitchFamily="49" charset="0"/>
              </a:rPr>
              <a:t>('</a:t>
            </a:r>
            <a:r>
              <a:rPr lang="en-US" sz="1000" dirty="0" err="1">
                <a:latin typeface="Consolas" panose="020B0609020204030204" pitchFamily="49" charset="0"/>
              </a:rPr>
              <a:t>LocationID</a:t>
            </a:r>
            <a:r>
              <a:rPr lang="en-US" sz="1000" dirty="0">
                <a:latin typeface="Consolas" panose="020B0609020204030204" pitchFamily="49" charset="0"/>
              </a:rPr>
              <a:t>', </a:t>
            </a:r>
            <a:r>
              <a:rPr lang="en-US" sz="1000" dirty="0" err="1">
                <a:latin typeface="Consolas" panose="020B0609020204030204" pitchFamily="49" charset="0"/>
              </a:rPr>
              <a:t>inplace</a:t>
            </a:r>
            <a:r>
              <a:rPr lang="en-US" sz="1000" dirty="0">
                <a:latin typeface="Consolas" panose="020B0609020204030204" pitchFamily="49" charset="0"/>
              </a:rPr>
              <a:t>=True)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000" dirty="0" smtClean="0">
                <a:latin typeface="Consolas" panose="020B0609020204030204" pitchFamily="49" charset="0"/>
              </a:rPr>
              <a:t>print(</a:t>
            </a:r>
            <a:r>
              <a:rPr lang="en-US" sz="1000" dirty="0" err="1" smtClean="0">
                <a:latin typeface="Consolas" panose="020B0609020204030204" pitchFamily="49" charset="0"/>
              </a:rPr>
              <a:t>df_db.head</a:t>
            </a:r>
            <a:r>
              <a:rPr lang="en-US" sz="1000" dirty="0">
                <a:latin typeface="Consolas" panose="020B0609020204030204" pitchFamily="49" charset="0"/>
              </a:rPr>
              <a:t>())</a:t>
            </a:r>
          </a:p>
          <a:p>
            <a:pPr indent="0">
              <a:buNone/>
            </a:pP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28657"/>
      </p:ext>
    </p:extLst>
  </p:cSld>
  <p:clrMapOvr>
    <a:masterClrMapping/>
  </p:clrMapOvr>
</p:sld>
</file>

<file path=ppt/theme/theme1.xml><?xml version="1.0" encoding="utf-8"?>
<a:theme xmlns:a="http://schemas.openxmlformats.org/drawingml/2006/main" name="GSA I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14232</TotalTime>
  <Words>1669</Words>
  <Application>Microsoft Office PowerPoint</Application>
  <PresentationFormat>On-screen Show (4:3)</PresentationFormat>
  <Paragraphs>347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Narrow</vt:lpstr>
      <vt:lpstr>Consolas</vt:lpstr>
      <vt:lpstr>Georgia</vt:lpstr>
      <vt:lpstr>Noto Sans Symbols</vt:lpstr>
      <vt:lpstr>GSA IT Template</vt:lpstr>
      <vt:lpstr>PowerPoint Presentation</vt:lpstr>
      <vt:lpstr>First Things First</vt:lpstr>
      <vt:lpstr>Goal for the next 2 sessions </vt:lpstr>
      <vt:lpstr>Data Sets</vt:lpstr>
      <vt:lpstr>A word about data preparation </vt:lpstr>
      <vt:lpstr>A word about data preparation </vt:lpstr>
      <vt:lpstr>Lets Code</vt:lpstr>
      <vt:lpstr>CODE – Using loc</vt:lpstr>
      <vt:lpstr>CODE – Using Drop</vt:lpstr>
      <vt:lpstr>Checkpoint</vt:lpstr>
      <vt:lpstr>CODE - Continued</vt:lpstr>
      <vt:lpstr>CODE - Continued</vt:lpstr>
      <vt:lpstr>Checkpoint</vt:lpstr>
      <vt:lpstr>Checkpoint</vt:lpstr>
      <vt:lpstr>Handling Na Values</vt:lpstr>
      <vt:lpstr>Handling Na Values</vt:lpstr>
      <vt:lpstr>Handling Na Values</vt:lpstr>
      <vt:lpstr>Handling Na Values</vt:lpstr>
      <vt:lpstr>Handling Na Values</vt:lpstr>
      <vt:lpstr>Merging</vt:lpstr>
      <vt:lpstr>CODE - Merging</vt:lpstr>
      <vt:lpstr>Merging</vt:lpstr>
      <vt:lpstr>Regular Expressions</vt:lpstr>
      <vt:lpstr>Regular Expressions</vt:lpstr>
      <vt:lpstr>CODE - Regex</vt:lpstr>
      <vt:lpstr>Writing Data out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JasmeenMBowmaster</dc:creator>
  <cp:lastModifiedBy>Windows User</cp:lastModifiedBy>
  <cp:revision>272</cp:revision>
  <cp:lastPrinted>2018-06-04T13:25:05Z</cp:lastPrinted>
  <dcterms:modified xsi:type="dcterms:W3CDTF">2018-06-20T22:39:51Z</dcterms:modified>
</cp:coreProperties>
</file>