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311" r:id="rId3"/>
    <p:sldId id="334" r:id="rId4"/>
    <p:sldId id="312" r:id="rId5"/>
    <p:sldId id="313" r:id="rId6"/>
    <p:sldId id="338" r:id="rId7"/>
    <p:sldId id="337" r:id="rId8"/>
    <p:sldId id="322" r:id="rId9"/>
    <p:sldId id="339" r:id="rId10"/>
    <p:sldId id="319" r:id="rId11"/>
    <p:sldId id="342" r:id="rId12"/>
    <p:sldId id="343" r:id="rId13"/>
    <p:sldId id="325" r:id="rId14"/>
    <p:sldId id="341" r:id="rId15"/>
    <p:sldId id="345" r:id="rId16"/>
    <p:sldId id="344" r:id="rId17"/>
    <p:sldId id="340" r:id="rId18"/>
    <p:sldId id="346" r:id="rId19"/>
    <p:sldId id="327" r:id="rId20"/>
    <p:sldId id="347" r:id="rId21"/>
    <p:sldId id="348" r:id="rId22"/>
    <p:sldId id="328" r:id="rId23"/>
    <p:sldId id="349" r:id="rId24"/>
    <p:sldId id="329" r:id="rId25"/>
    <p:sldId id="330" r:id="rId26"/>
    <p:sldId id="350" r:id="rId27"/>
    <p:sldId id="351" r:id="rId28"/>
    <p:sldId id="308" r:id="rId29"/>
    <p:sldId id="279" r:id="rId30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8037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index.html" TargetMode="External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python.org/moin/BeginnersGuide/Programmers" TargetMode="External"/><Relationship Id="rId4" Type="http://schemas.openxmlformats.org/officeDocument/2006/relationships/hyperlink" Target="http://www.oreilly.com/programming/free/a-whirlwind-tour-of-python.c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0E3561"/>
              </a:buClr>
              <a:buSzPct val="25000"/>
            </a:pPr>
            <a:r>
              <a:rPr lang="en-US" sz="2400" b="1" dirty="0" smtClean="0">
                <a:solidFill>
                  <a:srgbClr val="0E3561"/>
                </a:solidFill>
              </a:rPr>
              <a:t>Introduction to</a:t>
            </a:r>
            <a:endParaRPr lang="en-US" sz="2400" b="1" i="0" u="none" strike="noStrike" cap="none" dirty="0" smtClean="0">
              <a:solidFill>
                <a:srgbClr val="0E356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Python For Data Science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dirty="0" smtClean="0"/>
              <a:t>April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2018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help() function for function … help!</a:t>
            </a:r>
          </a:p>
          <a:p>
            <a:r>
              <a:rPr lang="en-US" dirty="0" smtClean="0"/>
              <a:t>Functions take input parameters and return an object</a:t>
            </a:r>
          </a:p>
          <a:p>
            <a:r>
              <a:rPr lang="en-US" dirty="0" smtClean="0"/>
              <a:t>Input and return types don’t have to be the same</a:t>
            </a:r>
          </a:p>
          <a:p>
            <a:r>
              <a:rPr lang="en-US" dirty="0" smtClean="0"/>
              <a:t>You can </a:t>
            </a:r>
            <a:r>
              <a:rPr lang="en-US" dirty="0" smtClean="0">
                <a:solidFill>
                  <a:srgbClr val="FF0000"/>
                </a:solidFill>
              </a:rPr>
              <a:t>nest</a:t>
            </a:r>
            <a:r>
              <a:rPr lang="en-US" dirty="0" smtClean="0"/>
              <a:t> function calls </a:t>
            </a:r>
          </a:p>
          <a:p>
            <a:pPr lvl="1"/>
            <a:r>
              <a:rPr lang="en-US" dirty="0" smtClean="0"/>
              <a:t>i.e. </a:t>
            </a:r>
            <a:r>
              <a:rPr lang="en-US" dirty="0">
                <a:solidFill>
                  <a:schemeClr val="tx1"/>
                </a:solidFill>
              </a:rPr>
              <a:t>A function can be an argument to another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/>
          </a:p>
          <a:p>
            <a:pPr lvl="1"/>
            <a:r>
              <a:rPr lang="en-US" dirty="0" smtClean="0"/>
              <a:t>As long as inner calls return a type compatible with outer call’s input parameters</a:t>
            </a:r>
          </a:p>
          <a:p>
            <a:endParaRPr lang="en-US" dirty="0"/>
          </a:p>
          <a:p>
            <a:r>
              <a:rPr lang="en-US" dirty="0" smtClean="0"/>
              <a:t>Function: collection of code to perform a certain function:</a:t>
            </a:r>
          </a:p>
          <a:p>
            <a:pPr lvl="1"/>
            <a:r>
              <a:rPr lang="en-US" dirty="0" smtClean="0"/>
              <a:t> Called explicitly with input parameters</a:t>
            </a:r>
          </a:p>
          <a:p>
            <a:pPr lvl="1"/>
            <a:r>
              <a:rPr lang="en-US" dirty="0" smtClean="0"/>
              <a:t> Can optionally return data (otherwise returns None)</a:t>
            </a:r>
          </a:p>
          <a:p>
            <a:r>
              <a:rPr lang="en-US" dirty="0" smtClean="0"/>
              <a:t>Method: Collection of code to perform a certain function:</a:t>
            </a:r>
          </a:p>
          <a:p>
            <a:pPr lvl="1"/>
            <a:r>
              <a:rPr lang="en-US" dirty="0" smtClean="0"/>
              <a:t>Called on a specific object</a:t>
            </a:r>
          </a:p>
          <a:p>
            <a:pPr lvl="1"/>
            <a:r>
              <a:rPr lang="en-US" dirty="0" smtClean="0"/>
              <a:t>Can access other class attributes (Don’t worry about that now)</a:t>
            </a:r>
          </a:p>
          <a:p>
            <a:pPr lvl="1"/>
            <a:endParaRPr lang="en-US" dirty="0"/>
          </a:p>
          <a:p>
            <a:r>
              <a:rPr lang="en-US" dirty="0" smtClean="0"/>
              <a:t>You can define your own Functions and Methods!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9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(Code Along)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Write a function my sum that takes 2 integers and prints out their sum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782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(Code Along)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Write a function my sum that takes 2 integers and prints out their sum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mysum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x,y</a:t>
            </a:r>
            <a:r>
              <a:rPr lang="en-US" b="1" dirty="0">
                <a:latin typeface="Consolas" panose="020B0609020204030204" pitchFamily="49" charset="0"/>
              </a:rPr>
              <a:t>):</a:t>
            </a:r>
          </a:p>
          <a:p>
            <a:pPr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print(</a:t>
            </a:r>
            <a:r>
              <a:rPr lang="en-US" b="1" dirty="0" err="1">
                <a:latin typeface="Consolas" panose="020B0609020204030204" pitchFamily="49" charset="0"/>
              </a:rPr>
              <a:t>x+y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</a:t>
            </a:r>
            <a:r>
              <a:rPr lang="en-US" b="1" dirty="0" err="1" smtClean="0">
                <a:latin typeface="Consolas" panose="020B0609020204030204" pitchFamily="49" charset="0"/>
              </a:rPr>
              <a:t>ysum</a:t>
            </a:r>
            <a:r>
              <a:rPr lang="en-US" b="1" dirty="0" smtClean="0">
                <a:latin typeface="Consolas" panose="020B0609020204030204" pitchFamily="49" charset="0"/>
              </a:rPr>
              <a:t>(4,6)</a:t>
            </a:r>
          </a:p>
          <a:p>
            <a:pPr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+mn-lt"/>
              </a:rPr>
              <a:t>Questions: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What happens if I pass 2 strings or 2 lists?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What about </a:t>
            </a:r>
            <a:r>
              <a:rPr lang="en-US" b="1" dirty="0" err="1" smtClean="0">
                <a:solidFill>
                  <a:srgbClr val="FF0000"/>
                </a:solidFill>
                <a:latin typeface="+mn-lt"/>
              </a:rPr>
              <a:t>mysum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(3,mysum(7,3))?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Does this function return anything?</a:t>
            </a:r>
          </a:p>
        </p:txBody>
      </p:sp>
    </p:spTree>
    <p:extLst>
      <p:ext uri="{BB962C8B-B14F-4D97-AF65-F5344CB8AC3E}">
        <p14:creationId xmlns:p14="http://schemas.microsoft.com/office/powerpoint/2010/main" val="20642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 (Code Along)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Write a function </a:t>
            </a:r>
            <a:r>
              <a:rPr lang="en-US" sz="2000" b="1" dirty="0" err="1" smtClean="0"/>
              <a:t>dategreeting</a:t>
            </a:r>
            <a:r>
              <a:rPr lang="en-US" sz="2000" b="1" dirty="0" smtClean="0"/>
              <a:t>(name) that takes a String name and returns a greeting followed by the date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smtClean="0"/>
              <a:t>Example: Hello John, Today is 2018-04-12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47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 (Code Along)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Write a function </a:t>
            </a:r>
            <a:r>
              <a:rPr lang="en-US" sz="2000" b="1" dirty="0" err="1" smtClean="0"/>
              <a:t>dategreeting</a:t>
            </a:r>
            <a:r>
              <a:rPr lang="en-US" sz="2000" b="1" dirty="0" smtClean="0"/>
              <a:t>(name) that takes a String name and returns a greeting followed by the date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smtClean="0"/>
              <a:t>Example: Hello John, Today is 2018-04-12</a:t>
            </a:r>
          </a:p>
          <a:p>
            <a:pPr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datetime</a:t>
            </a: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def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dategreeting</a:t>
            </a:r>
            <a:r>
              <a:rPr lang="en-US" sz="1400" dirty="0">
                <a:latin typeface="Consolas" panose="020B0609020204030204" pitchFamily="49" charset="0"/>
              </a:rPr>
              <a:t>(name):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"Hello "+name+", Today is " +</a:t>
            </a:r>
            <a:r>
              <a:rPr lang="en-US" sz="1400" dirty="0" err="1">
                <a:latin typeface="Consolas" panose="020B0609020204030204" pitchFamily="49" charset="0"/>
              </a:rPr>
              <a:t>str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datetime.date.today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</a:rPr>
              <a:t>dategreeting</a:t>
            </a:r>
            <a:r>
              <a:rPr lang="en-US" sz="1400" dirty="0" smtClean="0">
                <a:latin typeface="Consolas" panose="020B0609020204030204" pitchFamily="49" charset="0"/>
              </a:rPr>
              <a:t>(“John"))</a:t>
            </a:r>
          </a:p>
          <a:p>
            <a:pPr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happens if I pass </a:t>
            </a:r>
            <a:r>
              <a:rPr lang="en-US" b="1" dirty="0" smtClean="0">
                <a:solidFill>
                  <a:srgbClr val="FF0000"/>
                </a:solidFill>
              </a:rPr>
              <a:t>an integer?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Does this function return anything?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5815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6 </a:t>
            </a:r>
            <a:r>
              <a:rPr lang="en-US" dirty="0"/>
              <a:t>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Use the </a:t>
            </a:r>
            <a:r>
              <a:rPr lang="en-US" sz="2000" b="1" dirty="0" err="1" smtClean="0"/>
              <a:t>mysum</a:t>
            </a:r>
            <a:r>
              <a:rPr lang="en-US" sz="2000" b="1" dirty="0" smtClean="0"/>
              <a:t>() function in another python module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40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6 </a:t>
            </a:r>
            <a:r>
              <a:rPr lang="en-US" dirty="0"/>
              <a:t>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Use the </a:t>
            </a:r>
            <a:r>
              <a:rPr lang="en-US" sz="2000" b="1" dirty="0" err="1" smtClean="0"/>
              <a:t>mysum</a:t>
            </a:r>
            <a:r>
              <a:rPr lang="en-US" sz="2000" b="1" dirty="0" smtClean="0"/>
              <a:t>() function in another python module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r>
              <a:rPr lang="en-US" b="1" dirty="0">
                <a:latin typeface="Consolas" panose="020B0609020204030204" pitchFamily="49" charset="0"/>
              </a:rPr>
              <a:t>import </a:t>
            </a:r>
            <a:r>
              <a:rPr lang="en-US" b="1" dirty="0" err="1">
                <a:latin typeface="Consolas" panose="020B0609020204030204" pitchFamily="49" charset="0"/>
              </a:rPr>
              <a:t>mymodule</a:t>
            </a:r>
            <a:endParaRPr lang="en-US" b="1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mysum</a:t>
            </a:r>
            <a:r>
              <a:rPr lang="en-US" b="1" dirty="0">
                <a:latin typeface="Consolas" panose="020B0609020204030204" pitchFamily="49" charset="0"/>
              </a:rPr>
              <a:t>(3,55) </a:t>
            </a:r>
            <a:endParaRPr lang="en-US" b="1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73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 are defined using the keyword 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addition_function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Values are returned using the 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keyword (even if not present!)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None value</a:t>
            </a:r>
          </a:p>
          <a:p>
            <a:r>
              <a:rPr lang="en-US" dirty="0">
                <a:solidFill>
                  <a:schemeClr val="tx1"/>
                </a:solidFill>
              </a:rPr>
              <a:t>Functions take arguments</a:t>
            </a:r>
          </a:p>
          <a:p>
            <a:r>
              <a:rPr lang="en-US" dirty="0">
                <a:solidFill>
                  <a:schemeClr val="tx1"/>
                </a:solidFill>
              </a:rPr>
              <a:t>A function can be an argument to another function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addition_function</a:t>
            </a:r>
            <a:r>
              <a:rPr lang="en-US" dirty="0">
                <a:solidFill>
                  <a:schemeClr val="tx1"/>
                </a:solidFill>
              </a:rPr>
              <a:t>(3,addition_function(3,5))</a:t>
            </a:r>
          </a:p>
          <a:p>
            <a:r>
              <a:rPr lang="en-US" dirty="0">
                <a:solidFill>
                  <a:schemeClr val="tx1"/>
                </a:solidFill>
              </a:rPr>
              <a:t>No types are defined for arguments or return types</a:t>
            </a:r>
          </a:p>
          <a:p>
            <a:r>
              <a:rPr lang="en-US" dirty="0">
                <a:solidFill>
                  <a:schemeClr val="tx1"/>
                </a:solidFill>
              </a:rPr>
              <a:t>Functions can call other </a:t>
            </a:r>
            <a:r>
              <a:rPr lang="en-US" dirty="0" smtClean="0">
                <a:solidFill>
                  <a:schemeClr val="tx1"/>
                </a:solidFill>
              </a:rPr>
              <a:t>functions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Creating commonly used functions in modules is a good idea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Creating methods is a future topic (need to create classes first!)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Be careful with scopes!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1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Modules and Packages provide a way of code reuse </a:t>
            </a:r>
          </a:p>
          <a:p>
            <a:r>
              <a:rPr lang="en-US" dirty="0">
                <a:solidFill>
                  <a:schemeClr val="tx1"/>
                </a:solidFill>
              </a:rPr>
              <a:t>Python comes with a library of standard </a:t>
            </a:r>
            <a:r>
              <a:rPr lang="en-US" dirty="0" smtClean="0">
                <a:solidFill>
                  <a:schemeClr val="tx1"/>
                </a:solidFill>
              </a:rPr>
              <a:t>modules/packages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Such as </a:t>
            </a:r>
            <a:r>
              <a:rPr lang="en-US" dirty="0" err="1" smtClean="0">
                <a:solidFill>
                  <a:schemeClr val="tx1"/>
                </a:solidFill>
              </a:rPr>
              <a:t>datetime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…or the statistics module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Import statistics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statistics.mean</a:t>
            </a:r>
            <a:r>
              <a:rPr lang="en-US" dirty="0">
                <a:solidFill>
                  <a:schemeClr val="tx1"/>
                </a:solidFill>
              </a:rPr>
              <a:t>([1,2,3,4,5,6</a:t>
            </a:r>
            <a:r>
              <a:rPr lang="en-US" dirty="0" smtClean="0">
                <a:solidFill>
                  <a:schemeClr val="tx1"/>
                </a:solidFill>
              </a:rPr>
              <a:t>]))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package is a collection of modules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You can import an entire package, or a module within the package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matplotlib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matplotlib.pyplot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Additional packages can be installed using </a:t>
            </a:r>
            <a:r>
              <a:rPr lang="en-US" b="1" dirty="0" smtClean="0">
                <a:solidFill>
                  <a:schemeClr val="tx1"/>
                </a:solidFill>
              </a:rPr>
              <a:t>pip</a:t>
            </a:r>
          </a:p>
          <a:p>
            <a:pPr lvl="1"/>
            <a:r>
              <a:rPr lang="en-US" b="1" i="1" dirty="0" smtClean="0">
                <a:solidFill>
                  <a:schemeClr val="tx1"/>
                </a:solidFill>
              </a:rPr>
              <a:t>To install a new package:</a:t>
            </a:r>
            <a:r>
              <a:rPr lang="en-US" dirty="0" smtClean="0">
                <a:solidFill>
                  <a:schemeClr val="tx1"/>
                </a:solidFill>
              </a:rPr>
              <a:t> pip install &lt;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To </a:t>
            </a:r>
            <a:r>
              <a:rPr lang="en-US" b="1" i="1" dirty="0" smtClean="0">
                <a:solidFill>
                  <a:schemeClr val="tx1"/>
                </a:solidFill>
              </a:rPr>
              <a:t>uninstall a package</a:t>
            </a:r>
            <a:r>
              <a:rPr lang="en-US" b="1" i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pip </a:t>
            </a:r>
            <a:r>
              <a:rPr lang="en-US" dirty="0" smtClean="0">
                <a:solidFill>
                  <a:schemeClr val="tx1"/>
                </a:solidFill>
              </a:rPr>
              <a:t>uninstall &lt;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To </a:t>
            </a:r>
            <a:r>
              <a:rPr lang="en-US" b="1" i="1" dirty="0" smtClean="0">
                <a:solidFill>
                  <a:schemeClr val="tx1"/>
                </a:solidFill>
              </a:rPr>
              <a:t>list all installed packages: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pip </a:t>
            </a:r>
            <a:r>
              <a:rPr lang="en-US" dirty="0" smtClean="0">
                <a:solidFill>
                  <a:schemeClr val="tx1"/>
                </a:solidFill>
              </a:rPr>
              <a:t>list</a:t>
            </a:r>
          </a:p>
          <a:p>
            <a:pPr lvl="1"/>
            <a:r>
              <a:rPr lang="en-US" b="1" i="1" dirty="0" smtClean="0">
                <a:solidFill>
                  <a:schemeClr val="tx1"/>
                </a:solidFill>
              </a:rPr>
              <a:t>To see information about a package: </a:t>
            </a:r>
            <a:r>
              <a:rPr lang="en-US" dirty="0" smtClean="0">
                <a:solidFill>
                  <a:schemeClr val="tx1"/>
                </a:solidFill>
              </a:rPr>
              <a:t>pip show &lt;</a:t>
            </a:r>
            <a:r>
              <a:rPr lang="en-US" dirty="0" err="1" smtClean="0">
                <a:solidFill>
                  <a:schemeClr val="tx1"/>
                </a:solidFill>
              </a:rPr>
              <a:t>package_name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Anaconda has another package management system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conda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145971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7 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Given the following 3 lists to represent room lengths, width and heights:</a:t>
            </a:r>
          </a:p>
          <a:p>
            <a:pPr indent="0">
              <a:buNone/>
            </a:pPr>
            <a:r>
              <a:rPr lang="en-US" sz="2000" b="1" dirty="0" smtClean="0"/>
              <a:t>lengths=[10,21,32,45,7]</a:t>
            </a:r>
          </a:p>
          <a:p>
            <a:pPr indent="0">
              <a:buNone/>
            </a:pPr>
            <a:r>
              <a:rPr lang="en-US" sz="2000" b="1" dirty="0" smtClean="0"/>
              <a:t>widths=[11,4,21,7,18]</a:t>
            </a:r>
            <a:endParaRPr lang="en-US" sz="2000" b="1" dirty="0"/>
          </a:p>
          <a:p>
            <a:pPr indent="0">
              <a:buNone/>
            </a:pPr>
            <a:r>
              <a:rPr lang="en-US" sz="2000" b="1" dirty="0" smtClean="0"/>
              <a:t>heights=[10,10,10,10,8]</a:t>
            </a:r>
          </a:p>
          <a:p>
            <a:pPr indent="0">
              <a:buNone/>
            </a:pPr>
            <a:r>
              <a:rPr lang="en-US" sz="2000" b="1" dirty="0" smtClean="0"/>
              <a:t>Calculate and print the </a:t>
            </a:r>
            <a:r>
              <a:rPr lang="en-US" sz="2000" b="1" dirty="0" smtClean="0"/>
              <a:t>volumes of </a:t>
            </a:r>
            <a:r>
              <a:rPr lang="en-US" sz="2000" b="1" dirty="0" smtClean="0"/>
              <a:t>all rooms</a:t>
            </a:r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97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</a:p>
          <a:p>
            <a:pPr indent="0" algn="ctr">
              <a:buNone/>
            </a:pPr>
            <a:r>
              <a:rPr lang="en-US" b="1" dirty="0" smtClean="0"/>
              <a:t>Functions</a:t>
            </a:r>
          </a:p>
          <a:p>
            <a:pPr indent="0" algn="ctr">
              <a:buNone/>
            </a:pPr>
            <a:r>
              <a:rPr lang="en-US" b="1" dirty="0" smtClean="0"/>
              <a:t>Methods</a:t>
            </a:r>
          </a:p>
          <a:p>
            <a:pPr indent="0" algn="ctr">
              <a:buNone/>
            </a:pPr>
            <a:r>
              <a:rPr lang="en-US" b="1" dirty="0" smtClean="0"/>
              <a:t>Packages and modules</a:t>
            </a:r>
          </a:p>
          <a:p>
            <a:pPr indent="0" algn="ctr">
              <a:buNone/>
            </a:pPr>
            <a:r>
              <a:rPr lang="en-US" b="1" dirty="0" err="1" smtClean="0"/>
              <a:t>NumPy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9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7 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Given the following 3 lists to represent room lengths, width and heights:</a:t>
            </a:r>
          </a:p>
          <a:p>
            <a:pPr indent="0">
              <a:buNone/>
            </a:pPr>
            <a:r>
              <a:rPr lang="en-US" sz="2000" b="1" dirty="0" smtClean="0"/>
              <a:t>lengths=[10,21,32,45,7]</a:t>
            </a:r>
          </a:p>
          <a:p>
            <a:pPr indent="0">
              <a:buNone/>
            </a:pPr>
            <a:r>
              <a:rPr lang="en-US" sz="2000" b="1" dirty="0" smtClean="0"/>
              <a:t>widths=[11,4,21,7,18]</a:t>
            </a:r>
            <a:endParaRPr lang="en-US" sz="2000" b="1" dirty="0"/>
          </a:p>
          <a:p>
            <a:pPr indent="0">
              <a:buNone/>
            </a:pPr>
            <a:r>
              <a:rPr lang="en-US" sz="2000" b="1" dirty="0" smtClean="0"/>
              <a:t>heights=[10,10,10,10,8]</a:t>
            </a:r>
          </a:p>
          <a:p>
            <a:pPr indent="0">
              <a:buNone/>
            </a:pPr>
            <a:r>
              <a:rPr lang="en-US" sz="2000" b="1" dirty="0" smtClean="0"/>
              <a:t>Calculate and print the </a:t>
            </a:r>
            <a:r>
              <a:rPr lang="en-US" sz="2000" b="1" dirty="0" smtClean="0"/>
              <a:t>volumes of </a:t>
            </a:r>
            <a:r>
              <a:rPr lang="en-US" sz="2000" b="1" dirty="0" smtClean="0"/>
              <a:t>all rooms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import </a:t>
            </a:r>
            <a:r>
              <a:rPr lang="en-US" sz="1400" b="1" dirty="0" err="1" smtClean="0">
                <a:latin typeface="Consolas" panose="020B0609020204030204" pitchFamily="49" charset="0"/>
              </a:rPr>
              <a:t>numpy</a:t>
            </a:r>
            <a:r>
              <a:rPr lang="en-US" sz="1400" b="1" dirty="0" smtClean="0">
                <a:latin typeface="Consolas" panose="020B0609020204030204" pitchFamily="49" charset="0"/>
              </a:rPr>
              <a:t> as np</a:t>
            </a:r>
          </a:p>
          <a:p>
            <a:pPr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</a:rPr>
              <a:t>Lengths,widths,heights</a:t>
            </a:r>
            <a:r>
              <a:rPr lang="en-US" sz="1400" b="1" dirty="0" smtClean="0">
                <a:latin typeface="Consolas" panose="020B0609020204030204" pitchFamily="49" charset="0"/>
              </a:rPr>
              <a:t>=[10,21,32,45,7], [11,4,21,7,18],[10,10,10,10,8]</a:t>
            </a:r>
          </a:p>
          <a:p>
            <a:pPr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</a:rPr>
              <a:t>lengthsarray</a:t>
            </a:r>
            <a:r>
              <a:rPr lang="en-US" sz="1400" b="1" dirty="0" smtClean="0">
                <a:latin typeface="Consolas" panose="020B0609020204030204" pitchFamily="49" charset="0"/>
              </a:rPr>
              <a:t>=</a:t>
            </a:r>
            <a:r>
              <a:rPr lang="en-US" sz="1400" b="1" dirty="0" err="1" smtClean="0">
                <a:latin typeface="Consolas" panose="020B0609020204030204" pitchFamily="49" charset="0"/>
              </a:rPr>
              <a:t>np.array</a:t>
            </a:r>
            <a:r>
              <a:rPr lang="en-US" sz="1400" b="1" dirty="0" smtClean="0">
                <a:latin typeface="Consolas" panose="020B0609020204030204" pitchFamily="49" charset="0"/>
              </a:rPr>
              <a:t>(lengths)</a:t>
            </a:r>
          </a:p>
          <a:p>
            <a:pPr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</a:rPr>
              <a:t>widthssarray</a:t>
            </a:r>
            <a:r>
              <a:rPr lang="en-US" sz="1400" b="1" dirty="0" smtClean="0">
                <a:latin typeface="Consolas" panose="020B0609020204030204" pitchFamily="49" charset="0"/>
              </a:rPr>
              <a:t>=</a:t>
            </a:r>
            <a:r>
              <a:rPr lang="en-US" sz="1400" b="1" dirty="0" err="1" smtClean="0">
                <a:latin typeface="Consolas" panose="020B0609020204030204" pitchFamily="49" charset="0"/>
              </a:rPr>
              <a:t>np.array</a:t>
            </a:r>
            <a:r>
              <a:rPr lang="en-US" sz="1400" b="1" dirty="0" smtClean="0">
                <a:latin typeface="Consolas" panose="020B0609020204030204" pitchFamily="49" charset="0"/>
              </a:rPr>
              <a:t>(widths)</a:t>
            </a:r>
          </a:p>
          <a:p>
            <a:pPr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</a:rPr>
              <a:t>heightssarray</a:t>
            </a:r>
            <a:r>
              <a:rPr lang="en-US" sz="1400" b="1" dirty="0" smtClean="0">
                <a:latin typeface="Consolas" panose="020B0609020204030204" pitchFamily="49" charset="0"/>
              </a:rPr>
              <a:t>=</a:t>
            </a:r>
            <a:r>
              <a:rPr lang="en-US" sz="1400" b="1" dirty="0" err="1" smtClean="0">
                <a:latin typeface="Consolas" panose="020B0609020204030204" pitchFamily="49" charset="0"/>
              </a:rPr>
              <a:t>np.array</a:t>
            </a:r>
            <a:r>
              <a:rPr lang="en-US" sz="1400" b="1" dirty="0" smtClean="0">
                <a:latin typeface="Consolas" panose="020B0609020204030204" pitchFamily="49" charset="0"/>
              </a:rPr>
              <a:t>(heights)</a:t>
            </a:r>
          </a:p>
          <a:p>
            <a:pPr indent="0"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volumes=</a:t>
            </a:r>
            <a:r>
              <a:rPr lang="en-US" sz="1400" b="1" dirty="0" err="1" smtClean="0">
                <a:latin typeface="Consolas" panose="020B0609020204030204" pitchFamily="49" charset="0"/>
              </a:rPr>
              <a:t>lengthsarray</a:t>
            </a:r>
            <a:r>
              <a:rPr lang="en-US" sz="1400" b="1" dirty="0" smtClean="0">
                <a:latin typeface="Consolas" panose="020B0609020204030204" pitchFamily="49" charset="0"/>
              </a:rPr>
              <a:t>*</a:t>
            </a:r>
            <a:r>
              <a:rPr lang="en-US" sz="1400" b="1" dirty="0" err="1" smtClean="0">
                <a:latin typeface="Consolas" panose="020B0609020204030204" pitchFamily="49" charset="0"/>
              </a:rPr>
              <a:t>widthssarray</a:t>
            </a:r>
            <a:r>
              <a:rPr lang="en-US" sz="1400" b="1" dirty="0" smtClean="0">
                <a:latin typeface="Consolas" panose="020B0609020204030204" pitchFamily="49" charset="0"/>
              </a:rPr>
              <a:t>*</a:t>
            </a:r>
            <a:r>
              <a:rPr lang="en-US" sz="1400" b="1" dirty="0" err="1" smtClean="0">
                <a:latin typeface="Consolas" panose="020B0609020204030204" pitchFamily="49" charset="0"/>
              </a:rPr>
              <a:t>heightssarray</a:t>
            </a:r>
            <a:endParaRPr lang="en-US" sz="1400" b="1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b="1" smtClean="0">
                <a:latin typeface="Consolas" panose="020B0609020204030204" pitchFamily="49" charset="0"/>
              </a:rPr>
              <a:t>print(volumes</a:t>
            </a:r>
            <a:r>
              <a:rPr lang="en-US" sz="1400" b="1" dirty="0" smtClean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19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What is the output of each of the following expressions:</a:t>
            </a:r>
          </a:p>
          <a:p>
            <a:pPr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([1,2])+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([3,4])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list(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([1,2]))+list(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([3,4])) 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([1,4]) +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([1,4,5])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([1,4])*4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True,True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])+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([3,4])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([“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False”,True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])+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True,False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What is the output of each of the following expressions:</a:t>
            </a:r>
          </a:p>
          <a:p>
            <a:pPr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([1,2])+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([3,4])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[3,6]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list(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([1,2]))+list(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([3,4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[1,2,3,4]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([1,4])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([1,4,5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Error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([1,4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])*4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[4,16]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True,True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])+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([3,4])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[4,5]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([“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False”,True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])+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True,False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Error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Create a 100x100 Array of random numbers between 0 and 1, then use the array get the following values:</a:t>
            </a:r>
          </a:p>
          <a:p>
            <a:r>
              <a:rPr lang="en-US" b="1" dirty="0"/>
              <a:t>Max first column</a:t>
            </a:r>
          </a:p>
          <a:p>
            <a:r>
              <a:rPr lang="en-US" b="1" dirty="0"/>
              <a:t>Min last column</a:t>
            </a:r>
          </a:p>
          <a:p>
            <a:r>
              <a:rPr lang="en-US" b="1" dirty="0"/>
              <a:t>mean first row</a:t>
            </a:r>
          </a:p>
          <a:p>
            <a:r>
              <a:rPr lang="en-US" b="1" dirty="0"/>
              <a:t>median last row</a:t>
            </a:r>
          </a:p>
          <a:p>
            <a:r>
              <a:rPr lang="en-US" b="1" dirty="0"/>
              <a:t>standard deviation first row + last row</a:t>
            </a:r>
          </a:p>
          <a:p>
            <a:r>
              <a:rPr lang="en-US" b="1" dirty="0"/>
              <a:t>print the middle 4 </a:t>
            </a:r>
            <a:r>
              <a:rPr lang="en-US" b="1" dirty="0" smtClean="0"/>
              <a:t>elements</a:t>
            </a: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160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Create a 100x100 Array of random numbers between 0 and 1, then use the array get the following values:</a:t>
            </a:r>
          </a:p>
          <a:p>
            <a:r>
              <a:rPr lang="en-US" b="1" dirty="0"/>
              <a:t>Max first column</a:t>
            </a:r>
          </a:p>
          <a:p>
            <a:r>
              <a:rPr lang="en-US" b="1" dirty="0"/>
              <a:t>Min last column</a:t>
            </a:r>
          </a:p>
          <a:p>
            <a:r>
              <a:rPr lang="en-US" b="1" dirty="0"/>
              <a:t>mean first row</a:t>
            </a:r>
          </a:p>
          <a:p>
            <a:r>
              <a:rPr lang="en-US" b="1" dirty="0"/>
              <a:t>median last row</a:t>
            </a:r>
          </a:p>
          <a:p>
            <a:r>
              <a:rPr lang="en-US" b="1" dirty="0"/>
              <a:t>standard deviation first row + last row</a:t>
            </a:r>
          </a:p>
          <a:p>
            <a:r>
              <a:rPr lang="en-US" b="1" dirty="0"/>
              <a:t>print the middle 4 </a:t>
            </a:r>
            <a:r>
              <a:rPr lang="en-US" b="1" dirty="0" smtClean="0"/>
              <a:t>elements</a:t>
            </a:r>
          </a:p>
          <a:p>
            <a:endParaRPr lang="en-US" b="1" dirty="0"/>
          </a:p>
          <a:p>
            <a:pPr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numpy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as np</a:t>
            </a:r>
          </a:p>
          <a:p>
            <a:pPr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array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np.random.rand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(100,100)</a:t>
            </a:r>
          </a:p>
          <a:p>
            <a:pPr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np.max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(array[:,0]))</a:t>
            </a:r>
          </a:p>
          <a:p>
            <a:pPr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np.min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(array[:,-1]))</a:t>
            </a:r>
          </a:p>
          <a:p>
            <a:pPr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np.mean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(array[0,:]))</a:t>
            </a:r>
          </a:p>
          <a:p>
            <a:pPr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np.median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(array[-1,:]))</a:t>
            </a:r>
          </a:p>
          <a:p>
            <a:pPr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np.std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(array[0,:]+array[-1,:]))</a:t>
            </a:r>
          </a:p>
          <a:p>
            <a:pPr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print(array[50:52,50:52])</a:t>
            </a:r>
            <a:endParaRPr lang="en-US" sz="1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393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err="1" smtClean="0"/>
              <a:t>NumPy</a:t>
            </a:r>
            <a:r>
              <a:rPr lang="en-US" sz="2000" b="1" dirty="0" smtClean="0"/>
              <a:t> : Numeric Python (Useful for Numeric operations)</a:t>
            </a:r>
          </a:p>
          <a:p>
            <a:r>
              <a:rPr lang="en-US" sz="2000" b="1" dirty="0" smtClean="0"/>
              <a:t>Can be sliced like lists</a:t>
            </a:r>
          </a:p>
          <a:p>
            <a:r>
              <a:rPr lang="en-US" sz="2000" b="1" dirty="0" smtClean="0"/>
              <a:t>Allow for fast and efficient </a:t>
            </a:r>
            <a:r>
              <a:rPr lang="en-US" sz="2000" b="1" dirty="0" err="1" smtClean="0"/>
              <a:t>Arithmatic</a:t>
            </a:r>
            <a:endParaRPr lang="en-US" sz="2000" b="1" dirty="0" smtClean="0"/>
          </a:p>
          <a:p>
            <a:r>
              <a:rPr lang="en-US" sz="2000" b="1" dirty="0" smtClean="0"/>
              <a:t>Don’t confuse operators for </a:t>
            </a:r>
            <a:r>
              <a:rPr lang="en-US" sz="2000" b="1" dirty="0" err="1" smtClean="0"/>
              <a:t>NumPy</a:t>
            </a:r>
            <a:r>
              <a:rPr lang="en-US" sz="2000" b="1" dirty="0" smtClean="0"/>
              <a:t> Arrays with Lists</a:t>
            </a:r>
          </a:p>
          <a:p>
            <a:r>
              <a:rPr lang="en-US" sz="2000" b="1" dirty="0" smtClean="0"/>
              <a:t>Has some statistical Functions </a:t>
            </a:r>
          </a:p>
          <a:p>
            <a:r>
              <a:rPr lang="en-US" sz="2000" b="1" dirty="0" smtClean="0"/>
              <a:t>Find a list of values that meet a condition with Operators</a:t>
            </a:r>
          </a:p>
          <a:p>
            <a:pPr lvl="1"/>
            <a:r>
              <a:rPr lang="en-US" sz="1800" b="1" dirty="0" smtClean="0"/>
              <a:t>array&gt;0.5</a:t>
            </a:r>
          </a:p>
          <a:p>
            <a:pPr lvl="1"/>
            <a:r>
              <a:rPr lang="en-US" sz="1800" b="1" dirty="0" smtClean="0"/>
              <a:t>array[array&gt;0.5]</a:t>
            </a:r>
            <a:r>
              <a:rPr lang="en-US" sz="1800" b="1" dirty="0" smtClean="0">
                <a:sym typeface="Wingdings" panose="05000000000000000000" pitchFamily="2" charset="2"/>
              </a:rPr>
              <a:t> Boolean array</a:t>
            </a:r>
          </a:p>
          <a:p>
            <a:pPr lvl="1"/>
            <a:r>
              <a:rPr lang="en-US" sz="1800" b="1" dirty="0" smtClean="0">
                <a:sym typeface="Wingdings" panose="05000000000000000000" pitchFamily="2" charset="2"/>
              </a:rPr>
              <a:t>Can also select elements by passing Boolean array</a:t>
            </a:r>
          </a:p>
          <a:p>
            <a:pPr lvl="2"/>
            <a:r>
              <a:rPr lang="en-US" sz="1600" b="1" dirty="0" smtClean="0"/>
              <a:t>array </a:t>
            </a:r>
            <a:r>
              <a:rPr lang="en-US" sz="1600" b="1" dirty="0"/>
              <a:t>= </a:t>
            </a:r>
            <a:r>
              <a:rPr lang="en-US" sz="1600" b="1" dirty="0" err="1"/>
              <a:t>np.array</a:t>
            </a:r>
            <a:r>
              <a:rPr lang="en-US" sz="1600" b="1" dirty="0"/>
              <a:t>([1,2,3,4,5])</a:t>
            </a:r>
          </a:p>
          <a:p>
            <a:pPr lvl="2" indent="0">
              <a:buNone/>
            </a:pPr>
            <a:r>
              <a:rPr lang="en-US" sz="1600" b="1" dirty="0" smtClean="0"/>
              <a:t>   print(array[[</a:t>
            </a:r>
            <a:r>
              <a:rPr lang="en-US" sz="1600" b="1" dirty="0"/>
              <a:t>True, False, True, True, False</a:t>
            </a:r>
            <a:r>
              <a:rPr lang="en-US" sz="1600" b="1" dirty="0" smtClean="0"/>
              <a:t>]])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n</a:t>
            </a:r>
            <a:r>
              <a:rPr lang="en-US" sz="1800" b="1" dirty="0" smtClean="0">
                <a:solidFill>
                  <a:srgbClr val="FF0000"/>
                </a:solidFill>
              </a:rPr>
              <a:t>an and </a:t>
            </a:r>
            <a:r>
              <a:rPr lang="en-US" sz="1800" b="1" dirty="0" err="1" smtClean="0">
                <a:solidFill>
                  <a:srgbClr val="FF0000"/>
                </a:solidFill>
              </a:rPr>
              <a:t>inf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an: not a number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Inf</a:t>
            </a:r>
            <a:r>
              <a:rPr lang="en-US" b="1" dirty="0" smtClean="0">
                <a:solidFill>
                  <a:srgbClr val="FF0000"/>
                </a:solidFill>
              </a:rPr>
              <a:t>: infinity</a:t>
            </a:r>
            <a:endParaRPr lang="en-US" b="1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34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What is the output of each of the following expressions:</a:t>
            </a:r>
          </a:p>
          <a:p>
            <a:pPr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print(np.nan+1)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print(-1*np.inf)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print(np.inf 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print(np.inf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print(np.inf == np.inf)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What is the output of each of the following expressions:</a:t>
            </a:r>
          </a:p>
          <a:p>
            <a:pPr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print(np.nan+1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nan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print(-1*np.inf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-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False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print(np.inf 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False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nan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print(np.inf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False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print(np.inf == np.inf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True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77082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sz="4800" dirty="0" smtClean="0"/>
          </a:p>
          <a:p>
            <a:pPr indent="0" algn="ctr">
              <a:buNone/>
            </a:pPr>
            <a:endParaRPr lang="en-US" sz="4800" dirty="0"/>
          </a:p>
          <a:p>
            <a:pPr indent="0" algn="ctr">
              <a:buNone/>
            </a:pPr>
            <a:r>
              <a:rPr lang="en-US" sz="4800" dirty="0" smtClean="0"/>
              <a:t>Thank You</a:t>
            </a:r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67554"/>
            <a:ext cx="15263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helpful resources:</a:t>
            </a:r>
          </a:p>
          <a:p>
            <a:pPr lvl="1"/>
            <a:r>
              <a:rPr lang="en-US" dirty="0" smtClean="0"/>
              <a:t>List of </a:t>
            </a:r>
            <a:r>
              <a:rPr lang="en-US" dirty="0"/>
              <a:t>all functions: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docs.python.org/3/library/functions.html</a:t>
            </a:r>
            <a:endParaRPr lang="en-US" dirty="0"/>
          </a:p>
          <a:p>
            <a:pPr lvl="1"/>
            <a:r>
              <a:rPr lang="en-US" dirty="0" smtClean="0"/>
              <a:t>Official </a:t>
            </a:r>
            <a:r>
              <a:rPr lang="en-US" dirty="0"/>
              <a:t>Python </a:t>
            </a:r>
            <a:r>
              <a:rPr lang="en-US" dirty="0" smtClean="0"/>
              <a:t>Docs: 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docs.python.org/3/index.html</a:t>
            </a:r>
            <a:endParaRPr lang="en-US" dirty="0"/>
          </a:p>
          <a:p>
            <a:pPr lvl="1"/>
            <a:r>
              <a:rPr lang="en-US" dirty="0"/>
              <a:t>Free eBook : O’REILLY’s A </a:t>
            </a:r>
            <a:r>
              <a:rPr lang="en-US" dirty="0" err="1"/>
              <a:t>WhirlWind</a:t>
            </a:r>
            <a:r>
              <a:rPr lang="en-US" dirty="0"/>
              <a:t> Tour of </a:t>
            </a:r>
            <a:r>
              <a:rPr lang="en-US" dirty="0" smtClean="0"/>
              <a:t>Python:</a:t>
            </a:r>
          </a:p>
          <a:p>
            <a:pPr lvl="2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www.oreilly.com/programming/free/a-whirlwind-tour-of-python.csp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/>
              <a:t>Beginners Guide </a:t>
            </a:r>
            <a:r>
              <a:rPr lang="en-US" dirty="0" smtClean="0"/>
              <a:t>Wiki:</a:t>
            </a:r>
          </a:p>
          <a:p>
            <a:pPr lvl="2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wiki.python.org/moin/BeginnersGuide/Programmers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Google (or </a:t>
            </a:r>
            <a:r>
              <a:rPr lang="en-US" dirty="0" err="1" smtClean="0"/>
              <a:t>bing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338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How many arguments does hex() </a:t>
            </a:r>
            <a:r>
              <a:rPr lang="en-US" sz="2000" b="1" dirty="0" smtClean="0"/>
              <a:t>require, and how many are optional?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459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How many arguments does hex() require, and how many are optional</a:t>
            </a:r>
            <a:r>
              <a:rPr lang="en-US" sz="2000" b="1" dirty="0" smtClean="0"/>
              <a:t>?</a:t>
            </a:r>
          </a:p>
          <a:p>
            <a:pPr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 Required , 0 Optional (Exactly 1 argument)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help(hex)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Help on built-in function hex in module </a:t>
            </a:r>
            <a:r>
              <a:rPr lang="en-US" sz="1100" dirty="0" err="1">
                <a:latin typeface="Consolas" panose="020B0609020204030204" pitchFamily="49" charset="0"/>
              </a:rPr>
              <a:t>builtins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hex(number</a:t>
            </a:r>
            <a:r>
              <a:rPr lang="en-US" sz="1100" dirty="0">
                <a:latin typeface="Consolas" panose="020B0609020204030204" pitchFamily="49" charset="0"/>
              </a:rPr>
              <a:t>, /)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Return the hexadecimal representation of an integer.</a:t>
            </a:r>
          </a:p>
          <a:p>
            <a:pPr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hex(12648430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'0xc0ffee'</a:t>
            </a:r>
          </a:p>
          <a:p>
            <a:pPr indent="0"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hex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Signature: hex(number, /)</a:t>
            </a:r>
          </a:p>
          <a:p>
            <a:pPr indent="0">
              <a:buNone/>
            </a:pPr>
            <a:r>
              <a:rPr lang="en-US" sz="1100" dirty="0" err="1">
                <a:latin typeface="Consolas" panose="020B0609020204030204" pitchFamily="49" charset="0"/>
              </a:rPr>
              <a:t>Docstring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Return the hexadecimal representation of an integer.</a:t>
            </a:r>
          </a:p>
          <a:p>
            <a:pPr indent="0"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hex(12648430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'0xc0ffee'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Type:      </a:t>
            </a:r>
            <a:r>
              <a:rPr lang="en-US" sz="1100" dirty="0" err="1">
                <a:latin typeface="Consolas" panose="020B0609020204030204" pitchFamily="49" charset="0"/>
              </a:rPr>
              <a:t>builtin_function_or_method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2 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Write 1 python statement to print the </a:t>
            </a:r>
            <a:r>
              <a:rPr lang="en-US" sz="2000" b="1" dirty="0">
                <a:solidFill>
                  <a:srgbClr val="FF0000"/>
                </a:solidFill>
              </a:rPr>
              <a:t>max</a:t>
            </a:r>
            <a:r>
              <a:rPr lang="en-US" sz="2000" b="1" dirty="0"/>
              <a:t> between:</a:t>
            </a:r>
          </a:p>
          <a:p>
            <a:r>
              <a:rPr lang="en-US" sz="2000" b="1" dirty="0"/>
              <a:t>The length of a </a:t>
            </a:r>
            <a:r>
              <a:rPr lang="en-US" sz="2000" b="1" dirty="0">
                <a:solidFill>
                  <a:srgbClr val="FF0000"/>
                </a:solidFill>
              </a:rPr>
              <a:t>newly</a:t>
            </a:r>
            <a:r>
              <a:rPr lang="en-US" sz="2000" b="1" dirty="0"/>
              <a:t> created </a:t>
            </a:r>
            <a:r>
              <a:rPr lang="en-US" sz="2000" b="1" dirty="0">
                <a:solidFill>
                  <a:srgbClr val="FF0000"/>
                </a:solidFill>
              </a:rPr>
              <a:t>sorted</a:t>
            </a:r>
            <a:r>
              <a:rPr lang="en-US" sz="2000" b="1" dirty="0"/>
              <a:t> list of [1,4,6,8]</a:t>
            </a:r>
          </a:p>
          <a:p>
            <a:r>
              <a:rPr lang="en-US" sz="2000" b="1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Integer</a:t>
            </a:r>
            <a:r>
              <a:rPr lang="en-US" sz="2000" b="1" dirty="0"/>
              <a:t> value of the </a:t>
            </a:r>
            <a:r>
              <a:rPr lang="en-US" sz="2000" b="1" dirty="0">
                <a:solidFill>
                  <a:srgbClr val="FF0000"/>
                </a:solidFill>
              </a:rPr>
              <a:t>String</a:t>
            </a:r>
            <a:r>
              <a:rPr lang="en-US" sz="2000" b="1" dirty="0"/>
              <a:t> ‘3’</a:t>
            </a:r>
          </a:p>
          <a:p>
            <a:pPr indent="0">
              <a:buNone/>
            </a:pPr>
            <a:r>
              <a:rPr lang="en-US" sz="2000" b="1" dirty="0"/>
              <a:t>(Expected output is 4)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567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2 (Code Along)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Write 1 python statement to print the </a:t>
            </a:r>
            <a:r>
              <a:rPr lang="en-US" sz="2000" b="1" dirty="0" smtClean="0">
                <a:solidFill>
                  <a:srgbClr val="FF0000"/>
                </a:solidFill>
              </a:rPr>
              <a:t>max</a:t>
            </a:r>
            <a:r>
              <a:rPr lang="en-US" sz="2000" b="1" dirty="0" smtClean="0"/>
              <a:t> between:</a:t>
            </a:r>
          </a:p>
          <a:p>
            <a:r>
              <a:rPr lang="en-US" sz="2000" b="1" dirty="0" smtClean="0"/>
              <a:t>The length of a </a:t>
            </a:r>
            <a:r>
              <a:rPr lang="en-US" sz="2000" b="1" dirty="0" smtClean="0">
                <a:solidFill>
                  <a:srgbClr val="FF0000"/>
                </a:solidFill>
              </a:rPr>
              <a:t>newly</a:t>
            </a:r>
            <a:r>
              <a:rPr lang="en-US" sz="2000" b="1" dirty="0" smtClean="0"/>
              <a:t> created </a:t>
            </a:r>
            <a:r>
              <a:rPr lang="en-US" sz="2000" b="1" dirty="0" smtClean="0">
                <a:solidFill>
                  <a:srgbClr val="FF0000"/>
                </a:solidFill>
              </a:rPr>
              <a:t>sorted</a:t>
            </a:r>
            <a:r>
              <a:rPr lang="en-US" sz="2000" b="1" dirty="0" smtClean="0"/>
              <a:t> list of [1,4,6,8]</a:t>
            </a:r>
          </a:p>
          <a:p>
            <a:r>
              <a:rPr lang="en-US" sz="2000" b="1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Integer</a:t>
            </a:r>
            <a:r>
              <a:rPr lang="en-US" sz="2000" b="1" dirty="0" smtClean="0"/>
              <a:t> value of the </a:t>
            </a:r>
            <a:r>
              <a:rPr lang="en-US" sz="2000" b="1" dirty="0" smtClean="0">
                <a:solidFill>
                  <a:srgbClr val="FF0000"/>
                </a:solidFill>
              </a:rPr>
              <a:t>String</a:t>
            </a:r>
            <a:r>
              <a:rPr lang="en-US" sz="2000" b="1" dirty="0" smtClean="0"/>
              <a:t> ‘3’</a:t>
            </a:r>
          </a:p>
          <a:p>
            <a:pPr indent="0">
              <a:buNone/>
            </a:pPr>
            <a:r>
              <a:rPr lang="en-US" sz="2000" b="1" dirty="0" smtClean="0"/>
              <a:t>(Expected output is 4)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 smtClean="0"/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print(max(list([</a:t>
            </a:r>
            <a:r>
              <a:rPr lang="en-US" sz="1800" dirty="0" err="1">
                <a:latin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</a:rPr>
              <a:t>(sorted(list([1,4,6,8]))),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('3')])))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666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/>
              <a:t>Which of the following statements use functions and which use methods?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r>
              <a:rPr lang="en-US" sz="2000" dirty="0" smtClean="0"/>
              <a:t>min([3,5,False])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000" dirty="0"/>
              <a:t>l</a:t>
            </a:r>
            <a:r>
              <a:rPr lang="en-US" sz="2000" dirty="0" smtClean="0"/>
              <a:t>ist([3,5,”True”]).index(True)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x=7</a:t>
            </a: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x.bit_length</a:t>
            </a:r>
            <a:r>
              <a:rPr lang="en-US" sz="2000" dirty="0" smtClean="0"/>
              <a:t>()</a:t>
            </a:r>
            <a:endParaRPr lang="en-US" dirty="0" smtClean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438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1" dirty="0" smtClean="0"/>
              <a:t>Which </a:t>
            </a:r>
            <a:r>
              <a:rPr lang="en-US" sz="2000" b="1" dirty="0"/>
              <a:t>of the following </a:t>
            </a:r>
            <a:r>
              <a:rPr lang="en-US" sz="2000" b="1" dirty="0" smtClean="0"/>
              <a:t>statements use functions and which use methods?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r>
              <a:rPr lang="en-US" sz="2000" dirty="0" smtClean="0"/>
              <a:t>min([3,5,False])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Valid , Function Calls Only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000" dirty="0"/>
              <a:t>l</a:t>
            </a:r>
            <a:r>
              <a:rPr lang="en-US" sz="2000" dirty="0" smtClean="0"/>
              <a:t>ist([3,5,”True”]).index(True)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Valid, Error, Function and Method Calls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x=7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Valid, No calls, just assignment</a:t>
            </a: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x.bit_length</a:t>
            </a:r>
            <a:r>
              <a:rPr lang="en-US" sz="2000" dirty="0" smtClean="0"/>
              <a:t>()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Valid, Method Call Only</a:t>
            </a:r>
            <a:endParaRPr lang="en-US" dirty="0" smtClean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144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10509</TotalTime>
  <Words>1420</Words>
  <Application>Microsoft Office PowerPoint</Application>
  <PresentationFormat>On-screen Show (4:3)</PresentationFormat>
  <Paragraphs>279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Consolas</vt:lpstr>
      <vt:lpstr>Georgia</vt:lpstr>
      <vt:lpstr>Noto Sans Symbols</vt:lpstr>
      <vt:lpstr>Wingdings</vt:lpstr>
      <vt:lpstr>GSA IT Template</vt:lpstr>
      <vt:lpstr>PowerPoint Presentation</vt:lpstr>
      <vt:lpstr>PowerPoint Presentation</vt:lpstr>
      <vt:lpstr>Checkpoint </vt:lpstr>
      <vt:lpstr>Exercise 1</vt:lpstr>
      <vt:lpstr>Exercise 1</vt:lpstr>
      <vt:lpstr>Exercise 2 (Code Along)</vt:lpstr>
      <vt:lpstr>Exercise 2 (Code Along)</vt:lpstr>
      <vt:lpstr>Exercise 3</vt:lpstr>
      <vt:lpstr>Exercise 3</vt:lpstr>
      <vt:lpstr>Checkpoint</vt:lpstr>
      <vt:lpstr>Exercise 4 (Code Along)</vt:lpstr>
      <vt:lpstr>Exercise 4 (Code Along)</vt:lpstr>
      <vt:lpstr>Exercise 5 (Code Along)</vt:lpstr>
      <vt:lpstr>Exercise 5 (Code Along)</vt:lpstr>
      <vt:lpstr>Exercise 6 (Code Along)</vt:lpstr>
      <vt:lpstr>Exercise 6 (Code Along)</vt:lpstr>
      <vt:lpstr>Checkpoint</vt:lpstr>
      <vt:lpstr>Checkpoint</vt:lpstr>
      <vt:lpstr>Exercise 7 (Code Along)</vt:lpstr>
      <vt:lpstr>Exercise 7 (Code Along)</vt:lpstr>
      <vt:lpstr>Exercise 8</vt:lpstr>
      <vt:lpstr>Exercise 8</vt:lpstr>
      <vt:lpstr>Exercise 9</vt:lpstr>
      <vt:lpstr>Exercise 9</vt:lpstr>
      <vt:lpstr>Checkpoint</vt:lpstr>
      <vt:lpstr>Exercise 10</vt:lpstr>
      <vt:lpstr>Exercise 10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Windows User</cp:lastModifiedBy>
  <cp:revision>192</cp:revision>
  <cp:lastPrinted>2018-04-11T20:26:47Z</cp:lastPrinted>
  <dcterms:modified xsi:type="dcterms:W3CDTF">2018-04-13T15:56:08Z</dcterms:modified>
</cp:coreProperties>
</file>