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275" r:id="rId3"/>
    <p:sldId id="396" r:id="rId4"/>
    <p:sldId id="376" r:id="rId5"/>
    <p:sldId id="384" r:id="rId6"/>
    <p:sldId id="410" r:id="rId7"/>
    <p:sldId id="377" r:id="rId8"/>
    <p:sldId id="379" r:id="rId9"/>
    <p:sldId id="380" r:id="rId10"/>
    <p:sldId id="385" r:id="rId11"/>
    <p:sldId id="381" r:id="rId12"/>
    <p:sldId id="402" r:id="rId13"/>
    <p:sldId id="401" r:id="rId14"/>
    <p:sldId id="429" r:id="rId15"/>
    <p:sldId id="403" r:id="rId16"/>
    <p:sldId id="422" r:id="rId17"/>
    <p:sldId id="423" r:id="rId18"/>
    <p:sldId id="424" r:id="rId19"/>
    <p:sldId id="425" r:id="rId20"/>
    <p:sldId id="426" r:id="rId21"/>
    <p:sldId id="383" r:id="rId22"/>
    <p:sldId id="418" r:id="rId23"/>
    <p:sldId id="404" r:id="rId24"/>
    <p:sldId id="393" r:id="rId25"/>
    <p:sldId id="386" r:id="rId26"/>
    <p:sldId id="416" r:id="rId27"/>
    <p:sldId id="394" r:id="rId28"/>
    <p:sldId id="395" r:id="rId29"/>
    <p:sldId id="421" r:id="rId30"/>
    <p:sldId id="405" r:id="rId31"/>
    <p:sldId id="420" r:id="rId32"/>
    <p:sldId id="427" r:id="rId33"/>
    <p:sldId id="428" r:id="rId34"/>
    <p:sldId id="430" r:id="rId35"/>
    <p:sldId id="436" r:id="rId36"/>
    <p:sldId id="439" r:id="rId37"/>
    <p:sldId id="432" r:id="rId38"/>
    <p:sldId id="437" r:id="rId39"/>
    <p:sldId id="438" r:id="rId40"/>
    <p:sldId id="435" r:id="rId41"/>
    <p:sldId id="433" r:id="rId42"/>
    <p:sldId id="414" r:id="rId43"/>
    <p:sldId id="411" r:id="rId44"/>
    <p:sldId id="415" r:id="rId45"/>
    <p:sldId id="387" r:id="rId46"/>
    <p:sldId id="406" r:id="rId47"/>
    <p:sldId id="417" r:id="rId48"/>
    <p:sldId id="390" r:id="rId49"/>
    <p:sldId id="408" r:id="rId50"/>
    <p:sldId id="412" r:id="rId51"/>
    <p:sldId id="413" r:id="rId52"/>
    <p:sldId id="397" r:id="rId53"/>
    <p:sldId id="419" r:id="rId54"/>
    <p:sldId id="374" r:id="rId55"/>
    <p:sldId id="262" r:id="rId56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94624" autoAdjust="0"/>
  </p:normalViewPr>
  <p:slideViewPr>
    <p:cSldViewPr>
      <p:cViewPr varScale="1">
        <p:scale>
          <a:sx n="85" d="100"/>
          <a:sy n="85" d="100"/>
        </p:scale>
        <p:origin x="74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6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uity\D2D\Data%20Science%20Training%20fall'17\Statistics\statesDataForStatsP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uity\D2D\Data%20Science%20Training%20fall'17\Statistics\statesDataForStatsP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uity\D2D\Data%20Science%20Training%20fall'17\Statistics\statesDataForStatsP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murder / illiteracy polynomial trendline</a:t>
            </a:r>
          </a:p>
        </c:rich>
      </c:tx>
      <c:layout>
        <c:manualLayout>
          <c:xMode val="edge"/>
          <c:yMode val="edge"/>
          <c:x val="0.12198622047244097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statesDataForStatsP2!$I$1</c:f>
              <c:strCache>
                <c:ptCount val="1"/>
                <c:pt idx="0">
                  <c:v>murder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bg1">
                    <a:alpha val="71000"/>
                  </a:schemeClr>
                </a:solidFill>
              </a:ln>
              <a:effectLst/>
            </c:spPr>
            <c:trendlineType val="poly"/>
            <c:order val="5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statesDataForStatsP2!$G$2:$G$51</c:f>
              <c:numCache>
                <c:formatCode>General</c:formatCode>
                <c:ptCount val="50"/>
                <c:pt idx="0">
                  <c:v>2.1</c:v>
                </c:pt>
                <c:pt idx="1">
                  <c:v>1.5</c:v>
                </c:pt>
                <c:pt idx="2">
                  <c:v>1.8</c:v>
                </c:pt>
                <c:pt idx="3">
                  <c:v>1.9</c:v>
                </c:pt>
                <c:pt idx="4">
                  <c:v>1.1000000000000001</c:v>
                </c:pt>
                <c:pt idx="5">
                  <c:v>0.7</c:v>
                </c:pt>
                <c:pt idx="6">
                  <c:v>1.1000000000000001</c:v>
                </c:pt>
                <c:pt idx="7">
                  <c:v>0.9</c:v>
                </c:pt>
                <c:pt idx="8">
                  <c:v>1.3</c:v>
                </c:pt>
                <c:pt idx="9">
                  <c:v>2</c:v>
                </c:pt>
                <c:pt idx="10">
                  <c:v>1.9</c:v>
                </c:pt>
                <c:pt idx="11">
                  <c:v>0.6</c:v>
                </c:pt>
                <c:pt idx="12">
                  <c:v>0.9</c:v>
                </c:pt>
                <c:pt idx="13">
                  <c:v>0.7</c:v>
                </c:pt>
                <c:pt idx="14">
                  <c:v>0.5</c:v>
                </c:pt>
                <c:pt idx="15">
                  <c:v>0.6</c:v>
                </c:pt>
                <c:pt idx="16">
                  <c:v>1.6</c:v>
                </c:pt>
                <c:pt idx="17">
                  <c:v>2.8</c:v>
                </c:pt>
                <c:pt idx="18">
                  <c:v>0.7</c:v>
                </c:pt>
                <c:pt idx="19">
                  <c:v>0.9</c:v>
                </c:pt>
                <c:pt idx="20">
                  <c:v>1.1000000000000001</c:v>
                </c:pt>
                <c:pt idx="21">
                  <c:v>0.9</c:v>
                </c:pt>
                <c:pt idx="22">
                  <c:v>0.6</c:v>
                </c:pt>
                <c:pt idx="23">
                  <c:v>2.4</c:v>
                </c:pt>
                <c:pt idx="24">
                  <c:v>0.8</c:v>
                </c:pt>
                <c:pt idx="25">
                  <c:v>0.6</c:v>
                </c:pt>
                <c:pt idx="26">
                  <c:v>0.6</c:v>
                </c:pt>
                <c:pt idx="27">
                  <c:v>0.5</c:v>
                </c:pt>
                <c:pt idx="28">
                  <c:v>0.7</c:v>
                </c:pt>
                <c:pt idx="29">
                  <c:v>1.1000000000000001</c:v>
                </c:pt>
                <c:pt idx="30">
                  <c:v>2.2000000000000002</c:v>
                </c:pt>
                <c:pt idx="31">
                  <c:v>1.4</c:v>
                </c:pt>
                <c:pt idx="32">
                  <c:v>1.8</c:v>
                </c:pt>
                <c:pt idx="33">
                  <c:v>0.8</c:v>
                </c:pt>
                <c:pt idx="34">
                  <c:v>0.8</c:v>
                </c:pt>
                <c:pt idx="35">
                  <c:v>1.1000000000000001</c:v>
                </c:pt>
                <c:pt idx="36">
                  <c:v>0.6</c:v>
                </c:pt>
                <c:pt idx="37">
                  <c:v>1</c:v>
                </c:pt>
                <c:pt idx="38">
                  <c:v>1.3</c:v>
                </c:pt>
                <c:pt idx="39">
                  <c:v>2.2999999999999998</c:v>
                </c:pt>
                <c:pt idx="40">
                  <c:v>0.5</c:v>
                </c:pt>
                <c:pt idx="41">
                  <c:v>1.7</c:v>
                </c:pt>
                <c:pt idx="42">
                  <c:v>2.2000000000000002</c:v>
                </c:pt>
                <c:pt idx="43">
                  <c:v>0.6</c:v>
                </c:pt>
                <c:pt idx="44">
                  <c:v>0.6</c:v>
                </c:pt>
                <c:pt idx="45">
                  <c:v>1.4</c:v>
                </c:pt>
                <c:pt idx="46">
                  <c:v>0.6</c:v>
                </c:pt>
                <c:pt idx="47">
                  <c:v>1.4</c:v>
                </c:pt>
                <c:pt idx="48">
                  <c:v>0.7</c:v>
                </c:pt>
                <c:pt idx="49">
                  <c:v>0.6</c:v>
                </c:pt>
              </c:numCache>
            </c:numRef>
          </c:xVal>
          <c:yVal>
            <c:numRef>
              <c:f>statesDataForStatsP2!$I$2:$I$51</c:f>
              <c:numCache>
                <c:formatCode>General</c:formatCode>
                <c:ptCount val="50"/>
                <c:pt idx="0">
                  <c:v>15.1</c:v>
                </c:pt>
                <c:pt idx="1">
                  <c:v>11.3</c:v>
                </c:pt>
                <c:pt idx="2">
                  <c:v>7.8</c:v>
                </c:pt>
                <c:pt idx="3">
                  <c:v>10.1</c:v>
                </c:pt>
                <c:pt idx="4">
                  <c:v>10.3</c:v>
                </c:pt>
                <c:pt idx="5">
                  <c:v>6.8</c:v>
                </c:pt>
                <c:pt idx="6">
                  <c:v>3.1</c:v>
                </c:pt>
                <c:pt idx="7">
                  <c:v>6.2</c:v>
                </c:pt>
                <c:pt idx="8">
                  <c:v>10.7</c:v>
                </c:pt>
                <c:pt idx="9">
                  <c:v>13.9</c:v>
                </c:pt>
                <c:pt idx="10">
                  <c:v>6.2</c:v>
                </c:pt>
                <c:pt idx="11">
                  <c:v>5.3</c:v>
                </c:pt>
                <c:pt idx="12">
                  <c:v>10.3</c:v>
                </c:pt>
                <c:pt idx="13">
                  <c:v>7.1</c:v>
                </c:pt>
                <c:pt idx="14">
                  <c:v>2.2999999999999998</c:v>
                </c:pt>
                <c:pt idx="15">
                  <c:v>4.5</c:v>
                </c:pt>
                <c:pt idx="16">
                  <c:v>10.6</c:v>
                </c:pt>
                <c:pt idx="17">
                  <c:v>13.2</c:v>
                </c:pt>
                <c:pt idx="18">
                  <c:v>2.7</c:v>
                </c:pt>
                <c:pt idx="19">
                  <c:v>8.5</c:v>
                </c:pt>
                <c:pt idx="20">
                  <c:v>3.3</c:v>
                </c:pt>
                <c:pt idx="21">
                  <c:v>11.1</c:v>
                </c:pt>
                <c:pt idx="22">
                  <c:v>2.2999999999999998</c:v>
                </c:pt>
                <c:pt idx="23">
                  <c:v>12.5</c:v>
                </c:pt>
                <c:pt idx="24">
                  <c:v>9.3000000000000007</c:v>
                </c:pt>
                <c:pt idx="25">
                  <c:v>5</c:v>
                </c:pt>
                <c:pt idx="26">
                  <c:v>2.9</c:v>
                </c:pt>
                <c:pt idx="27">
                  <c:v>11.5</c:v>
                </c:pt>
                <c:pt idx="28">
                  <c:v>3.3</c:v>
                </c:pt>
                <c:pt idx="29">
                  <c:v>5.2</c:v>
                </c:pt>
                <c:pt idx="30">
                  <c:v>9.6999999999999993</c:v>
                </c:pt>
                <c:pt idx="31">
                  <c:v>10.9</c:v>
                </c:pt>
                <c:pt idx="32">
                  <c:v>11.1</c:v>
                </c:pt>
                <c:pt idx="33">
                  <c:v>1.4</c:v>
                </c:pt>
                <c:pt idx="34">
                  <c:v>7.4</c:v>
                </c:pt>
                <c:pt idx="35">
                  <c:v>6.4</c:v>
                </c:pt>
                <c:pt idx="36">
                  <c:v>4.2</c:v>
                </c:pt>
                <c:pt idx="37">
                  <c:v>6.1</c:v>
                </c:pt>
                <c:pt idx="38">
                  <c:v>2.4</c:v>
                </c:pt>
                <c:pt idx="39">
                  <c:v>11.6</c:v>
                </c:pt>
                <c:pt idx="40">
                  <c:v>1.7</c:v>
                </c:pt>
                <c:pt idx="41">
                  <c:v>11</c:v>
                </c:pt>
                <c:pt idx="42">
                  <c:v>12.2</c:v>
                </c:pt>
                <c:pt idx="43">
                  <c:v>4.5</c:v>
                </c:pt>
                <c:pt idx="44">
                  <c:v>5.5</c:v>
                </c:pt>
                <c:pt idx="45">
                  <c:v>9.5</c:v>
                </c:pt>
                <c:pt idx="46">
                  <c:v>4.3</c:v>
                </c:pt>
                <c:pt idx="47">
                  <c:v>6.7</c:v>
                </c:pt>
                <c:pt idx="48">
                  <c:v>3</c:v>
                </c:pt>
                <c:pt idx="49">
                  <c:v>6.9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F9E-4676-BABC-1D8927737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338232"/>
        <c:axId val="363338624"/>
      </c:scatterChart>
      <c:valAx>
        <c:axId val="363338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38624"/>
        <c:crosses val="autoZero"/>
        <c:crossBetween val="midCat"/>
      </c:valAx>
      <c:valAx>
        <c:axId val="36333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38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murder / illiteracy logarithmic trendline</a:t>
            </a:r>
          </a:p>
        </c:rich>
      </c:tx>
      <c:layout>
        <c:manualLayout>
          <c:xMode val="edge"/>
          <c:yMode val="edge"/>
          <c:x val="0.20990266841644797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statesDataForStatsP2!$I$1</c:f>
              <c:strCache>
                <c:ptCount val="1"/>
                <c:pt idx="0">
                  <c:v>murder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bg1">
                    <a:alpha val="71000"/>
                  </a:schemeClr>
                </a:solidFill>
              </a:ln>
              <a:effectLst/>
            </c:spPr>
            <c:trendlineType val="log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statesDataForStatsP2!$G$2:$G$51</c:f>
              <c:numCache>
                <c:formatCode>General</c:formatCode>
                <c:ptCount val="50"/>
                <c:pt idx="0">
                  <c:v>2.1</c:v>
                </c:pt>
                <c:pt idx="1">
                  <c:v>1.5</c:v>
                </c:pt>
                <c:pt idx="2">
                  <c:v>1.8</c:v>
                </c:pt>
                <c:pt idx="3">
                  <c:v>1.9</c:v>
                </c:pt>
                <c:pt idx="4">
                  <c:v>1.1000000000000001</c:v>
                </c:pt>
                <c:pt idx="5">
                  <c:v>0.7</c:v>
                </c:pt>
                <c:pt idx="6">
                  <c:v>1.1000000000000001</c:v>
                </c:pt>
                <c:pt idx="7">
                  <c:v>0.9</c:v>
                </c:pt>
                <c:pt idx="8">
                  <c:v>1.3</c:v>
                </c:pt>
                <c:pt idx="9">
                  <c:v>2</c:v>
                </c:pt>
                <c:pt idx="10">
                  <c:v>1.9</c:v>
                </c:pt>
                <c:pt idx="11">
                  <c:v>0.6</c:v>
                </c:pt>
                <c:pt idx="12">
                  <c:v>0.9</c:v>
                </c:pt>
                <c:pt idx="13">
                  <c:v>0.7</c:v>
                </c:pt>
                <c:pt idx="14">
                  <c:v>0.5</c:v>
                </c:pt>
                <c:pt idx="15">
                  <c:v>0.6</c:v>
                </c:pt>
                <c:pt idx="16">
                  <c:v>1.6</c:v>
                </c:pt>
                <c:pt idx="17">
                  <c:v>2.8</c:v>
                </c:pt>
                <c:pt idx="18">
                  <c:v>0.7</c:v>
                </c:pt>
                <c:pt idx="19">
                  <c:v>0.9</c:v>
                </c:pt>
                <c:pt idx="20">
                  <c:v>1.1000000000000001</c:v>
                </c:pt>
                <c:pt idx="21">
                  <c:v>0.9</c:v>
                </c:pt>
                <c:pt idx="22">
                  <c:v>0.6</c:v>
                </c:pt>
                <c:pt idx="23">
                  <c:v>2.4</c:v>
                </c:pt>
                <c:pt idx="24">
                  <c:v>0.8</c:v>
                </c:pt>
                <c:pt idx="25">
                  <c:v>0.6</c:v>
                </c:pt>
                <c:pt idx="26">
                  <c:v>0.6</c:v>
                </c:pt>
                <c:pt idx="27">
                  <c:v>0.5</c:v>
                </c:pt>
                <c:pt idx="28">
                  <c:v>0.7</c:v>
                </c:pt>
                <c:pt idx="29">
                  <c:v>1.1000000000000001</c:v>
                </c:pt>
                <c:pt idx="30">
                  <c:v>2.2000000000000002</c:v>
                </c:pt>
                <c:pt idx="31">
                  <c:v>1.4</c:v>
                </c:pt>
                <c:pt idx="32">
                  <c:v>1.8</c:v>
                </c:pt>
                <c:pt idx="33">
                  <c:v>0.8</c:v>
                </c:pt>
                <c:pt idx="34">
                  <c:v>0.8</c:v>
                </c:pt>
                <c:pt idx="35">
                  <c:v>1.1000000000000001</c:v>
                </c:pt>
                <c:pt idx="36">
                  <c:v>0.6</c:v>
                </c:pt>
                <c:pt idx="37">
                  <c:v>1</c:v>
                </c:pt>
                <c:pt idx="38">
                  <c:v>1.3</c:v>
                </c:pt>
                <c:pt idx="39">
                  <c:v>2.2999999999999998</c:v>
                </c:pt>
                <c:pt idx="40">
                  <c:v>0.5</c:v>
                </c:pt>
                <c:pt idx="41">
                  <c:v>1.7</c:v>
                </c:pt>
                <c:pt idx="42">
                  <c:v>2.2000000000000002</c:v>
                </c:pt>
                <c:pt idx="43">
                  <c:v>0.6</c:v>
                </c:pt>
                <c:pt idx="44">
                  <c:v>0.6</c:v>
                </c:pt>
                <c:pt idx="45">
                  <c:v>1.4</c:v>
                </c:pt>
                <c:pt idx="46">
                  <c:v>0.6</c:v>
                </c:pt>
                <c:pt idx="47">
                  <c:v>1.4</c:v>
                </c:pt>
                <c:pt idx="48">
                  <c:v>0.7</c:v>
                </c:pt>
                <c:pt idx="49">
                  <c:v>0.6</c:v>
                </c:pt>
              </c:numCache>
            </c:numRef>
          </c:xVal>
          <c:yVal>
            <c:numRef>
              <c:f>statesDataForStatsP2!$I$2:$I$51</c:f>
              <c:numCache>
                <c:formatCode>General</c:formatCode>
                <c:ptCount val="50"/>
                <c:pt idx="0">
                  <c:v>15.1</c:v>
                </c:pt>
                <c:pt idx="1">
                  <c:v>11.3</c:v>
                </c:pt>
                <c:pt idx="2">
                  <c:v>7.8</c:v>
                </c:pt>
                <c:pt idx="3">
                  <c:v>10.1</c:v>
                </c:pt>
                <c:pt idx="4">
                  <c:v>10.3</c:v>
                </c:pt>
                <c:pt idx="5">
                  <c:v>6.8</c:v>
                </c:pt>
                <c:pt idx="6">
                  <c:v>3.1</c:v>
                </c:pt>
                <c:pt idx="7">
                  <c:v>6.2</c:v>
                </c:pt>
                <c:pt idx="8">
                  <c:v>10.7</c:v>
                </c:pt>
                <c:pt idx="9">
                  <c:v>13.9</c:v>
                </c:pt>
                <c:pt idx="10">
                  <c:v>6.2</c:v>
                </c:pt>
                <c:pt idx="11">
                  <c:v>5.3</c:v>
                </c:pt>
                <c:pt idx="12">
                  <c:v>10.3</c:v>
                </c:pt>
                <c:pt idx="13">
                  <c:v>7.1</c:v>
                </c:pt>
                <c:pt idx="14">
                  <c:v>2.2999999999999998</c:v>
                </c:pt>
                <c:pt idx="15">
                  <c:v>4.5</c:v>
                </c:pt>
                <c:pt idx="16">
                  <c:v>10.6</c:v>
                </c:pt>
                <c:pt idx="17">
                  <c:v>13.2</c:v>
                </c:pt>
                <c:pt idx="18">
                  <c:v>2.7</c:v>
                </c:pt>
                <c:pt idx="19">
                  <c:v>8.5</c:v>
                </c:pt>
                <c:pt idx="20">
                  <c:v>3.3</c:v>
                </c:pt>
                <c:pt idx="21">
                  <c:v>11.1</c:v>
                </c:pt>
                <c:pt idx="22">
                  <c:v>2.2999999999999998</c:v>
                </c:pt>
                <c:pt idx="23">
                  <c:v>12.5</c:v>
                </c:pt>
                <c:pt idx="24">
                  <c:v>9.3000000000000007</c:v>
                </c:pt>
                <c:pt idx="25">
                  <c:v>5</c:v>
                </c:pt>
                <c:pt idx="26">
                  <c:v>2.9</c:v>
                </c:pt>
                <c:pt idx="27">
                  <c:v>11.5</c:v>
                </c:pt>
                <c:pt idx="28">
                  <c:v>3.3</c:v>
                </c:pt>
                <c:pt idx="29">
                  <c:v>5.2</c:v>
                </c:pt>
                <c:pt idx="30">
                  <c:v>9.6999999999999993</c:v>
                </c:pt>
                <c:pt idx="31">
                  <c:v>10.9</c:v>
                </c:pt>
                <c:pt idx="32">
                  <c:v>11.1</c:v>
                </c:pt>
                <c:pt idx="33">
                  <c:v>1.4</c:v>
                </c:pt>
                <c:pt idx="34">
                  <c:v>7.4</c:v>
                </c:pt>
                <c:pt idx="35">
                  <c:v>6.4</c:v>
                </c:pt>
                <c:pt idx="36">
                  <c:v>4.2</c:v>
                </c:pt>
                <c:pt idx="37">
                  <c:v>6.1</c:v>
                </c:pt>
                <c:pt idx="38">
                  <c:v>2.4</c:v>
                </c:pt>
                <c:pt idx="39">
                  <c:v>11.6</c:v>
                </c:pt>
                <c:pt idx="40">
                  <c:v>1.7</c:v>
                </c:pt>
                <c:pt idx="41">
                  <c:v>11</c:v>
                </c:pt>
                <c:pt idx="42">
                  <c:v>12.2</c:v>
                </c:pt>
                <c:pt idx="43">
                  <c:v>4.5</c:v>
                </c:pt>
                <c:pt idx="44">
                  <c:v>5.5</c:v>
                </c:pt>
                <c:pt idx="45">
                  <c:v>9.5</c:v>
                </c:pt>
                <c:pt idx="46">
                  <c:v>4.3</c:v>
                </c:pt>
                <c:pt idx="47">
                  <c:v>6.7</c:v>
                </c:pt>
                <c:pt idx="48">
                  <c:v>3</c:v>
                </c:pt>
                <c:pt idx="49">
                  <c:v>6.9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B42-4EAD-8C8D-5B890FB96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339800"/>
        <c:axId val="363339016"/>
      </c:scatterChart>
      <c:valAx>
        <c:axId val="363339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39016"/>
        <c:crosses val="autoZero"/>
        <c:crossBetween val="midCat"/>
      </c:valAx>
      <c:valAx>
        <c:axId val="363339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39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murder / illiteracy exponential trendline</a:t>
            </a:r>
          </a:p>
        </c:rich>
      </c:tx>
      <c:layout>
        <c:manualLayout>
          <c:xMode val="edge"/>
          <c:yMode val="edge"/>
          <c:x val="0.18448622047244098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statesDataForStatsP2!$I$1</c:f>
              <c:strCache>
                <c:ptCount val="1"/>
                <c:pt idx="0">
                  <c:v>murder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bg1">
                    <a:alpha val="71000"/>
                  </a:schemeClr>
                </a:solidFill>
              </a:ln>
              <a:effectLst/>
            </c:spPr>
            <c:trendlineType val="exp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statesDataForStatsP2!$G$2:$G$51</c:f>
              <c:numCache>
                <c:formatCode>General</c:formatCode>
                <c:ptCount val="50"/>
                <c:pt idx="0">
                  <c:v>2.1</c:v>
                </c:pt>
                <c:pt idx="1">
                  <c:v>1.5</c:v>
                </c:pt>
                <c:pt idx="2">
                  <c:v>1.8</c:v>
                </c:pt>
                <c:pt idx="3">
                  <c:v>1.9</c:v>
                </c:pt>
                <c:pt idx="4">
                  <c:v>1.1000000000000001</c:v>
                </c:pt>
                <c:pt idx="5">
                  <c:v>0.7</c:v>
                </c:pt>
                <c:pt idx="6">
                  <c:v>1.1000000000000001</c:v>
                </c:pt>
                <c:pt idx="7">
                  <c:v>0.9</c:v>
                </c:pt>
                <c:pt idx="8">
                  <c:v>1.3</c:v>
                </c:pt>
                <c:pt idx="9">
                  <c:v>2</c:v>
                </c:pt>
                <c:pt idx="10">
                  <c:v>1.9</c:v>
                </c:pt>
                <c:pt idx="11">
                  <c:v>0.6</c:v>
                </c:pt>
                <c:pt idx="12">
                  <c:v>0.9</c:v>
                </c:pt>
                <c:pt idx="13">
                  <c:v>0.7</c:v>
                </c:pt>
                <c:pt idx="14">
                  <c:v>0.5</c:v>
                </c:pt>
                <c:pt idx="15">
                  <c:v>0.6</c:v>
                </c:pt>
                <c:pt idx="16">
                  <c:v>1.6</c:v>
                </c:pt>
                <c:pt idx="17">
                  <c:v>2.8</c:v>
                </c:pt>
                <c:pt idx="18">
                  <c:v>0.7</c:v>
                </c:pt>
                <c:pt idx="19">
                  <c:v>0.9</c:v>
                </c:pt>
                <c:pt idx="20">
                  <c:v>1.1000000000000001</c:v>
                </c:pt>
                <c:pt idx="21">
                  <c:v>0.9</c:v>
                </c:pt>
                <c:pt idx="22">
                  <c:v>0.6</c:v>
                </c:pt>
                <c:pt idx="23">
                  <c:v>2.4</c:v>
                </c:pt>
                <c:pt idx="24">
                  <c:v>0.8</c:v>
                </c:pt>
                <c:pt idx="25">
                  <c:v>0.6</c:v>
                </c:pt>
                <c:pt idx="26">
                  <c:v>0.6</c:v>
                </c:pt>
                <c:pt idx="27">
                  <c:v>0.5</c:v>
                </c:pt>
                <c:pt idx="28">
                  <c:v>0.7</c:v>
                </c:pt>
                <c:pt idx="29">
                  <c:v>1.1000000000000001</c:v>
                </c:pt>
                <c:pt idx="30">
                  <c:v>2.2000000000000002</c:v>
                </c:pt>
                <c:pt idx="31">
                  <c:v>1.4</c:v>
                </c:pt>
                <c:pt idx="32">
                  <c:v>1.8</c:v>
                </c:pt>
                <c:pt idx="33">
                  <c:v>0.8</c:v>
                </c:pt>
                <c:pt idx="34">
                  <c:v>0.8</c:v>
                </c:pt>
                <c:pt idx="35">
                  <c:v>1.1000000000000001</c:v>
                </c:pt>
                <c:pt idx="36">
                  <c:v>0.6</c:v>
                </c:pt>
                <c:pt idx="37">
                  <c:v>1</c:v>
                </c:pt>
                <c:pt idx="38">
                  <c:v>1.3</c:v>
                </c:pt>
                <c:pt idx="39">
                  <c:v>2.2999999999999998</c:v>
                </c:pt>
                <c:pt idx="40">
                  <c:v>0.5</c:v>
                </c:pt>
                <c:pt idx="41">
                  <c:v>1.7</c:v>
                </c:pt>
                <c:pt idx="42">
                  <c:v>2.2000000000000002</c:v>
                </c:pt>
                <c:pt idx="43">
                  <c:v>0.6</c:v>
                </c:pt>
                <c:pt idx="44">
                  <c:v>0.6</c:v>
                </c:pt>
                <c:pt idx="45">
                  <c:v>1.4</c:v>
                </c:pt>
                <c:pt idx="46">
                  <c:v>0.6</c:v>
                </c:pt>
                <c:pt idx="47">
                  <c:v>1.4</c:v>
                </c:pt>
                <c:pt idx="48">
                  <c:v>0.7</c:v>
                </c:pt>
                <c:pt idx="49">
                  <c:v>0.6</c:v>
                </c:pt>
              </c:numCache>
            </c:numRef>
          </c:xVal>
          <c:yVal>
            <c:numRef>
              <c:f>statesDataForStatsP2!$I$2:$I$51</c:f>
              <c:numCache>
                <c:formatCode>General</c:formatCode>
                <c:ptCount val="50"/>
                <c:pt idx="0">
                  <c:v>15.1</c:v>
                </c:pt>
                <c:pt idx="1">
                  <c:v>11.3</c:v>
                </c:pt>
                <c:pt idx="2">
                  <c:v>7.8</c:v>
                </c:pt>
                <c:pt idx="3">
                  <c:v>10.1</c:v>
                </c:pt>
                <c:pt idx="4">
                  <c:v>10.3</c:v>
                </c:pt>
                <c:pt idx="5">
                  <c:v>6.8</c:v>
                </c:pt>
                <c:pt idx="6">
                  <c:v>3.1</c:v>
                </c:pt>
                <c:pt idx="7">
                  <c:v>6.2</c:v>
                </c:pt>
                <c:pt idx="8">
                  <c:v>10.7</c:v>
                </c:pt>
                <c:pt idx="9">
                  <c:v>13.9</c:v>
                </c:pt>
                <c:pt idx="10">
                  <c:v>6.2</c:v>
                </c:pt>
                <c:pt idx="11">
                  <c:v>5.3</c:v>
                </c:pt>
                <c:pt idx="12">
                  <c:v>10.3</c:v>
                </c:pt>
                <c:pt idx="13">
                  <c:v>7.1</c:v>
                </c:pt>
                <c:pt idx="14">
                  <c:v>2.2999999999999998</c:v>
                </c:pt>
                <c:pt idx="15">
                  <c:v>4.5</c:v>
                </c:pt>
                <c:pt idx="16">
                  <c:v>10.6</c:v>
                </c:pt>
                <c:pt idx="17">
                  <c:v>13.2</c:v>
                </c:pt>
                <c:pt idx="18">
                  <c:v>2.7</c:v>
                </c:pt>
                <c:pt idx="19">
                  <c:v>8.5</c:v>
                </c:pt>
                <c:pt idx="20">
                  <c:v>3.3</c:v>
                </c:pt>
                <c:pt idx="21">
                  <c:v>11.1</c:v>
                </c:pt>
                <c:pt idx="22">
                  <c:v>2.2999999999999998</c:v>
                </c:pt>
                <c:pt idx="23">
                  <c:v>12.5</c:v>
                </c:pt>
                <c:pt idx="24">
                  <c:v>9.3000000000000007</c:v>
                </c:pt>
                <c:pt idx="25">
                  <c:v>5</c:v>
                </c:pt>
                <c:pt idx="26">
                  <c:v>2.9</c:v>
                </c:pt>
                <c:pt idx="27">
                  <c:v>11.5</c:v>
                </c:pt>
                <c:pt idx="28">
                  <c:v>3.3</c:v>
                </c:pt>
                <c:pt idx="29">
                  <c:v>5.2</c:v>
                </c:pt>
                <c:pt idx="30">
                  <c:v>9.6999999999999993</c:v>
                </c:pt>
                <c:pt idx="31">
                  <c:v>10.9</c:v>
                </c:pt>
                <c:pt idx="32">
                  <c:v>11.1</c:v>
                </c:pt>
                <c:pt idx="33">
                  <c:v>1.4</c:v>
                </c:pt>
                <c:pt idx="34">
                  <c:v>7.4</c:v>
                </c:pt>
                <c:pt idx="35">
                  <c:v>6.4</c:v>
                </c:pt>
                <c:pt idx="36">
                  <c:v>4.2</c:v>
                </c:pt>
                <c:pt idx="37">
                  <c:v>6.1</c:v>
                </c:pt>
                <c:pt idx="38">
                  <c:v>2.4</c:v>
                </c:pt>
                <c:pt idx="39">
                  <c:v>11.6</c:v>
                </c:pt>
                <c:pt idx="40">
                  <c:v>1.7</c:v>
                </c:pt>
                <c:pt idx="41">
                  <c:v>11</c:v>
                </c:pt>
                <c:pt idx="42">
                  <c:v>12.2</c:v>
                </c:pt>
                <c:pt idx="43">
                  <c:v>4.5</c:v>
                </c:pt>
                <c:pt idx="44">
                  <c:v>5.5</c:v>
                </c:pt>
                <c:pt idx="45">
                  <c:v>9.5</c:v>
                </c:pt>
                <c:pt idx="46">
                  <c:v>4.3</c:v>
                </c:pt>
                <c:pt idx="47">
                  <c:v>6.7</c:v>
                </c:pt>
                <c:pt idx="48">
                  <c:v>3</c:v>
                </c:pt>
                <c:pt idx="49">
                  <c:v>6.9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3B5-45CA-804C-1DFD2213B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336272"/>
        <c:axId val="363336664"/>
      </c:scatterChart>
      <c:valAx>
        <c:axId val="36333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36664"/>
        <c:crosses val="autoZero"/>
        <c:crossBetween val="midCat"/>
      </c:valAx>
      <c:valAx>
        <c:axId val="36333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36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8037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5897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9222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278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27726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40555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4503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4622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32682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8143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0951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6317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8403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42668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34234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6253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2483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3096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16449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02910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9260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8489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3838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9121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7549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2160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6244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11191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0356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2561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125844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147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124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8173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6079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40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76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37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rischanlab.github.io/SVM.html" TargetMode="External"/><Relationship Id="rId3" Type="http://schemas.openxmlformats.org/officeDocument/2006/relationships/hyperlink" Target="https://www.r-bloggers.com/in-depth-introduction-to-machine-learning-in-15-hours-of-expert-videos/" TargetMode="External"/><Relationship Id="rId7" Type="http://schemas.openxmlformats.org/officeDocument/2006/relationships/hyperlink" Target="http://math.stanford.edu/~yuany/course/2015.fall/SVM_in_R.pdf" TargetMode="External"/><Relationship Id="rId12" Type="http://schemas.openxmlformats.org/officeDocument/2006/relationships/hyperlink" Target="http://www.sthda.com/english/articles/30-advanced-clustering/105-dbscan-density-based-clustering-essentials/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-statistics.co/Linear-Regression.html" TargetMode="External"/><Relationship Id="rId11" Type="http://schemas.openxmlformats.org/officeDocument/2006/relationships/hyperlink" Target="https://www.miniwebtool.com/log-base-2-calculator/" TargetMode="External"/><Relationship Id="rId5" Type="http://schemas.openxmlformats.org/officeDocument/2006/relationships/hyperlink" Target="https://medium.com/machine-learning-for-humans/why-machine-learning-matters-6164faf1df12" TargetMode="External"/><Relationship Id="rId10" Type="http://schemas.openxmlformats.org/officeDocument/2006/relationships/hyperlink" Target="https://stackoverflow.com/questions/1859554/what-is-entropy-and-information-gain" TargetMode="External"/><Relationship Id="rId4" Type="http://schemas.openxmlformats.org/officeDocument/2006/relationships/hyperlink" Target="https://web.stanford.edu/~hastie/Papers/ESLII.pdf" TargetMode="External"/><Relationship Id="rId9" Type="http://schemas.openxmlformats.org/officeDocument/2006/relationships/hyperlink" Target="https://www.kdnuggets.com/2016/08/begineers-guide-neural-networks-r.html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0E3561"/>
                </a:solidFill>
              </a:rPr>
              <a:t>Introduction to Statistical </a:t>
            </a:r>
            <a:r>
              <a:rPr lang="en-US" sz="3600" b="1" dirty="0" smtClean="0">
                <a:solidFill>
                  <a:srgbClr val="0E3561"/>
                </a:solidFill>
              </a:rPr>
              <a:t>Learning with R</a:t>
            </a:r>
            <a:endParaRPr lang="en-US" sz="3600" b="1" dirty="0">
              <a:solidFill>
                <a:srgbClr val="0E3561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dirty="0" smtClean="0"/>
              <a:t>March 22, </a:t>
            </a:r>
            <a:r>
              <a:rPr lang="en-US" sz="2400" b="1" dirty="0"/>
              <a:t>2018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2552700" y="4267200"/>
          <a:ext cx="4152900" cy="2409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467F"/>
                </a:solidFill>
              </a:rPr>
              <a:t>Regression Analysis</a:t>
            </a:r>
            <a:br>
              <a:rPr lang="en-US" sz="3200" dirty="0">
                <a:solidFill>
                  <a:srgbClr val="00467F"/>
                </a:solidFill>
              </a:rPr>
            </a:br>
            <a:r>
              <a:rPr lang="en-US" sz="2000" dirty="0">
                <a:solidFill>
                  <a:srgbClr val="00467F"/>
                </a:solidFill>
              </a:rPr>
              <a:t>Review of the example in Intro to Statistics Part 2</a:t>
            </a:r>
            <a:endParaRPr lang="en-US" sz="20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304800" y="1606062"/>
          <a:ext cx="42672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4724400" y="1606062"/>
          <a:ext cx="3962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err="1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Underfit</a:t>
            </a: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000" b="1" i="0" u="none" strike="noStrike" cap="none" dirty="0" err="1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Overfit</a:t>
            </a: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 Models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76400" y="4876800"/>
            <a:ext cx="5791200" cy="1447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Underfit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not accurate enough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err="1">
                <a:solidFill>
                  <a:schemeClr val="dk1"/>
                </a:solidFill>
              </a:rPr>
              <a:t>Overfit</a:t>
            </a:r>
            <a:r>
              <a:rPr lang="en-US" sz="1800" b="1" dirty="0">
                <a:solidFill>
                  <a:schemeClr val="dk1"/>
                </a:solidFill>
              </a:rPr>
              <a:t> – not general enough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Eye test for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overfit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too many inflexion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Objective test for </a:t>
            </a:r>
            <a:r>
              <a:rPr lang="en-US" sz="1800" b="1" dirty="0" err="1" smtClean="0">
                <a:solidFill>
                  <a:schemeClr val="dk1"/>
                </a:solidFill>
              </a:rPr>
              <a:t>overfit</a:t>
            </a:r>
            <a:r>
              <a:rPr lang="en-US" sz="1800" b="1" dirty="0" smtClean="0">
                <a:solidFill>
                  <a:schemeClr val="dk1"/>
                </a:solidFill>
              </a:rPr>
              <a:t> – high variance</a:t>
            </a: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" y="1752600"/>
            <a:ext cx="7439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Smoothing 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219200" y="1600200"/>
            <a:ext cx="6858000" cy="4533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>
                <a:solidFill>
                  <a:schemeClr val="dk1"/>
                </a:solidFill>
              </a:rPr>
              <a:t>Essentially smoothing is a filter (simplest is a low pass like running average)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>
                <a:solidFill>
                  <a:schemeClr val="dk1"/>
                </a:solidFill>
              </a:rPr>
              <a:t>Typically </a:t>
            </a:r>
            <a:r>
              <a:rPr lang="en-US" sz="1800" b="1" dirty="0">
                <a:solidFill>
                  <a:schemeClr val="dk1"/>
                </a:solidFill>
              </a:rPr>
              <a:t>used when: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dk1"/>
                </a:solidFill>
              </a:rPr>
              <a:t>Fitting a line where noisy data </a:t>
            </a:r>
            <a:r>
              <a:rPr lang="en-US" sz="1600" b="1" dirty="0" smtClean="0">
                <a:solidFill>
                  <a:schemeClr val="dk1"/>
                </a:solidFill>
              </a:rPr>
              <a:t>values interfere </a:t>
            </a:r>
            <a:r>
              <a:rPr lang="en-US" sz="1600" b="1" dirty="0">
                <a:solidFill>
                  <a:schemeClr val="dk1"/>
                </a:solidFill>
              </a:rPr>
              <a:t>with your ability to see a line of best fit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dk1"/>
                </a:solidFill>
              </a:rPr>
              <a:t>Linear regression where least squares fitting doesn’t create a line of good fit or is too labor-intensive to use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dk1"/>
                </a:solidFill>
              </a:rPr>
              <a:t>Data exploration and analysis in the social sciences, particularly in elections and voting behavior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Benefits of Non-Parametric Smoothing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dk1"/>
                </a:solidFill>
              </a:rPr>
              <a:t>Provides a flexible approach to representing data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dk1"/>
                </a:solidFill>
              </a:rPr>
              <a:t>Ease of use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dk1"/>
                </a:solidFill>
              </a:rPr>
              <a:t>Computations are relatively easy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Disadvantages of Non-Parametric Smoothing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dk1"/>
                </a:solidFill>
              </a:rPr>
              <a:t>Can’t be used to obtain a simple equation for a set of data</a:t>
            </a:r>
            <a:endParaRPr lang="en-US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18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6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3000" dirty="0" smtClean="0">
                <a:solidFill>
                  <a:srgbClr val="00467F"/>
                </a:solidFill>
              </a:rPr>
              <a:t>Script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 for Scatter Plot, 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Linear Regression, and Smoothing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76400" y="1905000"/>
            <a:ext cx="57912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## linear regression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iris data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View(iris)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head(iris, 5)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plot(iris)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plot(iris[1:4])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linear regression (model)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fit1 = lm(</a:t>
            </a:r>
            <a:r>
              <a:rPr lang="en-US" sz="1200" dirty="0" err="1">
                <a:solidFill>
                  <a:schemeClr val="dk1"/>
                </a:solidFill>
              </a:rPr>
              <a:t>Petal.Length~Petal.Width</a:t>
            </a:r>
            <a:r>
              <a:rPr lang="en-US" sz="1200" dirty="0">
                <a:solidFill>
                  <a:schemeClr val="dk1"/>
                </a:solidFill>
              </a:rPr>
              <a:t>, data=iris)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summary(fit1)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plot(</a:t>
            </a:r>
            <a:r>
              <a:rPr lang="en-US" sz="1200" dirty="0" err="1">
                <a:solidFill>
                  <a:schemeClr val="dk1"/>
                </a:solidFill>
              </a:rPr>
              <a:t>Petal.Length~Petal.Width</a:t>
            </a:r>
            <a:r>
              <a:rPr lang="en-US" sz="1200" dirty="0">
                <a:solidFill>
                  <a:schemeClr val="dk1"/>
                </a:solidFill>
              </a:rPr>
              <a:t>, iris)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</a:rPr>
              <a:t>abline</a:t>
            </a:r>
            <a:r>
              <a:rPr lang="en-US" sz="1200" dirty="0">
                <a:solidFill>
                  <a:schemeClr val="dk1"/>
                </a:solidFill>
              </a:rPr>
              <a:t>(fit1,col="red")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plot(fit1)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iris subset </a:t>
            </a:r>
            <a:r>
              <a:rPr lang="en-US" sz="1200" dirty="0" err="1">
                <a:solidFill>
                  <a:schemeClr val="dk1"/>
                </a:solidFill>
              </a:rPr>
              <a:t>setosa</a:t>
            </a:r>
            <a:endParaRPr lang="en-US" sz="120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</a:rPr>
              <a:t>Setosa</a:t>
            </a:r>
            <a:r>
              <a:rPr lang="en-US" sz="1200" dirty="0">
                <a:solidFill>
                  <a:schemeClr val="dk1"/>
                </a:solidFill>
              </a:rPr>
              <a:t> = subset(iris, Species == "</a:t>
            </a:r>
            <a:r>
              <a:rPr lang="en-US" sz="1200" dirty="0" err="1">
                <a:solidFill>
                  <a:schemeClr val="dk1"/>
                </a:solidFill>
              </a:rPr>
              <a:t>setosa</a:t>
            </a:r>
            <a:r>
              <a:rPr lang="en-US" sz="1200" dirty="0">
                <a:solidFill>
                  <a:schemeClr val="dk1"/>
                </a:solidFill>
              </a:rPr>
              <a:t>")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plot(</a:t>
            </a:r>
            <a:r>
              <a:rPr lang="en-US" sz="1200" dirty="0" err="1">
                <a:solidFill>
                  <a:schemeClr val="dk1"/>
                </a:solidFill>
              </a:rPr>
              <a:t>Setosa</a:t>
            </a:r>
            <a:r>
              <a:rPr lang="en-US" sz="1200" dirty="0">
                <a:solidFill>
                  <a:schemeClr val="dk1"/>
                </a:solidFill>
              </a:rPr>
              <a:t> [1:4])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plot(density(</a:t>
            </a:r>
            <a:r>
              <a:rPr lang="en-US" sz="1200" dirty="0" err="1">
                <a:solidFill>
                  <a:schemeClr val="dk1"/>
                </a:solidFill>
              </a:rPr>
              <a:t>Setosa$Petal.Length</a:t>
            </a:r>
            <a:r>
              <a:rPr lang="en-US" sz="1200" dirty="0">
                <a:solidFill>
                  <a:schemeClr val="dk1"/>
                </a:solidFill>
              </a:rPr>
              <a:t>))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plot(density(</a:t>
            </a:r>
            <a:r>
              <a:rPr lang="en-US" sz="1200" dirty="0" err="1">
                <a:solidFill>
                  <a:schemeClr val="dk1"/>
                </a:solidFill>
              </a:rPr>
              <a:t>Setosa$Sepal.Length</a:t>
            </a:r>
            <a:r>
              <a:rPr lang="en-US" sz="1200" dirty="0">
                <a:solidFill>
                  <a:schemeClr val="dk1"/>
                </a:solidFill>
              </a:rPr>
              <a:t>))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non-parametric local regression - filter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</a:rPr>
              <a:t>scatter.smooth</a:t>
            </a:r>
            <a:r>
              <a:rPr lang="en-US" sz="1200" dirty="0">
                <a:solidFill>
                  <a:schemeClr val="dk1"/>
                </a:solidFill>
              </a:rPr>
              <a:t>(</a:t>
            </a:r>
            <a:r>
              <a:rPr lang="en-US" sz="1200" dirty="0" err="1">
                <a:solidFill>
                  <a:schemeClr val="dk1"/>
                </a:solidFill>
              </a:rPr>
              <a:t>Petal.Length~Sepal.Length</a:t>
            </a:r>
            <a:r>
              <a:rPr lang="en-US" sz="1200" dirty="0">
                <a:solidFill>
                  <a:schemeClr val="dk1"/>
                </a:solidFill>
              </a:rPr>
              <a:t>, data = </a:t>
            </a:r>
            <a:r>
              <a:rPr lang="en-US" sz="1200" dirty="0" err="1">
                <a:solidFill>
                  <a:schemeClr val="dk1"/>
                </a:solidFill>
              </a:rPr>
              <a:t>Setosa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  <a:endParaRPr lang="en-US" sz="105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2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20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Understanding lm() Results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431" y="1257299"/>
            <a:ext cx="5615569" cy="453390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905000"/>
            <a:ext cx="3733800" cy="3746922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sz="1050" dirty="0"/>
              <a:t>summary(fit1)</a:t>
            </a:r>
          </a:p>
          <a:p>
            <a:pPr indent="0">
              <a:spcBef>
                <a:spcPts val="0"/>
              </a:spcBef>
              <a:buNone/>
            </a:pPr>
            <a:endParaRPr lang="en-US" sz="1050" dirty="0"/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Call: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lm(formula = </a:t>
            </a:r>
            <a:r>
              <a:rPr lang="en-US" sz="1050" dirty="0" err="1"/>
              <a:t>Petal.Length</a:t>
            </a:r>
            <a:r>
              <a:rPr lang="en-US" sz="1050" dirty="0"/>
              <a:t> ~ </a:t>
            </a:r>
            <a:r>
              <a:rPr lang="en-US" sz="1050" dirty="0" err="1"/>
              <a:t>Petal.Width</a:t>
            </a:r>
            <a:r>
              <a:rPr lang="en-US" sz="1050" dirty="0"/>
              <a:t>, data = iris)</a:t>
            </a:r>
          </a:p>
          <a:p>
            <a:pPr indent="0">
              <a:spcBef>
                <a:spcPts val="0"/>
              </a:spcBef>
              <a:buNone/>
            </a:pPr>
            <a:endParaRPr lang="en-US" sz="1050" dirty="0"/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Residuals: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     Min       1Q   Median       3Q      Max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-1.33542 -0.30347 -0.02955  0.25776  1.39453 </a:t>
            </a:r>
          </a:p>
          <a:p>
            <a:pPr indent="0">
              <a:spcBef>
                <a:spcPts val="0"/>
              </a:spcBef>
              <a:buNone/>
            </a:pPr>
            <a:endParaRPr lang="en-US" sz="1050" dirty="0"/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Coefficients: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            Estimate Std. Error t value </a:t>
            </a:r>
            <a:r>
              <a:rPr lang="en-US" sz="1050" dirty="0" err="1"/>
              <a:t>Pr</a:t>
            </a:r>
            <a:r>
              <a:rPr lang="en-US" sz="1050" dirty="0"/>
              <a:t>(&gt;|t|)   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(Intercept)  1.08356    0.07297   14.85   &lt;2e-16 ***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 err="1"/>
              <a:t>Petal.Width</a:t>
            </a:r>
            <a:r>
              <a:rPr lang="en-US" sz="1050" dirty="0"/>
              <a:t>  2.22994    0.05140   43.39   &lt;2e-16 ***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---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 err="1"/>
              <a:t>Signif</a:t>
            </a:r>
            <a:r>
              <a:rPr lang="en-US" sz="1050" dirty="0"/>
              <a:t>. codes:  0 ‘***’ 0.001 ‘**’ 0.01 ‘*’ 0.05 ‘.’ 0.1 ‘ ’ 1</a:t>
            </a:r>
          </a:p>
          <a:p>
            <a:pPr indent="0">
              <a:spcBef>
                <a:spcPts val="0"/>
              </a:spcBef>
              <a:buNone/>
            </a:pPr>
            <a:endParaRPr lang="en-US" sz="1050" dirty="0"/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Residual standard error: 0.4782 on 148 degrees of freedom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Multiple R-squared:  0.9271,	</a:t>
            </a:r>
            <a:endParaRPr lang="en-US" sz="1050" dirty="0" smtClean="0"/>
          </a:p>
          <a:p>
            <a:pPr indent="0">
              <a:spcBef>
                <a:spcPts val="0"/>
              </a:spcBef>
              <a:buNone/>
            </a:pPr>
            <a:r>
              <a:rPr lang="en-US" sz="1050" dirty="0" smtClean="0"/>
              <a:t>Adjusted </a:t>
            </a:r>
            <a:r>
              <a:rPr lang="en-US" sz="1050" dirty="0"/>
              <a:t>R-squared:  0.9266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F-statistic:  1882 on 1 and 148 DF,  p-value: &lt; 2.2e-16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3108" y="6018311"/>
            <a:ext cx="6617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https://feliperego.github.io/blog/2015/10/23/Interpreting-Model-Output-In-R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230816" y="1280786"/>
            <a:ext cx="1066800" cy="342902"/>
          </a:xfrm>
          <a:prstGeom prst="wedgeRoundRectCallout">
            <a:avLst>
              <a:gd name="adj1" fmla="val -38849"/>
              <a:gd name="adj2" fmla="val 29595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Target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431894" y="1280786"/>
            <a:ext cx="1066800" cy="342902"/>
          </a:xfrm>
          <a:prstGeom prst="wedgeRoundRectCallout">
            <a:avLst>
              <a:gd name="adj1" fmla="val -38849"/>
              <a:gd name="adj2" fmla="val 29595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Predictor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92616" y="3743554"/>
            <a:ext cx="1283784" cy="371246"/>
          </a:xfrm>
          <a:prstGeom prst="wedgeRoundRectCallout">
            <a:avLst>
              <a:gd name="adj1" fmla="val 262772"/>
              <a:gd name="adj2" fmla="val -572126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1515" y="1469799"/>
            <a:ext cx="425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Petal.Length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2.22994 </a:t>
            </a:r>
            <a:r>
              <a:rPr lang="en-US" b="1" dirty="0" smtClean="0">
                <a:solidFill>
                  <a:srgbClr val="FF0000"/>
                </a:solidFill>
              </a:rPr>
              <a:t>* </a:t>
            </a:r>
            <a:r>
              <a:rPr lang="en-US" b="1" dirty="0" err="1" smtClean="0">
                <a:solidFill>
                  <a:srgbClr val="FF0000"/>
                </a:solidFill>
              </a:rPr>
              <a:t>Petal.Width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+ 1.08356 </a:t>
            </a:r>
          </a:p>
        </p:txBody>
      </p:sp>
    </p:spTree>
    <p:extLst>
      <p:ext uri="{BB962C8B-B14F-4D97-AF65-F5344CB8AC3E}">
        <p14:creationId xmlns:p14="http://schemas.microsoft.com/office/powerpoint/2010/main" val="29026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Non-Linear 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24000" y="1752600"/>
            <a:ext cx="5791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dk1"/>
                </a:solidFill>
              </a:rPr>
              <a:t>Analyst specifies </a:t>
            </a:r>
            <a:r>
              <a:rPr lang="en-US" sz="2000" b="1" dirty="0">
                <a:solidFill>
                  <a:schemeClr val="dk1"/>
                </a:solidFill>
              </a:rPr>
              <a:t>a function with a set of parameters to fit to the </a:t>
            </a:r>
            <a:r>
              <a:rPr lang="en-US" sz="2000" b="1" dirty="0" smtClean="0">
                <a:solidFill>
                  <a:schemeClr val="dk1"/>
                </a:solidFill>
              </a:rPr>
              <a:t>data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dk1"/>
                </a:solidFill>
              </a:rPr>
              <a:t>The </a:t>
            </a:r>
            <a:r>
              <a:rPr lang="en-US" sz="2000" b="1" dirty="0">
                <a:solidFill>
                  <a:schemeClr val="dk1"/>
                </a:solidFill>
              </a:rPr>
              <a:t>most basic way to estimate such parameters </a:t>
            </a:r>
            <a:r>
              <a:rPr lang="en-US" sz="2000" b="1" dirty="0" smtClean="0">
                <a:solidFill>
                  <a:schemeClr val="dk1"/>
                </a:solidFill>
              </a:rPr>
              <a:t>in R is </a:t>
            </a:r>
            <a:r>
              <a:rPr lang="en-US" sz="2000" b="1" dirty="0">
                <a:solidFill>
                  <a:schemeClr val="dk1"/>
                </a:solidFill>
              </a:rPr>
              <a:t>to use a non-linear least squares </a:t>
            </a:r>
            <a:r>
              <a:rPr lang="en-US" sz="2000" b="1" dirty="0" smtClean="0">
                <a:solidFill>
                  <a:schemeClr val="dk1"/>
                </a:solidFill>
              </a:rPr>
              <a:t>function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err="1">
                <a:solidFill>
                  <a:schemeClr val="dk1"/>
                </a:solidFill>
              </a:rPr>
              <a:t>nls</a:t>
            </a:r>
            <a:r>
              <a:rPr lang="en-US" sz="2000" b="1" dirty="0">
                <a:solidFill>
                  <a:schemeClr val="dk1"/>
                </a:solidFill>
              </a:rPr>
              <a:t>(formula, data, </a:t>
            </a:r>
            <a:r>
              <a:rPr lang="en-US" sz="2000" b="1" dirty="0" smtClean="0">
                <a:solidFill>
                  <a:schemeClr val="dk1"/>
                </a:solidFill>
              </a:rPr>
              <a:t>start, ...)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formula is a nonlinear model formula including variables and parameters.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>
                <a:solidFill>
                  <a:schemeClr val="dk1"/>
                </a:solidFill>
              </a:rPr>
              <a:t>data </a:t>
            </a:r>
            <a:r>
              <a:rPr lang="en-US" sz="1800" b="1" dirty="0">
                <a:solidFill>
                  <a:schemeClr val="dk1"/>
                </a:solidFill>
              </a:rPr>
              <a:t>is a data frame used to evaluate the variables in the formula</a:t>
            </a:r>
            <a:r>
              <a:rPr lang="en-US" sz="1800" b="1" dirty="0" smtClean="0">
                <a:solidFill>
                  <a:schemeClr val="dk1"/>
                </a:solidFill>
              </a:rPr>
              <a:t>.</a:t>
            </a:r>
            <a:endParaRPr lang="en-US" sz="1800" b="1" dirty="0">
              <a:solidFill>
                <a:schemeClr val="dk1"/>
              </a:solidFill>
            </a:endParaRP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start is a named list or named numeric vector of starting </a:t>
            </a:r>
            <a:r>
              <a:rPr lang="en-US" sz="1800" b="1" dirty="0" smtClean="0">
                <a:solidFill>
                  <a:schemeClr val="dk1"/>
                </a:solidFill>
              </a:rPr>
              <a:t>estimates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20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20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22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Non-Linear 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Regression Example</a:t>
            </a:r>
            <a:endParaRPr lang="en-US" sz="3000" b="1" i="0" u="none" strike="noStrike" cap="none" dirty="0">
              <a:solidFill>
                <a:schemeClr val="bg2"/>
              </a:solidFill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828800" y="3314701"/>
            <a:ext cx="5791200" cy="285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## non-linear least square </a:t>
            </a:r>
            <a:r>
              <a:rPr lang="en-US" sz="1050" dirty="0" smtClean="0">
                <a:solidFill>
                  <a:schemeClr val="dk1"/>
                </a:solidFill>
              </a:rPr>
              <a:t>regression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smtClean="0">
                <a:solidFill>
                  <a:schemeClr val="dk1"/>
                </a:solidFill>
              </a:rPr>
              <a:t># </a:t>
            </a:r>
            <a:r>
              <a:rPr lang="en-US" sz="1050" dirty="0">
                <a:solidFill>
                  <a:schemeClr val="dk1"/>
                </a:solidFill>
              </a:rPr>
              <a:t>simulate data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dk1"/>
                </a:solidFill>
              </a:rPr>
              <a:t>set.seed</a:t>
            </a:r>
            <a:r>
              <a:rPr lang="en-US" sz="1050" dirty="0">
                <a:solidFill>
                  <a:schemeClr val="dk1"/>
                </a:solidFill>
              </a:rPr>
              <a:t>(20180309)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x&lt;-</a:t>
            </a:r>
            <a:r>
              <a:rPr lang="en-US" sz="1050" dirty="0" err="1">
                <a:solidFill>
                  <a:schemeClr val="dk1"/>
                </a:solidFill>
              </a:rPr>
              <a:t>seq</a:t>
            </a:r>
            <a:r>
              <a:rPr lang="en-US" sz="1050" dirty="0">
                <a:solidFill>
                  <a:schemeClr val="dk1"/>
                </a:solidFill>
              </a:rPr>
              <a:t>(0,50,1)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y&lt;-((</a:t>
            </a:r>
            <a:r>
              <a:rPr lang="en-US" sz="1050" dirty="0" err="1">
                <a:solidFill>
                  <a:schemeClr val="dk1"/>
                </a:solidFill>
              </a:rPr>
              <a:t>runif</a:t>
            </a:r>
            <a:r>
              <a:rPr lang="en-US" sz="1050" dirty="0">
                <a:solidFill>
                  <a:schemeClr val="dk1"/>
                </a:solidFill>
              </a:rPr>
              <a:t>(1,10,20)*x)/(</a:t>
            </a:r>
            <a:r>
              <a:rPr lang="en-US" sz="1050" dirty="0" err="1">
                <a:solidFill>
                  <a:schemeClr val="dk1"/>
                </a:solidFill>
              </a:rPr>
              <a:t>runif</a:t>
            </a:r>
            <a:r>
              <a:rPr lang="en-US" sz="1050" dirty="0">
                <a:solidFill>
                  <a:schemeClr val="dk1"/>
                </a:solidFill>
              </a:rPr>
              <a:t>(1,0,10)+x))+</a:t>
            </a:r>
            <a:r>
              <a:rPr lang="en-US" sz="1050" dirty="0" err="1">
                <a:solidFill>
                  <a:schemeClr val="dk1"/>
                </a:solidFill>
              </a:rPr>
              <a:t>rnorm</a:t>
            </a:r>
            <a:r>
              <a:rPr lang="en-US" sz="1050" dirty="0">
                <a:solidFill>
                  <a:schemeClr val="dk1"/>
                </a:solidFill>
              </a:rPr>
              <a:t>(51,0,1)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#for simple models </a:t>
            </a:r>
            <a:r>
              <a:rPr lang="en-US" sz="1050" dirty="0" err="1">
                <a:solidFill>
                  <a:schemeClr val="dk1"/>
                </a:solidFill>
              </a:rPr>
              <a:t>nls</a:t>
            </a:r>
            <a:r>
              <a:rPr lang="en-US" sz="1050" dirty="0">
                <a:solidFill>
                  <a:schemeClr val="dk1"/>
                </a:solidFill>
              </a:rPr>
              <a:t> find good starting values for the parameters even if it throw a warning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m&lt;-</a:t>
            </a:r>
            <a:r>
              <a:rPr lang="en-US" sz="1050" dirty="0" err="1">
                <a:solidFill>
                  <a:schemeClr val="dk1"/>
                </a:solidFill>
              </a:rPr>
              <a:t>nls</a:t>
            </a:r>
            <a:r>
              <a:rPr lang="en-US" sz="1050" dirty="0">
                <a:solidFill>
                  <a:schemeClr val="dk1"/>
                </a:solidFill>
              </a:rPr>
              <a:t>(</a:t>
            </a:r>
            <a:r>
              <a:rPr lang="en-US" sz="1050" dirty="0" err="1">
                <a:solidFill>
                  <a:schemeClr val="dk1"/>
                </a:solidFill>
              </a:rPr>
              <a:t>y~a</a:t>
            </a:r>
            <a:r>
              <a:rPr lang="en-US" sz="1050" dirty="0">
                <a:solidFill>
                  <a:schemeClr val="dk1"/>
                </a:solidFill>
              </a:rPr>
              <a:t>*x/(</a:t>
            </a:r>
            <a:r>
              <a:rPr lang="en-US" sz="1050" dirty="0" err="1">
                <a:solidFill>
                  <a:schemeClr val="dk1"/>
                </a:solidFill>
              </a:rPr>
              <a:t>b+x</a:t>
            </a:r>
            <a:r>
              <a:rPr lang="en-US" sz="1050" dirty="0">
                <a:solidFill>
                  <a:schemeClr val="dk1"/>
                </a:solidFill>
              </a:rPr>
              <a:t>))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#get some estimation of goodness of fit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dk1"/>
                </a:solidFill>
              </a:rPr>
              <a:t>cor</a:t>
            </a:r>
            <a:r>
              <a:rPr lang="en-US" sz="1050" dirty="0">
                <a:solidFill>
                  <a:schemeClr val="dk1"/>
                </a:solidFill>
              </a:rPr>
              <a:t>(</a:t>
            </a:r>
            <a:r>
              <a:rPr lang="en-US" sz="1050" dirty="0" err="1">
                <a:solidFill>
                  <a:schemeClr val="dk1"/>
                </a:solidFill>
              </a:rPr>
              <a:t>y,predict</a:t>
            </a:r>
            <a:r>
              <a:rPr lang="en-US" sz="1050" dirty="0">
                <a:solidFill>
                  <a:schemeClr val="dk1"/>
                </a:solidFill>
              </a:rPr>
              <a:t>(m))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smtClean="0">
                <a:solidFill>
                  <a:schemeClr val="dk1"/>
                </a:solidFill>
              </a:rPr>
              <a:t>plot(</a:t>
            </a:r>
            <a:r>
              <a:rPr lang="en-US" sz="1050" dirty="0" err="1" smtClean="0">
                <a:solidFill>
                  <a:schemeClr val="dk1"/>
                </a:solidFill>
              </a:rPr>
              <a:t>x,y</a:t>
            </a:r>
            <a:r>
              <a:rPr lang="en-US" sz="1050" dirty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lines(</a:t>
            </a:r>
            <a:r>
              <a:rPr lang="en-US" sz="1050" dirty="0" err="1">
                <a:solidFill>
                  <a:schemeClr val="dk1"/>
                </a:solidFill>
              </a:rPr>
              <a:t>x,predict</a:t>
            </a:r>
            <a:r>
              <a:rPr lang="en-US" sz="1050" dirty="0">
                <a:solidFill>
                  <a:schemeClr val="dk1"/>
                </a:solidFill>
              </a:rPr>
              <a:t>(m),</a:t>
            </a:r>
            <a:r>
              <a:rPr lang="en-US" sz="1050" dirty="0" err="1">
                <a:solidFill>
                  <a:schemeClr val="dk1"/>
                </a:solidFill>
              </a:rPr>
              <a:t>lty</a:t>
            </a:r>
            <a:r>
              <a:rPr lang="en-US" sz="1050" dirty="0">
                <a:solidFill>
                  <a:schemeClr val="dk1"/>
                </a:solidFill>
              </a:rPr>
              <a:t>=2,col="red",</a:t>
            </a:r>
            <a:r>
              <a:rPr lang="en-US" sz="1050" dirty="0" err="1">
                <a:solidFill>
                  <a:schemeClr val="dk1"/>
                </a:solidFill>
              </a:rPr>
              <a:t>lwd</a:t>
            </a:r>
            <a:r>
              <a:rPr lang="en-US" sz="1050" dirty="0">
                <a:solidFill>
                  <a:schemeClr val="dk1"/>
                </a:solidFill>
              </a:rPr>
              <a:t>=3)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z = lm(</a:t>
            </a:r>
            <a:r>
              <a:rPr lang="en-US" sz="1050" dirty="0" err="1">
                <a:solidFill>
                  <a:schemeClr val="dk1"/>
                </a:solidFill>
              </a:rPr>
              <a:t>y~x</a:t>
            </a:r>
            <a:r>
              <a:rPr lang="en-US" sz="1050" dirty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dk1"/>
                </a:solidFill>
              </a:rPr>
              <a:t>abline</a:t>
            </a:r>
            <a:r>
              <a:rPr lang="en-US" sz="1050" dirty="0">
                <a:solidFill>
                  <a:schemeClr val="dk1"/>
                </a:solidFill>
              </a:rPr>
              <a:t>(z, col = 'blue')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05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91"/>
          <p:cNvSpPr txBox="1">
            <a:spLocks/>
          </p:cNvSpPr>
          <p:nvPr/>
        </p:nvSpPr>
        <p:spPr>
          <a:xfrm>
            <a:off x="1524000" y="1752600"/>
            <a:ext cx="5791200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dk1"/>
                </a:solidFill>
              </a:rPr>
              <a:t>Data known </a:t>
            </a:r>
            <a:r>
              <a:rPr lang="en-US" sz="2000" b="1" dirty="0">
                <a:solidFill>
                  <a:schemeClr val="dk1"/>
                </a:solidFill>
              </a:rPr>
              <a:t>to be difficult for linear regression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err="1" smtClean="0">
                <a:solidFill>
                  <a:schemeClr val="dk1"/>
                </a:solidFill>
              </a:rPr>
              <a:t>Michaelis</a:t>
            </a:r>
            <a:r>
              <a:rPr lang="en-US" sz="2000" b="1" dirty="0" smtClean="0">
                <a:solidFill>
                  <a:schemeClr val="dk1"/>
                </a:solidFill>
              </a:rPr>
              <a:t>–</a:t>
            </a:r>
            <a:r>
              <a:rPr lang="en-US" sz="2000" b="1" dirty="0" err="1" smtClean="0">
                <a:solidFill>
                  <a:schemeClr val="dk1"/>
                </a:solidFill>
              </a:rPr>
              <a:t>Menten</a:t>
            </a:r>
            <a:r>
              <a:rPr lang="en-US" sz="2000" b="1" dirty="0" smtClean="0">
                <a:solidFill>
                  <a:schemeClr val="dk1"/>
                </a:solidFill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12831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20805" y="528062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lm() and </a:t>
            </a:r>
            <a:r>
              <a:rPr lang="en-US" sz="3000" b="1" i="0" u="none" strike="noStrike" cap="none" dirty="0" err="1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nls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3000" dirty="0">
                <a:solidFill>
                  <a:srgbClr val="00467F"/>
                </a:solidFill>
              </a:rPr>
              <a:t>for </a:t>
            </a:r>
            <a:r>
              <a:rPr lang="en-US" sz="3000" dirty="0" err="1">
                <a:solidFill>
                  <a:srgbClr val="00467F"/>
                </a:solidFill>
              </a:rPr>
              <a:t>Michaelis</a:t>
            </a:r>
            <a:r>
              <a:rPr lang="en-US" sz="3000" dirty="0">
                <a:solidFill>
                  <a:srgbClr val="00467F"/>
                </a:solidFill>
              </a:rPr>
              <a:t>–</a:t>
            </a:r>
            <a:r>
              <a:rPr lang="en-US" sz="3000" dirty="0" err="1">
                <a:solidFill>
                  <a:srgbClr val="00467F"/>
                </a:solidFill>
              </a:rPr>
              <a:t>Menten</a:t>
            </a:r>
            <a:r>
              <a:rPr lang="en-US" sz="3000" dirty="0">
                <a:solidFill>
                  <a:srgbClr val="00467F"/>
                </a:solidFill>
              </a:rPr>
              <a:t> </a:t>
            </a:r>
            <a:r>
              <a:rPr lang="en-US" sz="3000" dirty="0" smtClean="0">
                <a:solidFill>
                  <a:srgbClr val="00467F"/>
                </a:solidFill>
              </a:rPr>
              <a:t>Data</a:t>
            </a:r>
            <a:r>
              <a:rPr lang="en-US" sz="3000" dirty="0">
                <a:solidFill>
                  <a:srgbClr val="00467F"/>
                </a:solidFill>
              </a:rPr>
              <a:t/>
            </a:r>
            <a:br>
              <a:rPr lang="en-US" sz="3000" dirty="0">
                <a:solidFill>
                  <a:srgbClr val="00467F"/>
                </a:solidFill>
              </a:rPr>
            </a:br>
            <a:endParaRPr lang="en-US" sz="3000" b="1" i="0" u="none" strike="noStrike" cap="none" dirty="0">
              <a:solidFill>
                <a:schemeClr val="bg2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00" y="1603826"/>
            <a:ext cx="7376799" cy="4221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5437" y="3352800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Linear regression</a:t>
            </a:r>
          </a:p>
          <a:p>
            <a:pPr algn="ctr"/>
            <a:r>
              <a:rPr lang="en-US" b="1" dirty="0" smtClean="0">
                <a:solidFill>
                  <a:schemeClr val="bg2"/>
                </a:solidFill>
              </a:rPr>
              <a:t> lm()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2362200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Non-linear regression </a:t>
            </a:r>
          </a:p>
          <a:p>
            <a:pPr algn="ctr"/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lm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Linear Regression with ggplot2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24000" y="1752600"/>
            <a:ext cx="57912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dk1"/>
                </a:solidFill>
              </a:rPr>
              <a:t>Analyst specifies </a:t>
            </a:r>
            <a:r>
              <a:rPr lang="en-US" sz="2000" b="1" dirty="0">
                <a:solidFill>
                  <a:schemeClr val="dk1"/>
                </a:solidFill>
              </a:rPr>
              <a:t>a function with a set of parameters to fit to the </a:t>
            </a:r>
            <a:r>
              <a:rPr lang="en-US" sz="2000" b="1" dirty="0" smtClean="0">
                <a:solidFill>
                  <a:schemeClr val="dk1"/>
                </a:solidFill>
              </a:rPr>
              <a:t>data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dk1"/>
                </a:solidFill>
              </a:rPr>
              <a:t>The </a:t>
            </a:r>
            <a:r>
              <a:rPr lang="en-US" sz="2000" b="1" dirty="0">
                <a:solidFill>
                  <a:schemeClr val="dk1"/>
                </a:solidFill>
              </a:rPr>
              <a:t>most basic way to estimate such parameters </a:t>
            </a:r>
            <a:r>
              <a:rPr lang="en-US" sz="2000" b="1" dirty="0" smtClean="0">
                <a:solidFill>
                  <a:schemeClr val="dk1"/>
                </a:solidFill>
              </a:rPr>
              <a:t>in R is </a:t>
            </a:r>
            <a:r>
              <a:rPr lang="en-US" sz="2000" b="1" dirty="0">
                <a:solidFill>
                  <a:schemeClr val="dk1"/>
                </a:solidFill>
              </a:rPr>
              <a:t>to use a non-linear least squares approach </a:t>
            </a:r>
            <a:r>
              <a:rPr lang="en-US" sz="2000" b="1" dirty="0" smtClean="0">
                <a:solidFill>
                  <a:schemeClr val="dk1"/>
                </a:solidFill>
              </a:rPr>
              <a:t>(</a:t>
            </a:r>
            <a:r>
              <a:rPr lang="en-US" sz="2000" b="1" dirty="0" err="1" smtClean="0">
                <a:solidFill>
                  <a:schemeClr val="dk1"/>
                </a:solidFill>
              </a:rPr>
              <a:t>nls</a:t>
            </a:r>
            <a:r>
              <a:rPr lang="en-US" sz="2000" b="1" dirty="0" smtClean="0">
                <a:solidFill>
                  <a:schemeClr val="dk1"/>
                </a:solidFill>
              </a:rPr>
              <a:t>) 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err="1">
                <a:solidFill>
                  <a:schemeClr val="dk1"/>
                </a:solidFill>
              </a:rPr>
              <a:t>nls</a:t>
            </a:r>
            <a:r>
              <a:rPr lang="en-US" sz="2000" b="1" dirty="0">
                <a:solidFill>
                  <a:schemeClr val="dk1"/>
                </a:solidFill>
              </a:rPr>
              <a:t>(formula, data, </a:t>
            </a:r>
            <a:r>
              <a:rPr lang="en-US" sz="2000" b="1" dirty="0" smtClean="0">
                <a:solidFill>
                  <a:schemeClr val="dk1"/>
                </a:solidFill>
              </a:rPr>
              <a:t>start, ...)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formula is a nonlinear model formula including variables and parameters.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>
                <a:solidFill>
                  <a:schemeClr val="dk1"/>
                </a:solidFill>
              </a:rPr>
              <a:t>data </a:t>
            </a:r>
            <a:r>
              <a:rPr lang="en-US" sz="1800" b="1" dirty="0">
                <a:solidFill>
                  <a:schemeClr val="dk1"/>
                </a:solidFill>
              </a:rPr>
              <a:t>is a data frame used to evaluate the variables in the formula</a:t>
            </a:r>
            <a:r>
              <a:rPr lang="en-US" sz="1800" b="1" dirty="0" smtClean="0">
                <a:solidFill>
                  <a:schemeClr val="dk1"/>
                </a:solidFill>
              </a:rPr>
              <a:t>.</a:t>
            </a:r>
            <a:endParaRPr lang="en-US" sz="1800" b="1" dirty="0">
              <a:solidFill>
                <a:schemeClr val="dk1"/>
              </a:solidFill>
            </a:endParaRP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start is a named list or named numeric vector of starting </a:t>
            </a:r>
            <a:r>
              <a:rPr lang="en-US" sz="1800" b="1" dirty="0" smtClean="0">
                <a:solidFill>
                  <a:schemeClr val="dk1"/>
                </a:solidFill>
              </a:rPr>
              <a:t>estimates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20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20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0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 Script for Regression with ggplot2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905000"/>
            <a:ext cx="5181600" cy="472440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sz="1050" dirty="0"/>
              <a:t>library(ggplot2)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 err="1"/>
              <a:t>df</a:t>
            </a:r>
            <a:r>
              <a:rPr lang="en-US" sz="1050" dirty="0"/>
              <a:t> = </a:t>
            </a:r>
            <a:r>
              <a:rPr lang="en-US" sz="1050" dirty="0" err="1"/>
              <a:t>mtcars</a:t>
            </a:r>
            <a:endParaRPr lang="en-US" sz="1050" dirty="0"/>
          </a:p>
          <a:p>
            <a:pPr indent="0">
              <a:spcBef>
                <a:spcPts val="0"/>
              </a:spcBef>
              <a:buNone/>
            </a:pPr>
            <a:endParaRPr lang="en-US" sz="1050" dirty="0"/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# create multiple linear model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 err="1"/>
              <a:t>lm_fit</a:t>
            </a:r>
            <a:r>
              <a:rPr lang="en-US" sz="1050" dirty="0"/>
              <a:t> &lt;- lm(mpg ~ </a:t>
            </a:r>
            <a:r>
              <a:rPr lang="en-US" sz="1050" dirty="0" err="1"/>
              <a:t>cyl</a:t>
            </a:r>
            <a:r>
              <a:rPr lang="en-US" sz="1050" dirty="0"/>
              <a:t> + </a:t>
            </a:r>
            <a:r>
              <a:rPr lang="en-US" sz="1050" dirty="0" err="1"/>
              <a:t>hp</a:t>
            </a:r>
            <a:r>
              <a:rPr lang="en-US" sz="1050" dirty="0"/>
              <a:t>, data=</a:t>
            </a:r>
            <a:r>
              <a:rPr lang="en-US" sz="1050" dirty="0" err="1"/>
              <a:t>df</a:t>
            </a:r>
            <a:r>
              <a:rPr lang="en-US" sz="1050" dirty="0"/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summary(</a:t>
            </a:r>
            <a:r>
              <a:rPr lang="en-US" sz="1050" dirty="0" err="1"/>
              <a:t>lm_fit</a:t>
            </a:r>
            <a:r>
              <a:rPr lang="en-US" sz="1050" dirty="0"/>
              <a:t>)</a:t>
            </a:r>
          </a:p>
          <a:p>
            <a:pPr indent="0">
              <a:spcBef>
                <a:spcPts val="0"/>
              </a:spcBef>
              <a:buNone/>
            </a:pPr>
            <a:endParaRPr lang="en-US" sz="1050" dirty="0"/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# save predictions of the model in the new data frame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# together with variable you want to plot against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 err="1"/>
              <a:t>predicted_df</a:t>
            </a:r>
            <a:r>
              <a:rPr lang="en-US" sz="1050" dirty="0"/>
              <a:t> &lt;- </a:t>
            </a:r>
            <a:r>
              <a:rPr lang="en-US" sz="1050" dirty="0" err="1"/>
              <a:t>data.frame</a:t>
            </a:r>
            <a:r>
              <a:rPr lang="en-US" sz="1050" dirty="0"/>
              <a:t>(</a:t>
            </a:r>
            <a:r>
              <a:rPr lang="en-US" sz="1050" dirty="0" err="1"/>
              <a:t>mpg_pred</a:t>
            </a:r>
            <a:r>
              <a:rPr lang="en-US" sz="1050" dirty="0"/>
              <a:t> = predict(</a:t>
            </a:r>
            <a:r>
              <a:rPr lang="en-US" sz="1050" dirty="0" err="1"/>
              <a:t>lm_fit</a:t>
            </a:r>
            <a:r>
              <a:rPr lang="en-US" sz="1050" dirty="0"/>
              <a:t>, </a:t>
            </a:r>
            <a:r>
              <a:rPr lang="en-US" sz="1050" dirty="0" err="1"/>
              <a:t>df</a:t>
            </a:r>
            <a:r>
              <a:rPr lang="en-US" sz="1050" dirty="0"/>
              <a:t>), </a:t>
            </a:r>
            <a:r>
              <a:rPr lang="en-US" sz="1050" dirty="0" err="1"/>
              <a:t>hp</a:t>
            </a:r>
            <a:r>
              <a:rPr lang="en-US" sz="1050" dirty="0"/>
              <a:t>=</a:t>
            </a:r>
            <a:r>
              <a:rPr lang="en-US" sz="1050" dirty="0" err="1"/>
              <a:t>df$hp</a:t>
            </a:r>
            <a:r>
              <a:rPr lang="en-US" sz="1050" dirty="0"/>
              <a:t>)</a:t>
            </a:r>
          </a:p>
          <a:p>
            <a:pPr indent="0">
              <a:spcBef>
                <a:spcPts val="0"/>
              </a:spcBef>
              <a:buNone/>
            </a:pPr>
            <a:endParaRPr lang="en-US" sz="1050" dirty="0"/>
          </a:p>
          <a:p>
            <a:pPr indent="0">
              <a:spcBef>
                <a:spcPts val="0"/>
              </a:spcBef>
              <a:buNone/>
            </a:pPr>
            <a:r>
              <a:rPr lang="en-US" sz="1050" dirty="0" smtClean="0"/>
              <a:t># predicted </a:t>
            </a:r>
            <a:r>
              <a:rPr lang="en-US" sz="1050" dirty="0"/>
              <a:t>line of multiple linear regression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 err="1"/>
              <a:t>ggplot</a:t>
            </a:r>
            <a:r>
              <a:rPr lang="en-US" sz="1050" dirty="0"/>
              <a:t>(data = </a:t>
            </a:r>
            <a:r>
              <a:rPr lang="en-US" sz="1050" dirty="0" err="1"/>
              <a:t>df</a:t>
            </a:r>
            <a:r>
              <a:rPr lang="en-US" sz="1050" dirty="0"/>
              <a:t>, </a:t>
            </a:r>
            <a:r>
              <a:rPr lang="en-US" sz="1050" dirty="0" err="1"/>
              <a:t>aes</a:t>
            </a:r>
            <a:r>
              <a:rPr lang="en-US" sz="1050" dirty="0"/>
              <a:t>(x = mpg, y = </a:t>
            </a:r>
            <a:r>
              <a:rPr lang="en-US" sz="1050" dirty="0" err="1"/>
              <a:t>hp</a:t>
            </a:r>
            <a:r>
              <a:rPr lang="en-US" sz="1050" dirty="0"/>
              <a:t>)) +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  </a:t>
            </a:r>
            <a:r>
              <a:rPr lang="en-US" sz="1050" dirty="0" err="1"/>
              <a:t>geom_point</a:t>
            </a:r>
            <a:r>
              <a:rPr lang="en-US" sz="1050" dirty="0"/>
              <a:t>(color='blue') +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  </a:t>
            </a:r>
            <a:r>
              <a:rPr lang="en-US" sz="1050" dirty="0" err="1"/>
              <a:t>geom_line</a:t>
            </a:r>
            <a:r>
              <a:rPr lang="en-US" sz="1050" dirty="0"/>
              <a:t>(color='</a:t>
            </a:r>
            <a:r>
              <a:rPr lang="en-US" sz="1050" dirty="0" err="1"/>
              <a:t>red',data</a:t>
            </a:r>
            <a:r>
              <a:rPr lang="en-US" sz="1050" dirty="0"/>
              <a:t> = </a:t>
            </a:r>
            <a:r>
              <a:rPr lang="en-US" sz="1050" dirty="0" err="1"/>
              <a:t>predicted_df</a:t>
            </a:r>
            <a:r>
              <a:rPr lang="en-US" sz="1050" dirty="0"/>
              <a:t>, </a:t>
            </a:r>
            <a:r>
              <a:rPr lang="en-US" sz="1050" dirty="0" err="1"/>
              <a:t>aes</a:t>
            </a:r>
            <a:r>
              <a:rPr lang="en-US" sz="1050" dirty="0"/>
              <a:t>(x=</a:t>
            </a:r>
            <a:r>
              <a:rPr lang="en-US" sz="1050" dirty="0" err="1"/>
              <a:t>mpg_pred</a:t>
            </a:r>
            <a:r>
              <a:rPr lang="en-US" sz="1050" dirty="0"/>
              <a:t>, y=</a:t>
            </a:r>
            <a:r>
              <a:rPr lang="en-US" sz="1050" dirty="0" err="1"/>
              <a:t>hp</a:t>
            </a:r>
            <a:r>
              <a:rPr lang="en-US" sz="1050" dirty="0"/>
              <a:t>))</a:t>
            </a:r>
          </a:p>
          <a:p>
            <a:pPr indent="0">
              <a:spcBef>
                <a:spcPts val="0"/>
              </a:spcBef>
              <a:buNone/>
            </a:pPr>
            <a:endParaRPr lang="en-US" sz="1050" dirty="0"/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# </a:t>
            </a:r>
            <a:r>
              <a:rPr lang="en-US" sz="1050" dirty="0" smtClean="0"/>
              <a:t>predicted </a:t>
            </a:r>
            <a:r>
              <a:rPr lang="en-US" sz="1050" dirty="0"/>
              <a:t>line comparing only chosen variables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 err="1"/>
              <a:t>ggplot</a:t>
            </a:r>
            <a:r>
              <a:rPr lang="en-US" sz="1050" dirty="0"/>
              <a:t>(data = </a:t>
            </a:r>
            <a:r>
              <a:rPr lang="en-US" sz="1050" dirty="0" err="1"/>
              <a:t>df</a:t>
            </a:r>
            <a:r>
              <a:rPr lang="en-US" sz="1050" dirty="0"/>
              <a:t>, </a:t>
            </a:r>
            <a:r>
              <a:rPr lang="en-US" sz="1050" dirty="0" err="1"/>
              <a:t>aes</a:t>
            </a:r>
            <a:r>
              <a:rPr lang="en-US" sz="1050" dirty="0"/>
              <a:t>(x = mpg, y = </a:t>
            </a:r>
            <a:r>
              <a:rPr lang="en-US" sz="1050" dirty="0" err="1"/>
              <a:t>hp</a:t>
            </a:r>
            <a:r>
              <a:rPr lang="en-US" sz="1050" dirty="0"/>
              <a:t>)) +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  </a:t>
            </a:r>
            <a:r>
              <a:rPr lang="en-US" sz="1050" dirty="0" err="1"/>
              <a:t>geom_point</a:t>
            </a:r>
            <a:r>
              <a:rPr lang="en-US" sz="1050" dirty="0"/>
              <a:t>(color='blue') +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050" dirty="0"/>
              <a:t>  </a:t>
            </a:r>
            <a:r>
              <a:rPr lang="en-US" sz="1050" dirty="0" err="1"/>
              <a:t>geom_smooth</a:t>
            </a:r>
            <a:r>
              <a:rPr lang="en-US" sz="1050" dirty="0"/>
              <a:t>(method = "lm", col = 'red', se = FALSE)</a:t>
            </a:r>
          </a:p>
        </p:txBody>
      </p:sp>
    </p:spTree>
    <p:extLst>
      <p:ext uri="{BB962C8B-B14F-4D97-AF65-F5344CB8AC3E}">
        <p14:creationId xmlns:p14="http://schemas.microsoft.com/office/powerpoint/2010/main" val="30218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Course Outline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400300" y="1257299"/>
            <a:ext cx="4343400" cy="622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What is Statistical </a:t>
            </a:r>
            <a:r>
              <a:rPr lang="en-US" sz="1800" b="1" dirty="0" smtClean="0">
                <a:solidFill>
                  <a:schemeClr val="dk1"/>
                </a:solidFill>
              </a:rPr>
              <a:t>Learning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Supervised and unsupervised learning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Regression analysis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Data classification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Support Vector Machine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Logistic Regression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Decision trees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Binary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Fuzzy logic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Neural networks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Cluster </a:t>
            </a:r>
            <a:r>
              <a:rPr lang="en-US" b="1" dirty="0" smtClean="0">
                <a:solidFill>
                  <a:schemeClr val="dk1"/>
                </a:solidFill>
              </a:rPr>
              <a:t>analysis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Reinforced </a:t>
            </a:r>
            <a:r>
              <a:rPr lang="en-US" b="1" dirty="0" smtClean="0">
                <a:solidFill>
                  <a:schemeClr val="dk1"/>
                </a:solidFill>
              </a:rPr>
              <a:t>learning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Informational </a:t>
            </a:r>
            <a:r>
              <a:rPr lang="en-US" b="1" dirty="0">
                <a:solidFill>
                  <a:schemeClr val="dk1"/>
                </a:solidFill>
              </a:rPr>
              <a:t>Entropy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endParaRPr lang="en-US" b="1" dirty="0" smtClean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endParaRPr lang="en-US" b="1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1800" b="1" dirty="0">
              <a:solidFill>
                <a:schemeClr val="dk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5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Multiple Linear Regression </a:t>
            </a:r>
            <a:br>
              <a:rPr lang="en-US" sz="2800" b="1" dirty="0" smtClean="0">
                <a:solidFill>
                  <a:schemeClr val="bg2"/>
                </a:solidFill>
              </a:rPr>
            </a:br>
            <a:r>
              <a:rPr lang="en-US" sz="2800" b="1" dirty="0" smtClean="0">
                <a:solidFill>
                  <a:schemeClr val="bg2"/>
                </a:solidFill>
              </a:rPr>
              <a:t>Vs. Linear Regression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57" y="3944637"/>
            <a:ext cx="4996321" cy="2859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71714"/>
            <a:ext cx="5019837" cy="2872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23" y="2286000"/>
            <a:ext cx="163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Multiple Linear</a:t>
            </a:r>
          </a:p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Regression</a:t>
            </a:r>
            <a:endParaRPr lang="en-US" sz="1600" b="1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737" y="457200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Linear</a:t>
            </a:r>
          </a:p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Regression</a:t>
            </a:r>
            <a:endParaRPr lang="en-US" sz="1600" b="1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2274" y="3200400"/>
            <a:ext cx="1521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Question:</a:t>
            </a:r>
          </a:p>
          <a:p>
            <a:pPr algn="ctr"/>
            <a:endParaRPr lang="en-US" sz="1600" b="1" dirty="0">
              <a:solidFill>
                <a:schemeClr val="bg2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2"/>
                </a:solidFill>
              </a:rPr>
              <a:t>Which one better shows  the trend?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Classification with </a:t>
            </a:r>
            <a:b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Support Vector Machine (SVM)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00200" y="5584677"/>
            <a:ext cx="5791200" cy="851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Find a line, curve, plane, surface that separates labelled training data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Apply to new data to </a:t>
            </a:r>
            <a:r>
              <a:rPr lang="en-US" sz="1800" b="1" dirty="0" smtClean="0">
                <a:solidFill>
                  <a:schemeClr val="dk1"/>
                </a:solidFill>
              </a:rPr>
              <a:t>label </a:t>
            </a:r>
            <a:r>
              <a:rPr lang="en-US" sz="1800" b="1" dirty="0">
                <a:solidFill>
                  <a:schemeClr val="dk1"/>
                </a:solidFill>
              </a:rPr>
              <a:t>it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1800" b="1" dirty="0">
              <a:solidFill>
                <a:schemeClr val="dk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0" name="Picture 4" descr="Image result for support vector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585" y="1481602"/>
            <a:ext cx="37338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81015"/>
            <a:ext cx="4165971" cy="30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Quiz: What Is a Vector in SVM?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62000" y="1828800"/>
            <a:ext cx="35814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 smtClean="0">
                <a:solidFill>
                  <a:schemeClr val="dk1"/>
                </a:solidFill>
              </a:rPr>
              <a:t>In R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 smtClean="0">
                <a:solidFill>
                  <a:schemeClr val="dk1"/>
                </a:solidFill>
              </a:rPr>
              <a:t>A </a:t>
            </a:r>
            <a:r>
              <a:rPr lang="en-US" sz="1400" b="1" dirty="0">
                <a:solidFill>
                  <a:schemeClr val="dk1"/>
                </a:solidFill>
              </a:rPr>
              <a:t>vector is a sequence of data elements of the same basic type. </a:t>
            </a:r>
            <a:endParaRPr lang="en-US" sz="1400" b="1" dirty="0" smtClean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 smtClean="0">
                <a:solidFill>
                  <a:schemeClr val="dk1"/>
                </a:solidFill>
              </a:rPr>
              <a:t>In math: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dk1"/>
                </a:solidFill>
              </a:rPr>
              <a:t>A vector is an object that has both a magnitude and a </a:t>
            </a:r>
            <a:r>
              <a:rPr lang="en-US" sz="1400" b="1" dirty="0" smtClean="0">
                <a:solidFill>
                  <a:schemeClr val="dk1"/>
                </a:solidFill>
              </a:rPr>
              <a:t>direction: a directed </a:t>
            </a:r>
            <a:r>
              <a:rPr lang="en-US" sz="1400" b="1" dirty="0">
                <a:solidFill>
                  <a:schemeClr val="dk1"/>
                </a:solidFill>
              </a:rPr>
              <a:t>line segment, whose length is the magnitude of the vector and with an arrow indicating the direction. </a:t>
            </a:r>
            <a:endParaRPr lang="en-US" sz="1400" b="1" dirty="0" smtClean="0">
              <a:solidFill>
                <a:schemeClr val="dk1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b="1" dirty="0" smtClean="0">
                <a:solidFill>
                  <a:schemeClr val="bg2"/>
                </a:solidFill>
              </a:rPr>
              <a:t>Question: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 smtClean="0">
                <a:solidFill>
                  <a:schemeClr val="bg2"/>
                </a:solidFill>
              </a:rPr>
              <a:t>What kind of vector is in SVM?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387188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8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3000" dirty="0" smtClean="0">
                <a:solidFill>
                  <a:srgbClr val="00467F"/>
                </a:solidFill>
              </a:rPr>
              <a:t>Script for 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SVM Example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24000" y="1143000"/>
            <a:ext cx="66294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## </a:t>
            </a:r>
            <a:r>
              <a:rPr lang="en-US" sz="1200" dirty="0" err="1">
                <a:solidFill>
                  <a:schemeClr val="dk1"/>
                </a:solidFill>
              </a:rPr>
              <a:t>svm</a:t>
            </a:r>
            <a:r>
              <a:rPr lang="en-US" sz="1200" dirty="0">
                <a:solidFill>
                  <a:schemeClr val="dk1"/>
                </a:solidFill>
              </a:rPr>
              <a:t> example with iris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library("e1071")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head(iris,5)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attach(iris)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x &lt;- subset(iris, select=-Species)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y &lt;- Species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</a:rPr>
              <a:t>svm_model</a:t>
            </a:r>
            <a:r>
              <a:rPr lang="en-US" sz="1200" dirty="0">
                <a:solidFill>
                  <a:schemeClr val="dk1"/>
                </a:solidFill>
              </a:rPr>
              <a:t> &lt;- </a:t>
            </a:r>
            <a:r>
              <a:rPr lang="en-US" sz="1200" dirty="0" err="1">
                <a:solidFill>
                  <a:schemeClr val="dk1"/>
                </a:solidFill>
              </a:rPr>
              <a:t>svm</a:t>
            </a:r>
            <a:r>
              <a:rPr lang="en-US" sz="1200" dirty="0">
                <a:solidFill>
                  <a:schemeClr val="dk1"/>
                </a:solidFill>
              </a:rPr>
              <a:t>(Species ~ ., data=iris)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summary(</a:t>
            </a:r>
            <a:r>
              <a:rPr lang="en-US" sz="1200" dirty="0" err="1">
                <a:solidFill>
                  <a:schemeClr val="dk1"/>
                </a:solidFill>
              </a:rPr>
              <a:t>svm_model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you can do this alternatively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svm_model1 &lt;- </a:t>
            </a:r>
            <a:r>
              <a:rPr lang="en-US" sz="1200" dirty="0" err="1">
                <a:solidFill>
                  <a:schemeClr val="dk1"/>
                </a:solidFill>
              </a:rPr>
              <a:t>svm</a:t>
            </a:r>
            <a:r>
              <a:rPr lang="en-US" sz="1200" dirty="0">
                <a:solidFill>
                  <a:schemeClr val="dk1"/>
                </a:solidFill>
              </a:rPr>
              <a:t>(</a:t>
            </a:r>
            <a:r>
              <a:rPr lang="en-US" sz="1200" dirty="0" err="1">
                <a:solidFill>
                  <a:schemeClr val="dk1"/>
                </a:solidFill>
              </a:rPr>
              <a:t>x,y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summary(svm_model1)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run prediction (and measure execution time)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</a:rPr>
              <a:t>pred</a:t>
            </a:r>
            <a:r>
              <a:rPr lang="en-US" sz="1200" dirty="0">
                <a:solidFill>
                  <a:schemeClr val="dk1"/>
                </a:solidFill>
              </a:rPr>
              <a:t> &lt;- predict(svm_model1,x)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</a:rPr>
              <a:t>system.time</a:t>
            </a:r>
            <a:r>
              <a:rPr lang="en-US" sz="1200" dirty="0">
                <a:solidFill>
                  <a:schemeClr val="dk1"/>
                </a:solidFill>
              </a:rPr>
              <a:t>(</a:t>
            </a:r>
            <a:r>
              <a:rPr lang="en-US" sz="1200" dirty="0" err="1">
                <a:solidFill>
                  <a:schemeClr val="dk1"/>
                </a:solidFill>
              </a:rPr>
              <a:t>pred</a:t>
            </a:r>
            <a:r>
              <a:rPr lang="en-US" sz="1200" dirty="0">
                <a:solidFill>
                  <a:schemeClr val="dk1"/>
                </a:solidFill>
              </a:rPr>
              <a:t> &lt;- predict(svm_model1,x))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see the confusion matrix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table(</a:t>
            </a:r>
            <a:r>
              <a:rPr lang="en-US" sz="1200" dirty="0" err="1">
                <a:solidFill>
                  <a:schemeClr val="dk1"/>
                </a:solidFill>
              </a:rPr>
              <a:t>pred,y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tune </a:t>
            </a:r>
            <a:r>
              <a:rPr lang="en-US" sz="1200" dirty="0" err="1">
                <a:solidFill>
                  <a:schemeClr val="dk1"/>
                </a:solidFill>
              </a:rPr>
              <a:t>svm</a:t>
            </a:r>
            <a:r>
              <a:rPr lang="en-US" sz="1200" dirty="0">
                <a:solidFill>
                  <a:schemeClr val="dk1"/>
                </a:solidFill>
              </a:rPr>
              <a:t> parameters cost and gamma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</a:rPr>
              <a:t>svm_tune</a:t>
            </a:r>
            <a:r>
              <a:rPr lang="en-US" sz="1200" dirty="0">
                <a:solidFill>
                  <a:schemeClr val="dk1"/>
                </a:solidFill>
              </a:rPr>
              <a:t> &lt;- tune(</a:t>
            </a:r>
            <a:r>
              <a:rPr lang="en-US" sz="1200" dirty="0" err="1">
                <a:solidFill>
                  <a:schemeClr val="dk1"/>
                </a:solidFill>
              </a:rPr>
              <a:t>svm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train.x</a:t>
            </a:r>
            <a:r>
              <a:rPr lang="en-US" sz="1200" dirty="0">
                <a:solidFill>
                  <a:schemeClr val="dk1"/>
                </a:solidFill>
              </a:rPr>
              <a:t>=x, </a:t>
            </a:r>
            <a:r>
              <a:rPr lang="en-US" sz="1200" dirty="0" err="1">
                <a:solidFill>
                  <a:schemeClr val="dk1"/>
                </a:solidFill>
              </a:rPr>
              <a:t>train.y</a:t>
            </a:r>
            <a:r>
              <a:rPr lang="en-US" sz="1200" dirty="0">
                <a:solidFill>
                  <a:schemeClr val="dk1"/>
                </a:solidFill>
              </a:rPr>
              <a:t>=y, 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     kernel="radial", ranges=list(cost=10^(-1:2), gamma=c(.5,1,2)))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print(</a:t>
            </a:r>
            <a:r>
              <a:rPr lang="en-US" sz="1200" dirty="0" err="1">
                <a:solidFill>
                  <a:schemeClr val="dk1"/>
                </a:solidFill>
              </a:rPr>
              <a:t>svm_tune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try tuned </a:t>
            </a:r>
            <a:r>
              <a:rPr lang="en-US" sz="1200" dirty="0" err="1">
                <a:solidFill>
                  <a:schemeClr val="dk1"/>
                </a:solidFill>
              </a:rPr>
              <a:t>svm</a:t>
            </a:r>
            <a:r>
              <a:rPr lang="en-US" sz="1200" dirty="0">
                <a:solidFill>
                  <a:schemeClr val="dk1"/>
                </a:solidFill>
              </a:rPr>
              <a:t> model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</a:rPr>
              <a:t>svm_model_after_tune</a:t>
            </a:r>
            <a:r>
              <a:rPr lang="en-US" sz="1200" dirty="0">
                <a:solidFill>
                  <a:schemeClr val="dk1"/>
                </a:solidFill>
              </a:rPr>
              <a:t> &lt;- </a:t>
            </a:r>
            <a:r>
              <a:rPr lang="en-US" sz="1200" dirty="0" err="1">
                <a:solidFill>
                  <a:schemeClr val="dk1"/>
                </a:solidFill>
              </a:rPr>
              <a:t>svm</a:t>
            </a:r>
            <a:r>
              <a:rPr lang="en-US" sz="1200" dirty="0">
                <a:solidFill>
                  <a:schemeClr val="dk1"/>
                </a:solidFill>
              </a:rPr>
              <a:t>(Species ~ ., data=iris, kernel="radial", cost=1, gamma=0.5)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summary(</a:t>
            </a:r>
            <a:r>
              <a:rPr lang="en-US" sz="1200" dirty="0" err="1">
                <a:solidFill>
                  <a:schemeClr val="dk1"/>
                </a:solidFill>
              </a:rPr>
              <a:t>svm_model_after_tune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run prediction with the new model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</a:rPr>
              <a:t>pred</a:t>
            </a:r>
            <a:r>
              <a:rPr lang="en-US" sz="1200" dirty="0">
                <a:solidFill>
                  <a:schemeClr val="dk1"/>
                </a:solidFill>
              </a:rPr>
              <a:t> &lt;- predict(</a:t>
            </a:r>
            <a:r>
              <a:rPr lang="en-US" sz="1200" dirty="0" err="1">
                <a:solidFill>
                  <a:schemeClr val="dk1"/>
                </a:solidFill>
              </a:rPr>
              <a:t>svm_model_after_tune,x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</a:rPr>
              <a:t>system.time</a:t>
            </a:r>
            <a:r>
              <a:rPr lang="en-US" sz="1200" dirty="0">
                <a:solidFill>
                  <a:schemeClr val="dk1"/>
                </a:solidFill>
              </a:rPr>
              <a:t>(predict(</a:t>
            </a:r>
            <a:r>
              <a:rPr lang="en-US" sz="1200" dirty="0" err="1">
                <a:solidFill>
                  <a:schemeClr val="dk1"/>
                </a:solidFill>
              </a:rPr>
              <a:t>svm_model_after_tune,x</a:t>
            </a:r>
            <a:r>
              <a:rPr lang="en-US" sz="1200" dirty="0">
                <a:solidFill>
                  <a:schemeClr val="dk1"/>
                </a:solidFill>
              </a:rPr>
              <a:t>))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run confusion matrix for the new model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table(</a:t>
            </a:r>
            <a:r>
              <a:rPr lang="en-US" sz="1200" dirty="0" err="1">
                <a:solidFill>
                  <a:schemeClr val="dk1"/>
                </a:solidFill>
              </a:rPr>
              <a:t>pred,y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</a:rPr>
              <a:t># continue perfecting...</a:t>
            </a:r>
            <a:endParaRPr lang="en-US" sz="105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2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20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3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83" y="1600200"/>
            <a:ext cx="5432386" cy="4470401"/>
          </a:xfrm>
          <a:prstGeom prst="rect">
            <a:avLst/>
          </a:prstGeom>
        </p:spPr>
      </p:pic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086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b="1" dirty="0">
                <a:solidFill>
                  <a:srgbClr val="00467F"/>
                </a:solidFill>
              </a:rPr>
              <a:t>Logistic Regression with</a:t>
            </a:r>
            <a:br>
              <a:rPr lang="en-US" sz="3000" b="1" dirty="0">
                <a:solidFill>
                  <a:srgbClr val="00467F"/>
                </a:solidFill>
              </a:rPr>
            </a:br>
            <a:r>
              <a:rPr lang="en-US" sz="3000" b="1" dirty="0">
                <a:solidFill>
                  <a:srgbClr val="00467F"/>
                </a:solidFill>
              </a:rPr>
              <a:t>Binary Decision Tree	</a:t>
            </a:r>
            <a:br>
              <a:rPr lang="en-US" sz="3000" b="1" dirty="0">
                <a:solidFill>
                  <a:srgbClr val="00467F"/>
                </a:solidFill>
              </a:rPr>
            </a:br>
            <a:endParaRPr lang="en-US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6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Logistic 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392045"/>
            <a:ext cx="6781800" cy="2711130"/>
          </a:xfrm>
          <a:prstGeom prst="rect">
            <a:avLst/>
          </a:prstGeom>
        </p:spPr>
      </p:pic>
      <p:sp>
        <p:nvSpPr>
          <p:cNvPr id="6" name="Shape 91"/>
          <p:cNvSpPr txBox="1">
            <a:spLocks noGrp="1"/>
          </p:cNvSpPr>
          <p:nvPr>
            <p:ph type="body" idx="1"/>
          </p:nvPr>
        </p:nvSpPr>
        <p:spPr>
          <a:xfrm>
            <a:off x="1542585" y="843473"/>
            <a:ext cx="5791200" cy="1895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>
                <a:solidFill>
                  <a:schemeClr val="dk1"/>
                </a:solidFill>
              </a:rPr>
              <a:t>Regression model for categorical variable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Example</a:t>
            </a:r>
            <a:r>
              <a:rPr lang="en-US" b="1" dirty="0">
                <a:solidFill>
                  <a:schemeClr val="dk1"/>
                </a:solidFill>
              </a:rPr>
              <a:t>: binary classification, e.g. Yes/No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Compare probabilities for Yes and </a:t>
            </a:r>
            <a:r>
              <a:rPr lang="en-US" sz="1800" b="1" dirty="0" smtClean="0">
                <a:solidFill>
                  <a:schemeClr val="dk1"/>
                </a:solidFill>
              </a:rPr>
              <a:t>No – odds ratio</a:t>
            </a:r>
            <a:endParaRPr lang="en-US"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Use log-odds function </a:t>
            </a:r>
            <a:r>
              <a:rPr lang="en-US" sz="1800" b="1" dirty="0" smtClean="0">
                <a:solidFill>
                  <a:schemeClr val="dk1"/>
                </a:solidFill>
              </a:rPr>
              <a:t>(or sigmoid to </a:t>
            </a:r>
            <a:r>
              <a:rPr lang="en-US" sz="1800" b="1" dirty="0">
                <a:solidFill>
                  <a:schemeClr val="dk1"/>
                </a:solidFill>
              </a:rPr>
              <a:t>place the value between “0” and “1</a:t>
            </a:r>
            <a:r>
              <a:rPr lang="en-US" sz="1800" b="1" dirty="0" smtClean="0">
                <a:solidFill>
                  <a:schemeClr val="dk1"/>
                </a:solidFill>
              </a:rPr>
              <a:t>”)</a:t>
            </a:r>
            <a:endParaRPr lang="en-US"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Compare result to a threshold</a:t>
            </a:r>
            <a:endParaRPr lang="en-US" b="1" dirty="0">
              <a:solidFill>
                <a:schemeClr val="dk1"/>
              </a:solidFill>
            </a:endParaRP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endParaRPr lang="en-US" b="1" dirty="0">
              <a:solidFill>
                <a:schemeClr val="dk1"/>
              </a:solidFill>
            </a:endParaRP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endParaRPr lang="en-US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Quiz: Do You Remember Probability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24000" y="1066800"/>
            <a:ext cx="57912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b="1" dirty="0">
                <a:solidFill>
                  <a:schemeClr val="bg2"/>
                </a:solidFill>
              </a:rPr>
              <a:t>P</a:t>
            </a:r>
            <a:r>
              <a:rPr lang="en-US" b="1" dirty="0" smtClean="0">
                <a:solidFill>
                  <a:schemeClr val="bg2"/>
                </a:solidFill>
              </a:rPr>
              <a:t>atient: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b="1" dirty="0" smtClean="0">
                <a:solidFill>
                  <a:schemeClr val="dk1"/>
                </a:solidFill>
              </a:rPr>
              <a:t>Doctor, I just learned that the surgery you are recommending has 10% survival rate!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b="1" dirty="0" smtClean="0">
                <a:solidFill>
                  <a:schemeClr val="bg2"/>
                </a:solidFill>
              </a:rPr>
              <a:t>Doctor: 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b="1" dirty="0" smtClean="0">
                <a:solidFill>
                  <a:schemeClr val="dk1"/>
                </a:solidFill>
              </a:rPr>
              <a:t>Do not worry, Sir! The ninth patient I have operated on has just died.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US" b="1" dirty="0" smtClean="0">
              <a:solidFill>
                <a:schemeClr val="dk1"/>
              </a:solidFill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b="1" dirty="0" smtClean="0">
                <a:solidFill>
                  <a:schemeClr val="bg2"/>
                </a:solidFill>
              </a:rPr>
              <a:t>Question 1:</a:t>
            </a:r>
          </a:p>
          <a:p>
            <a:pPr marL="11430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 smtClean="0">
                <a:solidFill>
                  <a:schemeClr val="dk1"/>
                </a:solidFill>
              </a:rPr>
              <a:t>Is it safe now to do the surgery?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b="1" dirty="0" smtClean="0">
                <a:solidFill>
                  <a:schemeClr val="bg2"/>
                </a:solidFill>
              </a:rPr>
              <a:t>Question 2: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b="1" dirty="0" smtClean="0">
                <a:solidFill>
                  <a:schemeClr val="dk1"/>
                </a:solidFill>
              </a:rPr>
              <a:t>How coin toss is different from taking out (and not putting back) dark and milk chocolate cookie from a jar?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Ten times coin toss – does probability of head go up if you have nine tails in a row?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dk1"/>
                </a:solidFill>
              </a:rPr>
              <a:t>Nine dark cookies and a milk one in a jar – what is a probability of getting the milk cookie after you pulled out and ate nine dark ones?</a:t>
            </a:r>
            <a:endParaRPr lang="en-US" sz="1200" b="1" dirty="0">
              <a:solidFill>
                <a:schemeClr val="dk1"/>
              </a:solidFill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2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Other Types of Decision Engines</a:t>
            </a:r>
            <a:endParaRPr lang="en-US" sz="2000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371600" y="1373458"/>
            <a:ext cx="6667501" cy="3315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/>
              <a:t>What if you cannot cleanly split your data with a yes/no question?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/>
              <a:t>What if the answer is maybe? 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/>
              <a:t>For these cases we need human-like reasoning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Fuzzy logic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Neutral networks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/>
              <a:t>Both turn “maybe” into a probability of Yes or </a:t>
            </a:r>
            <a:r>
              <a:rPr lang="en-US" sz="1800" b="1" dirty="0" smtClean="0"/>
              <a:t>No (“</a:t>
            </a:r>
            <a:r>
              <a:rPr lang="en-US" sz="1800" b="1" dirty="0"/>
              <a:t>level of truth”)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57400" y="6097858"/>
            <a:ext cx="502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57400" y="4421458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05307" y="6097858"/>
            <a:ext cx="1371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48507" y="4878658"/>
            <a:ext cx="129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76907" y="4878658"/>
            <a:ext cx="1371600" cy="1219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057399" y="4878658"/>
            <a:ext cx="31242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78049" y="4724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9494" y="59058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61452" y="5347927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“Maybe”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8657" y="564827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01584" y="458354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768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Fuzzy Logic Vs. Neural 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lang="en-US" sz="1400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106753" y="1458661"/>
            <a:ext cx="7090105" cy="3315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1" dirty="0"/>
              <a:t>Both allow to “weigh” your “maybe” based on how much it leans toward yes (or </a:t>
            </a:r>
            <a:r>
              <a:rPr lang="en-US" sz="1800" b="1" dirty="0" smtClean="0"/>
              <a:t>no)If</a:t>
            </a:r>
            <a:endParaRPr lang="en-US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1143924" y="2885623"/>
            <a:ext cx="22783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/>
              <a:t>Fuzzy logic has an inference engine controlled by a set of rules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73284" y="4848548"/>
            <a:ext cx="25774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/>
              <a:t>Neural network logic is distributed over hidden layer(s) </a:t>
            </a:r>
            <a:r>
              <a:rPr lang="en-US" b="1" dirty="0" smtClean="0"/>
              <a:t>nodes/</a:t>
            </a:r>
            <a:r>
              <a:rPr lang="en-US" b="1" dirty="0" err="1" smtClean="0"/>
              <a:t>perceptrons</a:t>
            </a:r>
            <a:r>
              <a:rPr lang="en-US" b="1" dirty="0" smtClean="0"/>
              <a:t>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Emulates </a:t>
            </a:r>
            <a:r>
              <a:rPr lang="en-US" b="1" dirty="0"/>
              <a:t>the human </a:t>
            </a:r>
            <a:r>
              <a:rPr lang="en-US" b="1" dirty="0" smtClean="0"/>
              <a:t>neurons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68" y="4298427"/>
            <a:ext cx="4073938" cy="212211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962400" y="2620602"/>
            <a:ext cx="4528221" cy="1514805"/>
            <a:chOff x="3770167" y="2670825"/>
            <a:chExt cx="4528221" cy="1514805"/>
          </a:xfrm>
        </p:grpSpPr>
        <p:grpSp>
          <p:nvGrpSpPr>
            <p:cNvPr id="2049" name="Group 2048"/>
            <p:cNvGrpSpPr/>
            <p:nvPr/>
          </p:nvGrpSpPr>
          <p:grpSpPr>
            <a:xfrm>
              <a:off x="4654919" y="2670825"/>
              <a:ext cx="3643469" cy="1097638"/>
              <a:chOff x="4343400" y="2207161"/>
              <a:chExt cx="4267200" cy="144043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343400" y="2976486"/>
                <a:ext cx="1219200" cy="6711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Convert to Probability 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867400" y="2971799"/>
                <a:ext cx="1219200" cy="6711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Inference Engine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91400" y="2971799"/>
                <a:ext cx="1219200" cy="6711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Select an Output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867400" y="2207161"/>
                <a:ext cx="1219200" cy="3784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Rules</a:t>
                </a:r>
              </a:p>
            </p:txBody>
          </p:sp>
          <p:cxnSp>
            <p:nvCxnSpPr>
              <p:cNvPr id="19" name="Straight Arrow Connector 18"/>
              <p:cNvCxnSpPr>
                <a:stCxn id="29" idx="2"/>
                <a:endCxn id="27" idx="0"/>
              </p:cNvCxnSpPr>
              <p:nvPr/>
            </p:nvCxnSpPr>
            <p:spPr>
              <a:xfrm>
                <a:off x="6477001" y="2585579"/>
                <a:ext cx="0" cy="386220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5" idx="3"/>
                <a:endCxn id="27" idx="1"/>
              </p:cNvCxnSpPr>
              <p:nvPr/>
            </p:nvCxnSpPr>
            <p:spPr>
              <a:xfrm flipV="1">
                <a:off x="5562600" y="3307356"/>
                <a:ext cx="304800" cy="4687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3"/>
                <a:endCxn id="28" idx="1"/>
              </p:cNvCxnSpPr>
              <p:nvPr/>
            </p:nvCxnSpPr>
            <p:spPr>
              <a:xfrm>
                <a:off x="7086600" y="3307356"/>
                <a:ext cx="304800" cy="0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2" name="Oval 2051"/>
            <p:cNvSpPr/>
            <p:nvPr/>
          </p:nvSpPr>
          <p:spPr>
            <a:xfrm>
              <a:off x="3770167" y="3540709"/>
              <a:ext cx="692563" cy="6449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Input b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2052" idx="7"/>
              <a:endCxn id="15" idx="1"/>
            </p:cNvCxnSpPr>
            <p:nvPr/>
          </p:nvCxnSpPr>
          <p:spPr>
            <a:xfrm flipV="1">
              <a:off x="4361306" y="3512764"/>
              <a:ext cx="293613" cy="12239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770167" y="2712348"/>
              <a:ext cx="692563" cy="6449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Input 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7" idx="5"/>
              <a:endCxn id="15" idx="1"/>
            </p:cNvCxnSpPr>
            <p:nvPr/>
          </p:nvCxnSpPr>
          <p:spPr>
            <a:xfrm>
              <a:off x="4361306" y="3262823"/>
              <a:ext cx="293613" cy="24994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367647" y="2205319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e.g.: IF a &gt; b AND b &gt; c, THEN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Neural Network Example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00200" y="1447800"/>
            <a:ext cx="64008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Algorithm which can guess if a college is private or public based on admission and graduation data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Dataset College from ISLR package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dk1"/>
                </a:solidFill>
              </a:rPr>
              <a:t>All numeric-value columns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dk1"/>
                </a:solidFill>
              </a:rPr>
              <a:t>Except for one categorical column: Private Yes/No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Steps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dk1"/>
                </a:solidFill>
              </a:rPr>
              <a:t>Pre-process the data: </a:t>
            </a:r>
          </a:p>
          <a:p>
            <a:pPr marL="1257300" lvl="2" indent="-34290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dk1"/>
                </a:solidFill>
              </a:rPr>
              <a:t>Normalize</a:t>
            </a:r>
          </a:p>
          <a:p>
            <a:pPr marL="1257300" lvl="2" indent="-34290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dk1"/>
                </a:solidFill>
              </a:rPr>
              <a:t>Convert Yes/No to 1/0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dk1"/>
                </a:solidFill>
              </a:rPr>
              <a:t>Split the data into two sets: </a:t>
            </a:r>
          </a:p>
          <a:p>
            <a:pPr marL="1257300" lvl="2" indent="-34290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dk1"/>
                </a:solidFill>
              </a:rPr>
              <a:t>Training</a:t>
            </a:r>
          </a:p>
          <a:p>
            <a:pPr marL="1257300" lvl="2" indent="-34290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dk1"/>
                </a:solidFill>
              </a:rPr>
              <a:t>Test 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dk1"/>
                </a:solidFill>
              </a:rPr>
              <a:t>Apply neural network package “</a:t>
            </a:r>
            <a:r>
              <a:rPr lang="en-US" sz="1600" b="1" dirty="0" err="1" smtClean="0">
                <a:solidFill>
                  <a:schemeClr val="dk1"/>
                </a:solidFill>
              </a:rPr>
              <a:t>neuralnet</a:t>
            </a:r>
            <a:r>
              <a:rPr lang="en-US" sz="1600" b="1" dirty="0" smtClean="0">
                <a:solidFill>
                  <a:schemeClr val="dk1"/>
                </a:solidFill>
              </a:rPr>
              <a:t>”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dk1"/>
                </a:solidFill>
              </a:rPr>
              <a:t>Train the algorithm</a:t>
            </a: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dk1"/>
                </a:solidFill>
              </a:rPr>
              <a:t>Assess results (confusion matrix)</a:t>
            </a:r>
            <a:endParaRPr lang="en-US" sz="1600" b="1" dirty="0">
              <a:solidFill>
                <a:schemeClr val="dk1"/>
              </a:solidFill>
            </a:endParaRP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chemeClr val="dk1"/>
              </a:solidFill>
            </a:endParaRPr>
          </a:p>
          <a:p>
            <a:pPr marL="857250" lvl="1" indent="-34290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endParaRPr lang="en-US" sz="18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6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In Previous Training Sessions …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286000" y="2362200"/>
            <a:ext cx="5067300" cy="3390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b="1" dirty="0">
                <a:solidFill>
                  <a:schemeClr val="dk1"/>
                </a:solidFill>
              </a:rPr>
              <a:t>We </a:t>
            </a:r>
            <a:r>
              <a:rPr lang="en-US" sz="2000" b="1" dirty="0" smtClean="0">
                <a:solidFill>
                  <a:schemeClr val="dk1"/>
                </a:solidFill>
              </a:rPr>
              <a:t>already touched </a:t>
            </a:r>
            <a:r>
              <a:rPr lang="en-US" sz="2000" b="1" dirty="0">
                <a:solidFill>
                  <a:schemeClr val="dk1"/>
                </a:solidFill>
              </a:rPr>
              <a:t>: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dk1"/>
                </a:solidFill>
              </a:rPr>
              <a:t>Exploratory Data Analysis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dk1"/>
                </a:solidFill>
              </a:rPr>
              <a:t>Regression 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dk1"/>
                </a:solidFill>
              </a:rPr>
              <a:t>Clusters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sym typeface="Arial"/>
              </a:rPr>
              <a:t>These </a:t>
            </a:r>
            <a:r>
              <a:rPr lang="en-US" sz="2000" b="1" i="0" u="none" strike="noStrike" cap="none" dirty="0">
                <a:solidFill>
                  <a:schemeClr val="dk1"/>
                </a:solidFill>
                <a:sym typeface="Arial"/>
              </a:rPr>
              <a:t>tools / methods belong to statistical learning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8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 Script for 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3000" dirty="0">
                <a:solidFill>
                  <a:srgbClr val="00467F"/>
                </a:solidFill>
              </a:rPr>
              <a:t>Classification </a:t>
            </a:r>
            <a:r>
              <a:rPr lang="en-US" sz="3000" dirty="0" smtClean="0">
                <a:solidFill>
                  <a:srgbClr val="00467F"/>
                </a:solidFill>
              </a:rPr>
              <a:t>Example</a:t>
            </a:r>
            <a:br>
              <a:rPr lang="en-US" sz="3000" dirty="0" smtClean="0">
                <a:solidFill>
                  <a:srgbClr val="00467F"/>
                </a:solidFill>
              </a:rPr>
            </a:br>
            <a:r>
              <a:rPr lang="en-US" sz="3000" dirty="0" smtClean="0">
                <a:solidFill>
                  <a:srgbClr val="00467F"/>
                </a:solidFill>
              </a:rPr>
              <a:t>with </a:t>
            </a:r>
            <a:r>
              <a:rPr lang="en-US" sz="3000" dirty="0">
                <a:solidFill>
                  <a:srgbClr val="00467F"/>
                </a:solidFill>
              </a:rPr>
              <a:t>Neural Network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066800" y="1287036"/>
            <a:ext cx="3048000" cy="18086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## create neural network example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library(ISLR)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print(head(College,2))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# Create Vector of Column Max and Min Values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dk1"/>
                </a:solidFill>
              </a:rPr>
              <a:t>maxs</a:t>
            </a:r>
            <a:r>
              <a:rPr lang="en-US" sz="1050" dirty="0">
                <a:solidFill>
                  <a:schemeClr val="dk1"/>
                </a:solidFill>
              </a:rPr>
              <a:t> &lt;- apply(College[,2:18], 2, max)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mins &lt;- apply(College[,2:18], 2, min)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# Use scale() and convert the resulting matrix to a data frame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dk1"/>
                </a:solidFill>
              </a:rPr>
              <a:t>scaled.data</a:t>
            </a:r>
            <a:r>
              <a:rPr lang="en-US" sz="1050" dirty="0">
                <a:solidFill>
                  <a:schemeClr val="dk1"/>
                </a:solidFill>
              </a:rPr>
              <a:t> &lt;- </a:t>
            </a:r>
            <a:r>
              <a:rPr lang="en-US" sz="1050" dirty="0" err="1">
                <a:solidFill>
                  <a:schemeClr val="dk1"/>
                </a:solidFill>
              </a:rPr>
              <a:t>as.data.frame</a:t>
            </a:r>
            <a:r>
              <a:rPr lang="en-US" sz="1050" dirty="0">
                <a:solidFill>
                  <a:schemeClr val="dk1"/>
                </a:solidFill>
              </a:rPr>
              <a:t>(scale(College[,2:18],center = mins, scale = </a:t>
            </a:r>
            <a:r>
              <a:rPr lang="en-US" sz="1050" dirty="0" err="1">
                <a:solidFill>
                  <a:schemeClr val="dk1"/>
                </a:solidFill>
              </a:rPr>
              <a:t>maxs</a:t>
            </a:r>
            <a:r>
              <a:rPr lang="en-US" sz="1050" dirty="0">
                <a:solidFill>
                  <a:schemeClr val="dk1"/>
                </a:solidFill>
              </a:rPr>
              <a:t> - mins))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# Check out results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print(head(scaled.data,2))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# split the data into training and test datasets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# Convert Private column from Yes/No to 1/0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Private = </a:t>
            </a:r>
            <a:r>
              <a:rPr lang="en-US" sz="1050" dirty="0" err="1">
                <a:solidFill>
                  <a:schemeClr val="dk1"/>
                </a:solidFill>
              </a:rPr>
              <a:t>as.numeric</a:t>
            </a:r>
            <a:r>
              <a:rPr lang="en-US" sz="1050" dirty="0">
                <a:solidFill>
                  <a:schemeClr val="dk1"/>
                </a:solidFill>
              </a:rPr>
              <a:t>(</a:t>
            </a:r>
            <a:r>
              <a:rPr lang="en-US" sz="1050" dirty="0" err="1">
                <a:solidFill>
                  <a:schemeClr val="dk1"/>
                </a:solidFill>
              </a:rPr>
              <a:t>College$Private</a:t>
            </a:r>
            <a:r>
              <a:rPr lang="en-US" sz="1050" dirty="0">
                <a:solidFill>
                  <a:schemeClr val="dk1"/>
                </a:solidFill>
              </a:rPr>
              <a:t>)-1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data = </a:t>
            </a:r>
            <a:r>
              <a:rPr lang="en-US" sz="1050" dirty="0" err="1">
                <a:solidFill>
                  <a:schemeClr val="dk1"/>
                </a:solidFill>
              </a:rPr>
              <a:t>cbind</a:t>
            </a:r>
            <a:r>
              <a:rPr lang="en-US" sz="1050" dirty="0">
                <a:solidFill>
                  <a:schemeClr val="dk1"/>
                </a:solidFill>
              </a:rPr>
              <a:t>(</a:t>
            </a:r>
            <a:r>
              <a:rPr lang="en-US" sz="1050" dirty="0" err="1">
                <a:solidFill>
                  <a:schemeClr val="dk1"/>
                </a:solidFill>
              </a:rPr>
              <a:t>Private,scaled.data</a:t>
            </a:r>
            <a:r>
              <a:rPr lang="en-US" sz="1050" dirty="0">
                <a:solidFill>
                  <a:schemeClr val="dk1"/>
                </a:solidFill>
              </a:rPr>
              <a:t>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library(</a:t>
            </a:r>
            <a:r>
              <a:rPr lang="en-US" sz="1050" dirty="0" err="1">
                <a:solidFill>
                  <a:schemeClr val="dk1"/>
                </a:solidFill>
              </a:rPr>
              <a:t>caTools</a:t>
            </a:r>
            <a:r>
              <a:rPr lang="en-US" sz="1050" dirty="0">
                <a:solidFill>
                  <a:schemeClr val="dk1"/>
                </a:solidFill>
              </a:rPr>
              <a:t>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dk1"/>
                </a:solidFill>
              </a:rPr>
              <a:t>set.seed</a:t>
            </a:r>
            <a:r>
              <a:rPr lang="en-US" sz="1050" dirty="0">
                <a:solidFill>
                  <a:schemeClr val="dk1"/>
                </a:solidFill>
              </a:rPr>
              <a:t>(101)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# Create Split (any column is fine)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split = </a:t>
            </a:r>
            <a:r>
              <a:rPr lang="en-US" sz="1050" dirty="0" err="1">
                <a:solidFill>
                  <a:schemeClr val="dk1"/>
                </a:solidFill>
              </a:rPr>
              <a:t>sample.split</a:t>
            </a:r>
            <a:r>
              <a:rPr lang="en-US" sz="1050" dirty="0">
                <a:solidFill>
                  <a:schemeClr val="dk1"/>
                </a:solidFill>
              </a:rPr>
              <a:t>(</a:t>
            </a:r>
            <a:r>
              <a:rPr lang="en-US" sz="1050" dirty="0" err="1">
                <a:solidFill>
                  <a:schemeClr val="dk1"/>
                </a:solidFill>
              </a:rPr>
              <a:t>data$Private</a:t>
            </a:r>
            <a:r>
              <a:rPr lang="en-US" sz="1050" dirty="0">
                <a:solidFill>
                  <a:schemeClr val="dk1"/>
                </a:solidFill>
              </a:rPr>
              <a:t>, </a:t>
            </a:r>
            <a:r>
              <a:rPr lang="en-US" sz="1050" dirty="0" err="1">
                <a:solidFill>
                  <a:schemeClr val="dk1"/>
                </a:solidFill>
              </a:rPr>
              <a:t>SplitRatio</a:t>
            </a:r>
            <a:r>
              <a:rPr lang="en-US" sz="1050" dirty="0">
                <a:solidFill>
                  <a:schemeClr val="dk1"/>
                </a:solidFill>
              </a:rPr>
              <a:t> = 0.70)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# Split based off of split Boolean Vector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train = subset(data, split == TRUE)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test = subset(data, split == FALSE)</a:t>
            </a: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10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0611" y="125358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# create a formula to insert into the machine learning model</a:t>
            </a:r>
          </a:p>
          <a:p>
            <a:r>
              <a:rPr lang="en-US" sz="1050" dirty="0"/>
              <a:t># simple script to create the expanded formula and save us some typing</a:t>
            </a:r>
          </a:p>
          <a:p>
            <a:endParaRPr lang="en-US" sz="1050" dirty="0"/>
          </a:p>
          <a:p>
            <a:r>
              <a:rPr lang="en-US" sz="1050" dirty="0"/>
              <a:t>feats &lt;- names(</a:t>
            </a:r>
            <a:r>
              <a:rPr lang="en-US" sz="1050" dirty="0" err="1"/>
              <a:t>scaled.data</a:t>
            </a:r>
            <a:r>
              <a:rPr lang="en-US" sz="1050" dirty="0"/>
              <a:t>)</a:t>
            </a:r>
          </a:p>
          <a:p>
            <a:endParaRPr lang="en-US" sz="1050" dirty="0"/>
          </a:p>
          <a:p>
            <a:r>
              <a:rPr lang="en-US" sz="1050" dirty="0"/>
              <a:t># Concatenate strings</a:t>
            </a:r>
          </a:p>
          <a:p>
            <a:r>
              <a:rPr lang="en-US" sz="1050" dirty="0"/>
              <a:t>f &lt;- paste(</a:t>
            </a:r>
            <a:r>
              <a:rPr lang="en-US" sz="1050" dirty="0" err="1"/>
              <a:t>feats,collapse</a:t>
            </a:r>
            <a:r>
              <a:rPr lang="en-US" sz="1050" dirty="0"/>
              <a:t>=' + ')</a:t>
            </a:r>
          </a:p>
          <a:p>
            <a:r>
              <a:rPr lang="en-US" sz="1050" dirty="0"/>
              <a:t>f &lt;- paste('Private ~',f)</a:t>
            </a:r>
          </a:p>
          <a:p>
            <a:endParaRPr lang="en-US" sz="1050" dirty="0"/>
          </a:p>
          <a:p>
            <a:r>
              <a:rPr lang="en-US" sz="1050" dirty="0"/>
              <a:t># Convert to formula</a:t>
            </a:r>
          </a:p>
          <a:p>
            <a:r>
              <a:rPr lang="en-US" sz="1050" dirty="0"/>
              <a:t>f &lt;- </a:t>
            </a:r>
            <a:r>
              <a:rPr lang="en-US" sz="1050" dirty="0" err="1"/>
              <a:t>as.formula</a:t>
            </a:r>
            <a:r>
              <a:rPr lang="en-US" sz="1050" dirty="0"/>
              <a:t>(f)</a:t>
            </a:r>
          </a:p>
          <a:p>
            <a:endParaRPr lang="en-US" sz="1050" dirty="0"/>
          </a:p>
          <a:p>
            <a:r>
              <a:rPr lang="en-US" sz="1050" dirty="0"/>
              <a:t>f</a:t>
            </a:r>
          </a:p>
          <a:p>
            <a:endParaRPr lang="en-US" sz="1050" dirty="0"/>
          </a:p>
          <a:p>
            <a:r>
              <a:rPr lang="en-US" sz="1050" dirty="0"/>
              <a:t># install package </a:t>
            </a:r>
            <a:r>
              <a:rPr lang="en-US" sz="1050" dirty="0" err="1"/>
              <a:t>neuralnet</a:t>
            </a:r>
            <a:endParaRPr lang="en-US" sz="1050" dirty="0"/>
          </a:p>
          <a:p>
            <a:r>
              <a:rPr lang="en-US" sz="1050" dirty="0"/>
              <a:t>library(</a:t>
            </a:r>
            <a:r>
              <a:rPr lang="en-US" sz="1050" dirty="0" err="1"/>
              <a:t>neuralnet</a:t>
            </a:r>
            <a:r>
              <a:rPr lang="en-US" sz="1050" dirty="0"/>
              <a:t>)</a:t>
            </a:r>
          </a:p>
          <a:p>
            <a:r>
              <a:rPr lang="en-US" sz="1050" dirty="0" err="1"/>
              <a:t>nn</a:t>
            </a:r>
            <a:r>
              <a:rPr lang="en-US" sz="1050" dirty="0"/>
              <a:t> &lt;- </a:t>
            </a:r>
            <a:r>
              <a:rPr lang="en-US" sz="1050" dirty="0" err="1"/>
              <a:t>neuralnet</a:t>
            </a:r>
            <a:r>
              <a:rPr lang="en-US" sz="1050" dirty="0"/>
              <a:t>(</a:t>
            </a:r>
            <a:r>
              <a:rPr lang="en-US" sz="1050" dirty="0" err="1"/>
              <a:t>f,train,hidden</a:t>
            </a:r>
            <a:r>
              <a:rPr lang="en-US" sz="1050" dirty="0"/>
              <a:t>=c(10,10,10),</a:t>
            </a:r>
            <a:r>
              <a:rPr lang="en-US" sz="1050" dirty="0" err="1"/>
              <a:t>linear.output</a:t>
            </a:r>
            <a:r>
              <a:rPr lang="en-US" sz="1050" dirty="0"/>
              <a:t>=FALSE)</a:t>
            </a:r>
          </a:p>
          <a:p>
            <a:endParaRPr lang="en-US" sz="1050" dirty="0"/>
          </a:p>
          <a:p>
            <a:r>
              <a:rPr lang="en-US" sz="1050" dirty="0"/>
              <a:t># Compute Predictions off Test Set</a:t>
            </a:r>
          </a:p>
          <a:p>
            <a:r>
              <a:rPr lang="en-US" sz="1050" dirty="0" err="1"/>
              <a:t>predicted.nn.values</a:t>
            </a:r>
            <a:r>
              <a:rPr lang="en-US" sz="1050" dirty="0"/>
              <a:t> &lt;- compute(</a:t>
            </a:r>
            <a:r>
              <a:rPr lang="en-US" sz="1050" dirty="0" err="1"/>
              <a:t>nn,test</a:t>
            </a:r>
            <a:r>
              <a:rPr lang="en-US" sz="1050" dirty="0"/>
              <a:t>[2:18])</a:t>
            </a:r>
          </a:p>
          <a:p>
            <a:endParaRPr lang="en-US" sz="1050" dirty="0"/>
          </a:p>
          <a:p>
            <a:r>
              <a:rPr lang="en-US" sz="1050" dirty="0"/>
              <a:t># Check out </a:t>
            </a:r>
            <a:r>
              <a:rPr lang="en-US" sz="1050" dirty="0" err="1"/>
              <a:t>net.result</a:t>
            </a:r>
            <a:endParaRPr lang="en-US" sz="1050" dirty="0"/>
          </a:p>
          <a:p>
            <a:r>
              <a:rPr lang="en-US" sz="1050" dirty="0"/>
              <a:t>print(head(</a:t>
            </a:r>
            <a:r>
              <a:rPr lang="en-US" sz="1050" dirty="0" err="1"/>
              <a:t>predicted.nn.values$net.result</a:t>
            </a:r>
            <a:r>
              <a:rPr lang="en-US" sz="1050" dirty="0"/>
              <a:t>))</a:t>
            </a:r>
          </a:p>
          <a:p>
            <a:endParaRPr lang="en-US" sz="1050" dirty="0"/>
          </a:p>
          <a:p>
            <a:r>
              <a:rPr lang="en-US" sz="1050" dirty="0" err="1"/>
              <a:t>predicted.nn.values$net.result</a:t>
            </a:r>
            <a:r>
              <a:rPr lang="en-US" sz="1050" dirty="0"/>
              <a:t> &lt;- </a:t>
            </a:r>
            <a:r>
              <a:rPr lang="en-US" sz="1050" dirty="0" err="1"/>
              <a:t>sapply</a:t>
            </a:r>
            <a:r>
              <a:rPr lang="en-US" sz="1050" dirty="0"/>
              <a:t>(</a:t>
            </a:r>
            <a:r>
              <a:rPr lang="en-US" sz="1050" dirty="0" err="1"/>
              <a:t>predicted.nn.values$net.result,round,digits</a:t>
            </a:r>
            <a:r>
              <a:rPr lang="en-US" sz="1050" dirty="0"/>
              <a:t>=0)</a:t>
            </a:r>
          </a:p>
          <a:p>
            <a:endParaRPr lang="en-US" sz="1050" dirty="0"/>
          </a:p>
          <a:p>
            <a:r>
              <a:rPr lang="en-US" sz="1050" dirty="0"/>
              <a:t>table(</a:t>
            </a:r>
            <a:r>
              <a:rPr lang="en-US" sz="1050" dirty="0" err="1"/>
              <a:t>test$Private,predicted.nn.values$net.result</a:t>
            </a:r>
            <a:r>
              <a:rPr lang="en-US" sz="1050" dirty="0"/>
              <a:t>)</a:t>
            </a:r>
          </a:p>
          <a:p>
            <a:endParaRPr lang="en-US" sz="1050" dirty="0"/>
          </a:p>
          <a:p>
            <a:r>
              <a:rPr lang="en-US" sz="1050" dirty="0"/>
              <a:t>plot(</a:t>
            </a:r>
            <a:r>
              <a:rPr lang="en-US" sz="1050" dirty="0" err="1"/>
              <a:t>nn</a:t>
            </a:r>
            <a:r>
              <a:rPr lang="en-US" sz="1050" dirty="0"/>
              <a:t>)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185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Neural Network to Categorize </a:t>
            </a:r>
            <a:br>
              <a:rPr lang="en-US" sz="2800" b="1" dirty="0" smtClean="0">
                <a:solidFill>
                  <a:schemeClr val="bg2"/>
                </a:solidFill>
              </a:rPr>
            </a:br>
            <a:r>
              <a:rPr lang="en-US" sz="2800" b="1" dirty="0" smtClean="0">
                <a:solidFill>
                  <a:schemeClr val="bg2"/>
                </a:solidFill>
              </a:rPr>
              <a:t>College as Private or Public </a:t>
            </a:r>
            <a:endParaRPr lang="en-US" sz="28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1066800"/>
            <a:ext cx="9067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/>
          </p:cNvSpPr>
          <p:nvPr/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dirty="0" smtClean="0">
                <a:solidFill>
                  <a:srgbClr val="00467F"/>
                </a:solidFill>
              </a:rPr>
              <a:t>Cluster Analysis</a:t>
            </a:r>
            <a:endParaRPr lang="en-US" sz="3000" b="1" dirty="0" smtClean="0">
              <a:solidFill>
                <a:srgbClr val="00467F"/>
              </a:solidFill>
            </a:endParaRPr>
          </a:p>
          <a:p>
            <a:pPr algn="ctr">
              <a:buClr>
                <a:srgbClr val="000000"/>
              </a:buClr>
              <a:buSzPct val="25000"/>
            </a:pPr>
            <a:r>
              <a:rPr lang="en-US" sz="2000" b="1" dirty="0" smtClean="0">
                <a:solidFill>
                  <a:srgbClr val="00467F"/>
                </a:solidFill>
              </a:rPr>
              <a:t>Grouping </a:t>
            </a:r>
            <a:r>
              <a:rPr lang="en-US" sz="2000" b="1" dirty="0">
                <a:solidFill>
                  <a:srgbClr val="00467F"/>
                </a:solidFill>
              </a:rPr>
              <a:t>of similar objects in multivariate data </a:t>
            </a:r>
            <a:r>
              <a:rPr lang="en-US" sz="2000" b="1" dirty="0" smtClean="0">
                <a:solidFill>
                  <a:srgbClr val="00467F"/>
                </a:solidFill>
              </a:rPr>
              <a:t>set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00467F"/>
                </a:solidFill>
              </a:rPr>
              <a:t>E</a:t>
            </a:r>
            <a:r>
              <a:rPr lang="en-US" sz="2000" b="1" dirty="0" smtClean="0">
                <a:solidFill>
                  <a:srgbClr val="00467F"/>
                </a:solidFill>
              </a:rPr>
              <a:t>xample: grouping by distance from center</a:t>
            </a:r>
            <a:endParaRPr lang="en-US" sz="2000" b="1" dirty="0">
              <a:solidFill>
                <a:srgbClr val="00467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1254" y="1752600"/>
            <a:ext cx="8142440" cy="4276726"/>
            <a:chOff x="544360" y="1524000"/>
            <a:chExt cx="8142440" cy="4276726"/>
          </a:xfrm>
        </p:grpSpPr>
        <p:pic>
          <p:nvPicPr>
            <p:cNvPr id="2050" name="Picture 2" descr="Pasted image at 2016_12_15 09_55 PM (2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60" y="1524000"/>
              <a:ext cx="8142440" cy="4276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191000" y="5562600"/>
              <a:ext cx="1219200" cy="238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Variable  2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55775" y="3374403"/>
              <a:ext cx="1219200" cy="238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Variable 1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1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905000"/>
            <a:ext cx="6172200" cy="3971966"/>
          </a:xfrm>
        </p:spPr>
        <p:txBody>
          <a:bodyPr/>
          <a:lstStyle/>
          <a:p>
            <a:pPr lvl="1" indent="0">
              <a:spcBef>
                <a:spcPts val="0"/>
              </a:spcBef>
              <a:buNone/>
            </a:pPr>
            <a:r>
              <a:rPr lang="en-US" sz="1100" dirty="0"/>
              <a:t>library(ggplot2)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100" dirty="0" err="1"/>
              <a:t>ggplot</a:t>
            </a:r>
            <a:r>
              <a:rPr lang="en-US" sz="1100" dirty="0"/>
              <a:t>(iris, </a:t>
            </a:r>
            <a:r>
              <a:rPr lang="en-US" sz="1100" dirty="0" err="1"/>
              <a:t>aes</a:t>
            </a:r>
            <a:r>
              <a:rPr lang="en-US" sz="1100" dirty="0"/>
              <a:t>(</a:t>
            </a:r>
            <a:r>
              <a:rPr lang="en-US" sz="1100" dirty="0" err="1"/>
              <a:t>Petal.Length</a:t>
            </a:r>
            <a:r>
              <a:rPr lang="en-US" sz="1100" dirty="0"/>
              <a:t>, </a:t>
            </a:r>
            <a:r>
              <a:rPr lang="en-US" sz="1100" dirty="0" err="1"/>
              <a:t>Petal.Width</a:t>
            </a:r>
            <a:r>
              <a:rPr lang="en-US" sz="1100" dirty="0"/>
              <a:t>, color = Species)) + </a:t>
            </a:r>
            <a:r>
              <a:rPr lang="en-US" sz="1100" dirty="0" err="1"/>
              <a:t>geom_point</a:t>
            </a:r>
            <a:r>
              <a:rPr lang="en-US" sz="1100" dirty="0"/>
              <a:t>()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100" dirty="0" err="1"/>
              <a:t>set.seed</a:t>
            </a:r>
            <a:r>
              <a:rPr lang="en-US" sz="1100" dirty="0"/>
              <a:t>(20)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100" dirty="0" err="1"/>
              <a:t>irisCluster</a:t>
            </a:r>
            <a:r>
              <a:rPr lang="en-US" sz="1100" dirty="0"/>
              <a:t> &lt;- </a:t>
            </a:r>
            <a:r>
              <a:rPr lang="en-US" sz="1100" dirty="0" err="1"/>
              <a:t>kmeans</a:t>
            </a:r>
            <a:r>
              <a:rPr lang="en-US" sz="1100" dirty="0"/>
              <a:t>(iris[, 3:4], 3, </a:t>
            </a:r>
            <a:r>
              <a:rPr lang="en-US" sz="1100" dirty="0" err="1"/>
              <a:t>nstart</a:t>
            </a:r>
            <a:r>
              <a:rPr lang="en-US" sz="1100" dirty="0"/>
              <a:t> = 20)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100" dirty="0" err="1"/>
              <a:t>irisCluster</a:t>
            </a:r>
            <a:endParaRPr lang="en-US" sz="1100" dirty="0"/>
          </a:p>
          <a:p>
            <a:pPr lvl="1" indent="0">
              <a:spcBef>
                <a:spcPts val="0"/>
              </a:spcBef>
              <a:buNone/>
            </a:pPr>
            <a:r>
              <a:rPr lang="en-US" sz="1100" dirty="0"/>
              <a:t>table(</a:t>
            </a:r>
            <a:r>
              <a:rPr lang="en-US" sz="1100" dirty="0" err="1"/>
              <a:t>irisCluster$cluster</a:t>
            </a:r>
            <a:r>
              <a:rPr lang="en-US" sz="1100" dirty="0"/>
              <a:t>, </a:t>
            </a:r>
            <a:r>
              <a:rPr lang="en-US" sz="1100" dirty="0" err="1"/>
              <a:t>iris$Species</a:t>
            </a:r>
            <a:r>
              <a:rPr lang="en-US" sz="1100" dirty="0"/>
              <a:t>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100" dirty="0" err="1"/>
              <a:t>irisCluster$cluster</a:t>
            </a:r>
            <a:r>
              <a:rPr lang="en-US" sz="1100" dirty="0"/>
              <a:t> &lt;- </a:t>
            </a:r>
            <a:r>
              <a:rPr lang="en-US" sz="1100" dirty="0" err="1"/>
              <a:t>as.factor</a:t>
            </a:r>
            <a:r>
              <a:rPr lang="en-US" sz="1100" dirty="0"/>
              <a:t>(</a:t>
            </a:r>
            <a:r>
              <a:rPr lang="en-US" sz="1100" dirty="0" err="1"/>
              <a:t>irisCluster$cluster</a:t>
            </a:r>
            <a:r>
              <a:rPr lang="en-US" sz="1100" dirty="0"/>
              <a:t>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100" dirty="0" err="1"/>
              <a:t>ggplot</a:t>
            </a:r>
            <a:r>
              <a:rPr lang="en-US" sz="1100" dirty="0"/>
              <a:t>(iris, </a:t>
            </a:r>
            <a:r>
              <a:rPr lang="en-US" sz="1100" dirty="0" err="1"/>
              <a:t>aes</a:t>
            </a:r>
            <a:r>
              <a:rPr lang="en-US" sz="1100" dirty="0"/>
              <a:t>(</a:t>
            </a:r>
            <a:r>
              <a:rPr lang="en-US" sz="1100" dirty="0" err="1"/>
              <a:t>Petal.Length</a:t>
            </a:r>
            <a:r>
              <a:rPr lang="en-US" sz="1100" dirty="0"/>
              <a:t>, </a:t>
            </a:r>
            <a:r>
              <a:rPr lang="en-US" sz="1100" dirty="0" err="1"/>
              <a:t>Petal.Width</a:t>
            </a:r>
            <a:r>
              <a:rPr lang="en-US" sz="1100" dirty="0"/>
              <a:t>, color = </a:t>
            </a:r>
            <a:r>
              <a:rPr lang="en-US" sz="1100" dirty="0" err="1"/>
              <a:t>irisCluster$cluster</a:t>
            </a:r>
            <a:r>
              <a:rPr lang="en-US" sz="1100" dirty="0"/>
              <a:t>)) + </a:t>
            </a:r>
            <a:r>
              <a:rPr lang="en-US" sz="1100" dirty="0" err="1"/>
              <a:t>geom_point</a:t>
            </a:r>
            <a:r>
              <a:rPr lang="en-US" sz="1100" dirty="0"/>
              <a:t>()</a:t>
            </a:r>
          </a:p>
          <a:p>
            <a:pPr lvl="1" indent="0">
              <a:spcBef>
                <a:spcPts val="0"/>
              </a:spcBef>
              <a:buNone/>
            </a:pPr>
            <a:endParaRPr lang="en-US" sz="1100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sz="1100" dirty="0" smtClean="0"/>
              <a:t>Or: </a:t>
            </a:r>
          </a:p>
          <a:p>
            <a:pPr lvl="1" indent="0">
              <a:spcBef>
                <a:spcPts val="0"/>
              </a:spcBef>
              <a:buNone/>
            </a:pPr>
            <a:endParaRPr lang="en-US" sz="1100" dirty="0"/>
          </a:p>
          <a:p>
            <a:pPr lvl="1" indent="0">
              <a:spcBef>
                <a:spcPts val="0"/>
              </a:spcBef>
              <a:buNone/>
            </a:pPr>
            <a:r>
              <a:rPr lang="en-US" sz="1100" dirty="0" err="1" smtClean="0"/>
              <a:t>ggplot</a:t>
            </a:r>
            <a:r>
              <a:rPr lang="en-US" sz="1100" dirty="0" smtClean="0"/>
              <a:t>(iris</a:t>
            </a:r>
            <a:r>
              <a:rPr lang="en-US" sz="1100" dirty="0"/>
              <a:t>, </a:t>
            </a:r>
            <a:r>
              <a:rPr lang="en-US" sz="1100" dirty="0" err="1"/>
              <a:t>aes</a:t>
            </a:r>
            <a:r>
              <a:rPr lang="en-US" sz="1100" dirty="0"/>
              <a:t>(y = </a:t>
            </a:r>
            <a:r>
              <a:rPr lang="en-US" sz="1100" dirty="0" err="1"/>
              <a:t>Petal.Length</a:t>
            </a:r>
            <a:r>
              <a:rPr lang="en-US" sz="1100" dirty="0"/>
              <a:t>, x = </a:t>
            </a:r>
            <a:r>
              <a:rPr lang="en-US" sz="1100" dirty="0" err="1"/>
              <a:t>seq</a:t>
            </a:r>
            <a:r>
              <a:rPr lang="en-US" sz="1100" dirty="0"/>
              <a:t>(1, length(</a:t>
            </a:r>
            <a:r>
              <a:rPr lang="en-US" sz="1100" dirty="0" err="1"/>
              <a:t>iris$Sepal.Length</a:t>
            </a:r>
            <a:r>
              <a:rPr lang="en-US" sz="1100" dirty="0"/>
              <a:t>)), color = </a:t>
            </a:r>
            <a:r>
              <a:rPr lang="en-US" sz="1100" dirty="0" err="1"/>
              <a:t>irisCluster$cluster</a:t>
            </a:r>
            <a:r>
              <a:rPr lang="en-US" sz="1100" dirty="0"/>
              <a:t>)) + </a:t>
            </a:r>
            <a:r>
              <a:rPr lang="en-US" sz="1100" dirty="0" err="1"/>
              <a:t>geom_point</a:t>
            </a:r>
            <a:r>
              <a:rPr lang="en-US" sz="1100" dirty="0"/>
              <a:t>()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100" dirty="0"/>
              <a:t>irisCluster1 = </a:t>
            </a:r>
            <a:r>
              <a:rPr lang="en-US" sz="1100" dirty="0" err="1"/>
              <a:t>kmeans</a:t>
            </a:r>
            <a:r>
              <a:rPr lang="en-US" sz="1100" dirty="0"/>
              <a:t>(iris[,3], 3, </a:t>
            </a:r>
            <a:r>
              <a:rPr lang="en-US" sz="1100" dirty="0" err="1"/>
              <a:t>nstart</a:t>
            </a:r>
            <a:r>
              <a:rPr lang="en-US" sz="1100" dirty="0"/>
              <a:t> = 20)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100" dirty="0"/>
              <a:t>irisCluster1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100" dirty="0"/>
              <a:t>table(irisCluster1$cluster, </a:t>
            </a:r>
            <a:r>
              <a:rPr lang="en-US" sz="1100" dirty="0" err="1"/>
              <a:t>iris$Species</a:t>
            </a:r>
            <a:r>
              <a:rPr lang="en-US" sz="1100" dirty="0"/>
              <a:t>)</a:t>
            </a:r>
          </a:p>
        </p:txBody>
      </p:sp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3000" dirty="0">
                <a:solidFill>
                  <a:srgbClr val="00467F"/>
                </a:solidFill>
              </a:rPr>
              <a:t>R Script for </a:t>
            </a:r>
            <a:r>
              <a:rPr lang="en-US" sz="3000" dirty="0" smtClean="0">
                <a:solidFill>
                  <a:srgbClr val="00467F"/>
                </a:solidFill>
              </a:rPr>
              <a:t>k-means</a:t>
            </a:r>
            <a:br>
              <a:rPr lang="en-US" sz="3000" dirty="0" smtClean="0">
                <a:solidFill>
                  <a:srgbClr val="00467F"/>
                </a:solidFill>
              </a:rPr>
            </a:br>
            <a:r>
              <a:rPr lang="en-US" sz="1400" dirty="0">
                <a:solidFill>
                  <a:srgbClr val="00467F"/>
                </a:solidFill>
              </a:rPr>
              <a:t>(Review “From Intermediate R Training Part 2”)</a:t>
            </a:r>
            <a:br>
              <a:rPr lang="en-US" sz="1400" dirty="0">
                <a:solidFill>
                  <a:srgbClr val="00467F"/>
                </a:solidFill>
              </a:rPr>
            </a:br>
            <a:endParaRPr lang="en-US" sz="3000" dirty="0">
              <a:solidFill>
                <a:srgbClr val="0046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87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bg2"/>
                </a:solidFill>
              </a:rPr>
              <a:t>Distance-based Clusters</a:t>
            </a:r>
            <a:endParaRPr lang="en-US" sz="32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3259836" cy="350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057400"/>
            <a:ext cx="3257621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1390333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Centroid </a:t>
            </a:r>
            <a:r>
              <a:rPr lang="en-US" b="1" dirty="0" smtClean="0">
                <a:solidFill>
                  <a:schemeClr val="bg2"/>
                </a:solidFill>
              </a:rPr>
              <a:t>Clusters</a:t>
            </a:r>
          </a:p>
          <a:p>
            <a:pPr algn="ctr"/>
            <a:r>
              <a:rPr lang="en-US" b="1" dirty="0" smtClean="0">
                <a:solidFill>
                  <a:schemeClr val="bg2"/>
                </a:solidFill>
              </a:rPr>
              <a:t>(distance to center)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8344" y="1418211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Curved </a:t>
            </a:r>
            <a:r>
              <a:rPr lang="en-US" b="1" dirty="0" smtClean="0">
                <a:solidFill>
                  <a:schemeClr val="bg2"/>
                </a:solidFill>
              </a:rPr>
              <a:t>Line </a:t>
            </a:r>
            <a:r>
              <a:rPr lang="en-US" b="1" dirty="0" smtClean="0">
                <a:solidFill>
                  <a:schemeClr val="bg2"/>
                </a:solidFill>
              </a:rPr>
              <a:t>Clusters</a:t>
            </a:r>
          </a:p>
          <a:p>
            <a:pPr algn="ctr"/>
            <a:r>
              <a:rPr lang="en-US" b="1" dirty="0" smtClean="0">
                <a:solidFill>
                  <a:schemeClr val="bg2"/>
                </a:solidFill>
              </a:rPr>
              <a:t>(distance to line)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71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66800"/>
            <a:ext cx="5105400" cy="3791409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19100" y="412594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Spatial Clustering Example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dirty="0" smtClean="0">
                <a:solidFill>
                  <a:srgbClr val="00467F"/>
                </a:solidFill>
              </a:rPr>
              <a:t>w/ fields Package</a:t>
            </a:r>
            <a:endParaRPr lang="en-US" sz="24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295400" y="4692805"/>
            <a:ext cx="8053038" cy="213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tx1"/>
                </a:solidFill>
              </a:rPr>
              <a:t>library(fields)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tx1"/>
                </a:solidFill>
              </a:rPr>
              <a:t>lon</a:t>
            </a:r>
            <a:r>
              <a:rPr lang="en-US" sz="1050" dirty="0">
                <a:solidFill>
                  <a:schemeClr val="tx1"/>
                </a:solidFill>
              </a:rPr>
              <a:t> = c(31.621785, 31.631785, 31.641773, 31.651785,31.617269, 31.655785, 31.593895, 31.603284)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tx1"/>
                </a:solidFill>
              </a:rPr>
              <a:t>lat</a:t>
            </a:r>
            <a:r>
              <a:rPr lang="en-US" sz="1050" dirty="0">
                <a:solidFill>
                  <a:schemeClr val="tx1"/>
                </a:solidFill>
              </a:rPr>
              <a:t> = c(30.901118, 30.921118, 31.245008, 31.265008, 31.163886, 31.183886, 30.27058, 30.262378)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tx1"/>
                </a:solidFill>
              </a:rPr>
              <a:t>threshold.in.km &lt;- 40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tx1"/>
                </a:solidFill>
              </a:rPr>
              <a:t>coors</a:t>
            </a:r>
            <a:r>
              <a:rPr lang="en-US" sz="1050" dirty="0">
                <a:solidFill>
                  <a:schemeClr val="tx1"/>
                </a:solidFill>
              </a:rPr>
              <a:t> &lt;- </a:t>
            </a:r>
            <a:r>
              <a:rPr lang="en-US" sz="1050" dirty="0" err="1">
                <a:solidFill>
                  <a:schemeClr val="tx1"/>
                </a:solidFill>
              </a:rPr>
              <a:t>data.frame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lon,lat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tx1"/>
                </a:solidFill>
              </a:rPr>
              <a:t>#distance matrix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tx1"/>
                </a:solidFill>
              </a:rPr>
              <a:t>dist.in.km.matrix</a:t>
            </a:r>
            <a:r>
              <a:rPr lang="en-US" sz="1050" dirty="0">
                <a:solidFill>
                  <a:schemeClr val="tx1"/>
                </a:solidFill>
              </a:rPr>
              <a:t> &lt;- </a:t>
            </a:r>
            <a:r>
              <a:rPr lang="en-US" sz="1050" dirty="0" err="1">
                <a:solidFill>
                  <a:schemeClr val="tx1"/>
                </a:solidFill>
              </a:rPr>
              <a:t>rdist.earth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coors,miles</a:t>
            </a:r>
            <a:r>
              <a:rPr lang="en-US" sz="1050" dirty="0">
                <a:solidFill>
                  <a:schemeClr val="tx1"/>
                </a:solidFill>
              </a:rPr>
              <a:t> = F,R=6371)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tx1"/>
                </a:solidFill>
              </a:rPr>
              <a:t>#clustering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tx1"/>
                </a:solidFill>
              </a:rPr>
              <a:t>fit &lt;- </a:t>
            </a:r>
            <a:r>
              <a:rPr lang="en-US" sz="1050" dirty="0" err="1">
                <a:solidFill>
                  <a:schemeClr val="tx1"/>
                </a:solidFill>
              </a:rPr>
              <a:t>hclust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as.dist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dist.in.km.matrix</a:t>
            </a:r>
            <a:r>
              <a:rPr lang="en-US" sz="1050" dirty="0">
                <a:solidFill>
                  <a:schemeClr val="tx1"/>
                </a:solidFill>
              </a:rPr>
              <a:t>), method = "single")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tx1"/>
                </a:solidFill>
              </a:rPr>
              <a:t>clusters &lt;- </a:t>
            </a:r>
            <a:r>
              <a:rPr lang="en-US" sz="1050" dirty="0" err="1">
                <a:solidFill>
                  <a:schemeClr val="tx1"/>
                </a:solidFill>
              </a:rPr>
              <a:t>cutree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fit,h</a:t>
            </a:r>
            <a:r>
              <a:rPr lang="en-US" sz="1050" dirty="0">
                <a:solidFill>
                  <a:schemeClr val="tx1"/>
                </a:solidFill>
              </a:rPr>
              <a:t> = threshold.in.km)</a:t>
            </a: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pPr marL="114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tx1"/>
                </a:solidFill>
              </a:rPr>
              <a:t>plot(</a:t>
            </a:r>
            <a:r>
              <a:rPr lang="en-US" sz="1050" dirty="0" err="1">
                <a:solidFill>
                  <a:schemeClr val="tx1"/>
                </a:solidFill>
              </a:rPr>
              <a:t>lon</a:t>
            </a:r>
            <a:r>
              <a:rPr lang="en-US" sz="1050" dirty="0">
                <a:solidFill>
                  <a:schemeClr val="tx1"/>
                </a:solidFill>
              </a:rPr>
              <a:t>, </a:t>
            </a:r>
            <a:r>
              <a:rPr lang="en-US" sz="1050" dirty="0" err="1">
                <a:solidFill>
                  <a:schemeClr val="tx1"/>
                </a:solidFill>
              </a:rPr>
              <a:t>lat</a:t>
            </a:r>
            <a:r>
              <a:rPr lang="en-US" sz="1050" dirty="0">
                <a:solidFill>
                  <a:schemeClr val="tx1"/>
                </a:solidFill>
              </a:rPr>
              <a:t>, col = clusters, </a:t>
            </a:r>
            <a:r>
              <a:rPr lang="en-US" sz="1050" dirty="0" err="1">
                <a:solidFill>
                  <a:schemeClr val="tx1"/>
                </a:solidFill>
              </a:rPr>
              <a:t>pch</a:t>
            </a:r>
            <a:r>
              <a:rPr lang="en-US" sz="1050" dirty="0">
                <a:solidFill>
                  <a:schemeClr val="tx1"/>
                </a:solidFill>
              </a:rPr>
              <a:t> = 19)</a:t>
            </a:r>
            <a:endParaRPr lang="en-US" sz="105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9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87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bg2"/>
                </a:solidFill>
              </a:rPr>
              <a:t>Density-based Clusters</a:t>
            </a:r>
            <a:endParaRPr lang="en-US" sz="3200" b="1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4495800" cy="41939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4305" y="2286000"/>
            <a:ext cx="33528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# </a:t>
            </a:r>
            <a:r>
              <a:rPr lang="en-US" sz="1050" dirty="0" err="1" smtClean="0"/>
              <a:t>rscript</a:t>
            </a:r>
            <a:endParaRPr lang="en-US" sz="1050" dirty="0" smtClean="0"/>
          </a:p>
          <a:p>
            <a:endParaRPr lang="en-US" sz="1050" dirty="0"/>
          </a:p>
          <a:p>
            <a:r>
              <a:rPr lang="en-US" sz="1050" dirty="0" err="1" smtClean="0"/>
              <a:t>install.packages</a:t>
            </a:r>
            <a:r>
              <a:rPr lang="en-US" sz="1050" dirty="0"/>
              <a:t>("</a:t>
            </a:r>
            <a:r>
              <a:rPr lang="en-US" sz="1050" dirty="0" err="1"/>
              <a:t>fpc</a:t>
            </a:r>
            <a:r>
              <a:rPr lang="en-US" sz="1050" dirty="0"/>
              <a:t>")</a:t>
            </a:r>
          </a:p>
          <a:p>
            <a:r>
              <a:rPr lang="en-US" sz="1050" dirty="0" err="1"/>
              <a:t>install.packages</a:t>
            </a:r>
            <a:r>
              <a:rPr lang="en-US" sz="1050" dirty="0"/>
              <a:t>("</a:t>
            </a:r>
            <a:r>
              <a:rPr lang="en-US" sz="1050" dirty="0" err="1"/>
              <a:t>dbscan</a:t>
            </a:r>
            <a:r>
              <a:rPr lang="en-US" sz="1050" dirty="0"/>
              <a:t>")</a:t>
            </a:r>
          </a:p>
          <a:p>
            <a:r>
              <a:rPr lang="en-US" sz="1050" dirty="0" err="1"/>
              <a:t>install.packages</a:t>
            </a:r>
            <a:r>
              <a:rPr lang="en-US" sz="1050" dirty="0"/>
              <a:t>("</a:t>
            </a:r>
            <a:r>
              <a:rPr lang="en-US" sz="1050" dirty="0" err="1"/>
              <a:t>factoextra</a:t>
            </a:r>
            <a:r>
              <a:rPr lang="en-US" sz="1050" dirty="0"/>
              <a:t>")</a:t>
            </a:r>
          </a:p>
          <a:p>
            <a:r>
              <a:rPr lang="en-US" sz="1050" dirty="0" err="1"/>
              <a:t>install.packages</a:t>
            </a:r>
            <a:r>
              <a:rPr lang="en-US" sz="1050" dirty="0"/>
              <a:t>("</a:t>
            </a:r>
            <a:r>
              <a:rPr lang="en-US" sz="1050" dirty="0" err="1"/>
              <a:t>modeltools</a:t>
            </a:r>
            <a:r>
              <a:rPr lang="en-US" sz="1050" dirty="0"/>
              <a:t>")</a:t>
            </a:r>
          </a:p>
          <a:p>
            <a:endParaRPr lang="en-US" sz="1050" dirty="0"/>
          </a:p>
          <a:p>
            <a:r>
              <a:rPr lang="en-US" sz="1050" dirty="0"/>
              <a:t># Load the data </a:t>
            </a:r>
          </a:p>
          <a:p>
            <a:r>
              <a:rPr lang="en-US" sz="1050" dirty="0"/>
              <a:t>data("</a:t>
            </a:r>
            <a:r>
              <a:rPr lang="en-US" sz="1050" dirty="0" err="1"/>
              <a:t>multishapes</a:t>
            </a:r>
            <a:r>
              <a:rPr lang="en-US" sz="1050" dirty="0"/>
              <a:t>", package = "</a:t>
            </a:r>
            <a:r>
              <a:rPr lang="en-US" sz="1050" dirty="0" err="1"/>
              <a:t>factoextra</a:t>
            </a:r>
            <a:r>
              <a:rPr lang="en-US" sz="1050" dirty="0"/>
              <a:t>")</a:t>
            </a:r>
          </a:p>
          <a:p>
            <a:r>
              <a:rPr lang="en-US" sz="1050" dirty="0" err="1"/>
              <a:t>df</a:t>
            </a:r>
            <a:r>
              <a:rPr lang="en-US" sz="1050" dirty="0"/>
              <a:t> &lt;- </a:t>
            </a:r>
            <a:r>
              <a:rPr lang="en-US" sz="1050" dirty="0" err="1"/>
              <a:t>multishapes</a:t>
            </a:r>
            <a:r>
              <a:rPr lang="en-US" sz="1050" dirty="0"/>
              <a:t>[, 1:2]</a:t>
            </a:r>
          </a:p>
          <a:p>
            <a:r>
              <a:rPr lang="en-US" sz="1050" dirty="0"/>
              <a:t># Compute DBSCAN using </a:t>
            </a:r>
            <a:r>
              <a:rPr lang="en-US" sz="1050" dirty="0" err="1"/>
              <a:t>fpc</a:t>
            </a:r>
            <a:r>
              <a:rPr lang="en-US" sz="1050" dirty="0"/>
              <a:t> package</a:t>
            </a:r>
          </a:p>
          <a:p>
            <a:r>
              <a:rPr lang="en-US" sz="1050" dirty="0"/>
              <a:t>library("</a:t>
            </a:r>
            <a:r>
              <a:rPr lang="en-US" sz="1050" dirty="0" err="1"/>
              <a:t>fpc</a:t>
            </a:r>
            <a:r>
              <a:rPr lang="en-US" sz="1050" dirty="0"/>
              <a:t>")</a:t>
            </a:r>
          </a:p>
          <a:p>
            <a:r>
              <a:rPr lang="en-US" sz="1050" dirty="0" err="1"/>
              <a:t>set.seed</a:t>
            </a:r>
            <a:r>
              <a:rPr lang="en-US" sz="1050" dirty="0"/>
              <a:t>(123)</a:t>
            </a:r>
          </a:p>
          <a:p>
            <a:r>
              <a:rPr lang="en-US" sz="1050" dirty="0" err="1"/>
              <a:t>db</a:t>
            </a:r>
            <a:r>
              <a:rPr lang="en-US" sz="1050" dirty="0"/>
              <a:t> &lt;- </a:t>
            </a:r>
            <a:r>
              <a:rPr lang="en-US" sz="1050" dirty="0" err="1"/>
              <a:t>fpc</a:t>
            </a:r>
            <a:r>
              <a:rPr lang="en-US" sz="1050" dirty="0"/>
              <a:t>::</a:t>
            </a:r>
            <a:r>
              <a:rPr lang="en-US" sz="1050" dirty="0" err="1"/>
              <a:t>dbscan</a:t>
            </a:r>
            <a:r>
              <a:rPr lang="en-US" sz="1050" dirty="0"/>
              <a:t>(</a:t>
            </a:r>
            <a:r>
              <a:rPr lang="en-US" sz="1050" dirty="0" err="1"/>
              <a:t>df</a:t>
            </a:r>
            <a:r>
              <a:rPr lang="en-US" sz="1050" dirty="0"/>
              <a:t>, eps = 0.15, </a:t>
            </a:r>
            <a:r>
              <a:rPr lang="en-US" sz="1050" dirty="0" err="1"/>
              <a:t>MinPts</a:t>
            </a:r>
            <a:r>
              <a:rPr lang="en-US" sz="1050" dirty="0"/>
              <a:t> = 5)</a:t>
            </a:r>
          </a:p>
          <a:p>
            <a:r>
              <a:rPr lang="en-US" sz="1050" dirty="0"/>
              <a:t># Plot DBSCAN results</a:t>
            </a:r>
          </a:p>
          <a:p>
            <a:r>
              <a:rPr lang="en-US" sz="1050" dirty="0"/>
              <a:t>library("</a:t>
            </a:r>
            <a:r>
              <a:rPr lang="en-US" sz="1050" dirty="0" err="1"/>
              <a:t>factoextra</a:t>
            </a:r>
            <a:r>
              <a:rPr lang="en-US" sz="1050" dirty="0"/>
              <a:t>")</a:t>
            </a:r>
          </a:p>
          <a:p>
            <a:r>
              <a:rPr lang="en-US" sz="1050" dirty="0" err="1"/>
              <a:t>fviz_cluster</a:t>
            </a:r>
            <a:r>
              <a:rPr lang="en-US" sz="1050" dirty="0"/>
              <a:t>(</a:t>
            </a:r>
            <a:r>
              <a:rPr lang="en-US" sz="1050" dirty="0" err="1"/>
              <a:t>db</a:t>
            </a:r>
            <a:r>
              <a:rPr lang="en-US" sz="1050" dirty="0"/>
              <a:t>, data = </a:t>
            </a:r>
            <a:r>
              <a:rPr lang="en-US" sz="1050" dirty="0" err="1"/>
              <a:t>df</a:t>
            </a:r>
            <a:r>
              <a:rPr lang="en-US" sz="1050" dirty="0"/>
              <a:t>, stand = FALSE,</a:t>
            </a:r>
          </a:p>
          <a:p>
            <a:r>
              <a:rPr lang="en-US" sz="1050" dirty="0"/>
              <a:t>             ellipse = FALSE, </a:t>
            </a:r>
            <a:r>
              <a:rPr lang="en-US" sz="1050" dirty="0" err="1"/>
              <a:t>show.clust.cent</a:t>
            </a:r>
            <a:r>
              <a:rPr lang="en-US" sz="1050" dirty="0"/>
              <a:t> = FALSE,</a:t>
            </a:r>
          </a:p>
          <a:p>
            <a:r>
              <a:rPr lang="en-US" sz="1050" dirty="0"/>
              <a:t>             </a:t>
            </a:r>
            <a:r>
              <a:rPr lang="en-US" sz="1050" dirty="0" err="1"/>
              <a:t>geom</a:t>
            </a:r>
            <a:r>
              <a:rPr lang="en-US" sz="1050" dirty="0"/>
              <a:t> = "</a:t>
            </a:r>
            <a:r>
              <a:rPr lang="en-US" sz="1050" dirty="0" err="1"/>
              <a:t>point",palette</a:t>
            </a:r>
            <a:r>
              <a:rPr lang="en-US" sz="1050" dirty="0"/>
              <a:t> = "</a:t>
            </a:r>
            <a:r>
              <a:rPr lang="en-US" sz="1050" dirty="0" err="1"/>
              <a:t>jco</a:t>
            </a:r>
            <a:r>
              <a:rPr lang="en-US" sz="1050" dirty="0"/>
              <a:t>", </a:t>
            </a:r>
            <a:r>
              <a:rPr lang="en-US" sz="1050" dirty="0" err="1"/>
              <a:t>ggtheme</a:t>
            </a:r>
            <a:r>
              <a:rPr lang="en-US" sz="1050" dirty="0"/>
              <a:t> = </a:t>
            </a:r>
            <a:r>
              <a:rPr lang="en-US" sz="1050" dirty="0" err="1"/>
              <a:t>theme_classic</a:t>
            </a:r>
            <a:r>
              <a:rPr lang="en-US" sz="1050" dirty="0"/>
              <a:t>())</a:t>
            </a:r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2438400" y="1188751"/>
            <a:ext cx="5715000" cy="335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Distance to adjacent data points</a:t>
            </a: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53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87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bg2"/>
                </a:solidFill>
              </a:rPr>
              <a:t>Hierarchical Clustering: </a:t>
            </a:r>
            <a:r>
              <a:rPr lang="en-US" sz="3200" b="1" dirty="0" smtClean="0">
                <a:solidFill>
                  <a:schemeClr val="bg2"/>
                </a:solidFill>
              </a:rPr>
              <a:t>Dendrogram</a:t>
            </a:r>
            <a:endParaRPr lang="en-US" sz="32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6019800" cy="3445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48400" y="2743200"/>
            <a:ext cx="21336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## r script</a:t>
            </a:r>
          </a:p>
          <a:p>
            <a:r>
              <a:rPr lang="en-US" sz="1050" dirty="0" smtClean="0"/>
              <a:t># </a:t>
            </a:r>
            <a:r>
              <a:rPr lang="en-US" sz="1050" dirty="0"/>
              <a:t>prepare hierarchical cluster</a:t>
            </a:r>
          </a:p>
          <a:p>
            <a:r>
              <a:rPr lang="en-US" sz="1050" dirty="0" err="1"/>
              <a:t>hc</a:t>
            </a:r>
            <a:r>
              <a:rPr lang="en-US" sz="1050" dirty="0"/>
              <a:t> = </a:t>
            </a:r>
            <a:r>
              <a:rPr lang="en-US" sz="1050" dirty="0" err="1"/>
              <a:t>hclust</a:t>
            </a:r>
            <a:r>
              <a:rPr lang="en-US" sz="1050" dirty="0"/>
              <a:t>(</a:t>
            </a:r>
            <a:r>
              <a:rPr lang="en-US" sz="1050" dirty="0" err="1"/>
              <a:t>dist</a:t>
            </a:r>
            <a:r>
              <a:rPr lang="en-US" sz="1050" dirty="0"/>
              <a:t>(</a:t>
            </a:r>
            <a:r>
              <a:rPr lang="en-US" sz="1050" dirty="0" err="1"/>
              <a:t>mtcars</a:t>
            </a:r>
            <a:r>
              <a:rPr lang="en-US" sz="1050" dirty="0"/>
              <a:t>))</a:t>
            </a:r>
          </a:p>
          <a:p>
            <a:r>
              <a:rPr lang="en-US" sz="1050" dirty="0"/>
              <a:t># very simple dendrogram</a:t>
            </a:r>
          </a:p>
          <a:p>
            <a:r>
              <a:rPr lang="en-US" sz="1050" dirty="0"/>
              <a:t>plot(</a:t>
            </a:r>
            <a:r>
              <a:rPr lang="en-US" sz="1050" dirty="0" err="1"/>
              <a:t>hc</a:t>
            </a:r>
            <a:r>
              <a:rPr lang="en-US" sz="105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0331" y="6334780"/>
            <a:ext cx="6429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https</a:t>
            </a:r>
            <a:r>
              <a:rPr lang="en-US" dirty="0">
                <a:solidFill>
                  <a:schemeClr val="bg2"/>
                </a:solidFill>
              </a:rPr>
              <a:t>://</a:t>
            </a:r>
            <a:r>
              <a:rPr lang="en-US" dirty="0" smtClean="0">
                <a:solidFill>
                  <a:schemeClr val="bg2"/>
                </a:solidFill>
              </a:rPr>
              <a:t>rpubs.com/gaston/dendrograms</a:t>
            </a:r>
          </a:p>
          <a:p>
            <a:r>
              <a:rPr lang="en-US" dirty="0">
                <a:solidFill>
                  <a:schemeClr val="bg2"/>
                </a:solidFill>
              </a:rPr>
              <a:t>http://www.nonlinear.com/support/progenesis/comet/faq/v2.0/dendrogram.aspx</a:t>
            </a:r>
          </a:p>
        </p:txBody>
      </p:sp>
      <p:sp>
        <p:nvSpPr>
          <p:cNvPr id="10" name="Shape 91"/>
          <p:cNvSpPr txBox="1">
            <a:spLocks/>
          </p:cNvSpPr>
          <p:nvPr/>
        </p:nvSpPr>
        <p:spPr>
          <a:xfrm>
            <a:off x="990600" y="1188751"/>
            <a:ext cx="7162800" cy="791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Dendrogram </a:t>
            </a:r>
            <a:r>
              <a:rPr lang="en-US" b="1" dirty="0">
                <a:solidFill>
                  <a:schemeClr val="dk1"/>
                </a:solidFill>
              </a:rPr>
              <a:t>is a visual representation of </a:t>
            </a:r>
            <a:r>
              <a:rPr lang="en-US" b="1" dirty="0" smtClean="0">
                <a:solidFill>
                  <a:schemeClr val="dk1"/>
                </a:solidFill>
              </a:rPr>
              <a:t>compound-correlation </a:t>
            </a:r>
            <a:r>
              <a:rPr lang="en-US" b="1" dirty="0" smtClean="0">
                <a:solidFill>
                  <a:schemeClr val="dk1"/>
                </a:solidFill>
              </a:rPr>
              <a:t>data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vertical axis </a:t>
            </a:r>
            <a:r>
              <a:rPr lang="en-US" b="1" dirty="0" smtClean="0">
                <a:solidFill>
                  <a:schemeClr val="dk1"/>
                </a:solidFill>
              </a:rPr>
              <a:t>Height refers </a:t>
            </a:r>
            <a:r>
              <a:rPr lang="en-US" b="1" dirty="0">
                <a:solidFill>
                  <a:schemeClr val="dk1"/>
                </a:solidFill>
              </a:rPr>
              <a:t>to a distance measure between compounds or compound </a:t>
            </a:r>
            <a:r>
              <a:rPr lang="en-US" b="1" dirty="0" smtClean="0">
                <a:solidFill>
                  <a:schemeClr val="dk1"/>
                </a:solidFill>
              </a:rPr>
              <a:t>clusters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height of the node can be thought of as the distance value between the right and left sub-branch </a:t>
            </a:r>
            <a:r>
              <a:rPr lang="en-US" b="1" dirty="0" smtClean="0">
                <a:solidFill>
                  <a:schemeClr val="dk1"/>
                </a:solidFill>
              </a:rPr>
              <a:t>clusters</a:t>
            </a: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58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87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bg2"/>
                </a:solidFill>
              </a:rPr>
              <a:t>Clustering Tendency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0" name="Shape 91"/>
          <p:cNvSpPr txBox="1">
            <a:spLocks/>
          </p:cNvSpPr>
          <p:nvPr/>
        </p:nvSpPr>
        <p:spPr>
          <a:xfrm>
            <a:off x="1066800" y="1524000"/>
            <a:ext cx="7162800" cy="791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</a:rPr>
              <a:t>Clustering algorithms, including partitioning methods (K-means, PAM, CLARA and FANNY) and hierarchical clustering, are used to split the dataset into groups or clusters of similar </a:t>
            </a:r>
            <a:r>
              <a:rPr lang="en-US" sz="1600" b="1" dirty="0" smtClean="0">
                <a:solidFill>
                  <a:schemeClr val="dk1"/>
                </a:solidFill>
              </a:rPr>
              <a:t>objects</a:t>
            </a:r>
            <a:endParaRPr lang="en-US" sz="1600" b="1" dirty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</a:rPr>
              <a:t>Before applying any clustering method on the dataset, a natural question is</a:t>
            </a:r>
            <a:r>
              <a:rPr lang="en-US" sz="1600" b="1" dirty="0" smtClean="0">
                <a:solidFill>
                  <a:schemeClr val="dk1"/>
                </a:solidFill>
              </a:rPr>
              <a:t>:</a:t>
            </a:r>
            <a:endParaRPr lang="en-US" sz="1600" b="1" dirty="0">
              <a:solidFill>
                <a:schemeClr val="dk1"/>
              </a:solidFill>
            </a:endParaRPr>
          </a:p>
          <a:p>
            <a:pPr marL="114300" lvl="4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</a:pPr>
            <a:r>
              <a:rPr lang="en-US" sz="1600" b="1" dirty="0" smtClean="0">
                <a:solidFill>
                  <a:schemeClr val="dk1"/>
                </a:solidFill>
              </a:rPr>
              <a:t>	</a:t>
            </a:r>
            <a:r>
              <a:rPr lang="en-US" sz="1600" b="1" dirty="0" smtClean="0">
                <a:solidFill>
                  <a:schemeClr val="bg2"/>
                </a:solidFill>
              </a:rPr>
              <a:t>Does </a:t>
            </a:r>
            <a:r>
              <a:rPr lang="en-US" sz="1600" b="1" dirty="0">
                <a:solidFill>
                  <a:schemeClr val="bg2"/>
                </a:solidFill>
              </a:rPr>
              <a:t>the dataset </a:t>
            </a:r>
            <a:r>
              <a:rPr lang="en-US" sz="1600" b="1" dirty="0" smtClean="0">
                <a:solidFill>
                  <a:schemeClr val="bg2"/>
                </a:solidFill>
              </a:rPr>
              <a:t>contain </a:t>
            </a:r>
            <a:r>
              <a:rPr lang="en-US" sz="1600" b="1" dirty="0">
                <a:solidFill>
                  <a:schemeClr val="bg2"/>
                </a:solidFill>
              </a:rPr>
              <a:t>any inherent clusters</a:t>
            </a:r>
            <a:r>
              <a:rPr lang="en-US" sz="1600" b="1" dirty="0" smtClean="0">
                <a:solidFill>
                  <a:schemeClr val="bg2"/>
                </a:solidFill>
              </a:rPr>
              <a:t>?</a:t>
            </a:r>
            <a:endParaRPr lang="en-US" sz="1600" b="1" dirty="0">
              <a:solidFill>
                <a:schemeClr val="bg2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</a:rPr>
              <a:t>A big </a:t>
            </a:r>
            <a:r>
              <a:rPr lang="en-US" sz="1600" b="1" dirty="0" smtClean="0">
                <a:solidFill>
                  <a:schemeClr val="dk1"/>
                </a:solidFill>
              </a:rPr>
              <a:t>issue is </a:t>
            </a:r>
            <a:r>
              <a:rPr lang="en-US" sz="1600" b="1" dirty="0">
                <a:solidFill>
                  <a:schemeClr val="dk1"/>
                </a:solidFill>
              </a:rPr>
              <a:t>that clustering methods </a:t>
            </a:r>
            <a:r>
              <a:rPr lang="en-US" sz="1600" b="1" dirty="0" smtClean="0">
                <a:solidFill>
                  <a:schemeClr val="dk1"/>
                </a:solidFill>
              </a:rPr>
              <a:t>will </a:t>
            </a:r>
            <a:r>
              <a:rPr lang="en-US" sz="1600" b="1" dirty="0">
                <a:solidFill>
                  <a:schemeClr val="dk1"/>
                </a:solidFill>
              </a:rPr>
              <a:t>return clusters even if the data does not contain any </a:t>
            </a:r>
            <a:r>
              <a:rPr lang="en-US" sz="1600" b="1" dirty="0" smtClean="0">
                <a:solidFill>
                  <a:schemeClr val="dk1"/>
                </a:solidFill>
              </a:rPr>
              <a:t>clusters 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dk1"/>
                </a:solidFill>
              </a:rPr>
              <a:t>if </a:t>
            </a:r>
            <a:r>
              <a:rPr lang="en-US" sz="1600" b="1" dirty="0">
                <a:solidFill>
                  <a:schemeClr val="dk1"/>
                </a:solidFill>
              </a:rPr>
              <a:t>you blindly apply a clustering analysis on a dataset, it will divide the data into clusters because that is what it supposed to </a:t>
            </a:r>
            <a:r>
              <a:rPr lang="en-US" sz="1600" b="1" dirty="0" smtClean="0">
                <a:solidFill>
                  <a:schemeClr val="dk1"/>
                </a:solidFill>
              </a:rPr>
              <a:t>do</a:t>
            </a:r>
            <a:endParaRPr lang="en-US" sz="1600" b="1" dirty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dk1"/>
                </a:solidFill>
              </a:rPr>
              <a:t>Therefore, </a:t>
            </a:r>
            <a:r>
              <a:rPr lang="en-US" sz="1600" b="1" dirty="0">
                <a:solidFill>
                  <a:schemeClr val="dk1"/>
                </a:solidFill>
              </a:rPr>
              <a:t>before choosing a clustering approach, </a:t>
            </a:r>
            <a:r>
              <a:rPr lang="en-US" sz="1600" b="1" dirty="0" smtClean="0">
                <a:solidFill>
                  <a:schemeClr val="dk1"/>
                </a:solidFill>
              </a:rPr>
              <a:t>an </a:t>
            </a:r>
            <a:r>
              <a:rPr lang="en-US" sz="1600" b="1" dirty="0">
                <a:solidFill>
                  <a:schemeClr val="dk1"/>
                </a:solidFill>
              </a:rPr>
              <a:t>analyst has to decide whether the dataset contains meaningful clusters (</a:t>
            </a:r>
            <a:r>
              <a:rPr lang="en-US" sz="1600" b="1" dirty="0" smtClean="0">
                <a:solidFill>
                  <a:schemeClr val="dk1"/>
                </a:solidFill>
              </a:rPr>
              <a:t>i.e. </a:t>
            </a:r>
            <a:r>
              <a:rPr lang="en-US" sz="1600" b="1" dirty="0">
                <a:solidFill>
                  <a:schemeClr val="dk1"/>
                </a:solidFill>
              </a:rPr>
              <a:t>nonrandom structures) or </a:t>
            </a:r>
            <a:r>
              <a:rPr lang="en-US" sz="1600" b="1" dirty="0" smtClean="0">
                <a:solidFill>
                  <a:schemeClr val="dk1"/>
                </a:solidFill>
              </a:rPr>
              <a:t>not, and, if yes, then </a:t>
            </a:r>
            <a:r>
              <a:rPr lang="en-US" sz="1600" b="1" dirty="0">
                <a:solidFill>
                  <a:schemeClr val="dk1"/>
                </a:solidFill>
              </a:rPr>
              <a:t>how many clusters are </a:t>
            </a:r>
            <a:r>
              <a:rPr lang="en-US" sz="1600" b="1" dirty="0" smtClean="0">
                <a:solidFill>
                  <a:schemeClr val="dk1"/>
                </a:solidFill>
              </a:rPr>
              <a:t>there 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dk1"/>
                </a:solidFill>
              </a:rPr>
              <a:t>This </a:t>
            </a:r>
            <a:r>
              <a:rPr lang="en-US" sz="1600" b="1" dirty="0">
                <a:solidFill>
                  <a:schemeClr val="dk1"/>
                </a:solidFill>
              </a:rPr>
              <a:t>process is defined as the assessing of clustering tendency or the feasibility of the clustering </a:t>
            </a:r>
            <a:r>
              <a:rPr lang="en-US" sz="1600" b="1" dirty="0" smtClean="0">
                <a:solidFill>
                  <a:schemeClr val="dk1"/>
                </a:solidFill>
              </a:rPr>
              <a:t>analysis</a:t>
            </a:r>
            <a:endParaRPr lang="en-US" sz="1600" b="1" dirty="0">
              <a:solidFill>
                <a:schemeClr val="dk1"/>
              </a:solidFill>
            </a:endParaRPr>
          </a:p>
          <a:p>
            <a:pPr marL="114300" algn="ctr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</a:pPr>
            <a:r>
              <a:rPr lang="en-US" sz="1600" b="1" dirty="0">
                <a:solidFill>
                  <a:schemeClr val="bg2"/>
                </a:solidFill>
              </a:rPr>
              <a:t>http://www.sthda.com/english/wiki/print.php?id=238</a:t>
            </a:r>
          </a:p>
        </p:txBody>
      </p:sp>
    </p:spTree>
    <p:extLst>
      <p:ext uri="{BB962C8B-B14F-4D97-AF65-F5344CB8AC3E}">
        <p14:creationId xmlns:p14="http://schemas.microsoft.com/office/powerpoint/2010/main" val="1180425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87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bg2"/>
                </a:solidFill>
              </a:rPr>
              <a:t>Clustering Tendency with ggplot2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1715" y="2590800"/>
            <a:ext cx="2438400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## r script</a:t>
            </a:r>
          </a:p>
          <a:p>
            <a:r>
              <a:rPr lang="en-US" sz="1050" dirty="0"/>
              <a:t>## Clustering tendency with </a:t>
            </a:r>
            <a:r>
              <a:rPr lang="en-US" sz="1050" dirty="0" err="1"/>
              <a:t>ggplot</a:t>
            </a:r>
            <a:endParaRPr lang="en-US" sz="1050" dirty="0"/>
          </a:p>
          <a:p>
            <a:r>
              <a:rPr lang="en-US" sz="1050" dirty="0"/>
              <a:t>data("faithful")</a:t>
            </a:r>
          </a:p>
          <a:p>
            <a:r>
              <a:rPr lang="en-US" sz="1050" dirty="0" err="1"/>
              <a:t>df</a:t>
            </a:r>
            <a:r>
              <a:rPr lang="en-US" sz="1050" dirty="0"/>
              <a:t> &lt;- faithful</a:t>
            </a:r>
          </a:p>
          <a:p>
            <a:endParaRPr lang="en-US" sz="1050" dirty="0"/>
          </a:p>
          <a:p>
            <a:r>
              <a:rPr lang="en-US" sz="1050" dirty="0"/>
              <a:t>library("ggplot2")</a:t>
            </a:r>
          </a:p>
          <a:p>
            <a:r>
              <a:rPr lang="en-US" sz="1050" dirty="0" err="1"/>
              <a:t>ggplot</a:t>
            </a:r>
            <a:r>
              <a:rPr lang="en-US" sz="1050" dirty="0"/>
              <a:t>(</a:t>
            </a:r>
            <a:r>
              <a:rPr lang="en-US" sz="1050" dirty="0" err="1"/>
              <a:t>df</a:t>
            </a:r>
            <a:r>
              <a:rPr lang="en-US" sz="1050" dirty="0"/>
              <a:t>, </a:t>
            </a:r>
            <a:r>
              <a:rPr lang="en-US" sz="1050" dirty="0" err="1"/>
              <a:t>aes</a:t>
            </a:r>
            <a:r>
              <a:rPr lang="en-US" sz="1050" dirty="0"/>
              <a:t>(x=eruptions, y=waiting)) +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geom_point</a:t>
            </a:r>
            <a:r>
              <a:rPr lang="en-US" sz="1050" dirty="0"/>
              <a:t>() +  # Scatter plot</a:t>
            </a:r>
          </a:p>
          <a:p>
            <a:r>
              <a:rPr lang="en-US" sz="1050" dirty="0"/>
              <a:t>  geom_density_2d() # Add 2d density estimation</a:t>
            </a:r>
            <a:endParaRPr lang="en-US" sz="1050" dirty="0"/>
          </a:p>
        </p:txBody>
      </p:sp>
      <p:sp>
        <p:nvSpPr>
          <p:cNvPr id="10" name="Shape 91"/>
          <p:cNvSpPr txBox="1">
            <a:spLocks/>
          </p:cNvSpPr>
          <p:nvPr/>
        </p:nvSpPr>
        <p:spPr>
          <a:xfrm>
            <a:off x="1219200" y="1188751"/>
            <a:ext cx="6172200" cy="791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geom_density</a:t>
            </a:r>
            <a:r>
              <a:rPr lang="en-US" b="1" dirty="0" smtClean="0">
                <a:solidFill>
                  <a:schemeClr val="dk1"/>
                </a:solidFill>
              </a:rPr>
              <a:t> parameter – a smoothed version of histogram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Creates density isolines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</a:rPr>
              <a:t>Example uses “faithful” dataset in R </a:t>
            </a:r>
            <a:r>
              <a:rPr lang="en-US" b="1" dirty="0">
                <a:solidFill>
                  <a:schemeClr val="dk1"/>
                </a:solidFill>
              </a:rPr>
              <a:t>built in 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7" y="2178954"/>
            <a:ext cx="5685013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What is Statistical Learning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143000" y="1600200"/>
            <a:ext cx="6438901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Statistical learning refers to a vast set of tools for understanding data 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These tools can be classified as supervised or unsupervised 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Supervised statistical learning involves building a statistical model for predicting, or estimating an output based on one or more inputs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dk1"/>
                </a:solidFill>
              </a:rPr>
              <a:t>The simplest supervised learning method is a linear regression model which can be used for estimating new input examples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With unsupervised statistical learning, there are inputs but no supervising output; </a:t>
            </a:r>
            <a:r>
              <a:rPr lang="en-US" sz="1800" b="1" dirty="0" smtClean="0">
                <a:solidFill>
                  <a:schemeClr val="dk1"/>
                </a:solidFill>
              </a:rPr>
              <a:t>we learn </a:t>
            </a:r>
            <a:r>
              <a:rPr lang="en-US" sz="1800" b="1" dirty="0">
                <a:solidFill>
                  <a:schemeClr val="dk1"/>
                </a:solidFill>
              </a:rPr>
              <a:t>relationships and structure from such data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dk1"/>
                </a:solidFill>
              </a:rPr>
              <a:t>The most common unsupervised learning method is cluster analysis, which is used for exploratory data analysis to find hidden patterns or grouping in data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6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687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bg2"/>
                </a:solidFill>
              </a:rPr>
              <a:t>Clustering Tendency </a:t>
            </a:r>
            <a:br>
              <a:rPr lang="en-US" sz="3200" b="1" dirty="0" smtClean="0">
                <a:solidFill>
                  <a:schemeClr val="bg2"/>
                </a:solidFill>
              </a:rPr>
            </a:br>
            <a:r>
              <a:rPr lang="en-US" sz="3200" b="1" dirty="0" smtClean="0">
                <a:solidFill>
                  <a:schemeClr val="bg2"/>
                </a:solidFill>
              </a:rPr>
              <a:t>with Heatmap and Dendrogram</a:t>
            </a:r>
            <a:endParaRPr lang="en-US" sz="32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600200"/>
            <a:ext cx="6629400" cy="49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89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Word Clusters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by Semantic Similarity</a:t>
            </a:r>
            <a:r>
              <a:rPr lang="en-US" sz="24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Relatedness</a:t>
            </a:r>
            <a:r>
              <a:rPr lang="en-US" sz="24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, and Distance</a:t>
            </a:r>
            <a:endParaRPr lang="en-US" sz="24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52600" y="1447800"/>
            <a:ext cx="5791200" cy="25484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</a:rPr>
              <a:t>Similarity (likeness, synonymy)</a:t>
            </a:r>
          </a:p>
          <a:p>
            <a:pPr marL="800100" lvl="1" indent="-285750">
              <a:lnSpc>
                <a:spcPct val="90000"/>
              </a:lnSpc>
              <a:spcBef>
                <a:spcPts val="600"/>
              </a:spcBef>
            </a:pPr>
            <a:r>
              <a:rPr lang="en-US" sz="1100" b="1" dirty="0" smtClean="0">
                <a:solidFill>
                  <a:schemeClr val="tx1"/>
                </a:solidFill>
              </a:rPr>
              <a:t>Bank – trust</a:t>
            </a:r>
          </a:p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</a:rPr>
              <a:t>Relatedness</a:t>
            </a:r>
          </a:p>
          <a:p>
            <a:pPr marL="800100" lvl="1" indent="-285750">
              <a:lnSpc>
                <a:spcPct val="90000"/>
              </a:lnSpc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Car – wheel</a:t>
            </a:r>
          </a:p>
          <a:p>
            <a:pPr marL="800100" lvl="1" indent="-285750">
              <a:lnSpc>
                <a:spcPct val="90000"/>
              </a:lnSpc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Pencil – paper</a:t>
            </a:r>
          </a:p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</a:rPr>
              <a:t>Distance: inverse of Similarity or Relatedness</a:t>
            </a:r>
          </a:p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</a:rPr>
              <a:t>Distance can be computed using topology tree</a:t>
            </a:r>
          </a:p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endParaRPr lang="en-US" sz="1400" b="1" dirty="0">
              <a:solidFill>
                <a:schemeClr val="tx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endParaRPr lang="en-US" sz="1400" b="1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3733800" cy="232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91"/>
          <p:cNvSpPr txBox="1">
            <a:spLocks/>
          </p:cNvSpPr>
          <p:nvPr/>
        </p:nvSpPr>
        <p:spPr>
          <a:xfrm>
            <a:off x="1770529" y="5750983"/>
            <a:ext cx="5791200" cy="8001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</a:rPr>
              <a:t>Once we have semantic distances, we can create semantic clusters</a:t>
            </a:r>
          </a:p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</a:rPr>
              <a:t>R packages NLTK, </a:t>
            </a:r>
            <a:r>
              <a:rPr lang="en-US" sz="1400" b="1" dirty="0" err="1" smtClean="0">
                <a:solidFill>
                  <a:schemeClr val="tx1"/>
                </a:solidFill>
              </a:rPr>
              <a:t>wordnet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endParaRPr lang="en-US" sz="1400" b="1" dirty="0" smtClean="0">
              <a:solidFill>
                <a:schemeClr val="tx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6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196042"/>
            <a:ext cx="4552950" cy="2238375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310268" y="214426"/>
            <a:ext cx="7086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dirty="0" smtClean="0">
                <a:solidFill>
                  <a:srgbClr val="00467F"/>
                </a:solidFill>
              </a:rPr>
              <a:t>Reinforced Learning</a:t>
            </a:r>
            <a:r>
              <a:rPr lang="en-US" sz="3000" dirty="0">
                <a:solidFill>
                  <a:srgbClr val="00467F"/>
                </a:solidFill>
              </a:rPr>
              <a:t>		</a:t>
            </a:r>
            <a:br>
              <a:rPr lang="en-US" sz="3000" dirty="0">
                <a:solidFill>
                  <a:srgbClr val="00467F"/>
                </a:solidFill>
              </a:rPr>
            </a:br>
            <a:endParaRPr lang="en-US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91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6780476" cy="2604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b="1" dirty="0" smtClean="0"/>
              <a:t>Extension </a:t>
            </a:r>
            <a:r>
              <a:rPr lang="en-US" sz="1800" b="1" dirty="0"/>
              <a:t>of supervised learning </a:t>
            </a:r>
            <a:endParaRPr lang="en-US" sz="1800" b="1" dirty="0" smtClean="0"/>
          </a:p>
          <a:p>
            <a:r>
              <a:rPr lang="en-US" sz="1800" b="1" dirty="0" smtClean="0"/>
              <a:t>Based </a:t>
            </a:r>
            <a:r>
              <a:rPr lang="en-US" sz="1800" b="1" dirty="0"/>
              <a:t>on Markov Decision Process</a:t>
            </a:r>
          </a:p>
          <a:p>
            <a:r>
              <a:rPr lang="en-US" sz="1800" b="1" dirty="0" smtClean="0"/>
              <a:t>An outcome value for an action (input value) is not explicitly provided (therefore, an error is not computed) </a:t>
            </a:r>
          </a:p>
          <a:p>
            <a:r>
              <a:rPr lang="en-US" sz="1800" b="1" dirty="0" smtClean="0"/>
              <a:t>Instead, the system (“environment”) “rewards” </a:t>
            </a:r>
            <a:r>
              <a:rPr lang="en-US" sz="1800" b="1" dirty="0"/>
              <a:t>“</a:t>
            </a:r>
            <a:r>
              <a:rPr lang="en-US" sz="1800" b="1" dirty="0" smtClean="0"/>
              <a:t>agent’s” actions towards a desirable outcome and “punishes” actions taking an away from a goal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16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dirty="0" smtClean="0">
                <a:solidFill>
                  <a:srgbClr val="00467F"/>
                </a:solidFill>
              </a:rPr>
              <a:t>Information Content of a Variable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24000" y="2025649"/>
            <a:ext cx="57912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 b="1" dirty="0">
                <a:solidFill>
                  <a:schemeClr val="dk1"/>
                </a:solidFill>
              </a:rPr>
              <a:t>Regression allow to explore relationships among variable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 b="1" dirty="0">
                <a:solidFill>
                  <a:schemeClr val="dk1"/>
                </a:solidFill>
              </a:rPr>
              <a:t>What about </a:t>
            </a:r>
            <a:r>
              <a:rPr lang="en-US" sz="2000" b="1" dirty="0" smtClean="0">
                <a:solidFill>
                  <a:schemeClr val="dk1"/>
                </a:solidFill>
              </a:rPr>
              <a:t>info contained in a </a:t>
            </a:r>
            <a:r>
              <a:rPr lang="en-US" sz="2000" b="1" dirty="0">
                <a:solidFill>
                  <a:schemeClr val="dk1"/>
                </a:solidFill>
              </a:rPr>
              <a:t>variable?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 b="1" dirty="0">
                <a:solidFill>
                  <a:schemeClr val="dk1"/>
                </a:solidFill>
              </a:rPr>
              <a:t>We can assess a variable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dk1"/>
                </a:solidFill>
              </a:rPr>
              <a:t>Histogram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dk1"/>
                </a:solidFill>
              </a:rPr>
              <a:t>Factor variable (e.g. list all values a variable can take)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https://stats.idre.ucla.edu/r/modules/factor-variables/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dk1"/>
                </a:solidFill>
              </a:rPr>
              <a:t>Question: is there a way to measure </a:t>
            </a:r>
            <a:r>
              <a:rPr lang="en-US" sz="2000" b="1" dirty="0" smtClean="0">
                <a:solidFill>
                  <a:schemeClr val="dk1"/>
                </a:solidFill>
              </a:rPr>
              <a:t>amount of information in a </a:t>
            </a:r>
            <a:r>
              <a:rPr lang="en-US" sz="2000" b="1" dirty="0">
                <a:solidFill>
                  <a:schemeClr val="dk1"/>
                </a:solidFill>
              </a:rPr>
              <a:t>variable?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endParaRPr lang="en-US" b="1" dirty="0">
              <a:solidFill>
                <a:schemeClr val="dk1"/>
              </a:solidFill>
            </a:endParaRP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20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2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Amount of Information</a:t>
            </a:r>
            <a:endParaRPr lang="en-US" sz="2000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47800" y="1981200"/>
            <a:ext cx="6096000" cy="3315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/>
              <a:t>We can count number of bytes, but this would be rather size than amount of information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/>
              <a:t>Informational Entropy offers a way to measure the amount of info contained in a variable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/>
              <a:t>Entropy depends on probability of a variable to take certain value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/>
              <a:t>For a discrete variable, entropy is a function of frequency with which the variable is taking certain values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/>
              <a:t>The more values the variable can take, the high is the entropy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680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2" y="2333916"/>
            <a:ext cx="3571875" cy="847725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Informational Entropy</a:t>
            </a:r>
            <a:endParaRPr lang="en-US" sz="2000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47800" y="1524000"/>
            <a:ext cx="6096000" cy="3315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/>
              <a:t>Came into statistics from information science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/>
              <a:t>Is a measure of unpredictability (uncertainty) of a variable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1800" b="1" dirty="0" smtClean="0"/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1800" b="1" dirty="0" smtClean="0"/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/>
              <a:t>P(x</a:t>
            </a:r>
            <a:r>
              <a:rPr lang="en-US" b="1" baseline="-25000" dirty="0" smtClean="0"/>
              <a:t>i</a:t>
            </a:r>
            <a:r>
              <a:rPr lang="en-US" b="1" dirty="0" smtClean="0"/>
              <a:t>) – probability of a value of a discrete variable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/>
              <a:t>E.g.: (Frequency of value)/(Number of values) 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/>
              <a:t>Entropy has a range from 0 to 1 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/>
              <a:t>If the data is completely homogeneous (all samples are same), the entropy is zero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/>
              <a:t>If the data is totally random, the entropy is 1</a:t>
            </a:r>
          </a:p>
        </p:txBody>
      </p:sp>
    </p:spTree>
    <p:extLst>
      <p:ext uri="{BB962C8B-B14F-4D97-AF65-F5344CB8AC3E}">
        <p14:creationId xmlns:p14="http://schemas.microsoft.com/office/powerpoint/2010/main" val="2335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Entropy of a Coin 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Toss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 smtClean="0">
                <a:solidFill>
                  <a:srgbClr val="00467F"/>
                </a:solidFill>
                <a:sym typeface="Arial"/>
              </a:rPr>
              <a:t>(</a:t>
            </a:r>
            <a:r>
              <a:rPr lang="en-US" sz="2000" dirty="0" smtClean="0">
                <a:solidFill>
                  <a:srgbClr val="00467F"/>
                </a:solidFill>
              </a:rPr>
              <a:t>Binary Function)</a:t>
            </a:r>
            <a:endParaRPr lang="en-US" sz="1400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4419600"/>
            <a:ext cx="6864971" cy="211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bg2"/>
                </a:solidFill>
              </a:rPr>
              <a:t>Claude Shannon definition of entropy: </a:t>
            </a:r>
          </a:p>
          <a:p>
            <a:pPr marL="11430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bg2"/>
                </a:solidFill>
              </a:rPr>
              <a:t>H(X) =  - Q(Y) log</a:t>
            </a:r>
            <a:r>
              <a:rPr lang="en-US" b="1" baseline="-25000" dirty="0">
                <a:solidFill>
                  <a:schemeClr val="bg2"/>
                </a:solidFill>
              </a:rPr>
              <a:t>2</a:t>
            </a:r>
            <a:r>
              <a:rPr lang="en-US" b="1" dirty="0">
                <a:solidFill>
                  <a:schemeClr val="bg2"/>
                </a:solidFill>
              </a:rPr>
              <a:t> Q(X)  - P(X) log</a:t>
            </a:r>
            <a:r>
              <a:rPr lang="en-US" b="1" baseline="-25000" dirty="0">
                <a:solidFill>
                  <a:schemeClr val="bg2"/>
                </a:solidFill>
              </a:rPr>
              <a:t>2</a:t>
            </a:r>
            <a:r>
              <a:rPr lang="en-US" b="1" dirty="0">
                <a:solidFill>
                  <a:schemeClr val="bg2"/>
                </a:solidFill>
              </a:rPr>
              <a:t> P(X)</a:t>
            </a:r>
          </a:p>
          <a:p>
            <a:pPr marL="114300" lvl="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bg2"/>
                </a:solidFill>
              </a:rPr>
              <a:t>Think of a coin toss as a variable with two outcomes: heads Q(X) or tails P(X)</a:t>
            </a:r>
          </a:p>
          <a:p>
            <a:pPr marL="11430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bg2"/>
                </a:solidFill>
              </a:rPr>
              <a:t>Log</a:t>
            </a:r>
            <a:r>
              <a:rPr lang="en-US" b="1" baseline="-25000" dirty="0">
                <a:solidFill>
                  <a:schemeClr val="bg2"/>
                </a:solidFill>
              </a:rPr>
              <a:t>2</a:t>
            </a:r>
            <a:r>
              <a:rPr lang="en-US" b="1" dirty="0">
                <a:solidFill>
                  <a:schemeClr val="bg2"/>
                </a:solidFill>
              </a:rPr>
              <a:t> – defines entropy units - bits (can also be in Ln - </a:t>
            </a:r>
            <a:r>
              <a:rPr lang="en-US" b="1" i="1" dirty="0" err="1">
                <a:solidFill>
                  <a:schemeClr val="bg2"/>
                </a:solidFill>
              </a:rPr>
              <a:t>nats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 err="1">
                <a:solidFill>
                  <a:schemeClr val="bg2"/>
                </a:solidFill>
              </a:rPr>
              <a:t>Lg</a:t>
            </a:r>
            <a:r>
              <a:rPr lang="en-US" b="1" dirty="0">
                <a:solidFill>
                  <a:schemeClr val="bg2"/>
                </a:solidFill>
              </a:rPr>
              <a:t> -</a:t>
            </a:r>
            <a:r>
              <a:rPr lang="en-US" b="1" i="1" dirty="0">
                <a:solidFill>
                  <a:schemeClr val="bg2"/>
                </a:solidFill>
              </a:rPr>
              <a:t>bans)</a:t>
            </a:r>
            <a:endParaRPr lang="en-US" b="1" dirty="0">
              <a:solidFill>
                <a:schemeClr val="bg2"/>
              </a:solidFill>
            </a:endParaRPr>
          </a:p>
          <a:p>
            <a:pPr marL="114300" lvl="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bg2"/>
                </a:solidFill>
              </a:rPr>
              <a:t>Probability 0 or </a:t>
            </a:r>
            <a:r>
              <a:rPr lang="en-US" b="1" dirty="0" smtClean="0">
                <a:solidFill>
                  <a:schemeClr val="bg2"/>
                </a:solidFill>
              </a:rPr>
              <a:t>1: </a:t>
            </a:r>
            <a:r>
              <a:rPr lang="en-US" b="1" dirty="0">
                <a:solidFill>
                  <a:schemeClr val="bg2"/>
                </a:solidFill>
              </a:rPr>
              <a:t>Entropy = </a:t>
            </a:r>
            <a:r>
              <a:rPr lang="en-US" b="1" dirty="0" smtClean="0">
                <a:solidFill>
                  <a:schemeClr val="bg2"/>
                </a:solidFill>
              </a:rPr>
              <a:t>0, homogeneous data (“data purity”)</a:t>
            </a:r>
            <a:endParaRPr lang="en-US" b="1" dirty="0">
              <a:solidFill>
                <a:schemeClr val="bg2"/>
              </a:solidFill>
            </a:endParaRPr>
          </a:p>
          <a:p>
            <a:pPr marL="114300" lvl="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bg2"/>
                </a:solidFill>
              </a:rPr>
              <a:t>Probability </a:t>
            </a:r>
            <a:r>
              <a:rPr lang="en-US" b="1" dirty="0" smtClean="0">
                <a:solidFill>
                  <a:schemeClr val="bg2"/>
                </a:solidFill>
              </a:rPr>
              <a:t>0.5: Entropy </a:t>
            </a:r>
            <a:r>
              <a:rPr lang="en-US" b="1" dirty="0">
                <a:solidFill>
                  <a:schemeClr val="bg2"/>
                </a:solidFill>
              </a:rPr>
              <a:t>= </a:t>
            </a:r>
            <a:r>
              <a:rPr lang="en-US" b="1" dirty="0" smtClean="0">
                <a:solidFill>
                  <a:schemeClr val="bg2"/>
                </a:solidFill>
              </a:rPr>
              <a:t>1, equally divided data  </a:t>
            </a:r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6" name="Picture 6" descr="Image result for informational entr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387157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3733800" y="2514600"/>
            <a:ext cx="914400" cy="762000"/>
          </a:xfrm>
          <a:prstGeom prst="wedgeRoundRectCallout">
            <a:avLst>
              <a:gd name="adj1" fmla="val 38889"/>
              <a:gd name="adj2" fmla="val -20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Fair Coin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683658" y="2159000"/>
            <a:ext cx="914400" cy="762000"/>
          </a:xfrm>
          <a:prstGeom prst="wedgeRoundRectCallout">
            <a:avLst>
              <a:gd name="adj1" fmla="val -211110"/>
              <a:gd name="adj2" fmla="val -114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Unfair Coin</a:t>
            </a:r>
          </a:p>
        </p:txBody>
      </p:sp>
    </p:spTree>
    <p:extLst>
      <p:ext uri="{BB962C8B-B14F-4D97-AF65-F5344CB8AC3E}">
        <p14:creationId xmlns:p14="http://schemas.microsoft.com/office/powerpoint/2010/main" val="162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Why Shannon Used Logarithmic 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Function in Entropy?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676400" y="1752600"/>
            <a:ext cx="57912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>
                <a:solidFill>
                  <a:schemeClr val="tx1"/>
                </a:solidFill>
              </a:rPr>
              <a:t>Why is log() often used in theory of probability?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Short answer: because it works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Why does log work well with probabilities?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>
                <a:solidFill>
                  <a:schemeClr val="tx1"/>
                </a:solidFill>
              </a:rPr>
              <a:t>Conditional probability (probability of A if B already happen)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 smtClean="0">
                <a:solidFill>
                  <a:schemeClr val="tx1"/>
                </a:solidFill>
              </a:rPr>
              <a:t>P(A|B) = P(A) * P(B)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 smtClean="0">
                <a:solidFill>
                  <a:schemeClr val="tx1"/>
                </a:solidFill>
              </a:rPr>
              <a:t>P(A|B|C) = </a:t>
            </a:r>
            <a:r>
              <a:rPr lang="en-US" sz="1600" b="1" dirty="0">
                <a:solidFill>
                  <a:schemeClr val="tx1"/>
                </a:solidFill>
              </a:rPr>
              <a:t>P(A) * P(B</a:t>
            </a:r>
            <a:r>
              <a:rPr lang="en-US" sz="1600" b="1" dirty="0" smtClean="0">
                <a:solidFill>
                  <a:schemeClr val="tx1"/>
                </a:solidFill>
              </a:rPr>
              <a:t>) * P(C)</a:t>
            </a:r>
            <a:endParaRPr lang="en-US" sz="1600" b="1" dirty="0">
              <a:solidFill>
                <a:schemeClr val="tx1"/>
              </a:solidFill>
            </a:endParaRP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(Computing permutations also require multiplication)</a:t>
            </a: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>
                <a:solidFill>
                  <a:schemeClr val="tx1"/>
                </a:solidFill>
              </a:rPr>
              <a:t>Basic property of logarithms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 smtClean="0">
                <a:solidFill>
                  <a:schemeClr val="tx1"/>
                </a:solidFill>
              </a:rPr>
              <a:t>Log(P(A</a:t>
            </a:r>
            <a:r>
              <a:rPr lang="en-US" sz="1600" b="1" dirty="0">
                <a:solidFill>
                  <a:schemeClr val="tx1"/>
                </a:solidFill>
              </a:rPr>
              <a:t>) * P(B</a:t>
            </a:r>
            <a:r>
              <a:rPr lang="en-US" sz="1600" b="1" dirty="0" smtClean="0">
                <a:solidFill>
                  <a:schemeClr val="tx1"/>
                </a:solidFill>
              </a:rPr>
              <a:t>)) = </a:t>
            </a:r>
            <a:r>
              <a:rPr lang="en-US" sz="1600" b="1" dirty="0">
                <a:solidFill>
                  <a:schemeClr val="tx1"/>
                </a:solidFill>
              </a:rPr>
              <a:t>Log(P(A</a:t>
            </a:r>
            <a:r>
              <a:rPr lang="en-US" sz="1600" b="1" dirty="0" smtClean="0">
                <a:solidFill>
                  <a:schemeClr val="tx1"/>
                </a:solidFill>
              </a:rPr>
              <a:t>)) + Log(P(B</a:t>
            </a:r>
            <a:r>
              <a:rPr lang="en-US" sz="1600" b="1" dirty="0">
                <a:solidFill>
                  <a:schemeClr val="tx1"/>
                </a:solidFill>
              </a:rPr>
              <a:t>))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 smtClean="0">
                <a:solidFill>
                  <a:schemeClr val="bg2"/>
                </a:solidFill>
              </a:rPr>
              <a:t>Addition is much easier to work with than multiplication</a:t>
            </a:r>
          </a:p>
          <a:p>
            <a:pPr marL="800100" lvl="1" indent="-285750">
              <a:lnSpc>
                <a:spcPct val="90000"/>
              </a:lnSpc>
              <a:spcBef>
                <a:spcPts val="1000"/>
              </a:spcBef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400050" indent="-285750">
              <a:lnSpc>
                <a:spcPct val="90000"/>
              </a:lnSpc>
              <a:spcBef>
                <a:spcPts val="1000"/>
              </a:spcBef>
            </a:pPr>
            <a:endParaRPr lang="en-US" sz="1800" b="1" dirty="0">
              <a:solidFill>
                <a:schemeClr val="tx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1800" b="1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3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310268" y="214426"/>
            <a:ext cx="7086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dirty="0">
                <a:solidFill>
                  <a:srgbClr val="00467F"/>
                </a:solidFill>
              </a:rPr>
              <a:t>Information Gain		</a:t>
            </a:r>
            <a:br>
              <a:rPr lang="en-US" sz="3000" dirty="0">
                <a:solidFill>
                  <a:srgbClr val="00467F"/>
                </a:solidFill>
              </a:rPr>
            </a:br>
            <a:endParaRPr lang="en-US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1981200"/>
            <a:ext cx="60579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The information gain is based on the decrease in entropy after a dataset is split on an attribute</a:t>
            </a:r>
          </a:p>
          <a:p>
            <a:pPr lvl="1">
              <a:spcAft>
                <a:spcPts val="600"/>
              </a:spcAft>
              <a:buClr>
                <a:srgbClr val="C00000"/>
              </a:buClr>
            </a:pPr>
            <a:r>
              <a:rPr lang="en-US" sz="2000" b="1" dirty="0"/>
              <a:t>	</a:t>
            </a:r>
            <a:r>
              <a:rPr lang="en-US" sz="1600" b="1" dirty="0"/>
              <a:t>Information Gain = Entropy(parent) – 	Entropy(children)</a:t>
            </a:r>
          </a:p>
          <a:p>
            <a:pPr marL="285750" indent="-28575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Find an attribute that returns the highest information gain </a:t>
            </a:r>
            <a:r>
              <a:rPr lang="en-US" sz="2000" b="1" dirty="0" smtClean="0"/>
              <a:t>for </a:t>
            </a:r>
            <a:r>
              <a:rPr lang="en-US" sz="2000" b="1" dirty="0"/>
              <a:t>an attribute you are interested </a:t>
            </a:r>
            <a:r>
              <a:rPr lang="en-US" sz="2000" b="1" dirty="0" smtClean="0"/>
              <a:t>in</a:t>
            </a:r>
          </a:p>
          <a:p>
            <a:pPr lvl="4">
              <a:spcAft>
                <a:spcPts val="600"/>
              </a:spcAft>
              <a:buClr>
                <a:srgbClr val="C00000"/>
              </a:buClr>
            </a:pPr>
            <a:r>
              <a:rPr lang="en-US" sz="2000" b="1" dirty="0" smtClean="0"/>
              <a:t>	</a:t>
            </a:r>
            <a:r>
              <a:rPr lang="en-US" sz="1600" b="1" dirty="0" smtClean="0"/>
              <a:t>Split on attribute A, so you get max gain on  	attribute B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696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4456717" cy="3667507"/>
          </a:xfrm>
          <a:prstGeom prst="rect">
            <a:avLst/>
          </a:prstGeom>
        </p:spPr>
      </p:pic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086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b="1" dirty="0">
                <a:solidFill>
                  <a:srgbClr val="00467F"/>
                </a:solidFill>
              </a:rPr>
              <a:t>Entropy Consideration </a:t>
            </a:r>
            <a:br>
              <a:rPr lang="en-US" sz="3000" b="1" dirty="0">
                <a:solidFill>
                  <a:srgbClr val="00467F"/>
                </a:solidFill>
              </a:rPr>
            </a:br>
            <a:r>
              <a:rPr lang="en-US" sz="3000" b="1" dirty="0">
                <a:solidFill>
                  <a:srgbClr val="00467F"/>
                </a:solidFill>
              </a:rPr>
              <a:t>for Binary Decision Tree	</a:t>
            </a:r>
            <a:br>
              <a:rPr lang="en-US" sz="3000" b="1" dirty="0">
                <a:solidFill>
                  <a:srgbClr val="00467F"/>
                </a:solidFill>
              </a:rPr>
            </a:br>
            <a:endParaRPr lang="en-US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5562600"/>
            <a:ext cx="60579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Split on attribute “Does it move?”</a:t>
            </a:r>
          </a:p>
          <a:p>
            <a:pPr marL="285750" indent="-28575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b="1" dirty="0" smtClean="0"/>
              <a:t>Analyze gain </a:t>
            </a:r>
            <a:r>
              <a:rPr lang="en-US" sz="2000" b="1" dirty="0"/>
              <a:t>on attribute “Should it move?”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57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467F"/>
                </a:solidFill>
              </a:rPr>
              <a:t>Supervised Vs. Unsupervised Learning</a:t>
            </a:r>
            <a:endParaRPr lang="en-US" sz="3200" dirty="0"/>
          </a:p>
        </p:txBody>
      </p:sp>
      <p:pic>
        <p:nvPicPr>
          <p:cNvPr id="1026" name="Picture 2" descr="Image result for supervised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829425" cy="30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24052" y="5029199"/>
            <a:ext cx="2695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Training data is labelled </a:t>
            </a:r>
          </a:p>
          <a:p>
            <a:r>
              <a:rPr lang="en-US" sz="1600" b="1" dirty="0"/>
              <a:t>Categorize new data based on the training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5029199"/>
            <a:ext cx="2773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 training data</a:t>
            </a:r>
          </a:p>
          <a:p>
            <a:r>
              <a:rPr lang="en-US" sz="1600" b="1" dirty="0"/>
              <a:t>Find clusters and look for other dimensions to infer their nature</a:t>
            </a:r>
          </a:p>
        </p:txBody>
      </p:sp>
    </p:spTree>
    <p:extLst>
      <p:ext uri="{BB962C8B-B14F-4D97-AF65-F5344CB8AC3E}">
        <p14:creationId xmlns:p14="http://schemas.microsoft.com/office/powerpoint/2010/main" val="20546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Information </a:t>
            </a: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Gain </a:t>
            </a: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b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smtClean="0">
                <a:solidFill>
                  <a:srgbClr val="00467F"/>
                </a:solidFill>
              </a:rPr>
              <a:t>Using Frequencies of Attribute Values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162425" y="4343400"/>
            <a:ext cx="7162800" cy="251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dk1"/>
                </a:solidFill>
              </a:rPr>
              <a:t>Entropy of the full set ABCDEF on DIM attribute </a:t>
            </a:r>
            <a:r>
              <a:rPr lang="en-US" sz="1400" b="1" dirty="0">
                <a:solidFill>
                  <a:schemeClr val="dk1"/>
                </a:solidFill>
              </a:rPr>
              <a:t>= </a:t>
            </a:r>
            <a:endParaRPr lang="en-US" sz="1400" b="1" dirty="0" smtClean="0">
              <a:solidFill>
                <a:schemeClr val="dk1"/>
              </a:solidFill>
            </a:endParaRPr>
          </a:p>
          <a:p>
            <a:pPr marL="11430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dk1"/>
                </a:solidFill>
              </a:rPr>
              <a:t> 	- (3/7)log</a:t>
            </a:r>
            <a:r>
              <a:rPr lang="en-US" sz="1400" b="1" baseline="-25000" dirty="0" smtClean="0">
                <a:solidFill>
                  <a:schemeClr val="dk1"/>
                </a:solidFill>
              </a:rPr>
              <a:t>2</a:t>
            </a:r>
            <a:r>
              <a:rPr lang="en-US" sz="1400" b="1" dirty="0" smtClean="0">
                <a:solidFill>
                  <a:schemeClr val="dk1"/>
                </a:solidFill>
              </a:rPr>
              <a:t>(3/7) </a:t>
            </a:r>
            <a:r>
              <a:rPr lang="en-US" sz="1400" b="1" dirty="0">
                <a:solidFill>
                  <a:schemeClr val="dk1"/>
                </a:solidFill>
              </a:rPr>
              <a:t>- </a:t>
            </a:r>
            <a:r>
              <a:rPr lang="en-US" sz="1400" b="1" dirty="0" smtClean="0">
                <a:solidFill>
                  <a:schemeClr val="dk1"/>
                </a:solidFill>
              </a:rPr>
              <a:t>(4/7)log</a:t>
            </a:r>
            <a:r>
              <a:rPr lang="en-US" sz="1400" b="1" baseline="-25000" dirty="0" smtClean="0">
                <a:solidFill>
                  <a:schemeClr val="dk1"/>
                </a:solidFill>
              </a:rPr>
              <a:t>2</a:t>
            </a:r>
            <a:r>
              <a:rPr lang="en-US" sz="1400" b="1" dirty="0" smtClean="0">
                <a:solidFill>
                  <a:schemeClr val="dk1"/>
                </a:solidFill>
              </a:rPr>
              <a:t>(4/7) = 0.5 + 0.5 = 0.99</a:t>
            </a:r>
          </a:p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dk1"/>
                </a:solidFill>
              </a:rPr>
              <a:t>Entropy of the child set ABC =</a:t>
            </a:r>
            <a:endParaRPr lang="en-US" sz="1400" b="1" dirty="0">
              <a:solidFill>
                <a:schemeClr val="dk1"/>
              </a:solidFill>
            </a:endParaRPr>
          </a:p>
          <a:p>
            <a:pPr marL="45720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dk1"/>
                </a:solidFill>
              </a:rPr>
              <a:t>= - (2/3)log</a:t>
            </a:r>
            <a:r>
              <a:rPr lang="en-US" sz="1400" b="1" baseline="-25000" dirty="0" smtClean="0">
                <a:solidFill>
                  <a:schemeClr val="dk1"/>
                </a:solidFill>
              </a:rPr>
              <a:t>2</a:t>
            </a:r>
            <a:r>
              <a:rPr lang="en-US" sz="1400" b="1" dirty="0" smtClean="0">
                <a:solidFill>
                  <a:schemeClr val="dk1"/>
                </a:solidFill>
              </a:rPr>
              <a:t>(2/3) </a:t>
            </a:r>
            <a:r>
              <a:rPr lang="en-US" sz="1400" b="1" dirty="0">
                <a:solidFill>
                  <a:schemeClr val="dk1"/>
                </a:solidFill>
              </a:rPr>
              <a:t>- (</a:t>
            </a:r>
            <a:r>
              <a:rPr lang="en-US" sz="1400" b="1" dirty="0" smtClean="0">
                <a:solidFill>
                  <a:schemeClr val="dk1"/>
                </a:solidFill>
              </a:rPr>
              <a:t>1/3)log</a:t>
            </a:r>
            <a:r>
              <a:rPr lang="en-US" sz="1400" b="1" baseline="-25000" dirty="0" smtClean="0">
                <a:solidFill>
                  <a:schemeClr val="dk1"/>
                </a:solidFill>
              </a:rPr>
              <a:t>2</a:t>
            </a:r>
            <a:r>
              <a:rPr lang="en-US" sz="1400" b="1" dirty="0" smtClean="0">
                <a:solidFill>
                  <a:schemeClr val="dk1"/>
                </a:solidFill>
              </a:rPr>
              <a:t>(1/3) </a:t>
            </a:r>
            <a:r>
              <a:rPr lang="en-US" sz="1400" b="1" dirty="0">
                <a:solidFill>
                  <a:schemeClr val="dk1"/>
                </a:solidFill>
              </a:rPr>
              <a:t>= </a:t>
            </a:r>
            <a:r>
              <a:rPr lang="en-US" sz="1400" b="1" dirty="0" smtClean="0">
                <a:solidFill>
                  <a:schemeClr val="dk1"/>
                </a:solidFill>
              </a:rPr>
              <a:t> 0.39 + 0.53 = 0.92</a:t>
            </a:r>
          </a:p>
          <a:p>
            <a:pPr marL="400050" indent="-28575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dk1"/>
                </a:solidFill>
              </a:rPr>
              <a:t>Entropy of the child set </a:t>
            </a:r>
            <a:r>
              <a:rPr lang="en-US" sz="1400" b="1" dirty="0" smtClean="0">
                <a:solidFill>
                  <a:schemeClr val="dk1"/>
                </a:solidFill>
              </a:rPr>
              <a:t>DEFG </a:t>
            </a:r>
            <a:r>
              <a:rPr lang="en-US" sz="1400" b="1" dirty="0">
                <a:solidFill>
                  <a:schemeClr val="dk1"/>
                </a:solidFill>
              </a:rPr>
              <a:t>=</a:t>
            </a:r>
          </a:p>
          <a:p>
            <a:pPr marL="45720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dk1"/>
                </a:solidFill>
              </a:rPr>
              <a:t>= - </a:t>
            </a:r>
            <a:r>
              <a:rPr lang="en-US" sz="1400" b="1" dirty="0" smtClean="0">
                <a:solidFill>
                  <a:schemeClr val="dk1"/>
                </a:solidFill>
              </a:rPr>
              <a:t>(3/4)log</a:t>
            </a:r>
            <a:r>
              <a:rPr lang="en-US" sz="1400" b="1" baseline="-25000" dirty="0" smtClean="0">
                <a:solidFill>
                  <a:schemeClr val="dk1"/>
                </a:solidFill>
              </a:rPr>
              <a:t>2</a:t>
            </a:r>
            <a:r>
              <a:rPr lang="en-US" sz="1400" b="1" dirty="0" smtClean="0">
                <a:solidFill>
                  <a:schemeClr val="dk1"/>
                </a:solidFill>
              </a:rPr>
              <a:t>(3/4) </a:t>
            </a:r>
            <a:r>
              <a:rPr lang="en-US" sz="1400" b="1" dirty="0">
                <a:solidFill>
                  <a:schemeClr val="dk1"/>
                </a:solidFill>
              </a:rPr>
              <a:t>- </a:t>
            </a:r>
            <a:r>
              <a:rPr lang="en-US" sz="1400" b="1" dirty="0" smtClean="0">
                <a:solidFill>
                  <a:schemeClr val="dk1"/>
                </a:solidFill>
              </a:rPr>
              <a:t>(1/4)log</a:t>
            </a:r>
            <a:r>
              <a:rPr lang="en-US" sz="1400" b="1" baseline="-25000" dirty="0" smtClean="0">
                <a:solidFill>
                  <a:schemeClr val="dk1"/>
                </a:solidFill>
              </a:rPr>
              <a:t>2</a:t>
            </a:r>
            <a:r>
              <a:rPr lang="en-US" sz="1400" b="1" dirty="0" smtClean="0">
                <a:solidFill>
                  <a:schemeClr val="dk1"/>
                </a:solidFill>
              </a:rPr>
              <a:t>(1/4) </a:t>
            </a:r>
            <a:r>
              <a:rPr lang="en-US" sz="1400" b="1" dirty="0">
                <a:solidFill>
                  <a:schemeClr val="dk1"/>
                </a:solidFill>
              </a:rPr>
              <a:t>=  </a:t>
            </a:r>
            <a:r>
              <a:rPr lang="en-US" sz="1400" b="1" dirty="0" smtClean="0">
                <a:solidFill>
                  <a:schemeClr val="dk1"/>
                </a:solidFill>
              </a:rPr>
              <a:t>0.31 </a:t>
            </a:r>
            <a:r>
              <a:rPr lang="en-US" sz="1400" b="1" dirty="0">
                <a:solidFill>
                  <a:schemeClr val="dk1"/>
                </a:solidFill>
              </a:rPr>
              <a:t>+ </a:t>
            </a:r>
            <a:r>
              <a:rPr lang="en-US" sz="1400" b="1" dirty="0" smtClean="0">
                <a:solidFill>
                  <a:schemeClr val="dk1"/>
                </a:solidFill>
              </a:rPr>
              <a:t>0.5 </a:t>
            </a:r>
            <a:r>
              <a:rPr lang="en-US" sz="1400" b="1" dirty="0">
                <a:solidFill>
                  <a:schemeClr val="dk1"/>
                </a:solidFill>
              </a:rPr>
              <a:t>= </a:t>
            </a:r>
            <a:r>
              <a:rPr lang="en-US" sz="1400" b="1" dirty="0" smtClean="0">
                <a:solidFill>
                  <a:schemeClr val="dk1"/>
                </a:solidFill>
              </a:rPr>
              <a:t>0.81</a:t>
            </a:r>
            <a:endParaRPr lang="en-US" sz="1400" b="1" dirty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dk1"/>
                </a:solidFill>
              </a:rPr>
              <a:t>Information </a:t>
            </a:r>
            <a:r>
              <a:rPr lang="en-US" sz="1400" b="1" dirty="0">
                <a:solidFill>
                  <a:schemeClr val="dk1"/>
                </a:solidFill>
              </a:rPr>
              <a:t>gain = </a:t>
            </a:r>
          </a:p>
          <a:p>
            <a:pPr marL="45720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dk1"/>
                </a:solidFill>
              </a:rPr>
              <a:t>= Entropy(ABCDEF</a:t>
            </a:r>
            <a:r>
              <a:rPr lang="en-US" sz="1400" b="1" dirty="0">
                <a:solidFill>
                  <a:schemeClr val="dk1"/>
                </a:solidFill>
              </a:rPr>
              <a:t>) </a:t>
            </a:r>
            <a:r>
              <a:rPr lang="en-US" sz="1400" b="1" dirty="0" smtClean="0">
                <a:solidFill>
                  <a:schemeClr val="dk1"/>
                </a:solidFill>
              </a:rPr>
              <a:t>– (3/7) * Entropy(ABC) – (</a:t>
            </a:r>
            <a:r>
              <a:rPr lang="en-US" sz="1400" b="1" dirty="0">
                <a:solidFill>
                  <a:schemeClr val="dk1"/>
                </a:solidFill>
              </a:rPr>
              <a:t>4/7) * </a:t>
            </a:r>
            <a:r>
              <a:rPr lang="en-US" sz="1400" b="1" dirty="0" smtClean="0">
                <a:solidFill>
                  <a:schemeClr val="dk1"/>
                </a:solidFill>
              </a:rPr>
              <a:t>Entropy(DEFG) = 0.25</a:t>
            </a:r>
            <a:endParaRPr lang="en-US" sz="1000" b="1" i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endParaRPr lang="en-US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8565"/>
              </p:ext>
            </p:extLst>
          </p:nvPr>
        </p:nvGraphicFramePr>
        <p:xfrm>
          <a:off x="1828800" y="1207399"/>
          <a:ext cx="6070599" cy="2929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5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35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3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78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Object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Does it </a:t>
                      </a:r>
                      <a:r>
                        <a:rPr lang="en-US" b="1" dirty="0" smtClean="0"/>
                        <a:t>Move (DIM)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Should it </a:t>
                      </a:r>
                      <a:r>
                        <a:rPr lang="en-US" b="1" dirty="0" smtClean="0"/>
                        <a:t>Move (SIM)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5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5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5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5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5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5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5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1308099" y="1555684"/>
            <a:ext cx="381000" cy="1066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308099" y="2697505"/>
            <a:ext cx="381000" cy="140319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276" y="1789862"/>
            <a:ext cx="1220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Subset ABC</a:t>
            </a:r>
          </a:p>
          <a:p>
            <a:pPr algn="ctr"/>
            <a:r>
              <a:rPr lang="en-US" b="1" dirty="0" smtClean="0">
                <a:solidFill>
                  <a:schemeClr val="dk1"/>
                </a:solidFill>
              </a:rPr>
              <a:t>DIM?=Y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774" y="2972528"/>
            <a:ext cx="132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Subset DEFG</a:t>
            </a:r>
          </a:p>
          <a:p>
            <a:pPr algn="ctr"/>
            <a:r>
              <a:rPr lang="en-US" b="1" dirty="0" smtClean="0">
                <a:solidFill>
                  <a:schemeClr val="dk1"/>
                </a:solidFill>
              </a:rPr>
              <a:t>DIM?=N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flipH="1">
            <a:off x="7947214" y="1927762"/>
            <a:ext cx="381000" cy="723899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02813" y="2982449"/>
            <a:ext cx="71717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3 out of 4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flipH="1">
            <a:off x="7947214" y="2697506"/>
            <a:ext cx="381000" cy="1066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52014" y="1989069"/>
            <a:ext cx="717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2 out of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flipH="1">
            <a:off x="5181600" y="1541334"/>
            <a:ext cx="381000" cy="108115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08814" y="1789862"/>
            <a:ext cx="717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3 out of 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38694" y="2976684"/>
            <a:ext cx="71717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4 out of 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flipH="1">
            <a:off x="5183095" y="2691740"/>
            <a:ext cx="381000" cy="134685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flipH="1" flipV="1">
            <a:off x="7944225" y="1511986"/>
            <a:ext cx="381000" cy="355734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52014" y="1431687"/>
            <a:ext cx="717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1 out of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flipH="1" flipV="1">
            <a:off x="7944225" y="3821338"/>
            <a:ext cx="381000" cy="355734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02813" y="3716557"/>
            <a:ext cx="71717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1 out of 4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687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467F"/>
                </a:solidFill>
              </a:rPr>
              <a:t>Decision Tree</a:t>
            </a:r>
            <a:br>
              <a:rPr lang="en-US" sz="3200" dirty="0" smtClean="0">
                <a:solidFill>
                  <a:srgbClr val="00467F"/>
                </a:solidFill>
              </a:rPr>
            </a:br>
            <a:r>
              <a:rPr lang="en-US" sz="3200" dirty="0" smtClean="0">
                <a:solidFill>
                  <a:srgbClr val="00467F"/>
                </a:solidFill>
              </a:rPr>
              <a:t>Information Gain ID3 Algorithm</a:t>
            </a:r>
            <a:br>
              <a:rPr lang="en-US" sz="3200" dirty="0" smtClean="0">
                <a:solidFill>
                  <a:srgbClr val="00467F"/>
                </a:solidFill>
              </a:rPr>
            </a:br>
            <a:r>
              <a:rPr lang="en-US" sz="2400" dirty="0" smtClean="0">
                <a:solidFill>
                  <a:srgbClr val="00467F"/>
                </a:solidFill>
              </a:rPr>
              <a:t>(Iterative </a:t>
            </a:r>
            <a:r>
              <a:rPr lang="en-US" sz="2400" dirty="0" err="1" smtClean="0">
                <a:solidFill>
                  <a:srgbClr val="00467F"/>
                </a:solidFill>
              </a:rPr>
              <a:t>Dichotomiser</a:t>
            </a:r>
            <a:r>
              <a:rPr lang="en-US" sz="2400" dirty="0" smtClean="0">
                <a:solidFill>
                  <a:srgbClr val="00467F"/>
                </a:solidFill>
              </a:rPr>
              <a:t> 3) 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95400" y="1828800"/>
            <a:ext cx="7010400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en-US" sz="1800" b="1" dirty="0" smtClean="0"/>
              <a:t>Data mining algorithm invented by </a:t>
            </a:r>
            <a:r>
              <a:rPr lang="en-US" sz="1800" b="1" dirty="0" err="1"/>
              <a:t>J.Ross</a:t>
            </a:r>
            <a:r>
              <a:rPr lang="en-US" sz="1800" b="1" dirty="0"/>
              <a:t> </a:t>
            </a:r>
            <a:r>
              <a:rPr lang="en-US" sz="1800" b="1" dirty="0" smtClean="0"/>
              <a:t>Quinlan in 1975</a:t>
            </a:r>
          </a:p>
          <a:p>
            <a:pPr marL="285750" indent="-28575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Compute entropy of the total data set </a:t>
            </a:r>
          </a:p>
          <a:p>
            <a:pPr marL="285750" indent="-28575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Split the dataset on different attributes</a:t>
            </a:r>
          </a:p>
          <a:p>
            <a:pPr marL="285750" indent="-28575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Compute entropy for each branch</a:t>
            </a:r>
          </a:p>
          <a:p>
            <a:pPr marL="285750" indent="-28575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Define the attribute giving the biggest information gain (decrease of entropy)</a:t>
            </a:r>
          </a:p>
          <a:p>
            <a:pPr marL="285750" indent="-28575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Use this attribute for decision node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12166"/>
            <a:ext cx="39052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310268" y="214426"/>
            <a:ext cx="7086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dirty="0">
                <a:solidFill>
                  <a:srgbClr val="00467F"/>
                </a:solidFill>
              </a:rPr>
              <a:t>Orthogonality in Statistics		</a:t>
            </a:r>
            <a:br>
              <a:rPr lang="en-US" sz="3000" dirty="0">
                <a:solidFill>
                  <a:srgbClr val="00467F"/>
                </a:solidFill>
              </a:rPr>
            </a:br>
            <a:endParaRPr lang="en-US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324600" y="2590800"/>
            <a:ext cx="2660727" cy="1474405"/>
            <a:chOff x="2895600" y="4202495"/>
            <a:chExt cx="2660727" cy="1474405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429000" y="5295788"/>
              <a:ext cx="910218" cy="266812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339218" y="4302267"/>
              <a:ext cx="0" cy="99352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895600" y="5181488"/>
              <a:ext cx="2660727" cy="4954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14861" y="4202495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98637" y="518148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B</a:t>
              </a:r>
            </a:p>
          </p:txBody>
        </p:sp>
      </p:grpSp>
      <p:sp>
        <p:nvSpPr>
          <p:cNvPr id="27" name="Shape 91"/>
          <p:cNvSpPr txBox="1">
            <a:spLocks noGrp="1"/>
          </p:cNvSpPr>
          <p:nvPr>
            <p:ph type="body" idx="1"/>
          </p:nvPr>
        </p:nvSpPr>
        <p:spPr>
          <a:xfrm>
            <a:off x="1157771" y="1529690"/>
            <a:ext cx="5607671" cy="3315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b="1" dirty="0"/>
              <a:t>Term comes from vector math: orthogonal means lies in perpendicular plane</a:t>
            </a:r>
          </a:p>
          <a:p>
            <a:pPr lvl="1"/>
            <a:r>
              <a:rPr lang="en-US" b="1" dirty="0"/>
              <a:t> Projection of A on B is 0</a:t>
            </a:r>
          </a:p>
          <a:p>
            <a:r>
              <a:rPr lang="en-US" sz="1800" b="1" dirty="0"/>
              <a:t>Made into statistics through linear algebra</a:t>
            </a:r>
          </a:p>
          <a:p>
            <a:pPr lvl="1"/>
            <a:r>
              <a:rPr lang="en-US" b="1" dirty="0"/>
              <a:t> For matrices: [X]</a:t>
            </a:r>
            <a:r>
              <a:rPr lang="en-US" b="1" baseline="30000" dirty="0"/>
              <a:t>T</a:t>
            </a:r>
            <a:r>
              <a:rPr lang="en-US" b="1" dirty="0"/>
              <a:t> * [X] = I</a:t>
            </a:r>
          </a:p>
          <a:p>
            <a:pPr lvl="1"/>
            <a:r>
              <a:rPr lang="en-US" b="1" dirty="0"/>
              <a:t> For vectors: A.B = 0</a:t>
            </a:r>
          </a:p>
          <a:p>
            <a:r>
              <a:rPr lang="en-US" sz="1800" b="1" dirty="0"/>
              <a:t>Meaning for statistical variables in data frame: </a:t>
            </a:r>
            <a:r>
              <a:rPr lang="en-US" sz="1800" b="1" dirty="0" smtClean="0"/>
              <a:t>uncorrelated - not truly </a:t>
            </a:r>
            <a:r>
              <a:rPr lang="en-US" sz="1800" b="1" dirty="0" err="1" smtClean="0"/>
              <a:t>orhtogonal</a:t>
            </a:r>
            <a:endParaRPr lang="en-US" sz="1800" b="1" dirty="0"/>
          </a:p>
          <a:p>
            <a:r>
              <a:rPr lang="en-US" sz="1800" b="1" dirty="0"/>
              <a:t>Advantages of datasets with truly independent (“orthogonal”) variables </a:t>
            </a:r>
          </a:p>
          <a:p>
            <a:pPr lvl="1"/>
            <a:r>
              <a:rPr lang="en-US" b="1" dirty="0"/>
              <a:t> Easy to analyze</a:t>
            </a:r>
          </a:p>
          <a:p>
            <a:pPr lvl="1"/>
            <a:r>
              <a:rPr lang="en-US" b="1" dirty="0"/>
              <a:t> Better support for decision trees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chemeClr val="bg2"/>
                </a:solidFill>
              </a:rPr>
              <a:t>Can be converted into matrix and allow vector math (linear algebra)</a:t>
            </a:r>
            <a:r>
              <a:rPr lang="en-US" b="1" dirty="0"/>
              <a:t> </a:t>
            </a:r>
          </a:p>
          <a:p>
            <a:pPr marL="514350" lvl="1" indent="0">
              <a:lnSpc>
                <a:spcPct val="90000"/>
              </a:lnSpc>
              <a:spcBef>
                <a:spcPts val="10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91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344" y="1294672"/>
            <a:ext cx="5090654" cy="4621061"/>
          </a:xfrm>
          <a:prstGeom prst="rect">
            <a:avLst/>
          </a:prstGeom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310268" y="214426"/>
            <a:ext cx="7086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dirty="0" smtClean="0">
                <a:solidFill>
                  <a:srgbClr val="00467F"/>
                </a:solidFill>
              </a:rPr>
              <a:t>Quiz: Orthogonality of Dimensions</a:t>
            </a:r>
            <a:r>
              <a:rPr lang="en-US" sz="3000" dirty="0">
                <a:solidFill>
                  <a:srgbClr val="00467F"/>
                </a:solidFill>
              </a:rPr>
              <a:t>		</a:t>
            </a:r>
            <a:br>
              <a:rPr lang="en-US" sz="3000" dirty="0">
                <a:solidFill>
                  <a:srgbClr val="00467F"/>
                </a:solidFill>
              </a:rPr>
            </a:br>
            <a:endParaRPr lang="en-US" b="1" i="0" u="none" strike="noStrike" cap="none" dirty="0">
              <a:solidFill>
                <a:srgbClr val="00467F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91"/>
          <p:cNvSpPr txBox="1">
            <a:spLocks noGrp="1"/>
          </p:cNvSpPr>
          <p:nvPr>
            <p:ph type="body" idx="1"/>
          </p:nvPr>
        </p:nvSpPr>
        <p:spPr>
          <a:xfrm>
            <a:off x="304799" y="1752600"/>
            <a:ext cx="3810001" cy="3315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b="1" dirty="0" smtClean="0"/>
              <a:t>In math dimensions are orthogonal: length, width, height</a:t>
            </a:r>
          </a:p>
          <a:p>
            <a:r>
              <a:rPr lang="en-US" b="1" dirty="0" smtClean="0"/>
              <a:t>Analytical tools use “generalized” definition of dimension, dimension is an attribute, a column name in a table</a:t>
            </a:r>
          </a:p>
          <a:p>
            <a:r>
              <a:rPr lang="en-US" b="1" dirty="0" smtClean="0"/>
              <a:t>Show pairs of truly orthogonal dimensions on the graph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What math functions can be performed on these pairs?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502948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Setosa</a:t>
            </a:r>
            <a:r>
              <a:rPr lang="en-US" dirty="0"/>
              <a:t> = subset(iris, Species == "</a:t>
            </a:r>
            <a:r>
              <a:rPr lang="en-US" dirty="0" err="1"/>
              <a:t>setosa</a:t>
            </a:r>
            <a:r>
              <a:rPr lang="en-US" dirty="0"/>
              <a:t>")</a:t>
            </a:r>
          </a:p>
          <a:p>
            <a:r>
              <a:rPr lang="en-US" dirty="0"/>
              <a:t>plot(</a:t>
            </a:r>
            <a:r>
              <a:rPr lang="en-US" dirty="0" err="1"/>
              <a:t>Setosa</a:t>
            </a:r>
            <a:r>
              <a:rPr lang="en-US" dirty="0"/>
              <a:t> [1:4])</a:t>
            </a:r>
          </a:p>
        </p:txBody>
      </p:sp>
    </p:spTree>
    <p:extLst>
      <p:ext uri="{BB962C8B-B14F-4D97-AF65-F5344CB8AC3E}">
        <p14:creationId xmlns:p14="http://schemas.microsoft.com/office/powerpoint/2010/main" val="39241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5700"/>
            <a:ext cx="8229600" cy="6687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References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14400"/>
            <a:ext cx="7772400" cy="4724400"/>
          </a:xfrm>
        </p:spPr>
        <p:txBody>
          <a:bodyPr/>
          <a:lstStyle/>
          <a:p>
            <a:pPr indent="0">
              <a:buNone/>
            </a:pPr>
            <a:r>
              <a:rPr lang="en-US" sz="1400" dirty="0" smtClean="0"/>
              <a:t>General</a:t>
            </a:r>
            <a:endParaRPr lang="en-US" sz="1400" dirty="0" smtClean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://www-bcf.usc.edu/~gareth/ISL/ISLR%20First%20Printing.pdf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https://www.r-bloggers.com/in-depth-introduction-to-machine-learning-in-15-hours-of-expert-videos/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https://web.stanford.edu/~hastie/Papers/ESLII.pdf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https://medium.com/machine-learning-for-humans/why-machine-learning-matters-6164faf1df12</a:t>
            </a:r>
            <a:r>
              <a:rPr lang="en-US" sz="1400" dirty="0"/>
              <a:t> </a:t>
            </a:r>
          </a:p>
          <a:p>
            <a:pPr indent="0">
              <a:buNone/>
            </a:pPr>
            <a:r>
              <a:rPr lang="en-US" sz="1400" dirty="0" smtClean="0"/>
              <a:t>Linear </a:t>
            </a:r>
            <a:r>
              <a:rPr lang="en-US" sz="1400" dirty="0"/>
              <a:t>Regression</a:t>
            </a:r>
          </a:p>
          <a:p>
            <a:r>
              <a:rPr lang="en-US" sz="1400" dirty="0">
                <a:hlinkClick r:id="rId6"/>
              </a:rPr>
              <a:t>http://r-statistics.co/Linear-Regression.html</a:t>
            </a:r>
            <a:r>
              <a:rPr lang="en-US" sz="1400" dirty="0"/>
              <a:t> </a:t>
            </a:r>
          </a:p>
          <a:p>
            <a:pPr indent="0">
              <a:buNone/>
            </a:pPr>
            <a:r>
              <a:rPr lang="en-US" sz="1400" dirty="0" smtClean="0"/>
              <a:t>SVM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http://math.stanford.edu/~yuany/course/2015.fall/SVM_in_R.pdf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>
                <a:hlinkClick r:id="rId8"/>
              </a:rPr>
              <a:t>https://</a:t>
            </a:r>
            <a:r>
              <a:rPr lang="en-US" sz="1400" dirty="0" smtClean="0">
                <a:hlinkClick r:id="rId8"/>
              </a:rPr>
              <a:t>rischanlab.github.io/SVM.html</a:t>
            </a:r>
            <a:r>
              <a:rPr lang="en-US" sz="1400" dirty="0" smtClean="0"/>
              <a:t> </a:t>
            </a:r>
            <a:endParaRPr lang="en-US" sz="1400" dirty="0"/>
          </a:p>
          <a:p>
            <a:pPr indent="0">
              <a:buNone/>
            </a:pPr>
            <a:r>
              <a:rPr lang="en-US" sz="1400" dirty="0"/>
              <a:t>Neural networks</a:t>
            </a:r>
          </a:p>
          <a:p>
            <a:r>
              <a:rPr lang="en-US" sz="1400" dirty="0">
                <a:hlinkClick r:id="rId9"/>
              </a:rPr>
              <a:t>https://www.kdnuggets.com/2016/08/begineers-guide-neural-networks-r.html</a:t>
            </a:r>
            <a:r>
              <a:rPr lang="en-US" sz="1400" dirty="0"/>
              <a:t> </a:t>
            </a:r>
          </a:p>
          <a:p>
            <a:pPr indent="0">
              <a:buNone/>
            </a:pPr>
            <a:r>
              <a:rPr lang="en-US" sz="1400" dirty="0" smtClean="0"/>
              <a:t>Entropy</a:t>
            </a:r>
          </a:p>
          <a:p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stackoverflow.com/questions/1859554/what-is-entropy-and-information-gain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1"/>
              </a:rPr>
              <a:t>https://www.miniwebtool.com/log-base-2-calculator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indent="0">
              <a:buNone/>
            </a:pPr>
            <a:r>
              <a:rPr lang="en-US" sz="1400" dirty="0" smtClean="0"/>
              <a:t>Cluster Analysis</a:t>
            </a:r>
          </a:p>
          <a:p>
            <a:r>
              <a:rPr lang="en-US" sz="1400" dirty="0">
                <a:hlinkClick r:id="rId12"/>
              </a:rPr>
              <a:t>http://www.sthda.com/english/articles/30-advanced-clustering/105-dbscan-density-based-clustering-essentials</a:t>
            </a:r>
            <a:r>
              <a:rPr lang="en-US" sz="1400" dirty="0" smtClean="0">
                <a:hlinkClick r:id="rId12"/>
              </a:rPr>
              <a:t>/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1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endParaRPr sz="6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4925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Why Do Statistical Learning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524000" y="2025649"/>
            <a:ext cx="57912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 b="1" dirty="0">
                <a:solidFill>
                  <a:schemeClr val="dk1"/>
                </a:solidFill>
              </a:rPr>
              <a:t>Prediction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Predict </a:t>
            </a:r>
            <a:r>
              <a:rPr lang="en-US" sz="1800" b="1" dirty="0" smtClean="0">
                <a:solidFill>
                  <a:schemeClr val="dk1"/>
                </a:solidFill>
              </a:rPr>
              <a:t>how </a:t>
            </a:r>
            <a:r>
              <a:rPr lang="en-US" sz="1800" b="1" dirty="0">
                <a:solidFill>
                  <a:schemeClr val="dk1"/>
                </a:solidFill>
              </a:rPr>
              <a:t>the system works (black box approach)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 b="1" dirty="0">
                <a:solidFill>
                  <a:schemeClr val="dk1"/>
                </a:solidFill>
              </a:rPr>
              <a:t>Inference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800" b="1" dirty="0">
                <a:solidFill>
                  <a:schemeClr val="dk1"/>
                </a:solidFill>
              </a:rPr>
              <a:t>Learn the relations among variables to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dk1"/>
                </a:solidFill>
              </a:rPr>
              <a:t>Understand causality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dk1"/>
                </a:solidFill>
              </a:rPr>
              <a:t>Optimize the system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20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History of Statistical Learning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91"/>
          <p:cNvSpPr txBox="1">
            <a:spLocks noGrp="1"/>
          </p:cNvSpPr>
          <p:nvPr>
            <p:ph type="body" idx="1"/>
          </p:nvPr>
        </p:nvSpPr>
        <p:spPr>
          <a:xfrm>
            <a:off x="1524000" y="1752600"/>
            <a:ext cx="57912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 b="1" dirty="0">
                <a:solidFill>
                  <a:schemeClr val="dk1"/>
                </a:solidFill>
              </a:rPr>
              <a:t>Before 1970 – mostly linear methods (not enough computing power)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dk1"/>
                </a:solidFill>
              </a:rPr>
              <a:t>1795 – 1805: Least Squares by Gauss </a:t>
            </a:r>
            <a:endParaRPr lang="en-US" sz="1600" b="1" dirty="0" smtClean="0">
              <a:solidFill>
                <a:schemeClr val="dk1"/>
              </a:solidFill>
            </a:endParaRP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 smtClean="0">
                <a:solidFill>
                  <a:schemeClr val="dk1"/>
                </a:solidFill>
              </a:rPr>
              <a:t>1936</a:t>
            </a:r>
            <a:r>
              <a:rPr lang="en-US" sz="1600" b="1" dirty="0">
                <a:solidFill>
                  <a:schemeClr val="dk1"/>
                </a:solidFill>
              </a:rPr>
              <a:t>: Linear Discriminant by Fisher for qualitative data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dk1"/>
                </a:solidFill>
              </a:rPr>
              <a:t>1940s: Logistic regression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dk1"/>
                </a:solidFill>
              </a:rPr>
              <a:t>1970s: Generalized linear model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dk1"/>
                </a:solidFill>
              </a:rPr>
              <a:t>(Non-normal </a:t>
            </a:r>
            <a:r>
              <a:rPr lang="en-US" sz="1400" b="1" dirty="0">
                <a:solidFill>
                  <a:schemeClr val="dk1"/>
                </a:solidFill>
              </a:rPr>
              <a:t>error </a:t>
            </a:r>
            <a:r>
              <a:rPr lang="en-US" sz="1400" b="1" dirty="0" smtClean="0">
                <a:solidFill>
                  <a:schemeClr val="dk1"/>
                </a:solidFill>
              </a:rPr>
              <a:t>distribution)</a:t>
            </a:r>
            <a:endParaRPr lang="en-US" sz="1400" b="1" dirty="0">
              <a:solidFill>
                <a:schemeClr val="dk1"/>
              </a:solidFill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dk1"/>
                </a:solidFill>
              </a:rPr>
              <a:t>1980s: first non-linear methods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dk1"/>
                </a:solidFill>
              </a:rPr>
              <a:t>2000s: practical machine learning and AI applications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endParaRPr lang="en-US" sz="1600" b="1" dirty="0">
              <a:solidFill>
                <a:schemeClr val="dk1"/>
              </a:solidFill>
            </a:endParaRP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endParaRPr lang="en-US" sz="16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20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20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4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Statistical Learning, Machine Learning, and AI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97" y="1828800"/>
            <a:ext cx="7077205" cy="387477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143000" y="4114800"/>
            <a:ext cx="67818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99" y="5171420"/>
            <a:ext cx="363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Statistical </a:t>
            </a:r>
            <a:r>
              <a:rPr lang="en-US" b="1" dirty="0" smtClean="0">
                <a:solidFill>
                  <a:srgbClr val="FF0000"/>
                </a:solidFill>
              </a:rPr>
              <a:t>Learning = Foundation for AI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828800" y="1676400"/>
            <a:ext cx="5791200" cy="28575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b="1" dirty="0">
                <a:solidFill>
                  <a:schemeClr val="dk1"/>
                </a:solidFill>
              </a:rPr>
              <a:t>Analyze training data w</a:t>
            </a:r>
            <a:r>
              <a:rPr lang="en-US" sz="1400" b="1" dirty="0">
                <a:solidFill>
                  <a:schemeClr val="dk1"/>
                </a:solidFill>
              </a:rPr>
              <a:t>ith known outcomes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dk1"/>
                </a:solidFill>
              </a:rPr>
              <a:t>Create – Train – Test the Model / Algorithm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b="1" dirty="0">
                <a:solidFill>
                  <a:schemeClr val="dk1"/>
                </a:solidFill>
              </a:rPr>
              <a:t>Example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dk1"/>
                </a:solidFill>
              </a:rPr>
              <a:t>Predict income based on education</a:t>
            </a: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</a:pPr>
            <a:r>
              <a:rPr lang="en-US" b="1" i="1" dirty="0">
                <a:solidFill>
                  <a:schemeClr val="dk1"/>
                </a:solidFill>
              </a:rPr>
              <a:t>Y = f(X) + e </a:t>
            </a:r>
            <a:r>
              <a:rPr lang="en-US" b="1" dirty="0">
                <a:solidFill>
                  <a:schemeClr val="dk1"/>
                </a:solidFill>
              </a:rPr>
              <a:t>(error)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dk1"/>
                </a:solidFill>
              </a:rPr>
              <a:t>For qualitative data =&gt; classification (label)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dk1"/>
                </a:solidFill>
              </a:rPr>
              <a:t>For quantitative data =&gt; regression (predict)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191000"/>
            <a:ext cx="4327528" cy="216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78708</TotalTime>
  <Words>3454</Words>
  <Application>Microsoft Office PowerPoint</Application>
  <PresentationFormat>On-screen Show (4:3)</PresentationFormat>
  <Paragraphs>654</Paragraphs>
  <Slides>55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Arial Narrow</vt:lpstr>
      <vt:lpstr>Georgia</vt:lpstr>
      <vt:lpstr>Noto Sans Symbols</vt:lpstr>
      <vt:lpstr>GSA IT Template</vt:lpstr>
      <vt:lpstr>PowerPoint Presentation</vt:lpstr>
      <vt:lpstr>Course Outline</vt:lpstr>
      <vt:lpstr>In Previous Training Sessions …</vt:lpstr>
      <vt:lpstr>What is Statistical Learning</vt:lpstr>
      <vt:lpstr>Supervised Vs. Unsupervised Learning</vt:lpstr>
      <vt:lpstr>Why Do Statistical Learning</vt:lpstr>
      <vt:lpstr>History of Statistical Learning</vt:lpstr>
      <vt:lpstr>Statistical Learning, Machine Learning, and AI</vt:lpstr>
      <vt:lpstr>Supervised Learning</vt:lpstr>
      <vt:lpstr>Regression Analysis Review of the example in Intro to Statistics Part 2</vt:lpstr>
      <vt:lpstr>Underfit and Overfit Models </vt:lpstr>
      <vt:lpstr>Smoothing Regression</vt:lpstr>
      <vt:lpstr>R Script for Scatter Plot,  Linear Regression, and Smoothing</vt:lpstr>
      <vt:lpstr>Understanding lm() Results</vt:lpstr>
      <vt:lpstr>Non-Linear Regression</vt:lpstr>
      <vt:lpstr>Non-Linear Regression Example</vt:lpstr>
      <vt:lpstr>lm() and nls() for Michaelis–Menten Data </vt:lpstr>
      <vt:lpstr>Linear Regression with ggplot2</vt:lpstr>
      <vt:lpstr>R Script for Regression with ggplot2</vt:lpstr>
      <vt:lpstr>Multiple Linear Regression  Vs. Linear Regression</vt:lpstr>
      <vt:lpstr>Classification with  Support Vector Machine (SVM)</vt:lpstr>
      <vt:lpstr>Quiz: What Is a Vector in SVM?</vt:lpstr>
      <vt:lpstr>R Script for SVM Example</vt:lpstr>
      <vt:lpstr>Logistic Regression with Binary Decision Tree  </vt:lpstr>
      <vt:lpstr>Logistic Regression</vt:lpstr>
      <vt:lpstr>Quiz: Do You Remember Probability</vt:lpstr>
      <vt:lpstr>Other Types of Decision Engines</vt:lpstr>
      <vt:lpstr>Fuzzy Logic Vs. Neural Network</vt:lpstr>
      <vt:lpstr>Neural Network Example</vt:lpstr>
      <vt:lpstr>R Script for Data Classification Example with Neural Network</vt:lpstr>
      <vt:lpstr>Neural Network to Categorize  College as Private or Public </vt:lpstr>
      <vt:lpstr>PowerPoint Presentation</vt:lpstr>
      <vt:lpstr>R Script for k-means (Review “From Intermediate R Training Part 2”) </vt:lpstr>
      <vt:lpstr>Distance-based Clusters</vt:lpstr>
      <vt:lpstr>Spatial Clustering Example w/ fields Package</vt:lpstr>
      <vt:lpstr>Density-based Clusters</vt:lpstr>
      <vt:lpstr>Hierarchical Clustering: Dendrogram</vt:lpstr>
      <vt:lpstr>Clustering Tendency</vt:lpstr>
      <vt:lpstr>Clustering Tendency with ggplot2</vt:lpstr>
      <vt:lpstr>Clustering Tendency  with Heatmap and Dendrogram</vt:lpstr>
      <vt:lpstr>Word Clusters by Semantic Similarity, Relatedness, and Distance</vt:lpstr>
      <vt:lpstr>Reinforced Learning   </vt:lpstr>
      <vt:lpstr>Information Content of a Variable </vt:lpstr>
      <vt:lpstr>Amount of Information</vt:lpstr>
      <vt:lpstr>Informational Entropy</vt:lpstr>
      <vt:lpstr>Entropy of a Coin Toss (Binary Function)</vt:lpstr>
      <vt:lpstr>Why Shannon Used Logarithmic  Function in Entropy?</vt:lpstr>
      <vt:lpstr>Information Gain   </vt:lpstr>
      <vt:lpstr>Entropy Consideration  for Binary Decision Tree  </vt:lpstr>
      <vt:lpstr>Information Gain Example Using Frequencies of Attribute Values</vt:lpstr>
      <vt:lpstr>Decision Tree Information Gain ID3 Algorithm (Iterative Dichotomiser 3)  </vt:lpstr>
      <vt:lpstr>Orthogonality in Statistics   </vt:lpstr>
      <vt:lpstr>Quiz: Orthogonality of Dimensions   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Mark Shkolnikov</cp:lastModifiedBy>
  <cp:revision>683</cp:revision>
  <cp:lastPrinted>2017-10-11T18:53:29Z</cp:lastPrinted>
  <dcterms:modified xsi:type="dcterms:W3CDTF">2018-03-20T20:50:16Z</dcterms:modified>
</cp:coreProperties>
</file>