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311" r:id="rId3"/>
    <p:sldId id="312" r:id="rId4"/>
    <p:sldId id="313" r:id="rId5"/>
    <p:sldId id="352" r:id="rId6"/>
    <p:sldId id="338" r:id="rId7"/>
    <p:sldId id="353" r:id="rId8"/>
    <p:sldId id="322" r:id="rId9"/>
    <p:sldId id="354" r:id="rId10"/>
    <p:sldId id="356" r:id="rId11"/>
    <p:sldId id="355" r:id="rId12"/>
    <p:sldId id="357" r:id="rId13"/>
    <p:sldId id="358" r:id="rId14"/>
    <p:sldId id="319" r:id="rId15"/>
    <p:sldId id="359" r:id="rId16"/>
    <p:sldId id="342" r:id="rId17"/>
    <p:sldId id="360" r:id="rId18"/>
    <p:sldId id="361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08" r:id="rId27"/>
    <p:sldId id="279" r:id="rId28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>
      <p:cViewPr varScale="1">
        <p:scale>
          <a:sx n="87" d="100"/>
          <a:sy n="87" d="100"/>
        </p:scale>
        <p:origin x="13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8037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09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real-estate-across-the-united-states-rexus-lease" TargetMode="External"/><Relationship Id="rId2" Type="http://schemas.openxmlformats.org/officeDocument/2006/relationships/hyperlink" Target="https://catalog.data.gov/dataset/real-estate-across-the-united-states-rexus-inventory-build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71600" y="1981200"/>
            <a:ext cx="6400799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0E3561"/>
              </a:buClr>
              <a:buSzPct val="25000"/>
            </a:pPr>
            <a:r>
              <a:rPr lang="en-US" sz="2400" b="1" dirty="0" smtClean="0">
                <a:solidFill>
                  <a:srgbClr val="0E3561"/>
                </a:solidFill>
              </a:rPr>
              <a:t>Intermediate </a:t>
            </a:r>
            <a:endParaRPr lang="en-US" sz="2400" b="1" i="0" u="none" strike="noStrike" cap="none" dirty="0" smtClean="0">
              <a:solidFill>
                <a:srgbClr val="0E356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Python For Data Science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dirty="0" smtClean="0"/>
              <a:t>April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2018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4 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Convert the following JSON into a python dictionary:</a:t>
            </a: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"menu": {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"id": "file",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"</a:t>
            </a:r>
            <a:r>
              <a:rPr lang="en-US" sz="1000" dirty="0" err="1">
                <a:latin typeface="Consolas" panose="020B0609020204030204" pitchFamily="49" charset="0"/>
              </a:rPr>
              <a:t>menuitems</a:t>
            </a:r>
            <a:r>
              <a:rPr lang="en-US" sz="1000" dirty="0">
                <a:latin typeface="Consolas" panose="020B0609020204030204" pitchFamily="49" charset="0"/>
              </a:rPr>
              <a:t>": {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	    "</a:t>
            </a:r>
            <a:r>
              <a:rPr lang="en-US" sz="1000" dirty="0">
                <a:latin typeface="Consolas" panose="020B0609020204030204" pitchFamily="49" charset="0"/>
              </a:rPr>
              <a:t>new": {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	           "value": "New"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latin typeface="Consolas" panose="020B0609020204030204" pitchFamily="49" charset="0"/>
              </a:rPr>
              <a:t>},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	},</a:t>
            </a: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"value": "File"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}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4 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Convert the following JSON into a python dictionary:</a:t>
            </a: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"menu": {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"id": "file",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"</a:t>
            </a:r>
            <a:r>
              <a:rPr lang="en-US" sz="1000" dirty="0" err="1">
                <a:latin typeface="Consolas" panose="020B0609020204030204" pitchFamily="49" charset="0"/>
              </a:rPr>
              <a:t>menuitems</a:t>
            </a:r>
            <a:r>
              <a:rPr lang="en-US" sz="1000" dirty="0">
                <a:latin typeface="Consolas" panose="020B0609020204030204" pitchFamily="49" charset="0"/>
              </a:rPr>
              <a:t>": {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	    "</a:t>
            </a:r>
            <a:r>
              <a:rPr lang="en-US" sz="1000" dirty="0">
                <a:latin typeface="Consolas" panose="020B0609020204030204" pitchFamily="49" charset="0"/>
              </a:rPr>
              <a:t>new": {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	           "value": "New"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latin typeface="Consolas" panose="020B0609020204030204" pitchFamily="49" charset="0"/>
              </a:rPr>
              <a:t>},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	},</a:t>
            </a: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"value": "File"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}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new_dict</a:t>
            </a:r>
            <a:r>
              <a:rPr lang="en-US" sz="1000" dirty="0">
                <a:latin typeface="Consolas" panose="020B0609020204030204" pitchFamily="49" charset="0"/>
              </a:rPr>
              <a:t>={"</a:t>
            </a:r>
            <a:r>
              <a:rPr lang="en-US" sz="1000" dirty="0" err="1">
                <a:latin typeface="Consolas" panose="020B0609020204030204" pitchFamily="49" charset="0"/>
              </a:rPr>
              <a:t>value":"New</a:t>
            </a:r>
            <a:r>
              <a:rPr lang="en-US" sz="1000" dirty="0">
                <a:latin typeface="Consolas" panose="020B0609020204030204" pitchFamily="49" charset="0"/>
              </a:rPr>
              <a:t>"}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menu_items</a:t>
            </a:r>
            <a:r>
              <a:rPr lang="en-US" sz="1000" dirty="0">
                <a:latin typeface="Consolas" panose="020B0609020204030204" pitchFamily="49" charset="0"/>
              </a:rPr>
              <a:t> = {"new":</a:t>
            </a:r>
            <a:r>
              <a:rPr lang="en-US" sz="1000" dirty="0" err="1">
                <a:latin typeface="Consolas" panose="020B0609020204030204" pitchFamily="49" charset="0"/>
              </a:rPr>
              <a:t>new_dict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menu = {"</a:t>
            </a:r>
            <a:r>
              <a:rPr lang="en-US" sz="1000" dirty="0" err="1">
                <a:latin typeface="Consolas" panose="020B0609020204030204" pitchFamily="49" charset="0"/>
              </a:rPr>
              <a:t>id":"file</a:t>
            </a:r>
            <a:r>
              <a:rPr lang="en-US" sz="1000" dirty="0">
                <a:latin typeface="Consolas" panose="020B0609020204030204" pitchFamily="49" charset="0"/>
              </a:rPr>
              <a:t>", "</a:t>
            </a:r>
            <a:r>
              <a:rPr lang="en-US" sz="1000" dirty="0" err="1">
                <a:latin typeface="Consolas" panose="020B0609020204030204" pitchFamily="49" charset="0"/>
              </a:rPr>
              <a:t>menuitems</a:t>
            </a:r>
            <a:r>
              <a:rPr lang="en-US" sz="1000" dirty="0">
                <a:latin typeface="Consolas" panose="020B0609020204030204" pitchFamily="49" charset="0"/>
              </a:rPr>
              <a:t>":</a:t>
            </a:r>
            <a:r>
              <a:rPr lang="en-US" sz="1000" dirty="0" err="1">
                <a:latin typeface="Consolas" panose="020B0609020204030204" pitchFamily="49" charset="0"/>
              </a:rPr>
              <a:t>menu_items</a:t>
            </a:r>
            <a:r>
              <a:rPr lang="en-US" sz="1000" dirty="0">
                <a:latin typeface="Consolas" panose="020B0609020204030204" pitchFamily="49" charset="0"/>
              </a:rPr>
              <a:t>, "</a:t>
            </a:r>
            <a:r>
              <a:rPr lang="en-US" sz="1000" dirty="0" err="1">
                <a:latin typeface="Consolas" panose="020B0609020204030204" pitchFamily="49" charset="0"/>
              </a:rPr>
              <a:t>value":"File</a:t>
            </a:r>
            <a:r>
              <a:rPr lang="en-US" sz="1000" dirty="0">
                <a:latin typeface="Consolas" panose="020B0609020204030204" pitchFamily="49" charset="0"/>
              </a:rPr>
              <a:t>"}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final={"</a:t>
            </a:r>
            <a:r>
              <a:rPr lang="en-US" sz="1000" dirty="0" err="1">
                <a:latin typeface="Consolas" panose="020B0609020204030204" pitchFamily="49" charset="0"/>
              </a:rPr>
              <a:t>menu":menu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print(final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  <a:endParaRPr lang="en-US" sz="1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 </a:t>
            </a:r>
            <a:r>
              <a:rPr lang="en-US" dirty="0"/>
              <a:t>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Create one dictionary by merging the following dictionaries:</a:t>
            </a: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d1 = {'a': 100, 'b': 200}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d2 = {'x': 300, 'y': </a:t>
            </a:r>
            <a:r>
              <a:rPr lang="en-US" sz="1800" dirty="0" smtClean="0">
                <a:latin typeface="Consolas" panose="020B0609020204030204" pitchFamily="49" charset="0"/>
              </a:rPr>
              <a:t>200, </a:t>
            </a:r>
            <a:r>
              <a:rPr lang="en-US" sz="1800" dirty="0">
                <a:latin typeface="Consolas" panose="020B0609020204030204" pitchFamily="49" charset="0"/>
              </a:rPr>
              <a:t>'a': </a:t>
            </a:r>
            <a:r>
              <a:rPr lang="en-US" sz="1800" dirty="0" smtClean="0">
                <a:latin typeface="Consolas" panose="020B0609020204030204" pitchFamily="49" charset="0"/>
              </a:rPr>
              <a:t>500}</a:t>
            </a:r>
          </a:p>
          <a:p>
            <a:pPr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 </a:t>
            </a:r>
            <a:r>
              <a:rPr lang="en-US" dirty="0"/>
              <a:t>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Create one dictionary by merging the following dictionaries:</a:t>
            </a: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d1 = {'a': 100, 'b': 200}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d2 = {'x': 300, 'y': </a:t>
            </a:r>
            <a:r>
              <a:rPr lang="en-US" sz="1800" dirty="0" smtClean="0">
                <a:latin typeface="Consolas" panose="020B0609020204030204" pitchFamily="49" charset="0"/>
              </a:rPr>
              <a:t>200, </a:t>
            </a:r>
            <a:r>
              <a:rPr lang="en-US" sz="1800" dirty="0">
                <a:latin typeface="Consolas" panose="020B0609020204030204" pitchFamily="49" charset="0"/>
              </a:rPr>
              <a:t>'a': </a:t>
            </a:r>
            <a:r>
              <a:rPr lang="en-US" sz="1800" dirty="0" smtClean="0">
                <a:latin typeface="Consolas" panose="020B0609020204030204" pitchFamily="49" charset="0"/>
              </a:rPr>
              <a:t>500}</a:t>
            </a:r>
          </a:p>
          <a:p>
            <a:pPr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 = d1.copy()</a:t>
            </a:r>
          </a:p>
          <a:p>
            <a:pPr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d.update</a:t>
            </a:r>
            <a:r>
              <a:rPr lang="en-US" sz="1800" dirty="0">
                <a:latin typeface="Consolas" panose="020B0609020204030204" pitchFamily="49" charset="0"/>
              </a:rPr>
              <a:t>(d2)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print(d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Question: Why not d=d1?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Dictionaries are Unordered key value pairs </a:t>
            </a:r>
          </a:p>
          <a:p>
            <a:r>
              <a:rPr lang="en-US" dirty="0" smtClean="0"/>
              <a:t>All Keys MUST be immutable</a:t>
            </a:r>
          </a:p>
          <a:p>
            <a:r>
              <a:rPr lang="en-US" dirty="0" smtClean="0"/>
              <a:t>Are great for lookups</a:t>
            </a:r>
          </a:p>
          <a:p>
            <a:pPr lvl="1"/>
            <a:r>
              <a:rPr lang="en-US" dirty="0" smtClean="0"/>
              <a:t>Very efficient too!</a:t>
            </a:r>
            <a:endParaRPr lang="en-US" dirty="0"/>
          </a:p>
          <a:p>
            <a:r>
              <a:rPr lang="en-US" dirty="0" smtClean="0"/>
              <a:t>Use in clause to check for key</a:t>
            </a:r>
          </a:p>
          <a:p>
            <a:r>
              <a:rPr lang="en-US" dirty="0" smtClean="0"/>
              <a:t>Use </a:t>
            </a:r>
            <a:r>
              <a:rPr lang="en-US" dirty="0" err="1"/>
              <a:t>x</a:t>
            </a:r>
            <a:r>
              <a:rPr lang="en-US" dirty="0" err="1" smtClean="0"/>
              <a:t>.keys</a:t>
            </a:r>
            <a:r>
              <a:rPr lang="en-US" dirty="0" smtClean="0"/>
              <a:t>() to get all keys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x.values</a:t>
            </a:r>
            <a:r>
              <a:rPr lang="en-US" dirty="0" smtClean="0"/>
              <a:t>() to get all values</a:t>
            </a:r>
          </a:p>
          <a:p>
            <a:r>
              <a:rPr lang="en-US" dirty="0" smtClean="0"/>
              <a:t>Add key value pairs by “assignment”</a:t>
            </a:r>
          </a:p>
          <a:p>
            <a:pPr lvl="1"/>
            <a:r>
              <a:rPr lang="en-US" dirty="0" smtClean="0"/>
              <a:t>X[‘</a:t>
            </a:r>
            <a:r>
              <a:rPr lang="en-US" dirty="0" err="1" smtClean="0"/>
              <a:t>new_value</a:t>
            </a:r>
            <a:r>
              <a:rPr lang="en-US" dirty="0" smtClean="0"/>
              <a:t>’]=‘New Text’</a:t>
            </a:r>
          </a:p>
          <a:p>
            <a:r>
              <a:rPr lang="en-US" dirty="0" smtClean="0"/>
              <a:t>Update an existing value by “assignment” (when the value already exists)</a:t>
            </a:r>
          </a:p>
          <a:p>
            <a:pPr lvl="1"/>
            <a:r>
              <a:rPr lang="en-US" dirty="0" smtClean="0"/>
              <a:t>X[‘</a:t>
            </a:r>
            <a:r>
              <a:rPr lang="en-US" dirty="0" err="1" smtClean="0"/>
              <a:t>old_value</a:t>
            </a:r>
            <a:r>
              <a:rPr lang="en-US" dirty="0" smtClean="0"/>
              <a:t>’]=‘New Text’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9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r>
              <a:rPr lang="en-US" b="1" dirty="0" smtClean="0"/>
              <a:t>REMEMBER:</a:t>
            </a:r>
            <a:endParaRPr lang="en-US" dirty="0" smtClean="0"/>
          </a:p>
          <a:p>
            <a:r>
              <a:rPr lang="en-US" dirty="0" smtClean="0"/>
              <a:t>Python binds variables to </a:t>
            </a:r>
            <a:r>
              <a:rPr lang="en-US" b="1" dirty="0" smtClean="0"/>
              <a:t>object references</a:t>
            </a:r>
          </a:p>
          <a:p>
            <a:pPr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Mutable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content of objects of immutable types </a:t>
            </a:r>
            <a:r>
              <a:rPr lang="en-US" dirty="0" smtClean="0">
                <a:solidFill>
                  <a:srgbClr val="FF0000"/>
                </a:solidFill>
              </a:rPr>
              <a:t>can</a:t>
            </a:r>
            <a:r>
              <a:rPr lang="en-US" dirty="0" smtClean="0"/>
              <a:t> be </a:t>
            </a:r>
            <a:r>
              <a:rPr lang="en-US" dirty="0"/>
              <a:t>changed after they are </a:t>
            </a:r>
            <a:r>
              <a:rPr lang="en-US" dirty="0" smtClean="0"/>
              <a:t>created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More memory is assigned than needed</a:t>
            </a:r>
          </a:p>
          <a:p>
            <a:r>
              <a:rPr lang="en-US" dirty="0" smtClean="0"/>
              <a:t>Support </a:t>
            </a:r>
            <a:r>
              <a:rPr lang="en-US" dirty="0"/>
              <a:t>methods that change the object in place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Examples: list, set, </a:t>
            </a:r>
            <a:r>
              <a:rPr lang="en-US" dirty="0" err="1" smtClean="0">
                <a:solidFill>
                  <a:schemeClr val="tx1"/>
                </a:solidFill>
              </a:rPr>
              <a:t>dict</a:t>
            </a:r>
            <a:endParaRPr lang="en-US" dirty="0" smtClean="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Immutable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content of objects of immutable types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be changed after they are </a:t>
            </a:r>
            <a:r>
              <a:rPr lang="en-US" dirty="0" smtClean="0"/>
              <a:t>created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Hashable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dirty="0">
                <a:solidFill>
                  <a:schemeClr val="tx1"/>
                </a:solidFill>
              </a:rPr>
              <a:t>Examples: </a:t>
            </a:r>
            <a:r>
              <a:rPr lang="en-US" dirty="0" smtClean="0">
                <a:solidFill>
                  <a:schemeClr val="tx1"/>
                </a:solidFill>
              </a:rPr>
              <a:t>tuple, </a:t>
            </a:r>
            <a:r>
              <a:rPr lang="en-US" dirty="0" err="1" smtClean="0">
                <a:solidFill>
                  <a:schemeClr val="tx1"/>
                </a:solidFill>
              </a:rPr>
              <a:t>frozenset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6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Using the demo datasets, Use Pandas to:</a:t>
            </a:r>
          </a:p>
          <a:p>
            <a:r>
              <a:rPr lang="en-US" b="1" dirty="0" smtClean="0"/>
              <a:t>Read data from csv files into  </a:t>
            </a:r>
            <a:r>
              <a:rPr lang="en-US" b="1" dirty="0" err="1" smtClean="0"/>
              <a:t>dataframes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smtClean="0"/>
              <a:t>datagovlserexus.csv</a:t>
            </a:r>
          </a:p>
          <a:p>
            <a:pPr lvl="1"/>
            <a:r>
              <a:rPr lang="en-US" b="1" dirty="0" smtClean="0"/>
              <a:t>datagovbldgrexus.csv</a:t>
            </a:r>
            <a:endParaRPr lang="en-US" b="1" dirty="0" smtClean="0"/>
          </a:p>
          <a:p>
            <a:r>
              <a:rPr lang="en-US" b="1" dirty="0" smtClean="0"/>
              <a:t>Merge the two </a:t>
            </a:r>
            <a:r>
              <a:rPr lang="en-US" b="1" dirty="0" err="1" smtClean="0"/>
              <a:t>dataframes</a:t>
            </a:r>
            <a:r>
              <a:rPr lang="en-US" b="1" dirty="0" smtClean="0"/>
              <a:t> on </a:t>
            </a:r>
            <a:r>
              <a:rPr lang="en-US" b="1" dirty="0" err="1" smtClean="0">
                <a:solidFill>
                  <a:srgbClr val="FF0000"/>
                </a:solidFill>
              </a:rPr>
              <a:t>LocationCode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/>
              <a:t>Slice the </a:t>
            </a:r>
            <a:r>
              <a:rPr lang="en-US" b="1" dirty="0" err="1" smtClean="0"/>
              <a:t>dataframe</a:t>
            </a:r>
            <a:r>
              <a:rPr lang="en-US" b="1" dirty="0" smtClean="0"/>
              <a:t> to extract specific columns </a:t>
            </a:r>
          </a:p>
          <a:p>
            <a:pPr lvl="1"/>
            <a:r>
              <a:rPr lang="en-US" b="1" dirty="0" err="1" smtClean="0"/>
              <a:t>CongressionalDistrict</a:t>
            </a:r>
            <a:endParaRPr lang="en-US" b="1" dirty="0" smtClean="0"/>
          </a:p>
          <a:p>
            <a:pPr lvl="1"/>
            <a:r>
              <a:rPr lang="en-US" b="1" dirty="0" err="1" smtClean="0"/>
              <a:t>LeaseANSIRentableSqft</a:t>
            </a:r>
            <a:endParaRPr lang="en-US" b="1" dirty="0" smtClean="0"/>
          </a:p>
          <a:p>
            <a:pPr lvl="1"/>
            <a:r>
              <a:rPr lang="en-US" b="1" dirty="0" err="1" smtClean="0"/>
              <a:t>LeaseAnnualRentAmount</a:t>
            </a:r>
            <a:endParaRPr lang="en-US" b="1" dirty="0" smtClean="0"/>
          </a:p>
          <a:p>
            <a:r>
              <a:rPr lang="en-US" b="1" dirty="0" smtClean="0"/>
              <a:t>Filter the sliced </a:t>
            </a:r>
            <a:r>
              <a:rPr lang="en-US" b="1" dirty="0" err="1" smtClean="0"/>
              <a:t>dataframe</a:t>
            </a:r>
            <a:endParaRPr lang="en-US" b="1" dirty="0" smtClean="0"/>
          </a:p>
          <a:p>
            <a:r>
              <a:rPr lang="en-US" b="1" dirty="0" smtClean="0"/>
              <a:t>Create a new Metric based on column calculations</a:t>
            </a:r>
          </a:p>
          <a:p>
            <a:pPr lvl="1"/>
            <a:r>
              <a:rPr lang="en-US" b="1" dirty="0" smtClean="0"/>
              <a:t>Annual Price/SQFT</a:t>
            </a:r>
          </a:p>
          <a:p>
            <a:r>
              <a:rPr lang="en-US" b="1" dirty="0" smtClean="0"/>
              <a:t>Create some statistics on the </a:t>
            </a:r>
            <a:r>
              <a:rPr lang="en-US" b="1" dirty="0" err="1" smtClean="0"/>
              <a:t>dataframe</a:t>
            </a:r>
            <a:endParaRPr lang="en-US" b="1" dirty="0" smtClean="0"/>
          </a:p>
          <a:p>
            <a:pPr lvl="1"/>
            <a:r>
              <a:rPr lang="en-US" b="1" dirty="0" smtClean="0"/>
              <a:t>Mean, </a:t>
            </a:r>
            <a:r>
              <a:rPr lang="en-US" b="1" dirty="0" err="1" smtClean="0"/>
              <a:t>std</a:t>
            </a:r>
            <a:r>
              <a:rPr lang="en-US" b="1" dirty="0" smtClean="0"/>
              <a:t>….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b="1" dirty="0" smtClean="0"/>
              <a:t>Loop over </a:t>
            </a:r>
            <a:r>
              <a:rPr lang="en-US" b="1" dirty="0" err="1" smtClean="0"/>
              <a:t>dataframe</a:t>
            </a:r>
            <a:r>
              <a:rPr lang="en-US" b="1" dirty="0" smtClean="0"/>
              <a:t>, and print each row</a:t>
            </a:r>
          </a:p>
          <a:p>
            <a:pPr lvl="1"/>
            <a:r>
              <a:rPr lang="en-US" b="1" dirty="0" smtClean="0"/>
              <a:t>Congressional District</a:t>
            </a:r>
          </a:p>
          <a:p>
            <a:pPr lvl="1"/>
            <a:r>
              <a:rPr lang="en-US" b="1" dirty="0" smtClean="0"/>
              <a:t>Annual Price/SQFT</a:t>
            </a:r>
            <a:endParaRPr lang="en-US" b="1" dirty="0" smtClean="0"/>
          </a:p>
          <a:p>
            <a:endParaRPr lang="en-US" sz="2000" b="1" dirty="0" smtClean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5782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be using public data sets from </a:t>
            </a:r>
            <a:r>
              <a:rPr lang="en-US" b="1" dirty="0" smtClean="0"/>
              <a:t>Data.gov</a:t>
            </a:r>
          </a:p>
          <a:p>
            <a:endParaRPr lang="en-US" b="1" dirty="0" smtClean="0"/>
          </a:p>
          <a:p>
            <a:r>
              <a:rPr lang="en-US" b="1" dirty="0" smtClean="0"/>
              <a:t>Public Building Services </a:t>
            </a:r>
            <a:r>
              <a:rPr lang="en-US" b="1" dirty="0"/>
              <a:t>data sets </a:t>
            </a:r>
            <a:r>
              <a:rPr lang="en-US" b="1" dirty="0" smtClean="0"/>
              <a:t>containing </a:t>
            </a:r>
            <a:r>
              <a:rPr lang="en-US" b="1" dirty="0"/>
              <a:t>PBS building inventory that consists of both owned and leased buildings with active and excess status.</a:t>
            </a:r>
          </a:p>
          <a:p>
            <a:pPr indent="0">
              <a:buNone/>
            </a:pPr>
            <a:endParaRPr lang="en-US" b="1" dirty="0" smtClean="0"/>
          </a:p>
          <a:p>
            <a:r>
              <a:rPr lang="en-US" dirty="0" smtClean="0"/>
              <a:t>PBS REXUS Buildings:</a:t>
            </a:r>
          </a:p>
          <a:p>
            <a:pPr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catalog.data.gov/dataset/real-estate-across-the-united-states-rexus-inventory-building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PBS REXUS Lease:</a:t>
            </a:r>
          </a:p>
          <a:p>
            <a:pPr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catalog.data.gov/dataset/real-estate-across-the-united-states-rexus-lease</a:t>
            </a: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2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6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Code: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import pandas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 CSV reading from </a:t>
            </a:r>
            <a:r>
              <a:rPr lang="en-US" sz="1000" dirty="0" smtClean="0">
                <a:latin typeface="Consolas" panose="020B0609020204030204" pitchFamily="49" charset="0"/>
              </a:rPr>
              <a:t>csv into </a:t>
            </a:r>
            <a:r>
              <a:rPr lang="en-US" sz="1000" dirty="0" err="1">
                <a:latin typeface="Consolas" panose="020B0609020204030204" pitchFamily="49" charset="0"/>
              </a:rPr>
              <a:t>df</a:t>
            </a: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df_db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pandas.read_csv</a:t>
            </a:r>
            <a:r>
              <a:rPr lang="en-US" sz="1000" dirty="0" smtClean="0">
                <a:latin typeface="Consolas" panose="020B0609020204030204" pitchFamily="49" charset="0"/>
              </a:rPr>
              <a:t>(“\\</a:t>
            </a:r>
            <a:r>
              <a:rPr lang="en-US" sz="1000" dirty="0" err="1" smtClean="0">
                <a:latin typeface="Consolas" panose="020B0609020204030204" pitchFamily="49" charset="0"/>
              </a:rPr>
              <a:t>file_location</a:t>
            </a:r>
            <a:r>
              <a:rPr lang="en-US" sz="1000" dirty="0" smtClean="0">
                <a:latin typeface="Consolas" panose="020B0609020204030204" pitchFamily="49" charset="0"/>
              </a:rPr>
              <a:t>\\</a:t>
            </a:r>
            <a:r>
              <a:rPr lang="en-US" sz="1000" dirty="0">
                <a:latin typeface="Consolas" panose="020B0609020204030204" pitchFamily="49" charset="0"/>
              </a:rPr>
              <a:t>datagovlserexus.csv")</a:t>
            </a:r>
          </a:p>
          <a:p>
            <a:pPr indent="0">
              <a:buNone/>
            </a:pPr>
            <a:r>
              <a:rPr lang="en-US" sz="1000" dirty="0" err="1" smtClean="0">
                <a:latin typeface="Consolas" panose="020B0609020204030204" pitchFamily="49" charset="0"/>
              </a:rPr>
              <a:t>df_csv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= </a:t>
            </a:r>
            <a:r>
              <a:rPr lang="en-US" sz="1000" dirty="0" err="1">
                <a:latin typeface="Consolas" panose="020B0609020204030204" pitchFamily="49" charset="0"/>
              </a:rPr>
              <a:t>pandas.read_csv</a:t>
            </a:r>
            <a:r>
              <a:rPr lang="en-US" sz="1000" dirty="0" smtClean="0">
                <a:latin typeface="Consolas" panose="020B0609020204030204" pitchFamily="49" charset="0"/>
              </a:rPr>
              <a:t>("</a:t>
            </a:r>
            <a:r>
              <a:rPr lang="en-US" sz="1000" dirty="0">
                <a:latin typeface="Consolas" panose="020B0609020204030204" pitchFamily="49" charset="0"/>
              </a:rPr>
              <a:t>\\file_location</a:t>
            </a:r>
            <a:r>
              <a:rPr lang="en-US" sz="1000" dirty="0" smtClean="0">
                <a:latin typeface="Consolas" panose="020B0609020204030204" pitchFamily="49" charset="0"/>
              </a:rPr>
              <a:t>\\</a:t>
            </a:r>
            <a:r>
              <a:rPr lang="en-US" sz="1000" dirty="0">
                <a:latin typeface="Consolas" panose="020B0609020204030204" pitchFamily="49" charset="0"/>
              </a:rPr>
              <a:t>datagovbldgrexus.csv")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new_df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pandas.merge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df_db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, on='</a:t>
            </a:r>
            <a:r>
              <a:rPr lang="en-US" sz="1000" dirty="0" err="1">
                <a:latin typeface="Consolas" panose="020B0609020204030204" pitchFamily="49" charset="0"/>
              </a:rPr>
              <a:t>LocationCode</a:t>
            </a:r>
            <a:r>
              <a:rPr lang="en-US" sz="1000" dirty="0">
                <a:latin typeface="Consolas" panose="020B0609020204030204" pitchFamily="49" charset="0"/>
              </a:rPr>
              <a:t>', how='inner')</a:t>
            </a:r>
          </a:p>
          <a:p>
            <a:pPr indent="0">
              <a:buNone/>
            </a:pPr>
            <a:r>
              <a:rPr lang="en-US" sz="1000" dirty="0" err="1" smtClean="0">
                <a:latin typeface="Consolas" panose="020B0609020204030204" pitchFamily="49" charset="0"/>
              </a:rPr>
              <a:t>sliced_df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= </a:t>
            </a:r>
            <a:r>
              <a:rPr lang="en-US" sz="1000" dirty="0" err="1">
                <a:latin typeface="Consolas" panose="020B0609020204030204" pitchFamily="49" charset="0"/>
              </a:rPr>
              <a:t>new_df.loc</a:t>
            </a:r>
            <a:r>
              <a:rPr lang="en-US" sz="1000" dirty="0">
                <a:latin typeface="Consolas" panose="020B0609020204030204" pitchFamily="49" charset="0"/>
              </a:rPr>
              <a:t>[:, ['CongressionalDistrict','LeaseANSIRentableSqft','LeaseAnnualRentAmount']]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sliced_df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sliced_df.loc</a:t>
            </a:r>
            <a:r>
              <a:rPr lang="en-US" sz="1000" dirty="0">
                <a:latin typeface="Consolas" panose="020B0609020204030204" pitchFamily="49" charset="0"/>
              </a:rPr>
              <a:t>[(</a:t>
            </a:r>
            <a:r>
              <a:rPr lang="en-US" sz="1000" dirty="0" err="1">
                <a:latin typeface="Consolas" panose="020B0609020204030204" pitchFamily="49" charset="0"/>
              </a:rPr>
              <a:t>sliced_df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CongressionalDistrict</a:t>
            </a:r>
            <a:r>
              <a:rPr lang="en-US" sz="1000" dirty="0">
                <a:latin typeface="Consolas" panose="020B0609020204030204" pitchFamily="49" charset="0"/>
              </a:rPr>
              <a:t>'].</a:t>
            </a:r>
            <a:r>
              <a:rPr lang="en-US" sz="1000" dirty="0" err="1">
                <a:latin typeface="Consolas" panose="020B0609020204030204" pitchFamily="49" charset="0"/>
              </a:rPr>
              <a:t>isin</a:t>
            </a:r>
            <a:r>
              <a:rPr lang="en-US" sz="1000" dirty="0">
                <a:latin typeface="Consolas" panose="020B0609020204030204" pitchFamily="49" charset="0"/>
              </a:rPr>
              <a:t>(['1','2','3'])) &amp; (</a:t>
            </a:r>
            <a:r>
              <a:rPr lang="en-US" sz="1000" dirty="0" err="1">
                <a:latin typeface="Consolas" panose="020B0609020204030204" pitchFamily="49" charset="0"/>
              </a:rPr>
              <a:t>sliced_df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LeaseANSIRentableSqft</a:t>
            </a:r>
            <a:r>
              <a:rPr lang="en-US" sz="1000" dirty="0">
                <a:latin typeface="Consolas" panose="020B0609020204030204" pitchFamily="49" charset="0"/>
              </a:rPr>
              <a:t>']&gt;200) ]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sliced_df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AnnualPricePerSqft</a:t>
            </a:r>
            <a:r>
              <a:rPr lang="en-US" sz="1000" dirty="0">
                <a:latin typeface="Consolas" panose="020B0609020204030204" pitchFamily="49" charset="0"/>
              </a:rPr>
              <a:t>']=</a:t>
            </a:r>
            <a:r>
              <a:rPr lang="en-US" sz="1000" dirty="0" err="1">
                <a:latin typeface="Consolas" panose="020B0609020204030204" pitchFamily="49" charset="0"/>
              </a:rPr>
              <a:t>sliced_df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LeaseAnnualRentAmount</a:t>
            </a:r>
            <a:r>
              <a:rPr lang="en-US" sz="1000" dirty="0">
                <a:latin typeface="Consolas" panose="020B0609020204030204" pitchFamily="49" charset="0"/>
              </a:rPr>
              <a:t>']/</a:t>
            </a:r>
            <a:r>
              <a:rPr lang="en-US" sz="1000" dirty="0" err="1">
                <a:latin typeface="Consolas" panose="020B0609020204030204" pitchFamily="49" charset="0"/>
              </a:rPr>
              <a:t>sliced_df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LeaseANSIRentableSqft</a:t>
            </a:r>
            <a:r>
              <a:rPr lang="en-US" sz="1000" dirty="0">
                <a:latin typeface="Consolas" panose="020B0609020204030204" pitchFamily="49" charset="0"/>
              </a:rPr>
              <a:t>']</a:t>
            </a:r>
          </a:p>
          <a:p>
            <a:pPr indent="0">
              <a:buNone/>
            </a:pPr>
            <a:r>
              <a:rPr lang="en-US" sz="1000" dirty="0" err="1" smtClean="0">
                <a:latin typeface="Consolas" panose="020B0609020204030204" pitchFamily="49" charset="0"/>
              </a:rPr>
              <a:t>std_df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= </a:t>
            </a:r>
            <a:r>
              <a:rPr lang="en-US" sz="1000" dirty="0" err="1">
                <a:latin typeface="Consolas" panose="020B0609020204030204" pitchFamily="49" charset="0"/>
              </a:rPr>
              <a:t>sliced_df.groupby</a:t>
            </a:r>
            <a:r>
              <a:rPr lang="en-US" sz="1000" dirty="0">
                <a:latin typeface="Consolas" panose="020B0609020204030204" pitchFamily="49" charset="0"/>
              </a:rPr>
              <a:t>('</a:t>
            </a:r>
            <a:r>
              <a:rPr lang="en-US" sz="1000" dirty="0" err="1">
                <a:latin typeface="Consolas" panose="020B0609020204030204" pitchFamily="49" charset="0"/>
              </a:rPr>
              <a:t>CongressionalDistrict</a:t>
            </a:r>
            <a:r>
              <a:rPr lang="en-US" sz="1000" dirty="0">
                <a:latin typeface="Consolas" panose="020B0609020204030204" pitchFamily="49" charset="0"/>
              </a:rPr>
              <a:t>')['</a:t>
            </a:r>
            <a:r>
              <a:rPr lang="en-US" sz="1000" dirty="0" err="1">
                <a:latin typeface="Consolas" panose="020B0609020204030204" pitchFamily="49" charset="0"/>
              </a:rPr>
              <a:t>AnnualPricePerSqft</a:t>
            </a:r>
            <a:r>
              <a:rPr lang="en-US" sz="1000" dirty="0">
                <a:latin typeface="Consolas" panose="020B0609020204030204" pitchFamily="49" charset="0"/>
              </a:rPr>
              <a:t>'].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mean_df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sliced_df.groupby</a:t>
            </a:r>
            <a:r>
              <a:rPr lang="en-US" sz="1000" dirty="0">
                <a:latin typeface="Consolas" panose="020B0609020204030204" pitchFamily="49" charset="0"/>
              </a:rPr>
              <a:t>('</a:t>
            </a:r>
            <a:r>
              <a:rPr lang="en-US" sz="1000" dirty="0" err="1">
                <a:latin typeface="Consolas" panose="020B0609020204030204" pitchFamily="49" charset="0"/>
              </a:rPr>
              <a:t>CongressionalDistrict</a:t>
            </a:r>
            <a:r>
              <a:rPr lang="en-US" sz="1000" dirty="0">
                <a:latin typeface="Consolas" panose="020B0609020204030204" pitchFamily="49" charset="0"/>
              </a:rPr>
              <a:t>')['</a:t>
            </a:r>
            <a:r>
              <a:rPr lang="en-US" sz="1000" dirty="0" err="1">
                <a:latin typeface="Consolas" panose="020B0609020204030204" pitchFamily="49" charset="0"/>
              </a:rPr>
              <a:t>AnnualPricePerSqft</a:t>
            </a:r>
            <a:r>
              <a:rPr lang="en-US" sz="1000" dirty="0">
                <a:latin typeface="Consolas" panose="020B0609020204030204" pitchFamily="49" charset="0"/>
              </a:rPr>
              <a:t>'].mean()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#printing the standard deviation </a:t>
            </a:r>
            <a:r>
              <a:rPr lang="en-US" sz="1000" dirty="0" err="1">
                <a:latin typeface="Consolas" panose="020B0609020204030204" pitchFamily="49" charset="0"/>
              </a:rPr>
              <a:t>dataframe</a:t>
            </a: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sliced_df.describe</a:t>
            </a:r>
            <a:r>
              <a:rPr lang="en-US" sz="1000" dirty="0" smtClean="0">
                <a:latin typeface="Consolas" panose="020B0609020204030204" pitchFamily="49" charset="0"/>
              </a:rPr>
              <a:t>())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#looping over </a:t>
            </a:r>
            <a:r>
              <a:rPr lang="en-US" sz="1000" dirty="0" err="1" smtClean="0">
                <a:latin typeface="Consolas" panose="020B0609020204030204" pitchFamily="49" charset="0"/>
              </a:rPr>
              <a:t>dataframe</a:t>
            </a: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for index, row in </a:t>
            </a:r>
            <a:r>
              <a:rPr lang="en-US" sz="1000" dirty="0" err="1">
                <a:latin typeface="Consolas" panose="020B0609020204030204" pitchFamily="49" charset="0"/>
              </a:rPr>
              <a:t>sliced_df.iterrows</a:t>
            </a:r>
            <a:r>
              <a:rPr lang="en-US" sz="1000" dirty="0">
                <a:latin typeface="Consolas" panose="020B0609020204030204" pitchFamily="49" charset="0"/>
              </a:rPr>
              <a:t>():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print(row['</a:t>
            </a:r>
            <a:r>
              <a:rPr lang="en-US" sz="1000" dirty="0" err="1">
                <a:latin typeface="Consolas" panose="020B0609020204030204" pitchFamily="49" charset="0"/>
              </a:rPr>
              <a:t>CongressionalDistrict</a:t>
            </a:r>
            <a:r>
              <a:rPr lang="en-US" sz="1000" dirty="0">
                <a:latin typeface="Consolas" panose="020B0609020204030204" pitchFamily="49" charset="0"/>
              </a:rPr>
              <a:t>'], row['</a:t>
            </a:r>
            <a:r>
              <a:rPr lang="en-US" sz="1000" dirty="0" err="1">
                <a:latin typeface="Consolas" panose="020B0609020204030204" pitchFamily="49" charset="0"/>
              </a:rPr>
              <a:t>AnnualPricePerSqft</a:t>
            </a:r>
            <a:r>
              <a:rPr lang="en-US" sz="1000" dirty="0">
                <a:latin typeface="Consolas" panose="020B0609020204030204" pitchFamily="49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38882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pandas is a </a:t>
            </a:r>
            <a:r>
              <a:rPr lang="en-US" b="1" dirty="0"/>
              <a:t>library providing high-performance, easy-to-use data structures and data analysis tools for </a:t>
            </a:r>
            <a:r>
              <a:rPr lang="en-US" b="1" dirty="0" smtClean="0"/>
              <a:t>Python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de facto python library when working with heterogeneous tabular </a:t>
            </a:r>
            <a:r>
              <a:rPr lang="en-US" b="1" dirty="0" smtClean="0"/>
              <a:t>data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pandas </a:t>
            </a:r>
            <a:r>
              <a:rPr lang="en-US" b="1" dirty="0" err="1" smtClean="0">
                <a:solidFill>
                  <a:schemeClr val="tx1"/>
                </a:solidFill>
              </a:rPr>
              <a:t>DataFrame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primary </a:t>
            </a:r>
            <a:r>
              <a:rPr lang="en-US" dirty="0">
                <a:solidFill>
                  <a:schemeClr val="tx1"/>
                </a:solidFill>
              </a:rPr>
              <a:t>pandas data structure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Two-dimensional </a:t>
            </a:r>
            <a:r>
              <a:rPr lang="en-US" dirty="0">
                <a:solidFill>
                  <a:schemeClr val="tx1"/>
                </a:solidFill>
              </a:rPr>
              <a:t>size, mutable, tabular data structure with labeled axes (rows and columns)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Provide </a:t>
            </a:r>
            <a:r>
              <a:rPr lang="en-US" dirty="0">
                <a:solidFill>
                  <a:schemeClr val="tx1"/>
                </a:solidFill>
              </a:rPr>
              <a:t>a common structure for all data </a:t>
            </a:r>
            <a:r>
              <a:rPr lang="en-US" dirty="0" smtClean="0">
                <a:solidFill>
                  <a:schemeClr val="tx1"/>
                </a:solidFill>
              </a:rPr>
              <a:t>sources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 be slices, filtered, merged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“Built in” support for </a:t>
            </a:r>
            <a:r>
              <a:rPr lang="en-US" dirty="0" err="1" smtClean="0">
                <a:solidFill>
                  <a:schemeClr val="tx1"/>
                </a:solidFill>
              </a:rPr>
              <a:t>matplotlib</a:t>
            </a:r>
            <a:r>
              <a:rPr lang="en-US" dirty="0" smtClean="0">
                <a:solidFill>
                  <a:schemeClr val="tx1"/>
                </a:solidFill>
              </a:rPr>
              <a:t> plotting</a:t>
            </a:r>
          </a:p>
          <a:p>
            <a:pPr lvl="2"/>
            <a:r>
              <a:rPr lang="en-US" dirty="0"/>
              <a:t>Under the hood, pandas plots graphs with the </a:t>
            </a:r>
            <a:r>
              <a:rPr lang="en-US" dirty="0" err="1"/>
              <a:t>matplotlib</a:t>
            </a:r>
            <a:r>
              <a:rPr lang="en-US" dirty="0"/>
              <a:t> library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Get comfortable with pandas!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pandas </a:t>
            </a:r>
            <a:r>
              <a:rPr lang="en-US" b="1" dirty="0">
                <a:solidFill>
                  <a:schemeClr val="tx1"/>
                </a:solidFill>
              </a:rPr>
              <a:t>reference: </a:t>
            </a:r>
            <a:endParaRPr lang="en-US" b="1" dirty="0" smtClean="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://pandas.pydata.org</a:t>
            </a:r>
            <a:r>
              <a:rPr lang="en-US" b="1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b="1" dirty="0" smtClean="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1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indent="0" algn="ctr">
              <a:buNone/>
            </a:pPr>
            <a:r>
              <a:rPr lang="en-US" sz="5400" b="1" dirty="0" smtClean="0"/>
              <a:t>Questions?</a:t>
            </a:r>
          </a:p>
          <a:p>
            <a:pPr indent="0" algn="ctr">
              <a:buNone/>
            </a:pPr>
            <a:r>
              <a:rPr lang="en-US" b="1" dirty="0" smtClean="0"/>
              <a:t>Plotting</a:t>
            </a:r>
          </a:p>
          <a:p>
            <a:pPr indent="0" algn="ctr">
              <a:buNone/>
            </a:pPr>
            <a:r>
              <a:rPr lang="en-US" b="1" dirty="0" smtClean="0"/>
              <a:t>Pandas</a:t>
            </a:r>
          </a:p>
          <a:p>
            <a:pPr indent="0" algn="ctr">
              <a:buNone/>
            </a:pPr>
            <a:r>
              <a:rPr lang="en-US" b="1" dirty="0" smtClean="0"/>
              <a:t>Dictionaries</a:t>
            </a:r>
          </a:p>
          <a:p>
            <a:pPr indent="0" algn="ctr">
              <a:buNone/>
            </a:pPr>
            <a:r>
              <a:rPr lang="en-US" b="1" dirty="0" smtClean="0"/>
              <a:t>Conditionals</a:t>
            </a:r>
            <a:endParaRPr lang="en-US" b="1" dirty="0"/>
          </a:p>
          <a:p>
            <a:pPr indent="0" algn="ctr">
              <a:buNone/>
            </a:pPr>
            <a:r>
              <a:rPr lang="en-US" b="1" dirty="0" smtClean="0"/>
              <a:t>Boolean Logic</a:t>
            </a:r>
          </a:p>
          <a:p>
            <a:pPr indent="0" algn="ctr">
              <a:buNone/>
            </a:pPr>
            <a:r>
              <a:rPr lang="en-US" b="1" dirty="0" smtClean="0"/>
              <a:t>Loops &amp;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3589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Which of the following is valid? And which evaluates to True, and which to False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"</a:t>
            </a:r>
            <a:r>
              <a:rPr lang="en-US" dirty="0" smtClean="0"/>
              <a:t>Hello</a:t>
            </a:r>
            <a:r>
              <a:rPr lang="en-US" dirty="0"/>
              <a:t>"</a:t>
            </a:r>
            <a:r>
              <a:rPr lang="en-US" dirty="0" smtClean="0"/>
              <a:t>==‘hello’</a:t>
            </a:r>
          </a:p>
          <a:p>
            <a:r>
              <a:rPr lang="en-US" dirty="0"/>
              <a:t>17&lt;float("</a:t>
            </a:r>
            <a:r>
              <a:rPr lang="en-US" dirty="0" smtClean="0"/>
              <a:t>18")</a:t>
            </a:r>
          </a:p>
          <a:p>
            <a:r>
              <a:rPr lang="en-US" dirty="0"/>
              <a:t>[1,7]&lt;[4,5</a:t>
            </a:r>
            <a:r>
              <a:rPr lang="en-US" dirty="0" smtClean="0"/>
              <a:t>]</a:t>
            </a:r>
          </a:p>
          <a:p>
            <a:r>
              <a:rPr lang="en-US" dirty="0"/>
              <a:t>[4,7]==[4,5</a:t>
            </a:r>
            <a:r>
              <a:rPr lang="en-US" dirty="0" smtClean="0"/>
              <a:t>]</a:t>
            </a:r>
          </a:p>
          <a:p>
            <a:r>
              <a:rPr lang="en-US" dirty="0" smtClean="0"/>
              <a:t>‘3’&gt;=3</a:t>
            </a:r>
          </a:p>
          <a:p>
            <a:r>
              <a:rPr lang="en-US" dirty="0" smtClean="0"/>
              <a:t>‘3’!=3</a:t>
            </a:r>
          </a:p>
          <a:p>
            <a:r>
              <a:rPr lang="en-US" dirty="0" smtClean="0"/>
              <a:t>1=&gt;True</a:t>
            </a:r>
          </a:p>
          <a:p>
            <a:r>
              <a:rPr lang="en-US" dirty="0" smtClean="0"/>
              <a:t>0==False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not False &gt; (3&gt;4 and 5&lt;6)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4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Which of the following is valid? And which evaluates to True, and which to False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"</a:t>
            </a:r>
            <a:r>
              <a:rPr lang="en-US" dirty="0" smtClean="0"/>
              <a:t>Hello</a:t>
            </a:r>
            <a:r>
              <a:rPr lang="en-US" dirty="0"/>
              <a:t>"</a:t>
            </a:r>
            <a:r>
              <a:rPr lang="en-US" dirty="0" smtClean="0"/>
              <a:t>==‘hello’		 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 Valid, False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/>
              <a:t>17&lt;float("</a:t>
            </a:r>
            <a:r>
              <a:rPr lang="en-US" dirty="0" smtClean="0"/>
              <a:t>18")		 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Valid, True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[1,7]&lt;[4,5</a:t>
            </a:r>
            <a:r>
              <a:rPr lang="en-US" dirty="0" smtClean="0"/>
              <a:t>]		 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Valid, True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[4,7]==[4,5</a:t>
            </a:r>
            <a:r>
              <a:rPr lang="en-US" dirty="0" smtClean="0"/>
              <a:t>]		 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Valid,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False</a:t>
            </a:r>
          </a:p>
          <a:p>
            <a:r>
              <a:rPr lang="en-US" dirty="0" smtClean="0"/>
              <a:t>‘3’&gt;=3		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Invalid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‘3’!=3		 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Valid, True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1=&gt;True		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Invalid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0==False		 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Valid, True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not False &gt; (3&gt;4 and 5&lt;6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 Valid, True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9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Rewrite the following While loop using:</a:t>
            </a:r>
          </a:p>
          <a:p>
            <a:pPr marL="685800" indent="-342900">
              <a:buFont typeface="+mj-lt"/>
              <a:buAutoNum type="arabicPeriod"/>
            </a:pPr>
            <a:r>
              <a:rPr lang="en-US" dirty="0" smtClean="0"/>
              <a:t>A while loop with conditions</a:t>
            </a:r>
          </a:p>
          <a:p>
            <a:pPr marL="685800" indent="-342900">
              <a:buFont typeface="+mj-lt"/>
              <a:buAutoNum type="arabicPeriod"/>
            </a:pPr>
            <a:r>
              <a:rPr lang="en-US" dirty="0" smtClean="0"/>
              <a:t>A for loop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x = 1</a:t>
            </a:r>
          </a:p>
          <a:p>
            <a:pPr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while x &lt; 11:</a:t>
            </a:r>
          </a:p>
          <a:p>
            <a:pPr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print("Round " + </a:t>
            </a:r>
            <a:r>
              <a:rPr lang="en-US" sz="1400" b="1" dirty="0" err="1">
                <a:latin typeface="Consolas" panose="020B0609020204030204" pitchFamily="49" charset="0"/>
              </a:rPr>
              <a:t>str</a:t>
            </a:r>
            <a:r>
              <a:rPr lang="en-US" sz="1400" b="1" dirty="0">
                <a:latin typeface="Consolas" panose="020B0609020204030204" pitchFamily="49" charset="0"/>
              </a:rPr>
              <a:t>(x))</a:t>
            </a:r>
          </a:p>
          <a:p>
            <a:pPr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x+=1</a:t>
            </a:r>
          </a:p>
        </p:txBody>
      </p:sp>
    </p:spTree>
    <p:extLst>
      <p:ext uri="{BB962C8B-B14F-4D97-AF65-F5344CB8AC3E}">
        <p14:creationId xmlns:p14="http://schemas.microsoft.com/office/powerpoint/2010/main" val="4315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Rewrite the following While loop using:</a:t>
            </a:r>
          </a:p>
          <a:p>
            <a:pPr marL="685800" indent="-342900">
              <a:buFont typeface="+mj-lt"/>
              <a:buAutoNum type="arabicPeriod"/>
            </a:pPr>
            <a:r>
              <a:rPr lang="en-US" dirty="0" smtClean="0"/>
              <a:t>A while loop with conditions</a:t>
            </a:r>
          </a:p>
          <a:p>
            <a:pPr marL="685800" indent="-342900">
              <a:buFont typeface="+mj-lt"/>
              <a:buAutoNum type="arabicPeriod"/>
            </a:pPr>
            <a:r>
              <a:rPr lang="en-US" dirty="0" smtClean="0"/>
              <a:t>A for loop</a:t>
            </a:r>
          </a:p>
          <a:p>
            <a:pPr marL="685800" indent="-342900">
              <a:buFont typeface="+mj-lt"/>
              <a:buAutoNum type="arabicPeriod"/>
            </a:pPr>
            <a:endParaRPr lang="en-US" dirty="0" smtClean="0"/>
          </a:p>
          <a:p>
            <a:pPr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</a:rPr>
              <a:t>same loop using a while break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x=1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while True: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print("Round " + </a:t>
            </a:r>
            <a:r>
              <a:rPr lang="en-US" sz="1400" dirty="0" err="1">
                <a:latin typeface="Consolas" panose="020B0609020204030204" pitchFamily="49" charset="0"/>
              </a:rPr>
              <a:t>str</a:t>
            </a:r>
            <a:r>
              <a:rPr lang="en-US" sz="1400" dirty="0">
                <a:latin typeface="Consolas" panose="020B0609020204030204" pitchFamily="49" charset="0"/>
              </a:rPr>
              <a:t>(x))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x &gt;= 10: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    break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else: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    x+=1</a:t>
            </a:r>
          </a:p>
          <a:p>
            <a:pPr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#Same loop using for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for x in range(10):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print("Round" +</a:t>
            </a:r>
            <a:r>
              <a:rPr lang="en-US" sz="1400" dirty="0" err="1">
                <a:latin typeface="Consolas" panose="020B0609020204030204" pitchFamily="49" charset="0"/>
              </a:rPr>
              <a:t>str</a:t>
            </a:r>
            <a:r>
              <a:rPr lang="en-US" sz="1400" dirty="0">
                <a:latin typeface="Consolas" panose="020B0609020204030204" pitchFamily="49" charset="0"/>
              </a:rPr>
              <a:t>(x+1))</a:t>
            </a:r>
            <a:r>
              <a:rPr lang="en-US" sz="1400" b="1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057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/>
              <a:t>Conditions can be evaluated using </a:t>
            </a:r>
            <a:r>
              <a:rPr lang="en-US" b="1" dirty="0"/>
              <a:t>if, </a:t>
            </a:r>
            <a:r>
              <a:rPr lang="en-US" b="1" dirty="0" err="1"/>
              <a:t>elif</a:t>
            </a:r>
            <a:r>
              <a:rPr lang="en-US" b="1" dirty="0"/>
              <a:t>, else </a:t>
            </a:r>
            <a:r>
              <a:rPr lang="en-US" dirty="0"/>
              <a:t>statements</a:t>
            </a:r>
          </a:p>
          <a:p>
            <a:r>
              <a:rPr lang="en-US" dirty="0">
                <a:solidFill>
                  <a:schemeClr val="tx1"/>
                </a:solidFill>
              </a:rPr>
              <a:t>= used for assignment, == used for comparison</a:t>
            </a:r>
          </a:p>
          <a:p>
            <a:r>
              <a:rPr lang="en-US" dirty="0">
                <a:solidFill>
                  <a:schemeClr val="tx1"/>
                </a:solidFill>
              </a:rPr>
              <a:t>!= is the opposite of </a:t>
            </a:r>
            <a:r>
              <a:rPr lang="en-US" dirty="0" smtClean="0">
                <a:solidFill>
                  <a:schemeClr val="tx1"/>
                </a:solidFill>
              </a:rPr>
              <a:t>==</a:t>
            </a:r>
          </a:p>
          <a:p>
            <a:r>
              <a:rPr lang="en-US" dirty="0"/>
              <a:t>Sequence objects may be compared to other objects with the same sequence type. The comparison uses lexicographical </a:t>
            </a:r>
            <a:r>
              <a:rPr lang="en-US" dirty="0" smtClean="0"/>
              <a:t>ordering</a:t>
            </a:r>
          </a:p>
          <a:p>
            <a:r>
              <a:rPr lang="en-US" dirty="0" smtClean="0"/>
              <a:t>Logical Operations Truth Table: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Loops allow you to execute a block of code several times using </a:t>
            </a:r>
            <a:r>
              <a:rPr lang="en-US" b="1" dirty="0">
                <a:solidFill>
                  <a:schemeClr val="tx1"/>
                </a:solidFill>
              </a:rPr>
              <a:t>while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 err="1">
                <a:solidFill>
                  <a:schemeClr val="tx1"/>
                </a:solidFill>
              </a:rPr>
              <a:t>for..in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Else condition in loops are executed when condition is false</a:t>
            </a:r>
          </a:p>
          <a:p>
            <a:r>
              <a:rPr lang="en-US" dirty="0">
                <a:solidFill>
                  <a:schemeClr val="tx1"/>
                </a:solidFill>
              </a:rPr>
              <a:t>Stop a loop using break</a:t>
            </a:r>
          </a:p>
          <a:p>
            <a:r>
              <a:rPr lang="en-US" b="1" dirty="0">
                <a:solidFill>
                  <a:srgbClr val="FF0000"/>
                </a:solidFill>
              </a:rPr>
              <a:t>Watch out for infinite loops!</a:t>
            </a:r>
          </a:p>
          <a:p>
            <a:endParaRPr lang="en-US" b="1" dirty="0" smtClean="0"/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895600"/>
            <a:ext cx="2676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65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There is a shorter version for an if statement with one else: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a,b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=5,3</a:t>
            </a:r>
          </a:p>
          <a:p>
            <a:pPr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a&gt;b :</a:t>
            </a:r>
          </a:p>
          <a:p>
            <a:pPr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x=10</a:t>
            </a:r>
          </a:p>
          <a:p>
            <a:pPr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else:</a:t>
            </a:r>
          </a:p>
          <a:p>
            <a:pPr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x=11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+mj-lt"/>
              </a:rPr>
              <a:t>Is the same as:</a:t>
            </a:r>
          </a:p>
          <a:p>
            <a:pPr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a,b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=5,3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 = 10 if a &gt; b else 11</a:t>
            </a:r>
          </a:p>
          <a:p>
            <a:pPr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print(x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78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5400" b="1" dirty="0" smtClean="0"/>
              <a:t>Questions?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7708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sz="4800" dirty="0" smtClean="0"/>
          </a:p>
          <a:p>
            <a:pPr indent="0" algn="ctr">
              <a:buNone/>
            </a:pPr>
            <a:endParaRPr lang="en-US" sz="4800" dirty="0"/>
          </a:p>
          <a:p>
            <a:pPr indent="0" algn="ctr">
              <a:buNone/>
            </a:pPr>
            <a:r>
              <a:rPr lang="en-US" sz="4800" dirty="0" smtClean="0"/>
              <a:t>Thank You</a:t>
            </a:r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67554"/>
            <a:ext cx="15263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 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Given the following lists:</a:t>
            </a:r>
          </a:p>
          <a:p>
            <a:pPr indent="0">
              <a:buNone/>
            </a:pPr>
            <a:r>
              <a:rPr lang="en-US" sz="1000" b="1" dirty="0"/>
              <a:t>x1 = [10,20,30]</a:t>
            </a:r>
          </a:p>
          <a:p>
            <a:pPr indent="0">
              <a:buNone/>
            </a:pPr>
            <a:r>
              <a:rPr lang="en-US" sz="1000" b="1" dirty="0"/>
              <a:t>y1 = [10,40,10</a:t>
            </a:r>
            <a:r>
              <a:rPr lang="en-US" sz="1000" b="1" dirty="0" smtClean="0"/>
              <a:t>]</a:t>
            </a:r>
          </a:p>
          <a:p>
            <a:pPr indent="0">
              <a:buNone/>
            </a:pPr>
            <a:r>
              <a:rPr lang="en-US" sz="1000" b="1" dirty="0" smtClean="0"/>
              <a:t>x2 </a:t>
            </a:r>
            <a:r>
              <a:rPr lang="en-US" sz="1000" b="1" dirty="0"/>
              <a:t>= [10,20,30]</a:t>
            </a:r>
          </a:p>
          <a:p>
            <a:pPr indent="0">
              <a:buNone/>
            </a:pPr>
            <a:r>
              <a:rPr lang="en-US" sz="1000" b="1" dirty="0"/>
              <a:t>y2 = [40,10,40]</a:t>
            </a:r>
          </a:p>
          <a:p>
            <a:pPr indent="0">
              <a:buNone/>
            </a:pPr>
            <a:r>
              <a:rPr lang="en-US" sz="1000" b="1" dirty="0" smtClean="0"/>
              <a:t>x3 </a:t>
            </a:r>
            <a:r>
              <a:rPr lang="en-US" sz="1000" b="1" dirty="0"/>
              <a:t>= [10,20,30]</a:t>
            </a:r>
          </a:p>
          <a:p>
            <a:pPr indent="0">
              <a:buNone/>
            </a:pPr>
            <a:r>
              <a:rPr lang="en-US" sz="1000" b="1" dirty="0"/>
              <a:t>y3 = [20,20,20]</a:t>
            </a:r>
            <a:endParaRPr lang="en-US" sz="1000" b="1" dirty="0" smtClean="0"/>
          </a:p>
          <a:p>
            <a:pPr indent="0">
              <a:buNone/>
            </a:pPr>
            <a:r>
              <a:rPr lang="en-US" sz="2000" b="1" dirty="0" smtClean="0"/>
              <a:t>Use </a:t>
            </a:r>
            <a:r>
              <a:rPr lang="en-US" sz="2000" b="1" dirty="0" err="1" smtClean="0"/>
              <a:t>matplotlib</a:t>
            </a:r>
            <a:r>
              <a:rPr lang="en-US" sz="2000" b="1" dirty="0" smtClean="0"/>
              <a:t> to produce the following chart: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3171180"/>
            <a:ext cx="39814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 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import </a:t>
            </a:r>
            <a:r>
              <a:rPr lang="en-US" sz="800" dirty="0" err="1">
                <a:latin typeface="Consolas" panose="020B0609020204030204" pitchFamily="49" charset="0"/>
              </a:rPr>
              <a:t>matplotlib.pyplot</a:t>
            </a:r>
            <a:r>
              <a:rPr lang="en-US" sz="800" dirty="0">
                <a:latin typeface="Consolas" panose="020B0609020204030204" pitchFamily="49" charset="0"/>
              </a:rPr>
              <a:t> as </a:t>
            </a:r>
            <a:r>
              <a:rPr lang="en-US" sz="800" dirty="0" err="1">
                <a:latin typeface="Consolas" panose="020B0609020204030204" pitchFamily="49" charset="0"/>
              </a:rPr>
              <a:t>plt</a:t>
            </a:r>
            <a:endParaRPr lang="en-US" sz="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# line 1 points</a:t>
            </a:r>
          </a:p>
          <a:p>
            <a:pPr indent="0">
              <a:buNone/>
            </a:pPr>
            <a:r>
              <a:rPr lang="en-US" sz="800" dirty="0" smtClean="0">
                <a:latin typeface="Consolas" panose="020B0609020204030204" pitchFamily="49" charset="0"/>
              </a:rPr>
              <a:t>X1,</a:t>
            </a:r>
            <a:r>
              <a:rPr lang="en-US" sz="800" dirty="0">
                <a:latin typeface="Consolas" panose="020B0609020204030204" pitchFamily="49" charset="0"/>
              </a:rPr>
              <a:t> y1</a:t>
            </a:r>
            <a:r>
              <a:rPr lang="en-US" sz="800" dirty="0" smtClean="0">
                <a:latin typeface="Consolas" panose="020B0609020204030204" pitchFamily="49" charset="0"/>
              </a:rPr>
              <a:t> </a:t>
            </a:r>
            <a:r>
              <a:rPr lang="en-US" sz="800" dirty="0">
                <a:latin typeface="Consolas" panose="020B0609020204030204" pitchFamily="49" charset="0"/>
              </a:rPr>
              <a:t>= [</a:t>
            </a:r>
            <a:r>
              <a:rPr lang="en-US" sz="800" dirty="0" smtClean="0">
                <a:latin typeface="Consolas" panose="020B0609020204030204" pitchFamily="49" charset="0"/>
              </a:rPr>
              <a:t>10,20,30],[</a:t>
            </a:r>
            <a:r>
              <a:rPr lang="en-US" sz="800" dirty="0">
                <a:latin typeface="Consolas" panose="020B0609020204030204" pitchFamily="49" charset="0"/>
              </a:rPr>
              <a:t>10,40,10]</a:t>
            </a:r>
          </a:p>
          <a:p>
            <a:pPr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# line 2 points</a:t>
            </a:r>
          </a:p>
          <a:p>
            <a:pPr indent="0">
              <a:buNone/>
            </a:pPr>
            <a:r>
              <a:rPr lang="en-US" sz="800" dirty="0" smtClean="0">
                <a:latin typeface="Consolas" panose="020B0609020204030204" pitchFamily="49" charset="0"/>
              </a:rPr>
              <a:t>X2,y2 </a:t>
            </a:r>
            <a:r>
              <a:rPr lang="en-US" sz="800" dirty="0">
                <a:latin typeface="Consolas" panose="020B0609020204030204" pitchFamily="49" charset="0"/>
              </a:rPr>
              <a:t>= [</a:t>
            </a:r>
            <a:r>
              <a:rPr lang="en-US" sz="800" dirty="0" smtClean="0">
                <a:latin typeface="Consolas" panose="020B0609020204030204" pitchFamily="49" charset="0"/>
              </a:rPr>
              <a:t>10,20,30],[</a:t>
            </a:r>
            <a:r>
              <a:rPr lang="en-US" sz="800" dirty="0">
                <a:latin typeface="Consolas" panose="020B0609020204030204" pitchFamily="49" charset="0"/>
              </a:rPr>
              <a:t>40,10,40]</a:t>
            </a:r>
          </a:p>
          <a:p>
            <a:pPr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# line 3 points</a:t>
            </a:r>
          </a:p>
          <a:p>
            <a:pPr indent="0">
              <a:buNone/>
            </a:pPr>
            <a:r>
              <a:rPr lang="en-US" sz="800" dirty="0" smtClean="0">
                <a:latin typeface="Consolas" panose="020B0609020204030204" pitchFamily="49" charset="0"/>
              </a:rPr>
              <a:t>X3,y3 </a:t>
            </a:r>
            <a:r>
              <a:rPr lang="en-US" sz="800" dirty="0">
                <a:latin typeface="Consolas" panose="020B0609020204030204" pitchFamily="49" charset="0"/>
              </a:rPr>
              <a:t>= [10,20,30</a:t>
            </a:r>
            <a:r>
              <a:rPr lang="en-US" sz="800" dirty="0" smtClean="0">
                <a:latin typeface="Consolas" panose="020B0609020204030204" pitchFamily="49" charset="0"/>
              </a:rPr>
              <a:t>],[</a:t>
            </a:r>
            <a:r>
              <a:rPr lang="en-US" sz="800" dirty="0">
                <a:latin typeface="Consolas" panose="020B0609020204030204" pitchFamily="49" charset="0"/>
              </a:rPr>
              <a:t>20,20,20]</a:t>
            </a:r>
          </a:p>
          <a:p>
            <a:pPr indent="0">
              <a:buNone/>
            </a:pPr>
            <a:r>
              <a:rPr lang="en-US" sz="800" dirty="0" smtClean="0">
                <a:latin typeface="Consolas" panose="020B0609020204030204" pitchFamily="49" charset="0"/>
              </a:rPr>
              <a:t># </a:t>
            </a:r>
            <a:r>
              <a:rPr lang="en-US" sz="800" dirty="0">
                <a:latin typeface="Consolas" panose="020B0609020204030204" pitchFamily="49" charset="0"/>
              </a:rPr>
              <a:t>Definition of </a:t>
            </a:r>
            <a:r>
              <a:rPr lang="en-US" sz="800" dirty="0" err="1">
                <a:latin typeface="Consolas" panose="020B0609020204030204" pitchFamily="49" charset="0"/>
              </a:rPr>
              <a:t>tick_val</a:t>
            </a:r>
            <a:r>
              <a:rPr lang="en-US" sz="800" dirty="0">
                <a:latin typeface="Consolas" panose="020B0609020204030204" pitchFamily="49" charset="0"/>
              </a:rPr>
              <a:t> and </a:t>
            </a:r>
            <a:r>
              <a:rPr lang="en-US" sz="800" dirty="0" err="1">
                <a:latin typeface="Consolas" panose="020B0609020204030204" pitchFamily="49" charset="0"/>
              </a:rPr>
              <a:t>tick_lab</a:t>
            </a:r>
            <a:endParaRPr lang="en-US" sz="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800" dirty="0" err="1">
                <a:latin typeface="Consolas" panose="020B0609020204030204" pitchFamily="49" charset="0"/>
              </a:rPr>
              <a:t>tick_val</a:t>
            </a:r>
            <a:r>
              <a:rPr lang="en-US" sz="800" dirty="0">
                <a:latin typeface="Consolas" panose="020B0609020204030204" pitchFamily="49" charset="0"/>
              </a:rPr>
              <a:t> = [10,20,30]</a:t>
            </a:r>
          </a:p>
          <a:p>
            <a:pPr indent="0">
              <a:buNone/>
            </a:pPr>
            <a:r>
              <a:rPr lang="en-US" sz="800" dirty="0" err="1">
                <a:latin typeface="Consolas" panose="020B0609020204030204" pitchFamily="49" charset="0"/>
              </a:rPr>
              <a:t>tick_lab</a:t>
            </a:r>
            <a:r>
              <a:rPr lang="en-US" sz="800" dirty="0">
                <a:latin typeface="Consolas" panose="020B0609020204030204" pitchFamily="49" charset="0"/>
              </a:rPr>
              <a:t> = ['</a:t>
            </a:r>
            <a:r>
              <a:rPr lang="en-US" sz="800" dirty="0" err="1">
                <a:latin typeface="Consolas" panose="020B0609020204030204" pitchFamily="49" charset="0"/>
              </a:rPr>
              <a:t>Ten','Twenty','Thirty</a:t>
            </a:r>
            <a:r>
              <a:rPr lang="en-US" sz="800" dirty="0">
                <a:latin typeface="Consolas" panose="020B0609020204030204" pitchFamily="49" charset="0"/>
              </a:rPr>
              <a:t>']</a:t>
            </a:r>
          </a:p>
          <a:p>
            <a:pPr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# Adapt the ticks on the x-axis</a:t>
            </a:r>
          </a:p>
          <a:p>
            <a:pPr indent="0">
              <a:buNone/>
            </a:pPr>
            <a:r>
              <a:rPr lang="en-US" sz="800" dirty="0" err="1">
                <a:latin typeface="Consolas" panose="020B0609020204030204" pitchFamily="49" charset="0"/>
              </a:rPr>
              <a:t>plt.xticks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tick_val,tick_lab</a:t>
            </a:r>
            <a:r>
              <a:rPr lang="en-US" sz="800" dirty="0" smtClean="0">
                <a:latin typeface="Consolas" panose="020B0609020204030204" pitchFamily="49" charset="0"/>
              </a:rPr>
              <a:t>)</a:t>
            </a:r>
            <a:endParaRPr lang="en-US" sz="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# Set the x axis label of the current axis.</a:t>
            </a:r>
          </a:p>
          <a:p>
            <a:pPr indent="0">
              <a:buNone/>
            </a:pPr>
            <a:r>
              <a:rPr lang="en-US" sz="800" dirty="0" err="1">
                <a:latin typeface="Consolas" panose="020B0609020204030204" pitchFamily="49" charset="0"/>
              </a:rPr>
              <a:t>plt.xlabel</a:t>
            </a:r>
            <a:r>
              <a:rPr lang="en-US" sz="800" dirty="0">
                <a:latin typeface="Consolas" panose="020B0609020204030204" pitchFamily="49" charset="0"/>
              </a:rPr>
              <a:t>('x axis')</a:t>
            </a:r>
          </a:p>
          <a:p>
            <a:pPr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# Set the y axis label of the current axis.</a:t>
            </a:r>
          </a:p>
          <a:p>
            <a:pPr indent="0">
              <a:buNone/>
            </a:pPr>
            <a:r>
              <a:rPr lang="en-US" sz="800" dirty="0" err="1">
                <a:latin typeface="Consolas" panose="020B0609020204030204" pitchFamily="49" charset="0"/>
              </a:rPr>
              <a:t>plt.ylabel</a:t>
            </a:r>
            <a:r>
              <a:rPr lang="en-US" sz="800" dirty="0">
                <a:latin typeface="Consolas" panose="020B0609020204030204" pitchFamily="49" charset="0"/>
              </a:rPr>
              <a:t>('y axis')</a:t>
            </a:r>
          </a:p>
          <a:p>
            <a:pPr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# Plot lines and/or markers to the Axes.</a:t>
            </a:r>
          </a:p>
          <a:p>
            <a:pPr indent="0">
              <a:buNone/>
            </a:pPr>
            <a:r>
              <a:rPr lang="en-US" sz="800" dirty="0" err="1">
                <a:latin typeface="Consolas" panose="020B0609020204030204" pitchFamily="49" charset="0"/>
              </a:rPr>
              <a:t>plt.plot</a:t>
            </a:r>
            <a:r>
              <a:rPr lang="en-US" sz="800" dirty="0">
                <a:latin typeface="Consolas" panose="020B0609020204030204" pitchFamily="49" charset="0"/>
              </a:rPr>
              <a:t>(x1,y1, color='blue', linewidth = 3,  label = 'line1',linestyle='dotted')</a:t>
            </a:r>
          </a:p>
          <a:p>
            <a:pPr indent="0">
              <a:buNone/>
            </a:pPr>
            <a:r>
              <a:rPr lang="en-US" sz="800" dirty="0" err="1">
                <a:latin typeface="Consolas" panose="020B0609020204030204" pitchFamily="49" charset="0"/>
              </a:rPr>
              <a:t>plt.plot</a:t>
            </a:r>
            <a:r>
              <a:rPr lang="en-US" sz="800" dirty="0">
                <a:latin typeface="Consolas" panose="020B0609020204030204" pitchFamily="49" charset="0"/>
              </a:rPr>
              <a:t>(x2,y2, color='red', linewidth = 5,  label = 'line2', </a:t>
            </a:r>
            <a:r>
              <a:rPr lang="en-US" sz="800" dirty="0" err="1">
                <a:latin typeface="Consolas" panose="020B0609020204030204" pitchFamily="49" charset="0"/>
              </a:rPr>
              <a:t>linestyle</a:t>
            </a:r>
            <a:r>
              <a:rPr lang="en-US" sz="800" dirty="0">
                <a:latin typeface="Consolas" panose="020B0609020204030204" pitchFamily="49" charset="0"/>
              </a:rPr>
              <a:t>='dashed')</a:t>
            </a:r>
          </a:p>
          <a:p>
            <a:pPr indent="0">
              <a:buNone/>
            </a:pPr>
            <a:r>
              <a:rPr lang="en-US" sz="800" dirty="0" err="1">
                <a:latin typeface="Consolas" panose="020B0609020204030204" pitchFamily="49" charset="0"/>
              </a:rPr>
              <a:t>plt.scatter</a:t>
            </a:r>
            <a:r>
              <a:rPr lang="en-US" sz="800" dirty="0">
                <a:latin typeface="Consolas" panose="020B0609020204030204" pitchFamily="49" charset="0"/>
              </a:rPr>
              <a:t>(x3,y3, color='green', label='scatter')</a:t>
            </a:r>
          </a:p>
          <a:p>
            <a:pPr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# Set a title </a:t>
            </a:r>
          </a:p>
          <a:p>
            <a:pPr indent="0">
              <a:buNone/>
            </a:pPr>
            <a:r>
              <a:rPr lang="en-US" sz="800" dirty="0" err="1">
                <a:latin typeface="Consolas" panose="020B0609020204030204" pitchFamily="49" charset="0"/>
              </a:rPr>
              <a:t>plt.title</a:t>
            </a:r>
            <a:r>
              <a:rPr lang="en-US" sz="800" dirty="0">
                <a:latin typeface="Consolas" panose="020B0609020204030204" pitchFamily="49" charset="0"/>
              </a:rPr>
              <a:t>("Training Plot")</a:t>
            </a:r>
          </a:p>
          <a:p>
            <a:pPr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# show a legend on the plot</a:t>
            </a:r>
          </a:p>
          <a:p>
            <a:pPr indent="0">
              <a:buNone/>
            </a:pPr>
            <a:r>
              <a:rPr lang="en-US" sz="800" dirty="0" err="1">
                <a:latin typeface="Consolas" panose="020B0609020204030204" pitchFamily="49" charset="0"/>
              </a:rPr>
              <a:t>plt.legend</a:t>
            </a:r>
            <a:r>
              <a:rPr lang="en-US" sz="800" dirty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# function to show the plot</a:t>
            </a:r>
          </a:p>
          <a:p>
            <a:pPr indent="0">
              <a:buNone/>
            </a:pPr>
            <a:r>
              <a:rPr lang="en-US" sz="800" dirty="0" err="1">
                <a:latin typeface="Consolas" panose="020B0609020204030204" pitchFamily="49" charset="0"/>
              </a:rPr>
              <a:t>plt.show</a:t>
            </a:r>
            <a:r>
              <a:rPr lang="en-US" sz="8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77" y="1676400"/>
            <a:ext cx="39814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matplotlib</a:t>
            </a:r>
            <a:r>
              <a:rPr lang="en-US" dirty="0" smtClean="0"/>
              <a:t>:</a:t>
            </a:r>
          </a:p>
          <a:p>
            <a:pPr indent="0">
              <a:buNone/>
            </a:pPr>
            <a:endParaRPr lang="en-US" dirty="0"/>
          </a:p>
          <a:p>
            <a:pPr lvl="1"/>
            <a:r>
              <a:rPr lang="en-US" dirty="0"/>
              <a:t>One of the most widely used libraries for plotting in </a:t>
            </a:r>
            <a:r>
              <a:rPr lang="en-US" dirty="0" smtClean="0"/>
              <a:t>Python</a:t>
            </a:r>
          </a:p>
          <a:p>
            <a:pPr lvl="2"/>
            <a:r>
              <a:rPr lang="en-US" dirty="0" smtClean="0"/>
              <a:t>Others do exist (</a:t>
            </a:r>
            <a:r>
              <a:rPr lang="en-US" dirty="0" err="1" smtClean="0"/>
              <a:t>ggplot</a:t>
            </a:r>
            <a:r>
              <a:rPr lang="en-US" dirty="0" smtClean="0"/>
              <a:t> anyone?)</a:t>
            </a:r>
            <a:endParaRPr lang="en-US" dirty="0"/>
          </a:p>
          <a:p>
            <a:pPr lvl="1"/>
            <a:r>
              <a:rPr lang="en-US" dirty="0"/>
              <a:t>The first Python data visualization library</a:t>
            </a:r>
          </a:p>
          <a:p>
            <a:pPr lvl="1"/>
            <a:r>
              <a:rPr lang="en-US" dirty="0"/>
              <a:t>While good for getting a “feel” of the data, </a:t>
            </a:r>
            <a:r>
              <a:rPr lang="en-US" dirty="0" smtClean="0"/>
              <a:t>value is dependent on your goal:</a:t>
            </a:r>
          </a:p>
          <a:p>
            <a:pPr lvl="2"/>
            <a:r>
              <a:rPr lang="en-US" dirty="0" smtClean="0"/>
              <a:t>Embedding on a report or a paper publication? Go for it</a:t>
            </a:r>
          </a:p>
          <a:p>
            <a:pPr lvl="2"/>
            <a:r>
              <a:rPr lang="en-US" dirty="0" smtClean="0"/>
              <a:t>Prototyping a dashboard, creating a web interactive chart? Look else where!</a:t>
            </a:r>
            <a:endParaRPr lang="en-US" dirty="0"/>
          </a:p>
          <a:p>
            <a:pPr lvl="1"/>
            <a:r>
              <a:rPr lang="en-US" dirty="0"/>
              <a:t>Very powerful, </a:t>
            </a:r>
            <a:r>
              <a:rPr lang="en-US" dirty="0" smtClean="0"/>
              <a:t>charts can </a:t>
            </a:r>
            <a:r>
              <a:rPr lang="en-US" dirty="0"/>
              <a:t>get very complex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 lot of chart types are available!</a:t>
            </a:r>
          </a:p>
          <a:p>
            <a:pPr lvl="1"/>
            <a:r>
              <a:rPr lang="en-US" dirty="0" smtClean="0"/>
              <a:t>Official Reference: </a:t>
            </a:r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https://matplotlib.org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8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2 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</a:t>
            </a:r>
            <a:r>
              <a:rPr lang="en-US" sz="2000" b="1" dirty="0" smtClean="0"/>
              <a:t>a python program that asks user to input a food, and display the calories in that food. Use the following dictionary:</a:t>
            </a:r>
          </a:p>
          <a:p>
            <a:pPr indent="0">
              <a:buNone/>
            </a:pPr>
            <a:r>
              <a:rPr lang="en-US" sz="1200" b="1" dirty="0" smtClean="0"/>
              <a:t>calories </a:t>
            </a:r>
            <a:r>
              <a:rPr lang="en-US" sz="1200" b="1" dirty="0"/>
              <a:t>= { 'Beef' : 200,</a:t>
            </a:r>
          </a:p>
          <a:p>
            <a:pPr indent="0">
              <a:buNone/>
            </a:pPr>
            <a:r>
              <a:rPr lang="en-US" sz="1200" b="1" dirty="0"/>
              <a:t>            </a:t>
            </a:r>
            <a:r>
              <a:rPr lang="en-US" sz="1200" b="1" dirty="0" smtClean="0"/>
              <a:t>        </a:t>
            </a:r>
            <a:r>
              <a:rPr lang="en-US" sz="1200" b="1" dirty="0"/>
              <a:t>'Chicken' : 140,</a:t>
            </a:r>
          </a:p>
          <a:p>
            <a:pPr indent="0">
              <a:buNone/>
            </a:pPr>
            <a:r>
              <a:rPr lang="en-US" sz="1200" b="1" dirty="0"/>
              <a:t>            </a:t>
            </a:r>
            <a:r>
              <a:rPr lang="en-US" sz="1200" b="1" dirty="0" smtClean="0"/>
              <a:t>        </a:t>
            </a:r>
            <a:r>
              <a:rPr lang="en-US" sz="1200" b="1" dirty="0"/>
              <a:t>'Fish' : 120,</a:t>
            </a:r>
          </a:p>
          <a:p>
            <a:pPr indent="0">
              <a:buNone/>
            </a:pPr>
            <a:r>
              <a:rPr lang="en-US" sz="1200" b="1" dirty="0"/>
              <a:t>             </a:t>
            </a:r>
            <a:r>
              <a:rPr lang="en-US" sz="1200" b="1" dirty="0" smtClean="0"/>
              <a:t>       'Apples</a:t>
            </a:r>
            <a:r>
              <a:rPr lang="en-US" sz="1200" b="1" dirty="0"/>
              <a:t>': 30,</a:t>
            </a:r>
          </a:p>
          <a:p>
            <a:pPr indent="0">
              <a:buNone/>
            </a:pPr>
            <a:r>
              <a:rPr lang="en-US" sz="1200" b="1" dirty="0"/>
              <a:t>            </a:t>
            </a:r>
            <a:r>
              <a:rPr lang="en-US" sz="1200" b="1" dirty="0" smtClean="0"/>
              <a:t>        </a:t>
            </a:r>
            <a:r>
              <a:rPr lang="en-US" sz="1200" b="1" dirty="0"/>
              <a:t>'Bananas': 15</a:t>
            </a:r>
            <a:r>
              <a:rPr lang="en-US" sz="1200" b="1" dirty="0" smtClean="0"/>
              <a:t>}</a:t>
            </a:r>
          </a:p>
          <a:p>
            <a:pPr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Hint: </a:t>
            </a:r>
            <a:r>
              <a:rPr lang="en-US" b="1" i="1" dirty="0" smtClean="0"/>
              <a:t>use the input(“Prompt”) function to capture user input into a variable</a:t>
            </a:r>
          </a:p>
          <a:p>
            <a:pPr indent="0">
              <a:buNone/>
            </a:pPr>
            <a:endParaRPr lang="en-US" b="1" i="1" dirty="0"/>
          </a:p>
          <a:p>
            <a:pPr indent="0">
              <a:buNone/>
            </a:pPr>
            <a:r>
              <a:rPr lang="en-US" b="1" dirty="0" smtClean="0"/>
              <a:t>Sample</a:t>
            </a:r>
            <a:r>
              <a:rPr lang="en-US" b="1" i="1" dirty="0" smtClean="0"/>
              <a:t>:</a:t>
            </a:r>
          </a:p>
          <a:p>
            <a:pPr indent="0">
              <a:buNone/>
            </a:pPr>
            <a:r>
              <a:rPr lang="en-US" dirty="0">
                <a:latin typeface="Consolas" panose="020B0609020204030204" pitchFamily="49" charset="0"/>
              </a:rPr>
              <a:t>What will you eat?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Beef</a:t>
            </a:r>
          </a:p>
          <a:p>
            <a:pPr indent="0">
              <a:buNone/>
            </a:pPr>
            <a:r>
              <a:rPr lang="en-US" dirty="0">
                <a:latin typeface="Consolas" panose="020B0609020204030204" pitchFamily="49" charset="0"/>
              </a:rPr>
              <a:t>Beef Contains 200 calories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567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2 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</a:t>
            </a:r>
            <a:r>
              <a:rPr lang="en-US" sz="2000" b="1" dirty="0" smtClean="0"/>
              <a:t>a python program that asks user to input a food, and display the calories in that food. Use the following dictionary:</a:t>
            </a:r>
          </a:p>
          <a:p>
            <a:pPr indent="0">
              <a:buNone/>
            </a:pPr>
            <a:r>
              <a:rPr lang="en-US" sz="1200" b="1" dirty="0" smtClean="0"/>
              <a:t>calories </a:t>
            </a:r>
            <a:r>
              <a:rPr lang="en-US" sz="1200" b="1" dirty="0"/>
              <a:t>= { 'Beef' : 200,</a:t>
            </a:r>
          </a:p>
          <a:p>
            <a:pPr indent="0">
              <a:buNone/>
            </a:pPr>
            <a:r>
              <a:rPr lang="en-US" sz="1200" b="1" dirty="0"/>
              <a:t>            </a:t>
            </a:r>
            <a:r>
              <a:rPr lang="en-US" sz="1200" b="1" dirty="0" smtClean="0"/>
              <a:t>        </a:t>
            </a:r>
            <a:r>
              <a:rPr lang="en-US" sz="1200" b="1" dirty="0"/>
              <a:t>'Chicken' : 140,</a:t>
            </a:r>
          </a:p>
          <a:p>
            <a:pPr indent="0">
              <a:buNone/>
            </a:pPr>
            <a:r>
              <a:rPr lang="en-US" sz="1200" b="1" dirty="0"/>
              <a:t>            </a:t>
            </a:r>
            <a:r>
              <a:rPr lang="en-US" sz="1200" b="1" dirty="0" smtClean="0"/>
              <a:t>        </a:t>
            </a:r>
            <a:r>
              <a:rPr lang="en-US" sz="1200" b="1" dirty="0"/>
              <a:t>'Fish' : 120,</a:t>
            </a:r>
          </a:p>
          <a:p>
            <a:pPr indent="0">
              <a:buNone/>
            </a:pPr>
            <a:r>
              <a:rPr lang="en-US" sz="1200" b="1" dirty="0"/>
              <a:t>             </a:t>
            </a:r>
            <a:r>
              <a:rPr lang="en-US" sz="1200" b="1" dirty="0" smtClean="0"/>
              <a:t>       'Apples</a:t>
            </a:r>
            <a:r>
              <a:rPr lang="en-US" sz="1200" b="1" dirty="0"/>
              <a:t>': 30,</a:t>
            </a:r>
          </a:p>
          <a:p>
            <a:pPr indent="0">
              <a:buNone/>
            </a:pPr>
            <a:r>
              <a:rPr lang="en-US" sz="1200" b="1" dirty="0"/>
              <a:t>            </a:t>
            </a:r>
            <a:r>
              <a:rPr lang="en-US" sz="1200" b="1" dirty="0" smtClean="0"/>
              <a:t>        </a:t>
            </a:r>
            <a:r>
              <a:rPr lang="en-US" sz="1200" b="1" dirty="0"/>
              <a:t>'Bananas': 15</a:t>
            </a:r>
            <a:r>
              <a:rPr lang="en-US" sz="1200" b="1" dirty="0" smtClean="0"/>
              <a:t>}</a:t>
            </a:r>
          </a:p>
          <a:p>
            <a:pPr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Hint: </a:t>
            </a:r>
            <a:r>
              <a:rPr lang="en-US" b="1" i="1" dirty="0" smtClean="0"/>
              <a:t>use the input(“Prompt”) function to capture user input into a variable</a:t>
            </a:r>
          </a:p>
          <a:p>
            <a:pPr indent="0">
              <a:buNone/>
            </a:pPr>
            <a:endParaRPr lang="en-US" b="1" i="1" dirty="0"/>
          </a:p>
          <a:p>
            <a:pPr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food = input("What will you eat? ")</a:t>
            </a:r>
          </a:p>
          <a:p>
            <a:pPr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calories = { 'Beef' : 200,</a:t>
            </a:r>
          </a:p>
          <a:p>
            <a:pPr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     'Chicken' : 140,</a:t>
            </a:r>
          </a:p>
          <a:p>
            <a:pPr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     'Fish' : 120,</a:t>
            </a:r>
          </a:p>
          <a:p>
            <a:pPr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     'Apples': 30,</a:t>
            </a:r>
          </a:p>
          <a:p>
            <a:pPr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     'Bananas': 15}</a:t>
            </a:r>
          </a:p>
          <a:p>
            <a:pPr indent="0">
              <a:buNone/>
            </a:pPr>
            <a:r>
              <a:rPr lang="en-US" sz="1100" b="1" dirty="0" smtClean="0">
                <a:latin typeface="Consolas" panose="020B0609020204030204" pitchFamily="49" charset="0"/>
              </a:rPr>
              <a:t>print( food in calories)    </a:t>
            </a:r>
            <a:endParaRPr lang="en-US" sz="1100" b="1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print(food+" Contains " +</a:t>
            </a:r>
            <a:r>
              <a:rPr lang="en-US" sz="1100" b="1" dirty="0" err="1">
                <a:latin typeface="Consolas" panose="020B0609020204030204" pitchFamily="49" charset="0"/>
              </a:rPr>
              <a:t>str</a:t>
            </a:r>
            <a:r>
              <a:rPr lang="en-US" sz="1100" b="1" dirty="0">
                <a:latin typeface="Consolas" panose="020B0609020204030204" pitchFamily="49" charset="0"/>
              </a:rPr>
              <a:t>(calories[food]) +" calories")</a:t>
            </a:r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010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Which of the following </a:t>
            </a:r>
            <a:r>
              <a:rPr lang="en-US" sz="2000" b="1" dirty="0" smtClean="0"/>
              <a:t>is valid?</a:t>
            </a: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  <a:p>
            <a:r>
              <a:rPr lang="en-US" sz="2000" dirty="0" smtClean="0"/>
              <a:t>x={[1,2]:4,[3,4]:5}</a:t>
            </a:r>
          </a:p>
          <a:p>
            <a:r>
              <a:rPr lang="en-US" sz="2000" dirty="0"/>
              <a:t>x={1:'one', 'two':2</a:t>
            </a:r>
            <a:r>
              <a:rPr lang="en-US" sz="2000" dirty="0" smtClean="0"/>
              <a:t>}</a:t>
            </a:r>
          </a:p>
          <a:p>
            <a:r>
              <a:rPr lang="en-US" sz="2000" dirty="0" err="1" smtClean="0"/>
              <a:t>x,y</a:t>
            </a:r>
            <a:r>
              <a:rPr lang="en-US" sz="2000" dirty="0" smtClean="0"/>
              <a:t>={1:2,3:4},{5:6,7:8}</a:t>
            </a:r>
          </a:p>
          <a:p>
            <a:pPr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z=</a:t>
            </a:r>
            <a:r>
              <a:rPr lang="en-US" sz="2000" dirty="0" err="1" smtClean="0"/>
              <a:t>x+y</a:t>
            </a:r>
            <a:endParaRPr lang="en-US" sz="2000" dirty="0" smtClean="0"/>
          </a:p>
          <a:p>
            <a:r>
              <a:rPr lang="en-US" sz="2000" dirty="0"/>
              <a:t>x={1:2,1:3,1:4,1:5,1:6}</a:t>
            </a: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438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Which of the following </a:t>
            </a:r>
            <a:r>
              <a:rPr lang="en-US" sz="2000" b="1" dirty="0" smtClean="0"/>
              <a:t>is valid?</a:t>
            </a: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  <a:p>
            <a:r>
              <a:rPr lang="en-US" sz="2000" dirty="0" smtClean="0"/>
              <a:t>x={[1,2]:4,[3,4]:5}		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Error –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unhashable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(Mutable)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/>
              <a:t>x={1:'one', 'two':2</a:t>
            </a:r>
            <a:r>
              <a:rPr lang="en-US" sz="2000" dirty="0" smtClean="0"/>
              <a:t>} 		</a:t>
            </a:r>
            <a:r>
              <a:rPr lang="en-US" sz="20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Valid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err="1" smtClean="0"/>
              <a:t>x,y</a:t>
            </a:r>
            <a:r>
              <a:rPr lang="en-US" sz="2000" dirty="0" smtClean="0"/>
              <a:t>={1:2,3:4},{5:6,7:8}</a:t>
            </a:r>
          </a:p>
          <a:p>
            <a:pPr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z=</a:t>
            </a:r>
            <a:r>
              <a:rPr lang="en-US" sz="2000" dirty="0" err="1" smtClean="0"/>
              <a:t>x+y</a:t>
            </a:r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/>
              <a:t>x</a:t>
            </a:r>
            <a:r>
              <a:rPr lang="en-US" sz="2000" dirty="0" smtClean="0"/>
              <a:t>={1:2,1:3,1:4,1:5,1:6} 	</a:t>
            </a:r>
            <a:r>
              <a:rPr lang="en-US" sz="20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Valid</a:t>
            </a:r>
            <a:endParaRPr lang="en-US" sz="2000" dirty="0">
              <a:solidFill>
                <a:srgbClr val="00B050"/>
              </a:solidFill>
            </a:endParaRP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242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11335</TotalTime>
  <Words>1577</Words>
  <Application>Microsoft Office PowerPoint</Application>
  <PresentationFormat>On-screen Show (4:3)</PresentationFormat>
  <Paragraphs>354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Consolas</vt:lpstr>
      <vt:lpstr>Georgia</vt:lpstr>
      <vt:lpstr>Noto Sans Symbols</vt:lpstr>
      <vt:lpstr>Wingdings</vt:lpstr>
      <vt:lpstr>GSA IT Template</vt:lpstr>
      <vt:lpstr>PowerPoint Presentation</vt:lpstr>
      <vt:lpstr>PowerPoint Presentation</vt:lpstr>
      <vt:lpstr>Exercise 1 (Code Along)</vt:lpstr>
      <vt:lpstr>Exercise 1 (Code Along)</vt:lpstr>
      <vt:lpstr>Checkpoint</vt:lpstr>
      <vt:lpstr>Exercise 2 (Code Along)</vt:lpstr>
      <vt:lpstr>Exercise 2 (Code Along)</vt:lpstr>
      <vt:lpstr>Exercise 3</vt:lpstr>
      <vt:lpstr>Exercise 3</vt:lpstr>
      <vt:lpstr>Exercise 4 (Code Along)</vt:lpstr>
      <vt:lpstr>Exercise 4 (Code Along)</vt:lpstr>
      <vt:lpstr>Exercise 5 (Code Along)</vt:lpstr>
      <vt:lpstr>Exercise 5 (Code Along)</vt:lpstr>
      <vt:lpstr>Checkpoint</vt:lpstr>
      <vt:lpstr>Checkpoint</vt:lpstr>
      <vt:lpstr>Exercise 6 </vt:lpstr>
      <vt:lpstr>Exercise 6</vt:lpstr>
      <vt:lpstr>Exercise 6 </vt:lpstr>
      <vt:lpstr>Checkpoint</vt:lpstr>
      <vt:lpstr>Exercise 7</vt:lpstr>
      <vt:lpstr>Exercise 7</vt:lpstr>
      <vt:lpstr>Exercise 8</vt:lpstr>
      <vt:lpstr>Exercise 8</vt:lpstr>
      <vt:lpstr>Checkpoint</vt:lpstr>
      <vt:lpstr>Checkpoint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Windows User</cp:lastModifiedBy>
  <cp:revision>217</cp:revision>
  <cp:lastPrinted>2018-04-11T20:26:47Z</cp:lastPrinted>
  <dcterms:modified xsi:type="dcterms:W3CDTF">2018-04-25T16:15:47Z</dcterms:modified>
</cp:coreProperties>
</file>