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0" r:id="rId2"/>
  </p:sldMasterIdLst>
  <p:notesMasterIdLst>
    <p:notesMasterId r:id="rId17"/>
  </p:notesMasterIdLst>
  <p:sldIdLst>
    <p:sldId id="256" r:id="rId3"/>
    <p:sldId id="257" r:id="rId4"/>
    <p:sldId id="258" r:id="rId5"/>
    <p:sldId id="265" r:id="rId6"/>
    <p:sldId id="307" r:id="rId7"/>
    <p:sldId id="306" r:id="rId8"/>
    <p:sldId id="305" r:id="rId9"/>
    <p:sldId id="267" r:id="rId10"/>
    <p:sldId id="272" r:id="rId11"/>
    <p:sldId id="309" r:id="rId12"/>
    <p:sldId id="308" r:id="rId13"/>
    <p:sldId id="310" r:id="rId14"/>
    <p:sldId id="303" r:id="rId15"/>
    <p:sldId id="283"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11AF94-B9FA-4304-A880-D6D605D7CB4C}">
  <a:tblStyle styleId="{4A11AF94-B9FA-4304-A880-D6D605D7CB4C}"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26" autoAdjust="0"/>
    <p:restoredTop sz="94660"/>
  </p:normalViewPr>
  <p:slideViewPr>
    <p:cSldViewPr snapToGrid="0">
      <p:cViewPr varScale="1">
        <p:scale>
          <a:sx n="131" d="100"/>
          <a:sy n="131" d="100"/>
        </p:scale>
        <p:origin x="99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24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24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24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24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6200" y="0"/>
            <a:ext cx="2971800" cy="457200"/>
          </a:xfrm>
          <a:prstGeom prst="rect">
            <a:avLst/>
          </a:prstGeom>
          <a:noFill/>
          <a:ln>
            <a:noFill/>
          </a:ln>
        </p:spPr>
        <p:txBody>
          <a:bodyPr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24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24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24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24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 name="Shape 6"/>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t" anchorCtr="0"/>
          <a:lstStyle>
            <a:lvl1pPr marL="0" marR="0" lvl="0" indent="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914400" marR="0" lvl="2" indent="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371600" marR="0" lvl="3" indent="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1828800" marR="0" lvl="4" indent="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6800"/>
            <a:ext cx="2971800" cy="457200"/>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24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24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24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24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6200" y="8686800"/>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txBox="1">
            <a:spLocks noGrp="1"/>
          </p:cNvSpPr>
          <p:nvPr>
            <p:ph type="sldNum" idx="12"/>
          </p:nvPr>
        </p:nvSpPr>
        <p:spPr>
          <a:xfrm>
            <a:off x="3886200" y="8686800"/>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a:t>
            </a:fld>
            <a:endParaRPr lang="en-US" sz="1200">
              <a:solidFill>
                <a:schemeClr val="dk1"/>
              </a:solidFill>
              <a:latin typeface="Arial"/>
              <a:ea typeface="Arial"/>
              <a:cs typeface="Arial"/>
              <a:sym typeface="Arial"/>
            </a:endParaRPr>
          </a:p>
        </p:txBody>
      </p:sp>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 name="Shape 57"/>
          <p:cNvSpPr txBox="1">
            <a:spLocks noGrp="1"/>
          </p:cNvSpPr>
          <p:nvPr>
            <p:ph type="body" idx="1"/>
          </p:nvPr>
        </p:nvSpPr>
        <p:spPr>
          <a:xfrm>
            <a:off x="914400" y="4343400"/>
            <a:ext cx="5029200" cy="4114800"/>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9312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1248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2769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950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4645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2450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198" name="Shape 198"/>
          <p:cNvSpPr txBox="1">
            <a:spLocks noGrp="1"/>
          </p:cNvSpPr>
          <p:nvPr>
            <p:ph type="body" idx="1"/>
          </p:nvPr>
        </p:nvSpPr>
        <p:spPr>
          <a:xfrm>
            <a:off x="914400" y="4343400"/>
            <a:ext cx="5029200" cy="4114800"/>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Image Source: http://www.gsa.gov/portal/category/100000.  Visited 12/7/15.</a:t>
            </a:r>
          </a:p>
        </p:txBody>
      </p:sp>
      <p:sp>
        <p:nvSpPr>
          <p:cNvPr id="199" name="Shape 199"/>
          <p:cNvSpPr txBox="1">
            <a:spLocks noGrp="1"/>
          </p:cNvSpPr>
          <p:nvPr>
            <p:ph type="sldNum" idx="12"/>
          </p:nvPr>
        </p:nvSpPr>
        <p:spPr>
          <a:xfrm>
            <a:off x="3886200" y="8686800"/>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9</a:t>
            </a:fld>
            <a:endParaRPr lang="en-US" sz="12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bg>
      <p:bgPr>
        <a:blipFill rotWithShape="1">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Shape 14" descr="HiRez4inchGSAStarMarkRGB"/>
          <p:cNvPicPr preferRelativeResize="0"/>
          <p:nvPr/>
        </p:nvPicPr>
        <p:blipFill rotWithShape="1">
          <a:blip r:embed="rId3">
            <a:alphaModFix/>
          </a:blip>
          <a:srcRect/>
          <a:stretch/>
        </p:blipFill>
        <p:spPr>
          <a:xfrm>
            <a:off x="457200" y="228600"/>
            <a:ext cx="759759" cy="685543"/>
          </a:xfrm>
          <a:prstGeom prst="rect">
            <a:avLst/>
          </a:prstGeom>
          <a:noFill/>
          <a:ln>
            <a:noFill/>
          </a:ln>
        </p:spPr>
      </p:pic>
      <p:sp>
        <p:nvSpPr>
          <p:cNvPr id="15" name="Shape 15"/>
          <p:cNvSpPr txBox="1"/>
          <p:nvPr/>
        </p:nvSpPr>
        <p:spPr>
          <a:xfrm>
            <a:off x="4419600" y="742950"/>
            <a:ext cx="4267200" cy="153369"/>
          </a:xfrm>
          <a:prstGeom prst="rect">
            <a:avLst/>
          </a:prstGeom>
          <a:noFill/>
          <a:ln>
            <a:noFill/>
          </a:ln>
        </p:spPr>
        <p:txBody>
          <a:bodyPr wrap="square" lIns="0" tIns="0" rIns="0" bIns="0" anchor="ctr" anchorCtr="0">
            <a:noAutofit/>
          </a:bodyPr>
          <a:lstStyle/>
          <a:p>
            <a:pPr marL="0" marR="0" lvl="0" indent="0" algn="r" rtl="0">
              <a:spcBef>
                <a:spcPts val="0"/>
              </a:spcBef>
              <a:spcAft>
                <a:spcPts val="0"/>
              </a:spcAft>
              <a:buNone/>
            </a:pPr>
            <a:r>
              <a:rPr lang="en-US" sz="1200" b="1" i="0" u="none" strike="noStrike" cap="none">
                <a:solidFill>
                  <a:schemeClr val="lt1"/>
                </a:solidFill>
                <a:latin typeface="Arial"/>
                <a:ea typeface="Arial"/>
                <a:cs typeface="Arial"/>
                <a:sym typeface="Arial"/>
              </a:rPr>
              <a:t>U.S. General Services Administration</a:t>
            </a:r>
          </a:p>
        </p:txBody>
      </p:sp>
      <p:sp>
        <p:nvSpPr>
          <p:cNvPr id="16" name="Shape 16"/>
          <p:cNvSpPr/>
          <p:nvPr/>
        </p:nvSpPr>
        <p:spPr>
          <a:xfrm>
            <a:off x="3178" y="1285875"/>
            <a:ext cx="9140825" cy="642938"/>
          </a:xfrm>
          <a:prstGeom prst="rect">
            <a:avLst/>
          </a:prstGeom>
          <a:solidFill>
            <a:srgbClr val="B11116"/>
          </a:solidFill>
          <a:ln>
            <a:noFill/>
          </a:ln>
        </p:spPr>
        <p:txBody>
          <a:bodyPr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7" descr="HiRez4inchGSAStarMarkRGB"/>
          <p:cNvPicPr preferRelativeResize="0">
            <a:picLocks noChangeAspect="1" noChangeArrowheads="1"/>
          </p:cNvPicPr>
          <p:nvPr userDrawn="1"/>
        </p:nvPicPr>
        <p:blipFill>
          <a:blip r:embed="rId3" cstate="print"/>
          <a:stretch>
            <a:fillRect/>
          </a:stretch>
        </p:blipFill>
        <p:spPr bwMode="auto">
          <a:xfrm>
            <a:off x="457200" y="228600"/>
            <a:ext cx="760615" cy="685800"/>
          </a:xfrm>
          <a:prstGeom prst="rect">
            <a:avLst/>
          </a:prstGeom>
          <a:noFill/>
          <a:ln w="9525">
            <a:noFill/>
            <a:miter lim="800000"/>
            <a:headEnd/>
            <a:tailEnd/>
          </a:ln>
        </p:spPr>
      </p:pic>
      <p:sp>
        <p:nvSpPr>
          <p:cNvPr id="3" name="Text Box 10"/>
          <p:cNvSpPr txBox="1">
            <a:spLocks noChangeArrowheads="1"/>
          </p:cNvSpPr>
          <p:nvPr userDrawn="1"/>
        </p:nvSpPr>
        <p:spPr bwMode="auto">
          <a:xfrm>
            <a:off x="4419600" y="742950"/>
            <a:ext cx="4267200" cy="153369"/>
          </a:xfrm>
          <a:prstGeom prst="rect">
            <a:avLst/>
          </a:prstGeom>
          <a:noFill/>
          <a:ln w="9525">
            <a:noFill/>
            <a:miter lim="800000"/>
            <a:headEnd/>
            <a:tailEnd/>
          </a:ln>
        </p:spPr>
        <p:txBody>
          <a:bodyPr lIns="0" tIns="0" rIns="0" bIns="0" anchor="ctr"/>
          <a:lstStyle/>
          <a:p>
            <a:pPr algn="r">
              <a:spcBef>
                <a:spcPct val="50000"/>
              </a:spcBef>
              <a:defRPr/>
            </a:pPr>
            <a:r>
              <a:rPr lang="en-US" sz="1200" b="1" dirty="0">
                <a:solidFill>
                  <a:schemeClr val="bg1"/>
                </a:solidFill>
              </a:rPr>
              <a:t>U.S. General Services Administration</a:t>
            </a:r>
          </a:p>
        </p:txBody>
      </p:sp>
      <p:sp>
        <p:nvSpPr>
          <p:cNvPr id="4" name="Rectangle 12"/>
          <p:cNvSpPr>
            <a:spLocks noChangeArrowheads="1"/>
          </p:cNvSpPr>
          <p:nvPr userDrawn="1"/>
        </p:nvSpPr>
        <p:spPr bwMode="auto">
          <a:xfrm>
            <a:off x="3178" y="1285875"/>
            <a:ext cx="9140825" cy="642938"/>
          </a:xfrm>
          <a:prstGeom prst="rect">
            <a:avLst/>
          </a:prstGeom>
          <a:solidFill>
            <a:srgbClr val="B11116"/>
          </a:solidFill>
          <a:ln w="9525">
            <a:noFill/>
            <a:miter lim="800000"/>
            <a:headEnd/>
            <a:tailEnd/>
          </a:ln>
        </p:spPr>
        <p:txBody>
          <a:bodyPr wrap="none" anchor="ctr"/>
          <a:lstStyle/>
          <a:p>
            <a:pPr algn="ctr">
              <a:defRPr/>
            </a:pPr>
            <a:endParaRPr lang="en-US"/>
          </a:p>
        </p:txBody>
      </p:sp>
    </p:spTree>
    <p:extLst>
      <p:ext uri="{BB962C8B-B14F-4D97-AF65-F5344CB8AC3E}">
        <p14:creationId xmlns:p14="http://schemas.microsoft.com/office/powerpoint/2010/main" val="409566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46077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819150"/>
            <a:ext cx="8229600" cy="3775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7418779A-C536-4C34-86F9-0DD3384D2615}" type="slidenum">
              <a:rPr lang="en-US" smtClean="0"/>
              <a:pPr>
                <a:defRPr/>
              </a:pPr>
              <a:t>‹#›</a:t>
            </a:fld>
            <a:endParaRPr lang="en-US" dirty="0"/>
          </a:p>
        </p:txBody>
      </p:sp>
      <p:pic>
        <p:nvPicPr>
          <p:cNvPr id="5" name="Picture 4"/>
          <p:cNvPicPr>
            <a:picLocks noChangeAspect="1"/>
          </p:cNvPicPr>
          <p:nvPr userDrawn="1"/>
        </p:nvPicPr>
        <p:blipFill>
          <a:blip r:embed="rId2"/>
          <a:stretch>
            <a:fillRect/>
          </a:stretch>
        </p:blipFill>
        <p:spPr>
          <a:xfrm>
            <a:off x="457200" y="205978"/>
            <a:ext cx="609600" cy="484660"/>
          </a:xfrm>
          <a:prstGeom prst="rect">
            <a:avLst/>
          </a:prstGeom>
        </p:spPr>
      </p:pic>
    </p:spTree>
    <p:extLst>
      <p:ext uri="{BB962C8B-B14F-4D97-AF65-F5344CB8AC3E}">
        <p14:creationId xmlns:p14="http://schemas.microsoft.com/office/powerpoint/2010/main" val="1118819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7"/>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4850915A-53DA-4A4A-A07E-1F044B89DF11}" type="slidenum">
              <a:rPr lang="en-US" smtClean="0"/>
              <a:pPr>
                <a:defRPr/>
              </a:pPr>
              <a:t>‹#›</a:t>
            </a:fld>
            <a:endParaRPr lang="en-US" dirty="0"/>
          </a:p>
        </p:txBody>
      </p:sp>
    </p:spTree>
    <p:extLst>
      <p:ext uri="{BB962C8B-B14F-4D97-AF65-F5344CB8AC3E}">
        <p14:creationId xmlns:p14="http://schemas.microsoft.com/office/powerpoint/2010/main" val="1025759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4572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824121"/>
            <a:ext cx="4038600" cy="3776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24121"/>
            <a:ext cx="4038600" cy="37705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0660DB58-4FF5-468F-824A-1D1B3EEEE845}" type="slidenum">
              <a:rPr lang="en-US" smtClean="0"/>
              <a:pPr>
                <a:defRPr/>
              </a:pPr>
              <a:t>‹#›</a:t>
            </a:fld>
            <a:endParaRPr lang="en-US" dirty="0"/>
          </a:p>
        </p:txBody>
      </p:sp>
      <p:pic>
        <p:nvPicPr>
          <p:cNvPr id="6" name="Picture 5"/>
          <p:cNvPicPr>
            <a:picLocks noChangeAspect="1"/>
          </p:cNvPicPr>
          <p:nvPr userDrawn="1"/>
        </p:nvPicPr>
        <p:blipFill>
          <a:blip r:embed="rId2"/>
          <a:stretch>
            <a:fillRect/>
          </a:stretch>
        </p:blipFill>
        <p:spPr>
          <a:xfrm>
            <a:off x="457200" y="205978"/>
            <a:ext cx="609600" cy="484660"/>
          </a:xfrm>
          <a:prstGeom prst="rect">
            <a:avLst/>
          </a:prstGeom>
        </p:spPr>
      </p:pic>
    </p:spTree>
    <p:extLst>
      <p:ext uri="{BB962C8B-B14F-4D97-AF65-F5344CB8AC3E}">
        <p14:creationId xmlns:p14="http://schemas.microsoft.com/office/powerpoint/2010/main" val="815950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457200"/>
          </a:xfrm>
          <a:prstGeom prst="rect">
            <a:avLst/>
          </a:prstGeo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819150"/>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330328"/>
            <a:ext cx="4040188" cy="32918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819150"/>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9" y="1330328"/>
            <a:ext cx="4041775" cy="326429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4D8D08B6-0518-40F3-9579-B6FBC10C132E}" type="slidenum">
              <a:rPr lang="en-US" smtClean="0"/>
              <a:pPr>
                <a:defRPr/>
              </a:pPr>
              <a:t>‹#›</a:t>
            </a:fld>
            <a:endParaRPr lang="en-US" dirty="0"/>
          </a:p>
        </p:txBody>
      </p:sp>
      <p:pic>
        <p:nvPicPr>
          <p:cNvPr id="8" name="Picture 7"/>
          <p:cNvPicPr>
            <a:picLocks noChangeAspect="1"/>
          </p:cNvPicPr>
          <p:nvPr userDrawn="1"/>
        </p:nvPicPr>
        <p:blipFill>
          <a:blip r:embed="rId2"/>
          <a:stretch>
            <a:fillRect/>
          </a:stretch>
        </p:blipFill>
        <p:spPr>
          <a:xfrm>
            <a:off x="457200" y="205978"/>
            <a:ext cx="609600" cy="484660"/>
          </a:xfrm>
          <a:prstGeom prst="rect">
            <a:avLst/>
          </a:prstGeom>
        </p:spPr>
      </p:pic>
    </p:spTree>
    <p:extLst>
      <p:ext uri="{BB962C8B-B14F-4D97-AF65-F5344CB8AC3E}">
        <p14:creationId xmlns:p14="http://schemas.microsoft.com/office/powerpoint/2010/main" val="3461306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457200"/>
          </a:xfrm>
          <a:prstGeom prst="rect">
            <a:avLst/>
          </a:prstGeom>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1E654BB0-9388-46F8-B4BF-7CE25E0FBA8F}" type="slidenum">
              <a:rPr lang="en-US" smtClean="0"/>
              <a:pPr>
                <a:defRPr/>
              </a:pPr>
              <a:t>‹#›</a:t>
            </a:fld>
            <a:endParaRPr lang="en-US" dirty="0"/>
          </a:p>
        </p:txBody>
      </p:sp>
      <p:pic>
        <p:nvPicPr>
          <p:cNvPr id="4" name="Picture 3"/>
          <p:cNvPicPr>
            <a:picLocks noChangeAspect="1"/>
          </p:cNvPicPr>
          <p:nvPr userDrawn="1"/>
        </p:nvPicPr>
        <p:blipFill>
          <a:blip r:embed="rId2"/>
          <a:stretch>
            <a:fillRect/>
          </a:stretch>
        </p:blipFill>
        <p:spPr>
          <a:xfrm>
            <a:off x="457200" y="205978"/>
            <a:ext cx="609600" cy="484660"/>
          </a:xfrm>
          <a:prstGeom prst="rect">
            <a:avLst/>
          </a:prstGeom>
        </p:spPr>
      </p:pic>
    </p:spTree>
    <p:extLst>
      <p:ext uri="{BB962C8B-B14F-4D97-AF65-F5344CB8AC3E}">
        <p14:creationId xmlns:p14="http://schemas.microsoft.com/office/powerpoint/2010/main" val="4202740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36D745C7-2612-42E4-B125-C285F07D6351}" type="slidenum">
              <a:rPr lang="en-US" smtClean="0"/>
              <a:pPr>
                <a:defRPr/>
              </a:pPr>
              <a:t>‹#›</a:t>
            </a:fld>
            <a:endParaRPr lang="en-US" dirty="0"/>
          </a:p>
        </p:txBody>
      </p:sp>
    </p:spTree>
    <p:extLst>
      <p:ext uri="{BB962C8B-B14F-4D97-AF65-F5344CB8AC3E}">
        <p14:creationId xmlns:p14="http://schemas.microsoft.com/office/powerpoint/2010/main" val="797958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076326"/>
            <a:ext cx="3008313" cy="351829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7BBCEC99-B0E1-425D-82E1-ADC1095C7843}" type="slidenum">
              <a:rPr lang="en-US" smtClean="0"/>
              <a:pPr>
                <a:defRPr/>
              </a:pPr>
              <a:t>‹#›</a:t>
            </a:fld>
            <a:endParaRPr lang="en-US" dirty="0"/>
          </a:p>
        </p:txBody>
      </p:sp>
    </p:spTree>
    <p:extLst>
      <p:ext uri="{BB962C8B-B14F-4D97-AF65-F5344CB8AC3E}">
        <p14:creationId xmlns:p14="http://schemas.microsoft.com/office/powerpoint/2010/main" val="2041853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4"/>
            <a:ext cx="5486400" cy="603646"/>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3749B0B4-DE60-4E99-85D0-888E608D11BE}" type="slidenum">
              <a:rPr lang="en-US" smtClean="0"/>
              <a:pPr>
                <a:defRPr/>
              </a:pPr>
              <a:t>‹#›</a:t>
            </a:fld>
            <a:endParaRPr lang="en-US" dirty="0"/>
          </a:p>
        </p:txBody>
      </p:sp>
    </p:spTree>
    <p:extLst>
      <p:ext uri="{BB962C8B-B14F-4D97-AF65-F5344CB8AC3E}">
        <p14:creationId xmlns:p14="http://schemas.microsoft.com/office/powerpoint/2010/main" val="553135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18248271-D244-4AF8-8A22-A4F20BB5F081}" type="slidenum">
              <a:rPr lang="en-US" smtClean="0"/>
              <a:pPr>
                <a:defRPr/>
              </a:pPr>
              <a:t>‹#›</a:t>
            </a:fld>
            <a:endParaRPr lang="en-US" dirty="0"/>
          </a:p>
        </p:txBody>
      </p:sp>
    </p:spTree>
    <p:extLst>
      <p:ext uri="{BB962C8B-B14F-4D97-AF65-F5344CB8AC3E}">
        <p14:creationId xmlns:p14="http://schemas.microsoft.com/office/powerpoint/2010/main" val="2666185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460772"/>
          </a:xfrm>
          <a:prstGeom prst="rect">
            <a:avLst/>
          </a:prstGeom>
          <a:noFill/>
          <a:ln>
            <a:noFill/>
          </a:ln>
        </p:spPr>
        <p:txBody>
          <a:bodyPr wrap="square" lIns="91425" tIns="91425" rIns="91425" bIns="91425" anchor="t" anchorCtr="0"/>
          <a:lstStyle>
            <a:lvl1pPr marL="0" marR="0" lvl="0"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1pPr>
            <a:lvl2pPr marL="0" marR="0" lvl="1"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2pPr>
            <a:lvl3pPr marL="0" marR="0" lvl="2"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3pPr>
            <a:lvl4pPr marL="0" marR="0" lvl="3"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4pPr>
            <a:lvl5pPr marL="0" marR="0" lvl="4"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5pPr>
            <a:lvl6pPr marL="457200" marR="0" lvl="5"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6pPr>
            <a:lvl7pPr marL="914400" marR="0" lvl="6"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7pPr>
            <a:lvl8pPr marL="1371600" marR="0" lvl="7"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8pPr>
            <a:lvl9pPr marL="1828800" marR="0" lvl="8"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9pPr>
          </a:lstStyle>
          <a:p>
            <a:endParaRPr/>
          </a:p>
        </p:txBody>
      </p:sp>
      <p:sp>
        <p:nvSpPr>
          <p:cNvPr id="19" name="Shape 19"/>
          <p:cNvSpPr txBox="1">
            <a:spLocks noGrp="1"/>
          </p:cNvSpPr>
          <p:nvPr>
            <p:ph type="body" idx="1"/>
          </p:nvPr>
        </p:nvSpPr>
        <p:spPr>
          <a:xfrm>
            <a:off x="457200" y="819150"/>
            <a:ext cx="8229600" cy="3775472"/>
          </a:xfrm>
          <a:prstGeom prst="rect">
            <a:avLst/>
          </a:prstGeom>
          <a:noFill/>
          <a:ln>
            <a:noFill/>
          </a:ln>
        </p:spPr>
        <p:txBody>
          <a:bodyPr wrap="square" lIns="91425" tIns="91425" rIns="91425" bIns="91425" anchor="t" anchorCtr="0"/>
          <a:lstStyle>
            <a:lvl1pPr marL="342900" marR="0" lvl="0" indent="-2159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742950" marR="0" lvl="1" indent="-15875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SzPts val="1400"/>
              <a:buNone/>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20" name="Shape 20"/>
          <p:cNvPicPr preferRelativeResize="0"/>
          <p:nvPr/>
        </p:nvPicPr>
        <p:blipFill rotWithShape="1">
          <a:blip r:embed="rId2">
            <a:alphaModFix/>
          </a:blip>
          <a:srcRect/>
          <a:stretch/>
        </p:blipFill>
        <p:spPr>
          <a:xfrm>
            <a:off x="457200" y="205978"/>
            <a:ext cx="609554" cy="48425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D92BFF02-5857-49E8-8B84-DEEE51643908}" type="slidenum">
              <a:rPr lang="en-US" smtClean="0"/>
              <a:pPr>
                <a:defRPr/>
              </a:pPr>
              <a:t>‹#›</a:t>
            </a:fld>
            <a:endParaRPr lang="en-US" dirty="0"/>
          </a:p>
        </p:txBody>
      </p:sp>
    </p:spTree>
    <p:extLst>
      <p:ext uri="{BB962C8B-B14F-4D97-AF65-F5344CB8AC3E}">
        <p14:creationId xmlns:p14="http://schemas.microsoft.com/office/powerpoint/2010/main" val="1375413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57204" y="204787"/>
            <a:ext cx="3008313" cy="871538"/>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2000" b="1" i="0" u="none" strike="noStrike" cap="none">
                <a:solidFill>
                  <a:srgbClr val="005087"/>
                </a:solidFill>
                <a:latin typeface="Arial"/>
                <a:ea typeface="Arial"/>
                <a:cs typeface="Arial"/>
                <a:sym typeface="Arial"/>
              </a:defRPr>
            </a:lvl1pPr>
            <a:lvl2pPr marL="0" marR="0" lvl="1"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2pPr>
            <a:lvl3pPr marL="0" marR="0" lvl="2"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3pPr>
            <a:lvl4pPr marL="0" marR="0" lvl="3"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4pPr>
            <a:lvl5pPr marL="0" marR="0" lvl="4"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5pPr>
            <a:lvl6pPr marL="457200" marR="0" lvl="5"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6pPr>
            <a:lvl7pPr marL="914400" marR="0" lvl="6"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7pPr>
            <a:lvl8pPr marL="1371600" marR="0" lvl="7"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8pPr>
            <a:lvl9pPr marL="1828800" marR="0" lvl="8"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9pPr>
          </a:lstStyle>
          <a:p>
            <a:endParaRPr/>
          </a:p>
        </p:txBody>
      </p:sp>
      <p:sp>
        <p:nvSpPr>
          <p:cNvPr id="28" name="Shape 28"/>
          <p:cNvSpPr txBox="1">
            <a:spLocks noGrp="1"/>
          </p:cNvSpPr>
          <p:nvPr>
            <p:ph type="body" idx="1"/>
          </p:nvPr>
        </p:nvSpPr>
        <p:spPr>
          <a:xfrm>
            <a:off x="3575050" y="204789"/>
            <a:ext cx="5111750" cy="4389835"/>
          </a:xfrm>
          <a:prstGeom prst="rect">
            <a:avLst/>
          </a:prstGeom>
          <a:noFill/>
          <a:ln>
            <a:noFill/>
          </a:ln>
        </p:spPr>
        <p:txBody>
          <a:bodyPr wrap="square" lIns="91425" tIns="91425" rIns="91425" bIns="91425" anchor="t" anchorCtr="0"/>
          <a:lstStyle>
            <a:lvl1pPr marL="342900" marR="0" lvl="0" indent="-1397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SzPts val="1400"/>
              <a:buNone/>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body" idx="2"/>
          </p:nvPr>
        </p:nvSpPr>
        <p:spPr>
          <a:xfrm>
            <a:off x="457204" y="1076326"/>
            <a:ext cx="3008313" cy="3518298"/>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SzPts val="1400"/>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722313" y="3305176"/>
            <a:ext cx="7772400" cy="1021556"/>
          </a:xfrm>
          <a:prstGeom prst="rect">
            <a:avLst/>
          </a:prstGeom>
          <a:noFill/>
          <a:ln>
            <a:noFill/>
          </a:ln>
        </p:spPr>
        <p:txBody>
          <a:bodyPr wrap="square" lIns="91425" tIns="91425" rIns="91425" bIns="91425" anchor="t" anchorCtr="0"/>
          <a:lstStyle>
            <a:lvl1pPr marL="0" marR="0" lvl="0" indent="0" algn="l" rtl="0">
              <a:spcBef>
                <a:spcPts val="0"/>
              </a:spcBef>
              <a:spcAft>
                <a:spcPts val="0"/>
              </a:spcAft>
              <a:buSzPts val="1400"/>
              <a:buNone/>
              <a:defRPr sz="4000" b="1" i="0" u="none" strike="noStrike" cap="none">
                <a:solidFill>
                  <a:srgbClr val="005087"/>
                </a:solidFill>
                <a:latin typeface="Arial"/>
                <a:ea typeface="Arial"/>
                <a:cs typeface="Arial"/>
                <a:sym typeface="Arial"/>
              </a:defRPr>
            </a:lvl1pPr>
            <a:lvl2pPr marL="0" marR="0" lvl="1"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2pPr>
            <a:lvl3pPr marL="0" marR="0" lvl="2"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3pPr>
            <a:lvl4pPr marL="0" marR="0" lvl="3"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4pPr>
            <a:lvl5pPr marL="0" marR="0" lvl="4"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5pPr>
            <a:lvl6pPr marL="457200" marR="0" lvl="5"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6pPr>
            <a:lvl7pPr marL="914400" marR="0" lvl="6"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7pPr>
            <a:lvl8pPr marL="1371600" marR="0" lvl="7"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8pPr>
            <a:lvl9pPr marL="1828800" marR="0" lvl="8"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9pPr>
          </a:lstStyle>
          <a:p>
            <a:endParaRPr/>
          </a:p>
        </p:txBody>
      </p:sp>
      <p:sp>
        <p:nvSpPr>
          <p:cNvPr id="33" name="Shape 33"/>
          <p:cNvSpPr txBox="1">
            <a:spLocks noGrp="1"/>
          </p:cNvSpPr>
          <p:nvPr>
            <p:ph type="body" idx="1"/>
          </p:nvPr>
        </p:nvSpPr>
        <p:spPr>
          <a:xfrm>
            <a:off x="722313" y="2180037"/>
            <a:ext cx="7772400" cy="1125140"/>
          </a:xfrm>
          <a:prstGeom prst="rect">
            <a:avLst/>
          </a:prstGeom>
          <a:noFill/>
          <a:ln>
            <a:noFill/>
          </a:ln>
        </p:spPr>
        <p:txBody>
          <a:bodyPr wrap="square" lIns="91425" tIns="91425" rIns="91425" bIns="91425" anchor="b" anchorCtr="0"/>
          <a:lstStyle>
            <a:lvl1pPr marL="0" marR="0" lvl="0"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L="914400" marR="0" lvl="2" indent="0" algn="l" rtl="0">
              <a:spcBef>
                <a:spcPts val="320"/>
              </a:spcBef>
              <a:spcAft>
                <a:spcPts val="0"/>
              </a:spcAft>
              <a:buClr>
                <a:schemeClr val="dk1"/>
              </a:buClr>
              <a:buSzPts val="1400"/>
              <a:buFont typeface="Arial"/>
              <a:buNone/>
              <a:defRPr sz="1600" b="0" i="0" u="none" strike="noStrike" cap="none">
                <a:solidFill>
                  <a:schemeClr val="dk1"/>
                </a:solidFill>
                <a:latin typeface="Arial"/>
                <a:ea typeface="Arial"/>
                <a:cs typeface="Arial"/>
                <a:sym typeface="Arial"/>
              </a:defRPr>
            </a:lvl3pPr>
            <a:lvl4pPr marL="1371600" marR="0" lvl="3" indent="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1828800" marR="0" lvl="4" indent="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286000" marR="0" lvl="5" indent="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2743200" marR="0" lvl="6" indent="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200400" marR="0" lvl="7" indent="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3657600" marR="0" lvl="8" indent="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57200" y="205978"/>
            <a:ext cx="8229600" cy="457200"/>
          </a:xfrm>
          <a:prstGeom prst="rect">
            <a:avLst/>
          </a:prstGeom>
          <a:noFill/>
          <a:ln>
            <a:noFill/>
          </a:ln>
        </p:spPr>
        <p:txBody>
          <a:bodyPr wrap="square" lIns="91425" tIns="91425" rIns="91425" bIns="91425" anchor="t" anchorCtr="0"/>
          <a:lstStyle>
            <a:lvl1pPr marL="0" marR="0" lvl="0"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1pPr>
            <a:lvl2pPr marL="0" marR="0" lvl="1"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2pPr>
            <a:lvl3pPr marL="0" marR="0" lvl="2"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3pPr>
            <a:lvl4pPr marL="0" marR="0" lvl="3"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4pPr>
            <a:lvl5pPr marL="0" marR="0" lvl="4"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5pPr>
            <a:lvl6pPr marL="457200" marR="0" lvl="5"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6pPr>
            <a:lvl7pPr marL="914400" marR="0" lvl="6"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7pPr>
            <a:lvl8pPr marL="1371600" marR="0" lvl="7"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8pPr>
            <a:lvl9pPr marL="1828800" marR="0" lvl="8"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9pPr>
          </a:lstStyle>
          <a:p>
            <a:endParaRPr/>
          </a:p>
        </p:txBody>
      </p:sp>
      <p:pic>
        <p:nvPicPr>
          <p:cNvPr id="43" name="Shape 43"/>
          <p:cNvPicPr preferRelativeResize="0"/>
          <p:nvPr/>
        </p:nvPicPr>
        <p:blipFill rotWithShape="1">
          <a:blip r:embed="rId2">
            <a:alphaModFix/>
          </a:blip>
          <a:srcRect/>
          <a:stretch/>
        </p:blipFill>
        <p:spPr>
          <a:xfrm>
            <a:off x="457200" y="205978"/>
            <a:ext cx="609554" cy="4842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792288" y="3600450"/>
            <a:ext cx="5486400" cy="425054"/>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2000" b="1" i="0" u="none" strike="noStrike" cap="none">
                <a:solidFill>
                  <a:srgbClr val="005087"/>
                </a:solidFill>
                <a:latin typeface="Arial"/>
                <a:ea typeface="Arial"/>
                <a:cs typeface="Arial"/>
                <a:sym typeface="Arial"/>
              </a:defRPr>
            </a:lvl1pPr>
            <a:lvl2pPr marL="0" marR="0" lvl="1"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2pPr>
            <a:lvl3pPr marL="0" marR="0" lvl="2"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3pPr>
            <a:lvl4pPr marL="0" marR="0" lvl="3"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4pPr>
            <a:lvl5pPr marL="0" marR="0" lvl="4"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5pPr>
            <a:lvl6pPr marL="457200" marR="0" lvl="5"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6pPr>
            <a:lvl7pPr marL="914400" marR="0" lvl="6"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7pPr>
            <a:lvl8pPr marL="1371600" marR="0" lvl="7"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8pPr>
            <a:lvl9pPr marL="1828800" marR="0" lvl="8"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9pPr>
          </a:lstStyle>
          <a:p>
            <a:endParaRPr/>
          </a:p>
        </p:txBody>
      </p:sp>
      <p:sp>
        <p:nvSpPr>
          <p:cNvPr id="46" name="Shape 46"/>
          <p:cNvSpPr>
            <a:spLocks noGrp="1"/>
          </p:cNvSpPr>
          <p:nvPr>
            <p:ph type="pic" idx="2"/>
          </p:nvPr>
        </p:nvSpPr>
        <p:spPr>
          <a:xfrm>
            <a:off x="1792288" y="459581"/>
            <a:ext cx="5486400" cy="3086100"/>
          </a:xfrm>
          <a:prstGeom prst="rect">
            <a:avLst/>
          </a:prstGeom>
          <a:noFill/>
          <a:ln>
            <a:noFill/>
          </a:ln>
        </p:spPr>
        <p:txBody>
          <a:bodyPr wrap="square" lIns="91425" tIns="91425" rIns="91425" bIns="91425" anchor="t" anchorCtr="0"/>
          <a:lstStyle>
            <a:lvl1pPr marL="0" marR="0" lvl="0" indent="0" algn="l" rtl="0">
              <a:spcBef>
                <a:spcPts val="640"/>
              </a:spcBef>
              <a:spcAft>
                <a:spcPts val="0"/>
              </a:spcAft>
              <a:buClr>
                <a:schemeClr val="dk1"/>
              </a:buClr>
              <a:buSzPts val="1400"/>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body" idx="1"/>
          </p:nvPr>
        </p:nvSpPr>
        <p:spPr>
          <a:xfrm>
            <a:off x="1792288" y="4025504"/>
            <a:ext cx="5486400" cy="603646"/>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SzPts val="1400"/>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205978"/>
            <a:ext cx="8229600" cy="857250"/>
          </a:xfrm>
          <a:prstGeom prst="rect">
            <a:avLst/>
          </a:prstGeom>
          <a:noFill/>
          <a:ln>
            <a:noFill/>
          </a:ln>
        </p:spPr>
        <p:txBody>
          <a:bodyPr wrap="square" lIns="91425" tIns="91425" rIns="91425" bIns="91425" anchor="t" anchorCtr="0"/>
          <a:lstStyle>
            <a:lvl1pPr marL="0" marR="0" lvl="0"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1pPr>
            <a:lvl2pPr marL="0" marR="0" lvl="1"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2pPr>
            <a:lvl3pPr marL="0" marR="0" lvl="2"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3pPr>
            <a:lvl4pPr marL="0" marR="0" lvl="3"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4pPr>
            <a:lvl5pPr marL="0" marR="0" lvl="4"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5pPr>
            <a:lvl6pPr marL="457200" marR="0" lvl="5"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6pPr>
            <a:lvl7pPr marL="914400" marR="0" lvl="6"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7pPr>
            <a:lvl8pPr marL="1371600" marR="0" lvl="7"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8pPr>
            <a:lvl9pPr marL="1828800" marR="0" lvl="8"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9pPr>
          </a:lstStyle>
          <a:p>
            <a:endParaRPr/>
          </a:p>
        </p:txBody>
      </p:sp>
      <p:sp>
        <p:nvSpPr>
          <p:cNvPr id="50" name="Shape 50"/>
          <p:cNvSpPr txBox="1">
            <a:spLocks noGrp="1"/>
          </p:cNvSpPr>
          <p:nvPr>
            <p:ph type="body" idx="1"/>
          </p:nvPr>
        </p:nvSpPr>
        <p:spPr>
          <a:xfrm rot="5400000">
            <a:off x="2874764" y="-1217414"/>
            <a:ext cx="3394472" cy="8229600"/>
          </a:xfrm>
          <a:prstGeom prst="rect">
            <a:avLst/>
          </a:prstGeom>
          <a:noFill/>
          <a:ln>
            <a:noFill/>
          </a:ln>
        </p:spPr>
        <p:txBody>
          <a:bodyPr wrap="square" lIns="91425" tIns="91425" rIns="91425" bIns="91425" anchor="t" anchorCtr="0"/>
          <a:lstStyle>
            <a:lvl1pPr marL="342900" marR="0" lvl="0" indent="-2159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742950" marR="0" lvl="1" indent="-15875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SzPts val="1400"/>
              <a:buNone/>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rot="5400000">
            <a:off x="5463778" y="1371601"/>
            <a:ext cx="4388644" cy="2057400"/>
          </a:xfrm>
          <a:prstGeom prst="rect">
            <a:avLst/>
          </a:prstGeom>
          <a:noFill/>
          <a:ln>
            <a:noFill/>
          </a:ln>
        </p:spPr>
        <p:txBody>
          <a:bodyPr wrap="square" lIns="91425" tIns="91425" rIns="91425" bIns="91425" anchor="t" anchorCtr="0"/>
          <a:lstStyle>
            <a:lvl1pPr marL="0" marR="0" lvl="0"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1pPr>
            <a:lvl2pPr marL="0" marR="0" lvl="1"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2pPr>
            <a:lvl3pPr marL="0" marR="0" lvl="2"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3pPr>
            <a:lvl4pPr marL="0" marR="0" lvl="3"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4pPr>
            <a:lvl5pPr marL="0" marR="0" lvl="4"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5pPr>
            <a:lvl6pPr marL="457200" marR="0" lvl="5"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6pPr>
            <a:lvl7pPr marL="914400" marR="0" lvl="6"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7pPr>
            <a:lvl8pPr marL="1371600" marR="0" lvl="7"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8pPr>
            <a:lvl9pPr marL="1828800" marR="0" lvl="8" indent="0" algn="r" rtl="0">
              <a:spcBef>
                <a:spcPts val="0"/>
              </a:spcBef>
              <a:spcAft>
                <a:spcPts val="0"/>
              </a:spcAft>
              <a:buSzPts val="1400"/>
              <a:buNone/>
              <a:defRPr sz="2800" b="0" i="0" u="none" strike="noStrike" cap="none">
                <a:solidFill>
                  <a:srgbClr val="005087"/>
                </a:solidFill>
                <a:latin typeface="Arial"/>
                <a:ea typeface="Arial"/>
                <a:cs typeface="Arial"/>
                <a:sym typeface="Arial"/>
              </a:defRPr>
            </a:lvl9pPr>
          </a:lstStyle>
          <a:p>
            <a:endParaRPr/>
          </a:p>
        </p:txBody>
      </p:sp>
      <p:sp>
        <p:nvSpPr>
          <p:cNvPr id="53" name="Shape 53"/>
          <p:cNvSpPr txBox="1">
            <a:spLocks noGrp="1"/>
          </p:cNvSpPr>
          <p:nvPr>
            <p:ph type="body" idx="1"/>
          </p:nvPr>
        </p:nvSpPr>
        <p:spPr>
          <a:xfrm rot="5400000">
            <a:off x="1272778" y="-609599"/>
            <a:ext cx="4388644" cy="6019800"/>
          </a:xfrm>
          <a:prstGeom prst="rect">
            <a:avLst/>
          </a:prstGeom>
          <a:noFill/>
          <a:ln>
            <a:noFill/>
          </a:ln>
        </p:spPr>
        <p:txBody>
          <a:bodyPr wrap="square" lIns="91425" tIns="91425" rIns="91425" bIns="91425" anchor="t" anchorCtr="0"/>
          <a:lstStyle>
            <a:lvl1pPr marL="342900" marR="0" lvl="0" indent="-2159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742950" marR="0" lvl="1" indent="-15875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SzPts val="1400"/>
              <a:buNone/>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3178" y="4500562"/>
            <a:ext cx="9140825" cy="642938"/>
          </a:xfrm>
          <a:prstGeom prst="rect">
            <a:avLst/>
          </a:prstGeom>
          <a:solidFill>
            <a:srgbClr val="B11116"/>
          </a:solidFill>
          <a:ln>
            <a:noFill/>
          </a:ln>
        </p:spPr>
        <p:txBody>
          <a:bodyPr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1" name="Shape 11"/>
          <p:cNvSpPr/>
          <p:nvPr/>
        </p:nvSpPr>
        <p:spPr>
          <a:xfrm>
            <a:off x="0" y="1"/>
            <a:ext cx="9144000" cy="4800824"/>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2" name="Shape 12"/>
          <p:cNvSpPr txBox="1">
            <a:spLocks noGrp="1"/>
          </p:cNvSpPr>
          <p:nvPr>
            <p:ph type="sldNum" idx="12"/>
          </p:nvPr>
        </p:nvSpPr>
        <p:spPr>
          <a:xfrm>
            <a:off x="6457950" y="4767263"/>
            <a:ext cx="2057400" cy="274637"/>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lt1"/>
                </a:solidFill>
                <a:latin typeface="Arial"/>
                <a:ea typeface="Arial"/>
                <a:cs typeface="Arial"/>
                <a:sym typeface="Arial"/>
              </a:rPr>
              <a:t>‹#›</a:t>
            </a:fld>
            <a:endParaRPr lang="en-US" sz="12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6" r:id="rId7"/>
    <p:sldLayoutId id="2147483657" r:id="rId8"/>
    <p:sldLayoutId id="214748365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3178" y="4500562"/>
            <a:ext cx="9140825" cy="642938"/>
          </a:xfrm>
          <a:prstGeom prst="rect">
            <a:avLst/>
          </a:prstGeom>
          <a:solidFill>
            <a:srgbClr val="B11116"/>
          </a:solidFill>
          <a:ln w="9525">
            <a:noFill/>
            <a:miter lim="800000"/>
            <a:headEnd/>
            <a:tailEnd/>
          </a:ln>
        </p:spPr>
        <p:txBody>
          <a:bodyPr wrap="none" anchor="ctr"/>
          <a:lstStyle/>
          <a:p>
            <a:pPr>
              <a:defRPr/>
            </a:pPr>
            <a:endParaRPr lang="en-US"/>
          </a:p>
        </p:txBody>
      </p:sp>
      <p:sp>
        <p:nvSpPr>
          <p:cNvPr id="1030" name="Rectangle 6"/>
          <p:cNvSpPr>
            <a:spLocks noGrp="1" noChangeArrowheads="1"/>
          </p:cNvSpPr>
          <p:nvPr>
            <p:ph type="sldNum" sz="quarter" idx="4"/>
          </p:nvPr>
        </p:nvSpPr>
        <p:spPr bwMode="auto">
          <a:xfrm>
            <a:off x="6553200" y="4661298"/>
            <a:ext cx="1905000" cy="34267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r">
              <a:defRPr sz="1200">
                <a:solidFill>
                  <a:schemeClr val="bg1"/>
                </a:solidFill>
              </a:defRPr>
            </a:lvl1pPr>
          </a:lstStyle>
          <a:p>
            <a:pPr>
              <a:defRPr/>
            </a:pPr>
            <a:fld id="{00A8D993-0EBB-4CE8-880F-E3779D1B551E}" type="slidenum">
              <a:rPr lang="en-US" smtClean="0"/>
              <a:pPr>
                <a:defRPr/>
              </a:pPr>
              <a:t>‹#›</a:t>
            </a:fld>
            <a:endParaRPr lang="en-US" dirty="0"/>
          </a:p>
        </p:txBody>
      </p:sp>
      <p:sp>
        <p:nvSpPr>
          <p:cNvPr id="1032" name="Rectangle 8"/>
          <p:cNvSpPr>
            <a:spLocks noChangeArrowheads="1"/>
          </p:cNvSpPr>
          <p:nvPr userDrawn="1"/>
        </p:nvSpPr>
        <p:spPr bwMode="auto">
          <a:xfrm>
            <a:off x="0" y="1"/>
            <a:ext cx="9144000" cy="4800824"/>
          </a:xfrm>
          <a:prstGeom prst="rect">
            <a:avLst/>
          </a:prstGeom>
          <a:noFill/>
          <a:ln w="9525">
            <a:noFill/>
            <a:miter lim="800000"/>
            <a:headEnd/>
            <a:tailEnd/>
          </a:ln>
        </p:spPr>
        <p:txBody>
          <a:bodyPr wrap="none" anchor="ctr"/>
          <a:lstStyle/>
          <a:p>
            <a:pPr>
              <a:defRPr/>
            </a:pPr>
            <a:endParaRPr lang="en-US"/>
          </a:p>
        </p:txBody>
      </p:sp>
    </p:spTree>
    <p:extLst>
      <p:ext uri="{BB962C8B-B14F-4D97-AF65-F5344CB8AC3E}">
        <p14:creationId xmlns:p14="http://schemas.microsoft.com/office/powerpoint/2010/main" val="3912357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r" rtl="0" eaLnBrk="0" fontAlgn="base" hangingPunct="0">
        <a:spcBef>
          <a:spcPct val="0"/>
        </a:spcBef>
        <a:spcAft>
          <a:spcPct val="0"/>
        </a:spcAft>
        <a:defRPr sz="2800">
          <a:solidFill>
            <a:srgbClr val="005087"/>
          </a:solidFill>
          <a:latin typeface="+mj-lt"/>
          <a:ea typeface="+mj-ea"/>
          <a:cs typeface="+mj-cs"/>
        </a:defRPr>
      </a:lvl1pPr>
      <a:lvl2pPr algn="r" rtl="0" eaLnBrk="0" fontAlgn="base" hangingPunct="0">
        <a:spcBef>
          <a:spcPct val="0"/>
        </a:spcBef>
        <a:spcAft>
          <a:spcPct val="0"/>
        </a:spcAft>
        <a:defRPr sz="2800">
          <a:solidFill>
            <a:srgbClr val="005087"/>
          </a:solidFill>
          <a:latin typeface="Arial" charset="0"/>
          <a:ea typeface="ＭＳ Ｐゴシック" pitchFamily="92" charset="-128"/>
        </a:defRPr>
      </a:lvl2pPr>
      <a:lvl3pPr algn="r" rtl="0" eaLnBrk="0" fontAlgn="base" hangingPunct="0">
        <a:spcBef>
          <a:spcPct val="0"/>
        </a:spcBef>
        <a:spcAft>
          <a:spcPct val="0"/>
        </a:spcAft>
        <a:defRPr sz="2800">
          <a:solidFill>
            <a:srgbClr val="005087"/>
          </a:solidFill>
          <a:latin typeface="Arial" charset="0"/>
          <a:ea typeface="ＭＳ Ｐゴシック" pitchFamily="92" charset="-128"/>
        </a:defRPr>
      </a:lvl3pPr>
      <a:lvl4pPr algn="r" rtl="0" eaLnBrk="0" fontAlgn="base" hangingPunct="0">
        <a:spcBef>
          <a:spcPct val="0"/>
        </a:spcBef>
        <a:spcAft>
          <a:spcPct val="0"/>
        </a:spcAft>
        <a:defRPr sz="2800">
          <a:solidFill>
            <a:srgbClr val="005087"/>
          </a:solidFill>
          <a:latin typeface="Arial" charset="0"/>
          <a:ea typeface="ＭＳ Ｐゴシック" pitchFamily="92" charset="-128"/>
        </a:defRPr>
      </a:lvl4pPr>
      <a:lvl5pPr algn="r" rtl="0" eaLnBrk="0" fontAlgn="base" hangingPunct="0">
        <a:spcBef>
          <a:spcPct val="0"/>
        </a:spcBef>
        <a:spcAft>
          <a:spcPct val="0"/>
        </a:spcAft>
        <a:defRPr sz="2800">
          <a:solidFill>
            <a:srgbClr val="005087"/>
          </a:solidFill>
          <a:latin typeface="Arial" charset="0"/>
          <a:ea typeface="ＭＳ Ｐゴシック" pitchFamily="92" charset="-128"/>
        </a:defRPr>
      </a:lvl5pPr>
      <a:lvl6pPr marL="457200" algn="r" rtl="0" fontAlgn="base">
        <a:spcBef>
          <a:spcPct val="0"/>
        </a:spcBef>
        <a:spcAft>
          <a:spcPct val="0"/>
        </a:spcAft>
        <a:defRPr sz="2800">
          <a:solidFill>
            <a:srgbClr val="005087"/>
          </a:solidFill>
          <a:latin typeface="Arial" charset="0"/>
          <a:ea typeface="ＭＳ Ｐゴシック" pitchFamily="92" charset="-128"/>
        </a:defRPr>
      </a:lvl6pPr>
      <a:lvl7pPr marL="914400" algn="r" rtl="0" fontAlgn="base">
        <a:spcBef>
          <a:spcPct val="0"/>
        </a:spcBef>
        <a:spcAft>
          <a:spcPct val="0"/>
        </a:spcAft>
        <a:defRPr sz="2800">
          <a:solidFill>
            <a:srgbClr val="005087"/>
          </a:solidFill>
          <a:latin typeface="Arial" charset="0"/>
          <a:ea typeface="ＭＳ Ｐゴシック" pitchFamily="92" charset="-128"/>
        </a:defRPr>
      </a:lvl7pPr>
      <a:lvl8pPr marL="1371600" algn="r" rtl="0" fontAlgn="base">
        <a:spcBef>
          <a:spcPct val="0"/>
        </a:spcBef>
        <a:spcAft>
          <a:spcPct val="0"/>
        </a:spcAft>
        <a:defRPr sz="2800">
          <a:solidFill>
            <a:srgbClr val="005087"/>
          </a:solidFill>
          <a:latin typeface="Arial" charset="0"/>
          <a:ea typeface="ＭＳ Ｐゴシック" pitchFamily="92" charset="-128"/>
        </a:defRPr>
      </a:lvl8pPr>
      <a:lvl9pPr marL="1828800" algn="r" rtl="0" fontAlgn="base">
        <a:spcBef>
          <a:spcPct val="0"/>
        </a:spcBef>
        <a:spcAft>
          <a:spcPct val="0"/>
        </a:spcAft>
        <a:defRPr sz="2800">
          <a:solidFill>
            <a:srgbClr val="005087"/>
          </a:solidFill>
          <a:latin typeface="Arial" charset="0"/>
          <a:ea typeface="ＭＳ Ｐゴシック" pitchFamily="92" charset="-128"/>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hyperlink" Target="http://vizpainter.com/" TargetMode="External"/><Relationship Id="rId3" Type="http://schemas.openxmlformats.org/officeDocument/2006/relationships/hyperlink" Target="http://www.tableau.com/learn" TargetMode="External"/><Relationship Id="rId7" Type="http://schemas.openxmlformats.org/officeDocument/2006/relationships/hyperlink" Target="http://www.dataplusscience.com/TableauReferenceGuide/" TargetMode="External"/><Relationship Id="rId2" Type="http://schemas.openxmlformats.org/officeDocument/2006/relationships/hyperlink" Target="http://onlinehelp.tableau.com/v9.0/pro/online/windows/en-us/help.htm" TargetMode="External"/><Relationship Id="rId1" Type="http://schemas.openxmlformats.org/officeDocument/2006/relationships/slideLayout" Target="../slideLayouts/slideLayout11.xml"/><Relationship Id="rId6" Type="http://schemas.openxmlformats.org/officeDocument/2006/relationships/hyperlink" Target="http://www.tableau.com/learn/whitepapers/designing-efficient-workbooks" TargetMode="External"/><Relationship Id="rId5" Type="http://schemas.openxmlformats.org/officeDocument/2006/relationships/hyperlink" Target="https://public.tableau.com/s/gallery" TargetMode="External"/><Relationship Id="rId10" Type="http://schemas.openxmlformats.org/officeDocument/2006/relationships/hyperlink" Target="https://3danim8.wordpress.com/" TargetMode="External"/><Relationship Id="rId4" Type="http://schemas.openxmlformats.org/officeDocument/2006/relationships/hyperlink" Target="http://community.tableau.com/groups/washington-dc" TargetMode="External"/><Relationship Id="rId9" Type="http://schemas.openxmlformats.org/officeDocument/2006/relationships/hyperlink" Target="http://drawingwithnumbers.artisart.or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drive/folders/1n1wRlWUhVaZ8ZBhRBdvGEfVq5Ph0jDZZ?usp=shar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onlinehelp.tableau.com/current/pro/desktop/en-us/calculations_calculatedfields_lod_overview.html?tocpath=Design%20Views%20and%20Analyze%20Data|Build%20and%20Explore%20Data%20Views|Create%20Custom%20Fields%20with%20Calculations|Level%20of%20Detail%20Expressions|_____1"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p:nvPr/>
        </p:nvSpPr>
        <p:spPr>
          <a:xfrm>
            <a:off x="6365877" y="2268142"/>
            <a:ext cx="184731" cy="461665"/>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0" name="Shape 60"/>
          <p:cNvSpPr txBox="1"/>
          <p:nvPr/>
        </p:nvSpPr>
        <p:spPr>
          <a:xfrm>
            <a:off x="457200" y="2398739"/>
            <a:ext cx="8001003" cy="686469"/>
          </a:xfrm>
          <a:prstGeom prst="rect">
            <a:avLst/>
          </a:prstGeom>
          <a:noFill/>
          <a:ln>
            <a:noFill/>
          </a:ln>
        </p:spPr>
        <p:txBody>
          <a:bodyPr wrap="square" lIns="0" tIns="0" rIns="0" bIns="0" anchor="t" anchorCtr="0">
            <a:noAutofit/>
          </a:bodyPr>
          <a:lstStyle/>
          <a:p>
            <a:pPr marL="0" marR="0" lvl="0" indent="0" algn="l" rtl="0">
              <a:lnSpc>
                <a:spcPct val="50000"/>
              </a:lnSpc>
              <a:spcBef>
                <a:spcPts val="0"/>
              </a:spcBef>
              <a:spcAft>
                <a:spcPts val="0"/>
              </a:spcAft>
              <a:buNone/>
            </a:pPr>
            <a:r>
              <a:rPr lang="en-US" sz="3200" dirty="0">
                <a:solidFill>
                  <a:schemeClr val="lt1"/>
                </a:solidFill>
                <a:latin typeface="Arial"/>
                <a:ea typeface="Arial"/>
                <a:cs typeface="Arial"/>
                <a:sym typeface="Arial"/>
              </a:rPr>
              <a:t>D2D Advanced Tableau Training</a:t>
            </a:r>
          </a:p>
          <a:p>
            <a:pPr marL="0" marR="0" lvl="0" indent="0" algn="l" rtl="0">
              <a:lnSpc>
                <a:spcPct val="50000"/>
              </a:lnSpc>
              <a:spcBef>
                <a:spcPts val="1800"/>
              </a:spcBef>
              <a:spcAft>
                <a:spcPts val="0"/>
              </a:spcAft>
              <a:buNone/>
            </a:pPr>
            <a:r>
              <a:rPr lang="en-US" sz="2000" dirty="0">
                <a:solidFill>
                  <a:srgbClr val="56C5FF"/>
                </a:solidFill>
              </a:rPr>
              <a:t>April 23</a:t>
            </a:r>
            <a:r>
              <a:rPr lang="en-US" sz="2000" baseline="30000" dirty="0">
                <a:solidFill>
                  <a:srgbClr val="56C5FF"/>
                </a:solidFill>
              </a:rPr>
              <a:t>rd</a:t>
            </a:r>
            <a:r>
              <a:rPr lang="en-US" sz="2000" dirty="0">
                <a:solidFill>
                  <a:srgbClr val="56C5FF"/>
                </a:solidFill>
              </a:rPr>
              <a:t> and April 25</a:t>
            </a:r>
            <a:r>
              <a:rPr lang="en-US" sz="2000" baseline="30000" dirty="0">
                <a:solidFill>
                  <a:srgbClr val="56C5FF"/>
                </a:solidFill>
              </a:rPr>
              <a:t>th</a:t>
            </a:r>
            <a:endParaRPr sz="2800" dirty="0">
              <a:solidFill>
                <a:schemeClr val="dk1"/>
              </a:solidFill>
              <a:latin typeface="Arial"/>
              <a:ea typeface="Arial"/>
              <a:cs typeface="Arial"/>
              <a:sym typeface="Arial"/>
            </a:endParaRPr>
          </a:p>
        </p:txBody>
      </p:sp>
      <p:sp>
        <p:nvSpPr>
          <p:cNvPr id="61" name="Shape 61"/>
          <p:cNvSpPr txBox="1"/>
          <p:nvPr/>
        </p:nvSpPr>
        <p:spPr>
          <a:xfrm>
            <a:off x="460938" y="3667900"/>
            <a:ext cx="7993500" cy="838200"/>
          </a:xfrm>
          <a:prstGeom prst="rect">
            <a:avLst/>
          </a:prstGeom>
          <a:noFill/>
          <a:ln>
            <a:noFill/>
          </a:ln>
        </p:spPr>
        <p:txBody>
          <a:bodyPr wrap="square" lIns="0" tIns="0" rIns="0" bIns="0" anchor="t" anchorCtr="0">
            <a:noAutofit/>
          </a:bodyPr>
          <a:lstStyle/>
          <a:p>
            <a:pPr marL="0" marR="0" lvl="0" indent="0" algn="l" rtl="0">
              <a:lnSpc>
                <a:spcPct val="30000"/>
              </a:lnSpc>
              <a:spcBef>
                <a:spcPts val="0"/>
              </a:spcBef>
              <a:spcAft>
                <a:spcPts val="0"/>
              </a:spcAft>
              <a:buNone/>
            </a:pPr>
            <a:r>
              <a:rPr lang="en-US" sz="2000">
                <a:solidFill>
                  <a:srgbClr val="B11116"/>
                </a:solidFill>
                <a:latin typeface="Arial"/>
                <a:ea typeface="Arial"/>
                <a:cs typeface="Arial"/>
                <a:sym typeface="Arial"/>
              </a:rPr>
              <a:t>presented by </a:t>
            </a:r>
            <a:r>
              <a:rPr lang="en-US" sz="2800">
                <a:solidFill>
                  <a:srgbClr val="B11116"/>
                </a:solidFill>
                <a:latin typeface="Arial"/>
                <a:ea typeface="Arial"/>
                <a:cs typeface="Arial"/>
                <a:sym typeface="Arial"/>
              </a:rPr>
              <a:t>Walter Mehra</a:t>
            </a:r>
          </a:p>
          <a:p>
            <a:pPr marL="0" marR="0" lvl="0" indent="0" algn="l" rtl="0">
              <a:lnSpc>
                <a:spcPct val="30000"/>
              </a:lnSpc>
              <a:spcBef>
                <a:spcPts val="1800"/>
              </a:spcBef>
              <a:spcAft>
                <a:spcPts val="0"/>
              </a:spcAft>
              <a:buNone/>
            </a:pPr>
            <a:r>
              <a:rPr lang="en-US" sz="2800">
                <a:solidFill>
                  <a:srgbClr val="B11116"/>
                </a:solidFill>
                <a:latin typeface="Arial"/>
                <a:ea typeface="Arial"/>
                <a:cs typeface="Arial"/>
                <a:sym typeface="Arial"/>
              </a:rPr>
              <a:t>D2D Team Member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4" y="204787"/>
            <a:ext cx="3008313" cy="871538"/>
          </a:xfrm>
          <a:prstGeom prst="rect">
            <a:avLst/>
          </a:prstGeom>
          <a:noFill/>
          <a:ln>
            <a:noFill/>
          </a:ln>
        </p:spPr>
        <p:txBody>
          <a:bodyPr wrap="square" lIns="91425" tIns="45700" rIns="91425" bIns="45700" anchor="b" anchorCtr="0">
            <a:noAutofit/>
          </a:bodyPr>
          <a:lstStyle/>
          <a:p>
            <a:pPr lvl="0"/>
            <a:r>
              <a:rPr lang="en-US" sz="2000" b="1" i="0" u="none" strike="noStrike" cap="none" dirty="0">
                <a:solidFill>
                  <a:srgbClr val="005087"/>
                </a:solidFill>
                <a:latin typeface="Arial"/>
                <a:ea typeface="Arial"/>
                <a:cs typeface="Arial"/>
                <a:sym typeface="Arial"/>
              </a:rPr>
              <a:t>Linear Regression</a:t>
            </a:r>
            <a:br>
              <a:rPr lang="en-US" sz="2000" b="1" i="0" u="none" strike="noStrike" cap="none" dirty="0">
                <a:solidFill>
                  <a:srgbClr val="005087"/>
                </a:solidFill>
                <a:latin typeface="Arial"/>
                <a:ea typeface="Arial"/>
                <a:cs typeface="Arial"/>
                <a:sym typeface="Arial"/>
              </a:rPr>
            </a:br>
            <a:r>
              <a:rPr lang="en-US" sz="1600" b="1" i="0" u="none" strike="noStrike" cap="none" dirty="0">
                <a:solidFill>
                  <a:srgbClr val="005087"/>
                </a:solidFill>
                <a:latin typeface="Arial"/>
                <a:ea typeface="Arial"/>
                <a:cs typeface="Arial"/>
                <a:sym typeface="Arial"/>
              </a:rPr>
              <a:t>(Advanced Analytics)</a:t>
            </a:r>
          </a:p>
        </p:txBody>
      </p:sp>
      <mc:AlternateContent xmlns:mc="http://schemas.openxmlformats.org/markup-compatibility/2006" xmlns:a14="http://schemas.microsoft.com/office/drawing/2010/main">
        <mc:Choice Requires="a14">
          <p:sp>
            <p:nvSpPr>
              <p:cNvPr id="161" name="Shape 161"/>
              <p:cNvSpPr txBox="1">
                <a:spLocks noGrp="1"/>
              </p:cNvSpPr>
              <p:nvPr>
                <p:ph type="body" idx="1"/>
              </p:nvPr>
            </p:nvSpPr>
            <p:spPr>
              <a:xfrm>
                <a:off x="3575050" y="204789"/>
                <a:ext cx="5111750" cy="4389835"/>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FF0000"/>
                  </a:buClr>
                  <a:buSzPts val="1050"/>
                  <a:buFont typeface="Noto Sans Symbols"/>
                  <a:buChar char="❑"/>
                </a:pPr>
                <a:r>
                  <a:rPr lang="en-US" sz="1050" b="0" i="0" u="sng" strike="noStrike" cap="none" dirty="0">
                    <a:solidFill>
                      <a:srgbClr val="FF0000"/>
                    </a:solidFill>
                    <a:latin typeface="Arial"/>
                    <a:ea typeface="Arial"/>
                    <a:cs typeface="Arial"/>
                    <a:sym typeface="Arial"/>
                  </a:rPr>
                  <a:t>Dataset(s)</a:t>
                </a:r>
                <a:r>
                  <a:rPr lang="en-US" sz="1050" b="0" i="0" u="none" strike="noStrike" cap="none" dirty="0">
                    <a:solidFill>
                      <a:srgbClr val="FF0000"/>
                    </a:solidFill>
                    <a:latin typeface="Arial"/>
                    <a:ea typeface="Arial"/>
                    <a:cs typeface="Arial"/>
                    <a:sym typeface="Arial"/>
                  </a:rPr>
                  <a:t>: FY18 - CPP Award Data with Distance</a:t>
                </a:r>
              </a:p>
              <a:p>
                <a:pPr marL="342900" marR="0" lvl="0" indent="-342900" algn="l" rtl="0">
                  <a:spcBef>
                    <a:spcPts val="0"/>
                  </a:spcBef>
                  <a:spcAft>
                    <a:spcPts val="0"/>
                  </a:spcAft>
                  <a:buClr>
                    <a:srgbClr val="FF0000"/>
                  </a:buClr>
                  <a:buSzPts val="1050"/>
                  <a:buFont typeface="Noto Sans Symbols"/>
                  <a:buChar char="❑"/>
                </a:pPr>
                <a:r>
                  <a:rPr lang="en-US" sz="1050" u="sng" dirty="0">
                    <a:solidFill>
                      <a:srgbClr val="FF0000"/>
                    </a:solidFill>
                  </a:rPr>
                  <a:t>Question</a:t>
                </a:r>
                <a:r>
                  <a:rPr lang="en-US" sz="1050" dirty="0">
                    <a:solidFill>
                      <a:srgbClr val="FF0000"/>
                    </a:solidFill>
                  </a:rPr>
                  <a:t>: Does the route distance correlate well with unrestricted fares?</a:t>
                </a:r>
                <a:endParaRPr lang="en-US" sz="1050" b="0" i="0" u="none" strike="noStrike" cap="none" dirty="0">
                  <a:solidFill>
                    <a:srgbClr val="FF0000"/>
                  </a:solidFill>
                  <a:latin typeface="Arial"/>
                  <a:ea typeface="Arial"/>
                  <a:cs typeface="Arial"/>
                  <a:sym typeface="Arial"/>
                </a:endParaRPr>
              </a:p>
              <a:p>
                <a:pPr marL="0" marR="0" lvl="0" indent="0" algn="l" rtl="0">
                  <a:spcBef>
                    <a:spcPts val="240"/>
                  </a:spcBef>
                  <a:spcAft>
                    <a:spcPts val="0"/>
                  </a:spcAft>
                  <a:buClr>
                    <a:schemeClr val="dk1"/>
                  </a:buClr>
                  <a:buFont typeface="Arial"/>
                  <a:buNone/>
                </a:pPr>
                <a:r>
                  <a:rPr lang="en-US" sz="1200" b="1" i="0" u="sng" strike="noStrike" cap="none" dirty="0">
                    <a:solidFill>
                      <a:schemeClr val="dk1"/>
                    </a:solidFill>
                    <a:latin typeface="Arial"/>
                    <a:ea typeface="Arial"/>
                    <a:cs typeface="Arial"/>
                    <a:sym typeface="Arial"/>
                  </a:rPr>
                  <a:t>Steps:</a:t>
                </a:r>
              </a:p>
              <a:p>
                <a:pPr marL="457200" lvl="0" indent="-457200">
                  <a:spcBef>
                    <a:spcPts val="280"/>
                  </a:spcBef>
                  <a:buSzPct val="100000"/>
                  <a:buFont typeface="Arial"/>
                  <a:buAutoNum type="arabicPeriod"/>
                </a:pPr>
                <a:r>
                  <a:rPr lang="en-US" sz="1000" b="0" i="0" u="none" strike="noStrike" cap="none" dirty="0">
                    <a:solidFill>
                      <a:schemeClr val="dk1"/>
                    </a:solidFill>
                    <a:latin typeface="Arial"/>
                    <a:ea typeface="Arial"/>
                    <a:cs typeface="Arial"/>
                    <a:sym typeface="Arial"/>
                  </a:rPr>
                  <a:t>Open Tableau and import the new </a:t>
                </a:r>
                <a:r>
                  <a:rPr lang="en-US" sz="1000" dirty="0"/>
                  <a:t>dataset (FY18 - </a:t>
                </a:r>
                <a:r>
                  <a:rPr lang="en-US" sz="1000" dirty="0" err="1"/>
                  <a:t>CPPAwardData</a:t>
                </a:r>
                <a:r>
                  <a:rPr lang="en-US" sz="1000" dirty="0"/>
                  <a:t> with Distance)</a:t>
                </a:r>
              </a:p>
              <a:p>
                <a:pPr marL="457200" lvl="0" indent="-457200">
                  <a:spcBef>
                    <a:spcPts val="280"/>
                  </a:spcBef>
                  <a:buSzPct val="100000"/>
                  <a:buFont typeface="Arial"/>
                  <a:buAutoNum type="arabicPeriod"/>
                </a:pPr>
                <a:r>
                  <a:rPr lang="en-US" sz="1000" b="0" i="0" u="none" strike="noStrike" cap="none" dirty="0">
                    <a:solidFill>
                      <a:schemeClr val="dk1"/>
                    </a:solidFill>
                    <a:latin typeface="Arial"/>
                    <a:ea typeface="Arial"/>
                    <a:cs typeface="Arial"/>
                    <a:sym typeface="Arial"/>
                  </a:rPr>
                  <a:t>Confirm in the Data Source </a:t>
                </a:r>
                <a:r>
                  <a:rPr lang="en-US" sz="1000" dirty="0"/>
                  <a:t>preview pane that you have a calculated field called Distance (if it’s not called that, simply rename it)</a:t>
                </a:r>
              </a:p>
              <a:p>
                <a:pPr marL="457200" indent="-457200">
                  <a:spcBef>
                    <a:spcPts val="280"/>
                  </a:spcBef>
                  <a:buSzPct val="100000"/>
                  <a:buFont typeface="Arial"/>
                  <a:buAutoNum type="arabicPeriod"/>
                </a:pPr>
                <a:r>
                  <a:rPr lang="en-US" sz="1000" dirty="0"/>
                  <a:t>Create a new sheet, call it </a:t>
                </a:r>
                <a:r>
                  <a:rPr lang="en-US" sz="1000" b="1" dirty="0"/>
                  <a:t>Correlation Analysis</a:t>
                </a:r>
              </a:p>
              <a:p>
                <a:pPr marL="457200" marR="0" lvl="0" indent="-457200" algn="l" rtl="0">
                  <a:spcBef>
                    <a:spcPts val="280"/>
                  </a:spcBef>
                  <a:spcAft>
                    <a:spcPts val="0"/>
                  </a:spcAft>
                  <a:buClr>
                    <a:schemeClr val="dk1"/>
                  </a:buClr>
                  <a:buSzPct val="100000"/>
                  <a:buFont typeface="Arial"/>
                  <a:buAutoNum type="arabicPeriod"/>
                </a:pPr>
                <a:r>
                  <a:rPr lang="en-US" sz="1000" b="0" i="0" u="none" strike="noStrike" cap="none" dirty="0">
                    <a:solidFill>
                      <a:schemeClr val="dk1"/>
                    </a:solidFill>
                    <a:latin typeface="Arial"/>
                    <a:ea typeface="Arial"/>
                    <a:cs typeface="Arial"/>
                    <a:sym typeface="Arial"/>
                  </a:rPr>
                  <a:t>Drag </a:t>
                </a:r>
                <a:r>
                  <a:rPr lang="en-US" sz="1000" b="1" i="0" u="none" strike="noStrike" cap="none" dirty="0">
                    <a:solidFill>
                      <a:schemeClr val="dk1"/>
                    </a:solidFill>
                    <a:latin typeface="Arial"/>
                    <a:ea typeface="Arial"/>
                    <a:cs typeface="Arial"/>
                    <a:sym typeface="Arial"/>
                  </a:rPr>
                  <a:t>Awarded </a:t>
                </a:r>
                <a:r>
                  <a:rPr lang="en-US" sz="1000" b="1" i="0" u="none" strike="noStrike" cap="none" dirty="0" err="1">
                    <a:solidFill>
                      <a:schemeClr val="dk1"/>
                    </a:solidFill>
                    <a:latin typeface="Arial"/>
                    <a:ea typeface="Arial"/>
                    <a:cs typeface="Arial"/>
                    <a:sym typeface="Arial"/>
                  </a:rPr>
                  <a:t>Serv</a:t>
                </a:r>
                <a:r>
                  <a:rPr lang="en-US" sz="1000" b="1" i="0" u="none" strike="noStrike" cap="none" dirty="0">
                    <a:solidFill>
                      <a:schemeClr val="dk1"/>
                    </a:solidFill>
                    <a:latin typeface="Arial"/>
                    <a:ea typeface="Arial"/>
                    <a:cs typeface="Arial"/>
                    <a:sym typeface="Arial"/>
                  </a:rPr>
                  <a:t> </a:t>
                </a:r>
                <a:r>
                  <a:rPr lang="en-US" sz="1000" i="0" u="none" strike="noStrike" cap="none" dirty="0">
                    <a:solidFill>
                      <a:schemeClr val="dk1"/>
                    </a:solidFill>
                    <a:latin typeface="Arial"/>
                    <a:ea typeface="Arial"/>
                    <a:cs typeface="Arial"/>
                    <a:sym typeface="Arial"/>
                  </a:rPr>
                  <a:t>to the Filters shelf, check N (for non-stop flights only); select Apply to Worksheets -&gt; All Using this Data Source</a:t>
                </a:r>
                <a:endParaRPr lang="en-US" sz="1000" b="1" i="0" u="none" strike="noStrike" cap="none" dirty="0">
                  <a:solidFill>
                    <a:schemeClr val="dk1"/>
                  </a:solidFill>
                  <a:latin typeface="Arial"/>
                  <a:ea typeface="Arial"/>
                  <a:cs typeface="Arial"/>
                  <a:sym typeface="Arial"/>
                </a:endParaRPr>
              </a:p>
              <a:p>
                <a:pPr marL="457200" marR="0" lvl="0" indent="-457200" algn="l" rtl="0">
                  <a:spcBef>
                    <a:spcPts val="280"/>
                  </a:spcBef>
                  <a:spcAft>
                    <a:spcPts val="0"/>
                  </a:spcAft>
                  <a:buClr>
                    <a:schemeClr val="dk1"/>
                  </a:buClr>
                  <a:buSzPct val="100000"/>
                  <a:buFont typeface="Arial"/>
                  <a:buAutoNum type="arabicPeriod"/>
                </a:pPr>
                <a:r>
                  <a:rPr lang="en-US" sz="1000" b="0" i="0" u="none" strike="noStrike" cap="none" dirty="0">
                    <a:solidFill>
                      <a:schemeClr val="dk1"/>
                    </a:solidFill>
                    <a:latin typeface="Arial"/>
                    <a:ea typeface="Arial"/>
                    <a:cs typeface="Arial"/>
                    <a:sym typeface="Arial"/>
                  </a:rPr>
                  <a:t>Create a new calculated field call </a:t>
                </a:r>
                <a:r>
                  <a:rPr lang="en-US" sz="1000" b="1" i="0" u="none" strike="noStrike" cap="none" dirty="0">
                    <a:solidFill>
                      <a:schemeClr val="dk1"/>
                    </a:solidFill>
                    <a:latin typeface="Arial"/>
                    <a:ea typeface="Arial"/>
                    <a:cs typeface="Arial"/>
                    <a:sym typeface="Arial"/>
                  </a:rPr>
                  <a:t>CORR </a:t>
                </a:r>
                <a:r>
                  <a:rPr lang="en-US" sz="1000" b="1" i="0" u="none" strike="noStrike" cap="none" dirty="0" err="1">
                    <a:solidFill>
                      <a:schemeClr val="dk1"/>
                    </a:solidFill>
                    <a:latin typeface="Arial"/>
                    <a:ea typeface="Arial"/>
                    <a:cs typeface="Arial"/>
                    <a:sym typeface="Arial"/>
                  </a:rPr>
                  <a:t>Distance:Fare</a:t>
                </a:r>
                <a:endParaRPr lang="en-US" sz="1000" b="1" i="0" u="none" strike="noStrike" cap="none" dirty="0">
                  <a:solidFill>
                    <a:schemeClr val="dk1"/>
                  </a:solidFill>
                  <a:latin typeface="Arial"/>
                  <a:ea typeface="Arial"/>
                  <a:cs typeface="Arial"/>
                  <a:sym typeface="Arial"/>
                </a:endParaRPr>
              </a:p>
              <a:p>
                <a:pPr marL="800100" lvl="2" indent="0">
                  <a:spcBef>
                    <a:spcPts val="280"/>
                  </a:spcBef>
                  <a:buSzPct val="100000"/>
                  <a:buNone/>
                </a:pPr>
                <a:r>
                  <a:rPr lang="en-US" sz="700" i="1" dirty="0"/>
                  <a:t>CORR([Distance],[Unrestricted Fare (YCA)])</a:t>
                </a:r>
              </a:p>
              <a:p>
                <a:pPr marL="457200" lvl="0" indent="-457200">
                  <a:spcBef>
                    <a:spcPts val="280"/>
                  </a:spcBef>
                  <a:buSzPct val="100000"/>
                  <a:buFont typeface="Arial"/>
                  <a:buAutoNum type="arabicPeriod"/>
                </a:pPr>
                <a:r>
                  <a:rPr lang="en-US" sz="1000" b="0" i="0" u="none" strike="noStrike" cap="none" dirty="0">
                    <a:solidFill>
                      <a:schemeClr val="dk1"/>
                    </a:solidFill>
                    <a:latin typeface="Arial"/>
                    <a:ea typeface="Arial"/>
                    <a:cs typeface="Arial"/>
                    <a:sym typeface="Arial"/>
                  </a:rPr>
                  <a:t>Drop </a:t>
                </a:r>
                <a:r>
                  <a:rPr lang="en-US" sz="1000" b="1" dirty="0"/>
                  <a:t>CORR </a:t>
                </a:r>
                <a:r>
                  <a:rPr lang="en-US" sz="1000" b="1" dirty="0" err="1"/>
                  <a:t>Distance:Fare</a:t>
                </a:r>
                <a:r>
                  <a:rPr lang="en-US" sz="1000" b="1" dirty="0"/>
                  <a:t> </a:t>
                </a:r>
                <a:r>
                  <a:rPr lang="en-US" sz="1000" dirty="0"/>
                  <a:t>into the Viz (or Text marks card)</a:t>
                </a:r>
              </a:p>
              <a:p>
                <a:pPr marL="0" indent="0">
                  <a:spcBef>
                    <a:spcPts val="280"/>
                  </a:spcBef>
                  <a:buSzPct val="100000"/>
                  <a:buNone/>
                </a:pPr>
                <a:r>
                  <a:rPr lang="en-US" sz="900" b="1" i="1" u="sng" dirty="0"/>
                  <a:t>Question</a:t>
                </a:r>
                <a:r>
                  <a:rPr lang="en-US" sz="900" i="1" dirty="0"/>
                  <a:t> – What’s the value?  What does the data tell us?</a:t>
                </a:r>
              </a:p>
              <a:p>
                <a:pPr marL="0" indent="0">
                  <a:spcBef>
                    <a:spcPts val="280"/>
                  </a:spcBef>
                  <a:buSzPct val="100000"/>
                  <a:buNone/>
                </a:pPr>
                <a:endParaRPr lang="en-US" sz="1000" dirty="0"/>
              </a:p>
              <a:p>
                <a:pPr marL="457200" indent="-457200">
                  <a:spcBef>
                    <a:spcPts val="280"/>
                  </a:spcBef>
                  <a:buSzPct val="100000"/>
                  <a:buFont typeface="Arial"/>
                  <a:buAutoNum type="arabicPeriod"/>
                </a:pPr>
                <a:r>
                  <a:rPr lang="en-US" sz="1000" dirty="0"/>
                  <a:t>Create a new sheet, call if </a:t>
                </a:r>
                <a:r>
                  <a:rPr lang="en-US" sz="1000" b="1" dirty="0"/>
                  <a:t>Regression Analysis</a:t>
                </a:r>
              </a:p>
              <a:p>
                <a:pPr marL="457200" indent="-457200">
                  <a:spcBef>
                    <a:spcPts val="280"/>
                  </a:spcBef>
                  <a:buSzPct val="100000"/>
                  <a:buFont typeface="Arial"/>
                  <a:buAutoNum type="arabicPeriod"/>
                </a:pPr>
                <a:r>
                  <a:rPr lang="en-US" sz="1000" dirty="0"/>
                  <a:t>Drag </a:t>
                </a:r>
                <a:r>
                  <a:rPr lang="en-US" sz="1000" b="1" dirty="0"/>
                  <a:t>Distance</a:t>
                </a:r>
                <a:r>
                  <a:rPr lang="en-US" sz="1000" dirty="0"/>
                  <a:t> to the columns shelf</a:t>
                </a:r>
              </a:p>
              <a:p>
                <a:pPr marL="457200" indent="-457200">
                  <a:spcBef>
                    <a:spcPts val="280"/>
                  </a:spcBef>
                  <a:buSzPct val="100000"/>
                  <a:buFont typeface="Arial"/>
                  <a:buAutoNum type="arabicPeriod"/>
                </a:pPr>
                <a:r>
                  <a:rPr lang="en-US" sz="1000" dirty="0"/>
                  <a:t>Drag </a:t>
                </a:r>
                <a:r>
                  <a:rPr lang="en-US" sz="1000" b="1" dirty="0"/>
                  <a:t>Unrestricted Fare (YCA)</a:t>
                </a:r>
                <a:r>
                  <a:rPr lang="en-US" sz="1000" dirty="0"/>
                  <a:t> to the rows shelf</a:t>
                </a:r>
              </a:p>
              <a:p>
                <a:pPr marL="457200" indent="-457200">
                  <a:spcBef>
                    <a:spcPts val="280"/>
                  </a:spcBef>
                  <a:buSzPct val="100000"/>
                  <a:buFont typeface="Arial"/>
                  <a:buAutoNum type="arabicPeriod"/>
                </a:pPr>
                <a:r>
                  <a:rPr lang="en-US" sz="1000" dirty="0"/>
                  <a:t>Switch to the Analytics Pane</a:t>
                </a:r>
              </a:p>
              <a:p>
                <a:pPr marL="457200" indent="-457200">
                  <a:spcBef>
                    <a:spcPts val="280"/>
                  </a:spcBef>
                  <a:buSzPct val="100000"/>
                  <a:buFont typeface="Arial"/>
                  <a:buAutoNum type="arabicPeriod"/>
                </a:pPr>
                <a:r>
                  <a:rPr lang="en-US" sz="1000" dirty="0"/>
                  <a:t>Drag Trend Line to the Viz (select Linear)</a:t>
                </a:r>
              </a:p>
              <a:p>
                <a:pPr marL="457200" indent="-457200">
                  <a:spcBef>
                    <a:spcPts val="280"/>
                  </a:spcBef>
                  <a:buSzPct val="100000"/>
                  <a:buFont typeface="Arial"/>
                  <a:buAutoNum type="arabicPeriod"/>
                </a:pPr>
                <a:r>
                  <a:rPr lang="en-US" sz="1000" dirty="0"/>
                  <a:t>Hover over our Trend Line and review the model formula, the </a:t>
                </a:r>
                <a14:m>
                  <m:oMath xmlns:m="http://schemas.openxmlformats.org/officeDocument/2006/math">
                    <m:sSup>
                      <m:sSupPr>
                        <m:ctrlPr>
                          <a:rPr lang="en-US" sz="1000" i="1">
                            <a:latin typeface="Cambria Math" panose="02040503050406030204" pitchFamily="18" charset="0"/>
                          </a:rPr>
                        </m:ctrlPr>
                      </m:sSupPr>
                      <m:e>
                        <m:r>
                          <a:rPr lang="en-US" sz="1000" i="1">
                            <a:latin typeface="Cambria Math" panose="02040503050406030204" pitchFamily="18" charset="0"/>
                          </a:rPr>
                          <m:t>𝑅</m:t>
                        </m:r>
                      </m:e>
                      <m:sup>
                        <m:r>
                          <a:rPr lang="en-US" sz="1000" i="1">
                            <a:latin typeface="Cambria Math" panose="02040503050406030204" pitchFamily="18" charset="0"/>
                          </a:rPr>
                          <m:t>2</m:t>
                        </m:r>
                      </m:sup>
                    </m:sSup>
                  </m:oMath>
                </a14:m>
                <a:r>
                  <a:rPr lang="en-US" sz="1000" dirty="0"/>
                  <a:t> value, and p-value</a:t>
                </a:r>
                <a:endParaRPr lang="en-US" sz="1000" i="1" dirty="0"/>
              </a:p>
              <a:p>
                <a:pPr marL="0" indent="0">
                  <a:spcBef>
                    <a:spcPts val="280"/>
                  </a:spcBef>
                  <a:buSzPct val="100000"/>
                  <a:buNone/>
                </a:pPr>
                <a:r>
                  <a:rPr lang="en-US" sz="900" b="1" i="1" u="sng" dirty="0"/>
                  <a:t>Question</a:t>
                </a:r>
                <a:r>
                  <a:rPr lang="en-US" sz="900" i="1" dirty="0"/>
                  <a:t> – Does this model reject the null hypothesis?  What else does the data tell us?</a:t>
                </a:r>
              </a:p>
              <a:p>
                <a:pPr marL="0" indent="0">
                  <a:spcBef>
                    <a:spcPts val="280"/>
                  </a:spcBef>
                  <a:buSzPct val="100000"/>
                  <a:buNone/>
                </a:pPr>
                <a:endParaRPr lang="en-US" sz="1000" dirty="0"/>
              </a:p>
              <a:p>
                <a:pPr marL="0" marR="0" lvl="0" indent="0" algn="l" rtl="0">
                  <a:spcBef>
                    <a:spcPts val="280"/>
                  </a:spcBef>
                  <a:spcAft>
                    <a:spcPts val="0"/>
                  </a:spcAft>
                  <a:buClr>
                    <a:schemeClr val="dk1"/>
                  </a:buClr>
                  <a:buSzPts val="1400"/>
                  <a:buNone/>
                </a:pPr>
                <a:endParaRPr lang="en-US" sz="1100" b="0" i="0" u="none" strike="noStrike" cap="none" dirty="0">
                  <a:solidFill>
                    <a:schemeClr val="dk1"/>
                  </a:solidFill>
                  <a:latin typeface="Arial"/>
                  <a:ea typeface="Arial"/>
                  <a:cs typeface="Arial"/>
                  <a:sym typeface="Arial"/>
                </a:endParaRPr>
              </a:p>
            </p:txBody>
          </p:sp>
        </mc:Choice>
        <mc:Fallback xmlns="">
          <p:sp>
            <p:nvSpPr>
              <p:cNvPr id="161" name="Shape 161"/>
              <p:cNvSpPr txBox="1">
                <a:spLocks noGrp="1" noRot="1" noChangeAspect="1" noMove="1" noResize="1" noEditPoints="1" noAdjustHandles="1" noChangeArrowheads="1" noChangeShapeType="1" noTextEdit="1"/>
              </p:cNvSpPr>
              <p:nvPr>
                <p:ph type="body" idx="1"/>
              </p:nvPr>
            </p:nvSpPr>
            <p:spPr>
              <a:xfrm>
                <a:off x="3575050" y="204789"/>
                <a:ext cx="5111750" cy="4389835"/>
              </a:xfrm>
              <a:prstGeom prst="rect">
                <a:avLst/>
              </a:prstGeom>
              <a:blipFill>
                <a:blip r:embed="rId3"/>
                <a:stretch>
                  <a:fillRect l="-119" t="-69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Shape 162"/>
              <p:cNvSpPr txBox="1">
                <a:spLocks noGrp="1"/>
              </p:cNvSpPr>
              <p:nvPr>
                <p:ph type="body" idx="2"/>
              </p:nvPr>
            </p:nvSpPr>
            <p:spPr>
              <a:xfrm>
                <a:off x="457204" y="1076326"/>
                <a:ext cx="3008313" cy="3518298"/>
              </a:xfrm>
              <a:prstGeom prst="rect">
                <a:avLst/>
              </a:prstGeom>
              <a:noFill/>
              <a:ln>
                <a:noFill/>
              </a:ln>
            </p:spPr>
            <p:txBody>
              <a:bodyPr wrap="square" lIns="91425" tIns="45700" rIns="91425" bIns="45700" anchor="t" anchorCtr="0">
                <a:noAutofit/>
              </a:bodyPr>
              <a:lstStyle/>
              <a:p>
                <a:pPr marL="171450" lvl="0" indent="-171450">
                  <a:spcBef>
                    <a:spcPts val="0"/>
                  </a:spcBef>
                  <a:buSzPts val="1050"/>
                  <a:buFont typeface="Arial"/>
                  <a:buChar char="•"/>
                </a:pPr>
                <a:r>
                  <a:rPr lang="en-US" sz="800" dirty="0"/>
                  <a:t>Identify relationship between an independent and dependent variable</a:t>
                </a:r>
              </a:p>
              <a:p>
                <a:pPr marL="171450" lvl="0" indent="-171450">
                  <a:spcBef>
                    <a:spcPts val="0"/>
                  </a:spcBef>
                  <a:buSzPts val="1050"/>
                  <a:buFont typeface="Arial"/>
                  <a:buChar char="•"/>
                </a:pPr>
                <a:endParaRPr lang="en-US" sz="800" dirty="0"/>
              </a:p>
              <a:p>
                <a:pPr marL="171450" lvl="0" indent="-171450">
                  <a:spcBef>
                    <a:spcPts val="0"/>
                  </a:spcBef>
                  <a:buSzPts val="1050"/>
                  <a:buFont typeface="Arial"/>
                  <a:buChar char="•"/>
                </a:pPr>
                <a:r>
                  <a:rPr lang="en-US" sz="800" dirty="0"/>
                  <a:t>Build upon correlation analysis</a:t>
                </a:r>
              </a:p>
              <a:p>
                <a:pPr marL="171450" lvl="0" indent="-171450">
                  <a:spcBef>
                    <a:spcPts val="0"/>
                  </a:spcBef>
                  <a:buSzPts val="1050"/>
                  <a:buFont typeface="Arial"/>
                  <a:buChar char="•"/>
                </a:pPr>
                <a:endParaRPr lang="en-US" sz="800" dirty="0"/>
              </a:p>
              <a:p>
                <a:pPr marL="171450" lvl="0" indent="-171450">
                  <a:spcBef>
                    <a:spcPts val="0"/>
                  </a:spcBef>
                  <a:buSzPts val="1050"/>
                  <a:buFont typeface="Arial"/>
                  <a:buChar char="•"/>
                </a:pPr>
                <a:r>
                  <a:rPr lang="en-US" sz="800" dirty="0"/>
                  <a:t>Tableau enables us to build a regression model using either linear, logarithmic, exponential, power, or polynomial types</a:t>
                </a:r>
              </a:p>
              <a:p>
                <a:pPr marL="171450" lvl="0" indent="-171450">
                  <a:spcBef>
                    <a:spcPts val="0"/>
                  </a:spcBef>
                  <a:buSzPts val="1050"/>
                  <a:buFont typeface="Arial"/>
                  <a:buChar char="•"/>
                </a:pPr>
                <a:endParaRPr lang="en-US" sz="800" dirty="0"/>
              </a:p>
              <a:p>
                <a:pPr marL="171450" lvl="0" indent="-171450">
                  <a:spcBef>
                    <a:spcPts val="0"/>
                  </a:spcBef>
                  <a:buSzPts val="1050"/>
                  <a:buFont typeface="Arial"/>
                  <a:buChar char="•"/>
                </a:pPr>
                <a:r>
                  <a:rPr lang="en-US" sz="800" dirty="0"/>
                  <a:t>We can leverage </a:t>
                </a:r>
                <a14:m>
                  <m:oMath xmlns:m="http://schemas.openxmlformats.org/officeDocument/2006/math">
                    <m:sSup>
                      <m:sSupPr>
                        <m:ctrlPr>
                          <a:rPr lang="en-US" sz="800" i="1" smtClean="0">
                            <a:latin typeface="Cambria Math" panose="02040503050406030204" pitchFamily="18" charset="0"/>
                          </a:rPr>
                        </m:ctrlPr>
                      </m:sSupPr>
                      <m:e>
                        <m:r>
                          <a:rPr lang="en-US" sz="800" b="0" i="1" smtClean="0">
                            <a:latin typeface="Cambria Math" panose="02040503050406030204" pitchFamily="18" charset="0"/>
                          </a:rPr>
                          <m:t>𝑅</m:t>
                        </m:r>
                      </m:e>
                      <m:sup>
                        <m:r>
                          <a:rPr lang="en-US" sz="800" i="1" smtClean="0">
                            <a:latin typeface="Cambria Math" panose="02040503050406030204" pitchFamily="18" charset="0"/>
                          </a:rPr>
                          <m:t>2</m:t>
                        </m:r>
                      </m:sup>
                    </m:sSup>
                  </m:oMath>
                </a14:m>
                <a:r>
                  <a:rPr lang="en-US" sz="800" dirty="0"/>
                  <a:t> to validate our model (recall that we generated our correlation coefficient, r, in an earlier analysis) </a:t>
                </a:r>
              </a:p>
              <a:p>
                <a:pPr marL="171450" lvl="0" indent="-171450">
                  <a:spcBef>
                    <a:spcPts val="0"/>
                  </a:spcBef>
                  <a:buSzPts val="1050"/>
                  <a:buFont typeface="Arial"/>
                  <a:buChar char="•"/>
                </a:pPr>
                <a:endParaRPr lang="en-US" sz="800" dirty="0"/>
              </a:p>
              <a:p>
                <a:pPr marL="171450" lvl="0" indent="-171450">
                  <a:spcBef>
                    <a:spcPts val="0"/>
                  </a:spcBef>
                  <a:buSzPts val="1050"/>
                  <a:buFont typeface="Arial"/>
                  <a:buChar char="•"/>
                </a:pPr>
                <a:r>
                  <a:rPr lang="en-US" sz="800" dirty="0"/>
                  <a:t>Our goal is to achieve a trend line that generalizes well, that is, we don’t want our trend line to underfit or overfit the data</a:t>
                </a:r>
              </a:p>
              <a:p>
                <a:pPr marL="171450" lvl="0" indent="-171450">
                  <a:spcBef>
                    <a:spcPts val="0"/>
                  </a:spcBef>
                  <a:buSzPts val="1050"/>
                  <a:buFont typeface="Arial"/>
                  <a:buChar char="•"/>
                </a:pPr>
                <a:endParaRPr lang="en-US" sz="800" dirty="0"/>
              </a:p>
              <a:p>
                <a:pPr marL="171450" lvl="0" indent="-171450">
                  <a:spcBef>
                    <a:spcPts val="0"/>
                  </a:spcBef>
                  <a:buSzPts val="1050"/>
                  <a:buFont typeface="Arial"/>
                  <a:buChar char="•"/>
                </a:pPr>
                <a:r>
                  <a:rPr lang="en-US" sz="800" dirty="0"/>
                  <a:t>Since we are not performing any cross-validation (i.e., training our model with a sample), we can generalize that we don’t want an </a:t>
                </a:r>
                <a14:m>
                  <m:oMath xmlns:m="http://schemas.openxmlformats.org/officeDocument/2006/math">
                    <m:sSup>
                      <m:sSupPr>
                        <m:ctrlPr>
                          <a:rPr lang="en-US" sz="800" i="1">
                            <a:latin typeface="Cambria Math" panose="02040503050406030204" pitchFamily="18" charset="0"/>
                          </a:rPr>
                        </m:ctrlPr>
                      </m:sSupPr>
                      <m:e>
                        <m:r>
                          <a:rPr lang="en-US" sz="800" i="1">
                            <a:latin typeface="Cambria Math" panose="02040503050406030204" pitchFamily="18" charset="0"/>
                          </a:rPr>
                          <m:t>𝑅</m:t>
                        </m:r>
                      </m:e>
                      <m:sup>
                        <m:r>
                          <a:rPr lang="en-US" sz="800" i="1">
                            <a:latin typeface="Cambria Math" panose="02040503050406030204" pitchFamily="18" charset="0"/>
                          </a:rPr>
                          <m:t>2</m:t>
                        </m:r>
                      </m:sup>
                    </m:sSup>
                  </m:oMath>
                </a14:m>
                <a:r>
                  <a:rPr lang="en-US" sz="800" dirty="0"/>
                  <a:t> that is close to 0 (underfit) or 1 (overfit)</a:t>
                </a:r>
              </a:p>
              <a:p>
                <a:pPr marL="171450" lvl="0" indent="-171450">
                  <a:spcBef>
                    <a:spcPts val="0"/>
                  </a:spcBef>
                  <a:buSzPts val="1050"/>
                  <a:buFont typeface="Arial"/>
                  <a:buChar char="•"/>
                </a:pPr>
                <a:endParaRPr lang="en-US" sz="800" dirty="0"/>
              </a:p>
              <a:p>
                <a:pPr marL="171450" lvl="0" indent="-171450">
                  <a:spcBef>
                    <a:spcPts val="0"/>
                  </a:spcBef>
                  <a:buSzPts val="1050"/>
                  <a:buFont typeface="Arial"/>
                  <a:buChar char="•"/>
                </a:pPr>
                <a:r>
                  <a:rPr lang="en-US" sz="800" dirty="0"/>
                  <a:t>Additionally, we want a p-value &lt; 0.05 for statistical significance of rejecting our null hypothesis (i.e., there is no affect of our independent variables to our dependent)</a:t>
                </a:r>
              </a:p>
              <a:p>
                <a:pPr marL="171450" lvl="0" indent="-171450">
                  <a:spcBef>
                    <a:spcPts val="0"/>
                  </a:spcBef>
                  <a:buSzPts val="1050"/>
                  <a:buFont typeface="Arial"/>
                  <a:buChar char="•"/>
                </a:pPr>
                <a:endParaRPr lang="en-US" sz="800" dirty="0"/>
              </a:p>
            </p:txBody>
          </p:sp>
        </mc:Choice>
        <mc:Fallback xmlns="">
          <p:sp>
            <p:nvSpPr>
              <p:cNvPr id="162" name="Shape 162"/>
              <p:cNvSpPr txBox="1">
                <a:spLocks noGrp="1" noRot="1" noChangeAspect="1" noMove="1" noResize="1" noEditPoints="1" noAdjustHandles="1" noChangeArrowheads="1" noChangeShapeType="1" noTextEdit="1"/>
              </p:cNvSpPr>
              <p:nvPr>
                <p:ph type="body" idx="2"/>
              </p:nvPr>
            </p:nvSpPr>
            <p:spPr>
              <a:xfrm>
                <a:off x="457204" y="1076326"/>
                <a:ext cx="3008313" cy="3518298"/>
              </a:xfrm>
              <a:prstGeom prst="rect">
                <a:avLst/>
              </a:prstGeom>
              <a:blipFill>
                <a:blip r:embed="rId4"/>
                <a:stretch>
                  <a:fillRect t="-86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13069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4" y="204787"/>
            <a:ext cx="3008313" cy="871538"/>
          </a:xfrm>
          <a:prstGeom prst="rect">
            <a:avLst/>
          </a:prstGeom>
          <a:noFill/>
          <a:ln>
            <a:noFill/>
          </a:ln>
        </p:spPr>
        <p:txBody>
          <a:bodyPr wrap="square" lIns="91425" tIns="45700" rIns="91425" bIns="45700" anchor="b" anchorCtr="0">
            <a:noAutofit/>
          </a:bodyPr>
          <a:lstStyle/>
          <a:p>
            <a:pPr lvl="0"/>
            <a:r>
              <a:rPr lang="en-US" sz="2000" b="1" i="0" u="none" strike="noStrike" cap="none" dirty="0">
                <a:solidFill>
                  <a:srgbClr val="005087"/>
                </a:solidFill>
                <a:latin typeface="Arial"/>
                <a:ea typeface="Arial"/>
                <a:cs typeface="Arial"/>
                <a:sym typeface="Arial"/>
              </a:rPr>
              <a:t>K-Means</a:t>
            </a:r>
            <a:br>
              <a:rPr lang="en-US" sz="2000" b="1" i="0" u="none" strike="noStrike" cap="none" dirty="0">
                <a:solidFill>
                  <a:srgbClr val="005087"/>
                </a:solidFill>
                <a:latin typeface="Arial"/>
                <a:ea typeface="Arial"/>
                <a:cs typeface="Arial"/>
                <a:sym typeface="Arial"/>
              </a:rPr>
            </a:br>
            <a:r>
              <a:rPr lang="en-US" sz="1600" b="1" i="0" u="none" strike="noStrike" cap="none" dirty="0">
                <a:solidFill>
                  <a:srgbClr val="005087"/>
                </a:solidFill>
                <a:latin typeface="Arial"/>
                <a:ea typeface="Arial"/>
                <a:cs typeface="Arial"/>
                <a:sym typeface="Arial"/>
              </a:rPr>
              <a:t>(Advanced Analytics)</a:t>
            </a:r>
          </a:p>
        </p:txBody>
      </p:sp>
      <p:sp>
        <p:nvSpPr>
          <p:cNvPr id="161" name="Shape 161"/>
          <p:cNvSpPr txBox="1">
            <a:spLocks noGrp="1"/>
          </p:cNvSpPr>
          <p:nvPr>
            <p:ph type="body" idx="1"/>
          </p:nvPr>
        </p:nvSpPr>
        <p:spPr>
          <a:xfrm>
            <a:off x="3575050" y="204789"/>
            <a:ext cx="5111750" cy="4389835"/>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FF0000"/>
              </a:buClr>
              <a:buSzPts val="1050"/>
              <a:buFont typeface="Noto Sans Symbols"/>
              <a:buChar char="❑"/>
            </a:pPr>
            <a:r>
              <a:rPr lang="en-US" sz="1050" b="0" i="0" u="sng" strike="noStrike" cap="none" dirty="0">
                <a:solidFill>
                  <a:srgbClr val="FF0000"/>
                </a:solidFill>
                <a:latin typeface="Arial"/>
                <a:ea typeface="Arial"/>
                <a:cs typeface="Arial"/>
                <a:sym typeface="Arial"/>
              </a:rPr>
              <a:t>Dataset(s)</a:t>
            </a:r>
            <a:r>
              <a:rPr lang="en-US" sz="1050" b="0" i="0" u="none" strike="noStrike" cap="none" dirty="0">
                <a:solidFill>
                  <a:srgbClr val="FF0000"/>
                </a:solidFill>
                <a:latin typeface="Arial"/>
                <a:ea typeface="Arial"/>
                <a:cs typeface="Arial"/>
                <a:sym typeface="Arial"/>
              </a:rPr>
              <a:t>: FY18 - CPP Award Data with Distance</a:t>
            </a:r>
          </a:p>
          <a:p>
            <a:pPr marL="342900" marR="0" lvl="0" indent="-342900" algn="l" rtl="0">
              <a:spcBef>
                <a:spcPts val="0"/>
              </a:spcBef>
              <a:spcAft>
                <a:spcPts val="0"/>
              </a:spcAft>
              <a:buClr>
                <a:srgbClr val="FF0000"/>
              </a:buClr>
              <a:buSzPts val="1050"/>
              <a:buFont typeface="Noto Sans Symbols"/>
              <a:buChar char="❑"/>
            </a:pPr>
            <a:r>
              <a:rPr lang="en-US" sz="1050" u="sng" dirty="0">
                <a:solidFill>
                  <a:srgbClr val="FF0000"/>
                </a:solidFill>
              </a:rPr>
              <a:t>Question</a:t>
            </a:r>
            <a:r>
              <a:rPr lang="en-US" sz="1050" dirty="0">
                <a:solidFill>
                  <a:srgbClr val="FF0000"/>
                </a:solidFill>
              </a:rPr>
              <a:t>: Can we segment routes based </a:t>
            </a:r>
            <a:r>
              <a:rPr lang="en-US" sz="1050">
                <a:solidFill>
                  <a:srgbClr val="FF0000"/>
                </a:solidFill>
              </a:rPr>
              <a:t>on distance?</a:t>
            </a:r>
            <a:endParaRPr lang="en-US" sz="1050" b="0" i="0" u="none" strike="noStrike" cap="none" dirty="0">
              <a:solidFill>
                <a:srgbClr val="FF0000"/>
              </a:solidFill>
              <a:latin typeface="Arial"/>
              <a:ea typeface="Arial"/>
              <a:cs typeface="Arial"/>
              <a:sym typeface="Arial"/>
            </a:endParaRPr>
          </a:p>
          <a:p>
            <a:pPr marL="0" marR="0" lvl="0" indent="0" algn="l" rtl="0">
              <a:spcBef>
                <a:spcPts val="240"/>
              </a:spcBef>
              <a:spcAft>
                <a:spcPts val="0"/>
              </a:spcAft>
              <a:buClr>
                <a:schemeClr val="dk1"/>
              </a:buClr>
              <a:buFont typeface="Arial"/>
              <a:buNone/>
            </a:pPr>
            <a:r>
              <a:rPr lang="en-US" sz="1200" b="1" i="0" u="sng" strike="noStrike" cap="none" dirty="0">
                <a:solidFill>
                  <a:schemeClr val="dk1"/>
                </a:solidFill>
                <a:latin typeface="Arial"/>
                <a:ea typeface="Arial"/>
                <a:cs typeface="Arial"/>
                <a:sym typeface="Arial"/>
              </a:rPr>
              <a:t>Steps:</a:t>
            </a:r>
          </a:p>
          <a:p>
            <a:pPr marL="457200" indent="-457200">
              <a:spcBef>
                <a:spcPts val="280"/>
              </a:spcBef>
              <a:buSzPct val="100000"/>
              <a:buFont typeface="Arial"/>
              <a:buAutoNum type="arabicPeriod"/>
            </a:pPr>
            <a:r>
              <a:rPr lang="en-US" sz="1000" dirty="0"/>
              <a:t>Create a new sheet, call it </a:t>
            </a:r>
            <a:r>
              <a:rPr lang="en-US" sz="1000" b="1" dirty="0"/>
              <a:t>Cohort Analysis</a:t>
            </a:r>
          </a:p>
          <a:p>
            <a:pPr marL="457200" lvl="0" indent="-457200">
              <a:spcBef>
                <a:spcPts val="280"/>
              </a:spcBef>
              <a:buSzPct val="100000"/>
              <a:buFont typeface="Arial"/>
              <a:buAutoNum type="arabicPeriod"/>
            </a:pPr>
            <a:r>
              <a:rPr lang="en-US" sz="1000" dirty="0"/>
              <a:t>Drag </a:t>
            </a:r>
            <a:r>
              <a:rPr lang="en-US" sz="1000" b="1" dirty="0"/>
              <a:t>City </a:t>
            </a:r>
            <a:r>
              <a:rPr lang="en-US" sz="1000" dirty="0"/>
              <a:t>Pair to the Rows shelf</a:t>
            </a:r>
          </a:p>
          <a:p>
            <a:pPr marL="457200" lvl="0" indent="-457200">
              <a:spcBef>
                <a:spcPts val="280"/>
              </a:spcBef>
              <a:buSzPct val="100000"/>
              <a:buFont typeface="Arial"/>
              <a:buAutoNum type="arabicPeriod"/>
            </a:pPr>
            <a:r>
              <a:rPr lang="en-US" sz="1000" dirty="0"/>
              <a:t>Drag </a:t>
            </a:r>
            <a:r>
              <a:rPr lang="en-US" sz="1000" b="1" dirty="0"/>
              <a:t>Distance </a:t>
            </a:r>
            <a:r>
              <a:rPr lang="en-US" sz="1000" dirty="0"/>
              <a:t>to the Text marks card </a:t>
            </a:r>
          </a:p>
          <a:p>
            <a:pPr marL="457200" lvl="0" indent="-457200">
              <a:spcBef>
                <a:spcPts val="280"/>
              </a:spcBef>
              <a:buSzPct val="100000"/>
              <a:buFont typeface="Arial"/>
              <a:buAutoNum type="arabicPeriod"/>
            </a:pPr>
            <a:r>
              <a:rPr lang="en-US" sz="1000" dirty="0"/>
              <a:t>Switch to the Analytics Pane and drag </a:t>
            </a:r>
            <a:r>
              <a:rPr lang="en-US" sz="1000" b="1" dirty="0"/>
              <a:t>Cluster</a:t>
            </a:r>
            <a:r>
              <a:rPr lang="en-US" sz="1000" dirty="0"/>
              <a:t> to the viz</a:t>
            </a:r>
          </a:p>
          <a:p>
            <a:pPr marL="457200" indent="-457200">
              <a:spcBef>
                <a:spcPts val="280"/>
              </a:spcBef>
              <a:buSzPct val="100000"/>
              <a:buFont typeface="Arial"/>
              <a:buAutoNum type="arabicPeriod"/>
            </a:pPr>
            <a:r>
              <a:rPr lang="en-US" sz="1000" dirty="0"/>
              <a:t>Sort the data descending (by Distance)</a:t>
            </a:r>
          </a:p>
          <a:p>
            <a:pPr marL="457200" indent="-457200">
              <a:spcBef>
                <a:spcPts val="280"/>
              </a:spcBef>
              <a:buSzPct val="100000"/>
              <a:buFont typeface="Arial"/>
              <a:buAutoNum type="arabicPeriod"/>
            </a:pPr>
            <a:r>
              <a:rPr lang="en-US" sz="1000" dirty="0"/>
              <a:t>Drag </a:t>
            </a:r>
            <a:r>
              <a:rPr lang="en-US" sz="1000" b="1" dirty="0"/>
              <a:t>Cluster</a:t>
            </a:r>
            <a:r>
              <a:rPr lang="en-US" sz="1000" dirty="0"/>
              <a:t> from the Color marks card into the Data Pane</a:t>
            </a:r>
          </a:p>
          <a:p>
            <a:pPr marL="457200" indent="-457200">
              <a:spcBef>
                <a:spcPts val="280"/>
              </a:spcBef>
              <a:buSzPct val="100000"/>
              <a:buFont typeface="Arial"/>
              <a:buAutoNum type="arabicPeriod"/>
            </a:pPr>
            <a:r>
              <a:rPr lang="en-US" sz="1000" dirty="0"/>
              <a:t>Click on the </a:t>
            </a:r>
            <a:r>
              <a:rPr lang="en-US" sz="1000" b="1" dirty="0"/>
              <a:t>Cluster</a:t>
            </a:r>
            <a:r>
              <a:rPr lang="en-US" sz="1000" dirty="0"/>
              <a:t> in the Color marks card and select Describe Clusters</a:t>
            </a:r>
          </a:p>
          <a:p>
            <a:pPr marL="0" lvl="0" indent="0">
              <a:spcBef>
                <a:spcPts val="280"/>
              </a:spcBef>
              <a:buSzPct val="100000"/>
              <a:buNone/>
            </a:pPr>
            <a:endParaRPr lang="en-US" sz="1000" dirty="0"/>
          </a:p>
          <a:p>
            <a:pPr marL="0" indent="0">
              <a:spcBef>
                <a:spcPts val="280"/>
              </a:spcBef>
              <a:buSzPct val="100000"/>
              <a:buNone/>
            </a:pPr>
            <a:r>
              <a:rPr lang="en-US" sz="1000" b="1" i="1" u="sng" dirty="0"/>
              <a:t>Question</a:t>
            </a:r>
            <a:r>
              <a:rPr lang="en-US" sz="1000" i="1" dirty="0"/>
              <a:t> – How many clusters did Tableau calculate for this analysis?  Any idea why?</a:t>
            </a:r>
          </a:p>
        </p:txBody>
      </p:sp>
      <p:sp>
        <p:nvSpPr>
          <p:cNvPr id="162" name="Shape 162"/>
          <p:cNvSpPr txBox="1">
            <a:spLocks noGrp="1"/>
          </p:cNvSpPr>
          <p:nvPr>
            <p:ph type="body" idx="2"/>
          </p:nvPr>
        </p:nvSpPr>
        <p:spPr>
          <a:xfrm>
            <a:off x="457204" y="1076326"/>
            <a:ext cx="3008313" cy="3518298"/>
          </a:xfrm>
          <a:prstGeom prst="rect">
            <a:avLst/>
          </a:prstGeom>
          <a:noFill/>
          <a:ln>
            <a:noFill/>
          </a:ln>
        </p:spPr>
        <p:txBody>
          <a:bodyPr wrap="square" lIns="91425" tIns="45700" rIns="91425" bIns="45700" anchor="t" anchorCtr="0">
            <a:noAutofit/>
          </a:bodyPr>
          <a:lstStyle/>
          <a:p>
            <a:pPr marL="171450" lvl="0" indent="-171450">
              <a:spcBef>
                <a:spcPts val="0"/>
              </a:spcBef>
              <a:buSzPts val="1050"/>
              <a:buFont typeface="Arial"/>
              <a:buChar char="•"/>
            </a:pPr>
            <a:r>
              <a:rPr lang="en-US" sz="800" dirty="0"/>
              <a:t>Cluster analysis partitions marks in the view into clusters, where the marks within each cluster are more similar to one another than they are to marks in other clusters</a:t>
            </a:r>
          </a:p>
          <a:p>
            <a:pPr lvl="0">
              <a:spcBef>
                <a:spcPts val="0"/>
              </a:spcBef>
              <a:buSzPts val="1050"/>
            </a:pPr>
            <a:endParaRPr lang="en-US" sz="800" dirty="0"/>
          </a:p>
          <a:p>
            <a:pPr marL="171450" lvl="0" indent="-171450">
              <a:spcBef>
                <a:spcPts val="0"/>
              </a:spcBef>
              <a:buSzPts val="1050"/>
              <a:buFont typeface="Arial"/>
              <a:buChar char="•"/>
            </a:pPr>
            <a:r>
              <a:rPr lang="en-US" sz="800" dirty="0"/>
              <a:t>Tableau uses the k-means algorithm for clustering (vs. other methods such as hierarchal, density, etc.)</a:t>
            </a:r>
          </a:p>
          <a:p>
            <a:pPr marL="171450" lvl="0" indent="-171450">
              <a:spcBef>
                <a:spcPts val="0"/>
              </a:spcBef>
              <a:buSzPts val="1050"/>
              <a:buFont typeface="Arial"/>
              <a:buChar char="•"/>
            </a:pPr>
            <a:endParaRPr lang="en-US" sz="800" dirty="0"/>
          </a:p>
          <a:p>
            <a:pPr marL="171450" lvl="0" indent="-171450">
              <a:spcBef>
                <a:spcPts val="0"/>
              </a:spcBef>
              <a:buSzPts val="1050"/>
              <a:buFont typeface="Arial"/>
              <a:buChar char="•"/>
            </a:pPr>
            <a:r>
              <a:rPr lang="en-US" sz="800" dirty="0"/>
              <a:t>The general steps for k-means are:</a:t>
            </a:r>
          </a:p>
          <a:p>
            <a:pPr marL="628650" lvl="1" indent="-171450">
              <a:spcBef>
                <a:spcPts val="0"/>
              </a:spcBef>
              <a:buSzPts val="1050"/>
              <a:buFont typeface="Arial"/>
              <a:buChar char="•"/>
            </a:pPr>
            <a:r>
              <a:rPr lang="en-US" sz="800" dirty="0"/>
              <a:t>Randomly select cluster centers</a:t>
            </a:r>
          </a:p>
          <a:p>
            <a:pPr marL="628650" lvl="1" indent="-171450">
              <a:spcBef>
                <a:spcPts val="0"/>
              </a:spcBef>
              <a:buSzPts val="1050"/>
              <a:buFont typeface="Arial"/>
              <a:buChar char="•"/>
            </a:pPr>
            <a:r>
              <a:rPr lang="en-US" sz="800" dirty="0"/>
              <a:t>Assign each instance to the nearest center</a:t>
            </a:r>
          </a:p>
          <a:p>
            <a:pPr marL="628650" lvl="1" indent="-171450">
              <a:spcBef>
                <a:spcPts val="0"/>
              </a:spcBef>
              <a:buSzPts val="1050"/>
              <a:buFont typeface="Arial"/>
              <a:buChar char="•"/>
            </a:pPr>
            <a:r>
              <a:rPr lang="en-US" sz="800" dirty="0"/>
              <a:t>Recalculate the new cluster centers</a:t>
            </a:r>
          </a:p>
          <a:p>
            <a:pPr marL="628650" lvl="1" indent="-171450">
              <a:spcBef>
                <a:spcPts val="0"/>
              </a:spcBef>
              <a:buSzPts val="1050"/>
              <a:buFont typeface="Arial"/>
              <a:buChar char="•"/>
            </a:pPr>
            <a:r>
              <a:rPr lang="en-US" sz="800" dirty="0"/>
              <a:t>Reassign each instance to the new closest cluster center</a:t>
            </a:r>
          </a:p>
          <a:p>
            <a:pPr marL="628650" lvl="1" indent="-171450">
              <a:spcBef>
                <a:spcPts val="0"/>
              </a:spcBef>
              <a:buSzPts val="1050"/>
              <a:buFont typeface="Arial"/>
              <a:buChar char="•"/>
            </a:pPr>
            <a:r>
              <a:rPr lang="en-US" sz="800" dirty="0"/>
              <a:t>The process stops either when no instances are reassigned to a different cluster or when the specified number of maximum iterations is reached.</a:t>
            </a:r>
          </a:p>
          <a:p>
            <a:pPr marL="171450" lvl="0" indent="-171450">
              <a:spcBef>
                <a:spcPts val="0"/>
              </a:spcBef>
              <a:buSzPts val="1050"/>
              <a:buFont typeface="Arial"/>
              <a:buChar char="•"/>
            </a:pPr>
            <a:endParaRPr lang="en-US" sz="800" dirty="0"/>
          </a:p>
        </p:txBody>
      </p:sp>
    </p:spTree>
    <p:extLst>
      <p:ext uri="{BB962C8B-B14F-4D97-AF65-F5344CB8AC3E}">
        <p14:creationId xmlns:p14="http://schemas.microsoft.com/office/powerpoint/2010/main" val="1776517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4" y="204787"/>
            <a:ext cx="3008313" cy="871538"/>
          </a:xfrm>
          <a:prstGeom prst="rect">
            <a:avLst/>
          </a:prstGeom>
          <a:noFill/>
          <a:ln>
            <a:noFill/>
          </a:ln>
        </p:spPr>
        <p:txBody>
          <a:bodyPr wrap="square" lIns="91425" tIns="45700" rIns="91425" bIns="45700" anchor="b" anchorCtr="0">
            <a:noAutofit/>
          </a:bodyPr>
          <a:lstStyle/>
          <a:p>
            <a:pPr lvl="0"/>
            <a:r>
              <a:rPr lang="en-US" sz="1800" dirty="0"/>
              <a:t>Linear Regression</a:t>
            </a:r>
            <a:br>
              <a:rPr lang="en-US" sz="2000" b="1" i="0" u="none" strike="noStrike" cap="none" dirty="0">
                <a:solidFill>
                  <a:srgbClr val="005087"/>
                </a:solidFill>
                <a:latin typeface="Arial"/>
                <a:ea typeface="Arial"/>
                <a:cs typeface="Arial"/>
                <a:sym typeface="Arial"/>
              </a:rPr>
            </a:br>
            <a:r>
              <a:rPr lang="en-US" sz="1600" b="1" i="0" u="none" strike="noStrike" cap="none" dirty="0">
                <a:solidFill>
                  <a:srgbClr val="005087"/>
                </a:solidFill>
                <a:latin typeface="Arial"/>
                <a:ea typeface="Arial"/>
                <a:cs typeface="Arial"/>
                <a:sym typeface="Arial"/>
              </a:rPr>
              <a:t>(Advanced Analytics)</a:t>
            </a:r>
          </a:p>
        </p:txBody>
      </p:sp>
      <mc:AlternateContent xmlns:mc="http://schemas.openxmlformats.org/markup-compatibility/2006" xmlns:a14="http://schemas.microsoft.com/office/drawing/2010/main">
        <mc:Choice Requires="a14">
          <p:sp>
            <p:nvSpPr>
              <p:cNvPr id="161" name="Shape 161"/>
              <p:cNvSpPr txBox="1">
                <a:spLocks noGrp="1"/>
              </p:cNvSpPr>
              <p:nvPr>
                <p:ph type="body" idx="1"/>
              </p:nvPr>
            </p:nvSpPr>
            <p:spPr>
              <a:xfrm>
                <a:off x="3575050" y="204789"/>
                <a:ext cx="5111750" cy="4389835"/>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FF0000"/>
                  </a:buClr>
                  <a:buSzPts val="1050"/>
                  <a:buFont typeface="Noto Sans Symbols"/>
                  <a:buChar char="❑"/>
                </a:pPr>
                <a:r>
                  <a:rPr lang="en-US" sz="1050" b="0" i="0" u="sng" strike="noStrike" cap="none" dirty="0">
                    <a:solidFill>
                      <a:srgbClr val="FF0000"/>
                    </a:solidFill>
                    <a:latin typeface="Arial"/>
                    <a:ea typeface="Arial"/>
                    <a:cs typeface="Arial"/>
                    <a:sym typeface="Arial"/>
                  </a:rPr>
                  <a:t>Dataset(s)</a:t>
                </a:r>
                <a:r>
                  <a:rPr lang="en-US" sz="1050" b="0" i="0" u="none" strike="noStrike" cap="none" dirty="0">
                    <a:solidFill>
                      <a:srgbClr val="FF0000"/>
                    </a:solidFill>
                    <a:latin typeface="Arial"/>
                    <a:ea typeface="Arial"/>
                    <a:cs typeface="Arial"/>
                    <a:sym typeface="Arial"/>
                  </a:rPr>
                  <a:t>: FY18 - CPP Award Data with Distance</a:t>
                </a:r>
              </a:p>
              <a:p>
                <a:pPr marL="342900" marR="0" lvl="0" indent="-342900" algn="l" rtl="0">
                  <a:spcBef>
                    <a:spcPts val="0"/>
                  </a:spcBef>
                  <a:spcAft>
                    <a:spcPts val="0"/>
                  </a:spcAft>
                  <a:buClr>
                    <a:srgbClr val="FF0000"/>
                  </a:buClr>
                  <a:buSzPts val="1050"/>
                  <a:buFont typeface="Noto Sans Symbols"/>
                  <a:buChar char="❑"/>
                </a:pPr>
                <a:r>
                  <a:rPr lang="en-US" sz="1050" u="sng" dirty="0">
                    <a:solidFill>
                      <a:srgbClr val="FF0000"/>
                    </a:solidFill>
                  </a:rPr>
                  <a:t>Question</a:t>
                </a:r>
                <a:r>
                  <a:rPr lang="en-US" sz="1050" dirty="0">
                    <a:solidFill>
                      <a:srgbClr val="FF0000"/>
                    </a:solidFill>
                  </a:rPr>
                  <a:t>: Does creating cohort groups by distance improve our linear model?</a:t>
                </a:r>
                <a:endParaRPr lang="en-US" sz="1050" b="0" i="0" u="none" strike="noStrike" cap="none" dirty="0">
                  <a:solidFill>
                    <a:srgbClr val="FF0000"/>
                  </a:solidFill>
                  <a:latin typeface="Arial"/>
                  <a:ea typeface="Arial"/>
                  <a:cs typeface="Arial"/>
                  <a:sym typeface="Arial"/>
                </a:endParaRPr>
              </a:p>
              <a:p>
                <a:pPr marL="0" marR="0" lvl="0" indent="0" algn="l" rtl="0">
                  <a:spcBef>
                    <a:spcPts val="240"/>
                  </a:spcBef>
                  <a:spcAft>
                    <a:spcPts val="0"/>
                  </a:spcAft>
                  <a:buClr>
                    <a:schemeClr val="dk1"/>
                  </a:buClr>
                  <a:buFont typeface="Arial"/>
                  <a:buNone/>
                </a:pPr>
                <a:r>
                  <a:rPr lang="en-US" sz="1200" b="1" i="0" u="sng" strike="noStrike" cap="none" dirty="0">
                    <a:solidFill>
                      <a:schemeClr val="dk1"/>
                    </a:solidFill>
                    <a:latin typeface="Arial"/>
                    <a:ea typeface="Arial"/>
                    <a:cs typeface="Arial"/>
                    <a:sym typeface="Arial"/>
                  </a:rPr>
                  <a:t>Steps:</a:t>
                </a:r>
              </a:p>
              <a:p>
                <a:pPr marL="457200" indent="-457200">
                  <a:spcBef>
                    <a:spcPts val="280"/>
                  </a:spcBef>
                  <a:buSzPct val="100000"/>
                  <a:buFont typeface="Arial"/>
                  <a:buAutoNum type="arabicPeriod"/>
                </a:pPr>
                <a:r>
                  <a:rPr lang="en-US" sz="1000" dirty="0"/>
                  <a:t>Create a new sheet, call it </a:t>
                </a:r>
                <a:r>
                  <a:rPr lang="en-US" sz="1000" b="1" dirty="0"/>
                  <a:t>Regression Cohort Analysis</a:t>
                </a:r>
              </a:p>
              <a:p>
                <a:pPr marL="457200" indent="-457200">
                  <a:spcBef>
                    <a:spcPts val="280"/>
                  </a:spcBef>
                  <a:buSzPct val="100000"/>
                  <a:buFont typeface="Arial"/>
                  <a:buAutoNum type="arabicPeriod"/>
                </a:pPr>
                <a:r>
                  <a:rPr lang="en-US" sz="1000" dirty="0"/>
                  <a:t>Drag </a:t>
                </a:r>
                <a:r>
                  <a:rPr lang="en-US" sz="1000" b="1" dirty="0"/>
                  <a:t>Distance</a:t>
                </a:r>
                <a:r>
                  <a:rPr lang="en-US" sz="1000" dirty="0"/>
                  <a:t> to the columns shelf</a:t>
                </a:r>
              </a:p>
              <a:p>
                <a:pPr marL="457200" indent="-457200">
                  <a:spcBef>
                    <a:spcPts val="280"/>
                  </a:spcBef>
                  <a:buSzPct val="100000"/>
                  <a:buFont typeface="Arial"/>
                  <a:buAutoNum type="arabicPeriod"/>
                </a:pPr>
                <a:r>
                  <a:rPr lang="en-US" sz="1000" dirty="0"/>
                  <a:t>Drag </a:t>
                </a:r>
                <a:r>
                  <a:rPr lang="en-US" sz="1000" b="1" dirty="0"/>
                  <a:t>Unrestricted Fare (YCA)</a:t>
                </a:r>
                <a:r>
                  <a:rPr lang="en-US" sz="1000" dirty="0"/>
                  <a:t> to the rows shelf</a:t>
                </a:r>
              </a:p>
              <a:p>
                <a:pPr marL="457200" indent="-457200">
                  <a:spcBef>
                    <a:spcPts val="280"/>
                  </a:spcBef>
                  <a:buSzPct val="100000"/>
                  <a:buFont typeface="Arial"/>
                  <a:buAutoNum type="arabicPeriod"/>
                </a:pPr>
                <a:r>
                  <a:rPr lang="en-US" sz="1000" dirty="0"/>
                  <a:t>Switch to the Analytics Pane</a:t>
                </a:r>
              </a:p>
              <a:p>
                <a:pPr marL="457200" indent="-457200">
                  <a:spcBef>
                    <a:spcPts val="280"/>
                  </a:spcBef>
                  <a:buSzPct val="100000"/>
                  <a:buFont typeface="Arial"/>
                  <a:buAutoNum type="arabicPeriod"/>
                </a:pPr>
                <a:r>
                  <a:rPr lang="en-US" sz="1000" dirty="0"/>
                  <a:t>Drag Trend Line to the Viz (select Linear)</a:t>
                </a:r>
              </a:p>
              <a:p>
                <a:pPr marL="457200" indent="-457200">
                  <a:spcBef>
                    <a:spcPts val="280"/>
                  </a:spcBef>
                  <a:buSzPct val="100000"/>
                  <a:buFont typeface="Arial"/>
                  <a:buAutoNum type="arabicPeriod"/>
                </a:pPr>
                <a:r>
                  <a:rPr lang="en-US" sz="1000" dirty="0"/>
                  <a:t>Drag </a:t>
                </a:r>
                <a:r>
                  <a:rPr lang="en-US" sz="1000" b="1" dirty="0"/>
                  <a:t>City Pair (cluster) </a:t>
                </a:r>
                <a:r>
                  <a:rPr lang="en-US" sz="1000" dirty="0"/>
                  <a:t>to the Filter shelf, select None then Show Filter</a:t>
                </a:r>
              </a:p>
              <a:p>
                <a:pPr marL="457200" indent="-457200">
                  <a:spcBef>
                    <a:spcPts val="280"/>
                  </a:spcBef>
                  <a:buSzPct val="100000"/>
                  <a:buFont typeface="Arial"/>
                  <a:buAutoNum type="arabicPeriod"/>
                </a:pPr>
                <a:r>
                  <a:rPr lang="en-US" sz="1000" dirty="0"/>
                  <a:t>Hover over our Trend Line and review the model formula, the </a:t>
                </a:r>
                <a14:m>
                  <m:oMath xmlns:m="http://schemas.openxmlformats.org/officeDocument/2006/math">
                    <m:sSup>
                      <m:sSupPr>
                        <m:ctrlPr>
                          <a:rPr lang="en-US" sz="1000" i="1">
                            <a:latin typeface="Cambria Math" panose="02040503050406030204" pitchFamily="18" charset="0"/>
                          </a:rPr>
                        </m:ctrlPr>
                      </m:sSupPr>
                      <m:e>
                        <m:r>
                          <a:rPr lang="en-US" sz="1000" i="1">
                            <a:latin typeface="Cambria Math" panose="02040503050406030204" pitchFamily="18" charset="0"/>
                          </a:rPr>
                          <m:t>𝑅</m:t>
                        </m:r>
                      </m:e>
                      <m:sup>
                        <m:r>
                          <a:rPr lang="en-US" sz="1000" i="1">
                            <a:latin typeface="Cambria Math" panose="02040503050406030204" pitchFamily="18" charset="0"/>
                          </a:rPr>
                          <m:t>2</m:t>
                        </m:r>
                      </m:sup>
                    </m:sSup>
                  </m:oMath>
                </a14:m>
                <a:r>
                  <a:rPr lang="en-US" sz="1000" dirty="0"/>
                  <a:t> value, and p-value</a:t>
                </a:r>
              </a:p>
              <a:p>
                <a:pPr marL="457200" indent="-457200">
                  <a:spcBef>
                    <a:spcPts val="280"/>
                  </a:spcBef>
                  <a:buSzPct val="100000"/>
                  <a:buFont typeface="Arial"/>
                  <a:buAutoNum type="arabicPeriod"/>
                </a:pPr>
                <a:r>
                  <a:rPr lang="en-US" sz="1000" dirty="0"/>
                  <a:t>Review the model results for each Cluster</a:t>
                </a:r>
              </a:p>
              <a:p>
                <a:pPr marL="0" lvl="0" indent="0">
                  <a:spcBef>
                    <a:spcPts val="280"/>
                  </a:spcBef>
                  <a:buSzPct val="100000"/>
                  <a:buNone/>
                </a:pPr>
                <a:endParaRPr lang="en-US" sz="1000" dirty="0"/>
              </a:p>
              <a:p>
                <a:pPr marL="0" indent="0">
                  <a:spcBef>
                    <a:spcPts val="280"/>
                  </a:spcBef>
                  <a:buSzPct val="100000"/>
                  <a:buNone/>
                </a:pPr>
                <a:r>
                  <a:rPr lang="en-US" sz="1000" b="1" i="1" u="sng" dirty="0"/>
                  <a:t>Question</a:t>
                </a:r>
                <a:r>
                  <a:rPr lang="en-US" sz="1000" i="1" dirty="0"/>
                  <a:t> – Which Cluster has the best generalized model?  Why?</a:t>
                </a:r>
              </a:p>
            </p:txBody>
          </p:sp>
        </mc:Choice>
        <mc:Fallback xmlns="">
          <p:sp>
            <p:nvSpPr>
              <p:cNvPr id="161" name="Shape 161"/>
              <p:cNvSpPr txBox="1">
                <a:spLocks noGrp="1" noRot="1" noChangeAspect="1" noMove="1" noResize="1" noEditPoints="1" noAdjustHandles="1" noChangeArrowheads="1" noChangeShapeType="1" noTextEdit="1"/>
              </p:cNvSpPr>
              <p:nvPr>
                <p:ph type="body" idx="1"/>
              </p:nvPr>
            </p:nvSpPr>
            <p:spPr>
              <a:xfrm>
                <a:off x="3575050" y="204789"/>
                <a:ext cx="5111750" cy="4389835"/>
              </a:xfrm>
              <a:prstGeom prst="rect">
                <a:avLst/>
              </a:prstGeom>
              <a:blipFill>
                <a:blip r:embed="rId3"/>
                <a:stretch>
                  <a:fillRect l="-119" t="-69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Shape 162"/>
              <p:cNvSpPr txBox="1">
                <a:spLocks noGrp="1"/>
              </p:cNvSpPr>
              <p:nvPr>
                <p:ph type="body" idx="2"/>
              </p:nvPr>
            </p:nvSpPr>
            <p:spPr>
              <a:xfrm>
                <a:off x="457204" y="1076326"/>
                <a:ext cx="3008313" cy="3518298"/>
              </a:xfrm>
              <a:prstGeom prst="rect">
                <a:avLst/>
              </a:prstGeom>
              <a:noFill/>
              <a:ln>
                <a:noFill/>
              </a:ln>
            </p:spPr>
            <p:txBody>
              <a:bodyPr wrap="square" lIns="91425" tIns="45700" rIns="91425" bIns="45700" anchor="t" anchorCtr="0">
                <a:noAutofit/>
              </a:bodyPr>
              <a:lstStyle/>
              <a:p>
                <a:pPr marL="171450" lvl="0" indent="-171450">
                  <a:spcBef>
                    <a:spcPts val="0"/>
                  </a:spcBef>
                  <a:buSzPts val="1050"/>
                  <a:buFont typeface="Arial"/>
                  <a:buChar char="•"/>
                </a:pPr>
                <a:r>
                  <a:rPr lang="en-US" sz="800" dirty="0"/>
                  <a:t>Identify relationship between an independent and dependent variable</a:t>
                </a:r>
              </a:p>
              <a:p>
                <a:pPr marL="171450" lvl="0" indent="-171450">
                  <a:spcBef>
                    <a:spcPts val="0"/>
                  </a:spcBef>
                  <a:buSzPts val="1050"/>
                  <a:buFont typeface="Arial"/>
                  <a:buChar char="•"/>
                </a:pPr>
                <a:endParaRPr lang="en-US" sz="800" dirty="0"/>
              </a:p>
              <a:p>
                <a:pPr marL="171450" lvl="0" indent="-171450">
                  <a:spcBef>
                    <a:spcPts val="0"/>
                  </a:spcBef>
                  <a:buSzPts val="1050"/>
                  <a:buFont typeface="Arial"/>
                  <a:buChar char="•"/>
                </a:pPr>
                <a:r>
                  <a:rPr lang="en-US" sz="800" dirty="0"/>
                  <a:t>Build upon correlation analysis</a:t>
                </a:r>
              </a:p>
              <a:p>
                <a:pPr marL="171450" lvl="0" indent="-171450">
                  <a:spcBef>
                    <a:spcPts val="0"/>
                  </a:spcBef>
                  <a:buSzPts val="1050"/>
                  <a:buFont typeface="Arial"/>
                  <a:buChar char="•"/>
                </a:pPr>
                <a:endParaRPr lang="en-US" sz="800" dirty="0"/>
              </a:p>
              <a:p>
                <a:pPr marL="171450" lvl="0" indent="-171450">
                  <a:spcBef>
                    <a:spcPts val="0"/>
                  </a:spcBef>
                  <a:buSzPts val="1050"/>
                  <a:buFont typeface="Arial"/>
                  <a:buChar char="•"/>
                </a:pPr>
                <a:r>
                  <a:rPr lang="en-US" sz="800" dirty="0"/>
                  <a:t>Tableau enables us to build a regression model using either linear, logarithmic, exponential, power, or polynomial types</a:t>
                </a:r>
              </a:p>
              <a:p>
                <a:pPr marL="171450" lvl="0" indent="-171450">
                  <a:spcBef>
                    <a:spcPts val="0"/>
                  </a:spcBef>
                  <a:buSzPts val="1050"/>
                  <a:buFont typeface="Arial"/>
                  <a:buChar char="•"/>
                </a:pPr>
                <a:endParaRPr lang="en-US" sz="800" dirty="0"/>
              </a:p>
              <a:p>
                <a:pPr marL="171450" lvl="0" indent="-171450">
                  <a:spcBef>
                    <a:spcPts val="0"/>
                  </a:spcBef>
                  <a:buSzPts val="1050"/>
                  <a:buFont typeface="Arial"/>
                  <a:buChar char="•"/>
                </a:pPr>
                <a:r>
                  <a:rPr lang="en-US" sz="800" dirty="0"/>
                  <a:t>We can leverage </a:t>
                </a:r>
                <a14:m>
                  <m:oMath xmlns:m="http://schemas.openxmlformats.org/officeDocument/2006/math">
                    <m:sSup>
                      <m:sSupPr>
                        <m:ctrlPr>
                          <a:rPr lang="en-US" sz="800" i="1">
                            <a:latin typeface="Cambria Math" panose="02040503050406030204" pitchFamily="18" charset="0"/>
                          </a:rPr>
                        </m:ctrlPr>
                      </m:sSupPr>
                      <m:e>
                        <m:r>
                          <a:rPr lang="en-US" sz="800" i="1">
                            <a:latin typeface="Cambria Math" panose="02040503050406030204" pitchFamily="18" charset="0"/>
                          </a:rPr>
                          <m:t>𝑅</m:t>
                        </m:r>
                      </m:e>
                      <m:sup>
                        <m:r>
                          <a:rPr lang="en-US" sz="800" i="1">
                            <a:latin typeface="Cambria Math" panose="02040503050406030204" pitchFamily="18" charset="0"/>
                          </a:rPr>
                          <m:t>2</m:t>
                        </m:r>
                      </m:sup>
                    </m:sSup>
                  </m:oMath>
                </a14:m>
                <a:r>
                  <a:rPr lang="en-US" sz="800" dirty="0"/>
                  <a:t> to validate our model (recall that we generated our correlation coefficient, r, in an earlier analysis) </a:t>
                </a:r>
              </a:p>
              <a:p>
                <a:pPr marL="171450" lvl="0" indent="-171450">
                  <a:spcBef>
                    <a:spcPts val="0"/>
                  </a:spcBef>
                  <a:buSzPts val="1050"/>
                  <a:buFont typeface="Arial"/>
                  <a:buChar char="•"/>
                </a:pPr>
                <a:endParaRPr lang="en-US" sz="800" dirty="0"/>
              </a:p>
              <a:p>
                <a:pPr marL="171450" lvl="0" indent="-171450">
                  <a:spcBef>
                    <a:spcPts val="0"/>
                  </a:spcBef>
                  <a:buSzPts val="1050"/>
                  <a:buFont typeface="Arial"/>
                  <a:buChar char="•"/>
                </a:pPr>
                <a:r>
                  <a:rPr lang="en-US" sz="800" dirty="0"/>
                  <a:t>Our goal is to achieve a trend line that generalizes well, that is, we don’t want our trend line to underfit or overfit the data</a:t>
                </a:r>
              </a:p>
              <a:p>
                <a:pPr marL="171450" lvl="0" indent="-171450">
                  <a:spcBef>
                    <a:spcPts val="0"/>
                  </a:spcBef>
                  <a:buSzPts val="1050"/>
                  <a:buFont typeface="Arial"/>
                  <a:buChar char="•"/>
                </a:pPr>
                <a:endParaRPr lang="en-US" sz="800" dirty="0"/>
              </a:p>
              <a:p>
                <a:pPr marL="171450" lvl="0" indent="-171450">
                  <a:spcBef>
                    <a:spcPts val="0"/>
                  </a:spcBef>
                  <a:buSzPts val="1050"/>
                  <a:buFont typeface="Arial"/>
                  <a:buChar char="•"/>
                </a:pPr>
                <a:r>
                  <a:rPr lang="en-US" sz="800" dirty="0"/>
                  <a:t>Since we are not performing any cross-validation (i.e., training our model with a sample), we can generalize that we don’t want an </a:t>
                </a:r>
                <a14:m>
                  <m:oMath xmlns:m="http://schemas.openxmlformats.org/officeDocument/2006/math">
                    <m:sSup>
                      <m:sSupPr>
                        <m:ctrlPr>
                          <a:rPr lang="en-US" sz="800" i="1">
                            <a:latin typeface="Cambria Math" panose="02040503050406030204" pitchFamily="18" charset="0"/>
                          </a:rPr>
                        </m:ctrlPr>
                      </m:sSupPr>
                      <m:e>
                        <m:r>
                          <a:rPr lang="en-US" sz="800" i="1">
                            <a:latin typeface="Cambria Math" panose="02040503050406030204" pitchFamily="18" charset="0"/>
                          </a:rPr>
                          <m:t>𝑅</m:t>
                        </m:r>
                      </m:e>
                      <m:sup>
                        <m:r>
                          <a:rPr lang="en-US" sz="800" i="1">
                            <a:latin typeface="Cambria Math" panose="02040503050406030204" pitchFamily="18" charset="0"/>
                          </a:rPr>
                          <m:t>2</m:t>
                        </m:r>
                      </m:sup>
                    </m:sSup>
                  </m:oMath>
                </a14:m>
                <a:r>
                  <a:rPr lang="en-US" sz="800" dirty="0"/>
                  <a:t> that is close to 0 (underfit) or 1 (overfit)</a:t>
                </a:r>
              </a:p>
              <a:p>
                <a:pPr marL="171450" lvl="0" indent="-171450">
                  <a:spcBef>
                    <a:spcPts val="0"/>
                  </a:spcBef>
                  <a:buSzPts val="1050"/>
                  <a:buFont typeface="Arial"/>
                  <a:buChar char="•"/>
                </a:pPr>
                <a:endParaRPr lang="en-US" sz="800" dirty="0"/>
              </a:p>
              <a:p>
                <a:pPr marL="171450" lvl="0" indent="-171450">
                  <a:spcBef>
                    <a:spcPts val="0"/>
                  </a:spcBef>
                  <a:buSzPts val="1050"/>
                  <a:buFont typeface="Arial"/>
                  <a:buChar char="•"/>
                </a:pPr>
                <a:r>
                  <a:rPr lang="en-US" sz="800" dirty="0"/>
                  <a:t>Additionally, we want a p-value &lt; 0.05 for statistical significance of rejecting our </a:t>
                </a:r>
                <a:r>
                  <a:rPr lang="en-US" sz="800" dirty="0" err="1"/>
                  <a:t>our</a:t>
                </a:r>
                <a:r>
                  <a:rPr lang="en-US" sz="800" dirty="0"/>
                  <a:t> null hypothesis (i.e., there is no affect of our independent variables to our dependent)</a:t>
                </a:r>
              </a:p>
              <a:p>
                <a:pPr lvl="0">
                  <a:spcBef>
                    <a:spcPts val="0"/>
                  </a:spcBef>
                  <a:buSzPts val="1050"/>
                </a:pPr>
                <a:endParaRPr lang="en-US" sz="800" dirty="0"/>
              </a:p>
            </p:txBody>
          </p:sp>
        </mc:Choice>
        <mc:Fallback xmlns="">
          <p:sp>
            <p:nvSpPr>
              <p:cNvPr id="162" name="Shape 162"/>
              <p:cNvSpPr txBox="1">
                <a:spLocks noGrp="1" noRot="1" noChangeAspect="1" noMove="1" noResize="1" noEditPoints="1" noAdjustHandles="1" noChangeArrowheads="1" noChangeShapeType="1" noTextEdit="1"/>
              </p:cNvSpPr>
              <p:nvPr>
                <p:ph type="body" idx="2"/>
              </p:nvPr>
            </p:nvSpPr>
            <p:spPr>
              <a:xfrm>
                <a:off x="457204" y="1076326"/>
                <a:ext cx="3008313" cy="3518298"/>
              </a:xfrm>
              <a:prstGeom prst="rect">
                <a:avLst/>
              </a:prstGeom>
              <a:blipFill>
                <a:blip r:embed="rId4"/>
                <a:stretch>
                  <a:fillRect t="-86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44579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lIns="51427" tIns="51427" rIns="51427" bIns="51427" anchor="ctr" anchorCtr="0"/>
          <a:lstStyle/>
          <a:p>
            <a:r>
              <a:rPr lang="en-US" sz="1800" dirty="0"/>
              <a:t>Outside Tableau Resources*</a:t>
            </a:r>
          </a:p>
        </p:txBody>
      </p:sp>
      <p:sp>
        <p:nvSpPr>
          <p:cNvPr id="3" name="Content Placeholder 2"/>
          <p:cNvSpPr>
            <a:spLocks noGrp="1"/>
          </p:cNvSpPr>
          <p:nvPr>
            <p:ph type="body" idx="1"/>
          </p:nvPr>
        </p:nvSpPr>
        <p:spPr/>
        <p:txBody>
          <a:bodyPr>
            <a:noAutofit/>
          </a:bodyPr>
          <a:lstStyle/>
          <a:p>
            <a:pPr marL="0" indent="0">
              <a:buNone/>
            </a:pPr>
            <a:r>
              <a:rPr lang="en-US" sz="1050" b="1" u="sng" dirty="0"/>
              <a:t>Official Tableau Resources</a:t>
            </a:r>
          </a:p>
          <a:p>
            <a:pPr marL="289322" indent="-289322">
              <a:buFont typeface="+mj-lt"/>
              <a:buAutoNum type="arabicPeriod"/>
            </a:pPr>
            <a:r>
              <a:rPr lang="en-US" sz="1050" dirty="0"/>
              <a:t>Online Help: </a:t>
            </a:r>
            <a:r>
              <a:rPr lang="en-US" sz="1050" dirty="0">
                <a:hlinkClick r:id="rId2"/>
              </a:rPr>
              <a:t>http://onlinehelp.tableau.com/v9.0/pro/online/windows/en-us/help.htm</a:t>
            </a:r>
            <a:r>
              <a:rPr lang="en-US" sz="1050" dirty="0"/>
              <a:t> </a:t>
            </a:r>
          </a:p>
          <a:p>
            <a:pPr marL="289322" indent="-289322">
              <a:buFont typeface="+mj-lt"/>
              <a:buAutoNum type="arabicPeriod"/>
            </a:pPr>
            <a:r>
              <a:rPr lang="en-US" sz="1050" dirty="0"/>
              <a:t>Quick Start Guide: </a:t>
            </a:r>
            <a:r>
              <a:rPr lang="en-US" sz="1050" dirty="0">
                <a:hlinkClick r:id="rId2"/>
              </a:rPr>
              <a:t>http://onlinehelp.tableau.com/v9.0/pro/online/windows/en-us/help.htm</a:t>
            </a:r>
            <a:r>
              <a:rPr lang="en-US" sz="1050" dirty="0"/>
              <a:t> </a:t>
            </a:r>
          </a:p>
          <a:p>
            <a:pPr marL="289322" indent="-289322">
              <a:buFont typeface="+mj-lt"/>
              <a:buAutoNum type="arabicPeriod"/>
            </a:pPr>
            <a:r>
              <a:rPr lang="en-US" sz="1050" dirty="0"/>
              <a:t>Training, videos, webinars, whitepapers, events: </a:t>
            </a:r>
            <a:r>
              <a:rPr lang="en-US" sz="1050" dirty="0">
                <a:hlinkClick r:id="rId3"/>
              </a:rPr>
              <a:t>http://www.tableau.com/learn</a:t>
            </a:r>
            <a:r>
              <a:rPr lang="en-US" sz="1050" dirty="0"/>
              <a:t> </a:t>
            </a:r>
          </a:p>
          <a:p>
            <a:pPr marL="289322" indent="-289322">
              <a:buFont typeface="+mj-lt"/>
              <a:buAutoNum type="arabicPeriod"/>
            </a:pPr>
            <a:r>
              <a:rPr lang="en-US" sz="1050" dirty="0"/>
              <a:t>Tableau User Groups -- these exist across the country.  For example, here is the one for Washington, DC: </a:t>
            </a:r>
            <a:r>
              <a:rPr lang="en-US" sz="1050" dirty="0">
                <a:hlinkClick r:id="rId4"/>
              </a:rPr>
              <a:t>http://community.tableau.com/groups/washington-dc</a:t>
            </a:r>
            <a:r>
              <a:rPr lang="en-US" sz="1050" dirty="0"/>
              <a:t> </a:t>
            </a:r>
          </a:p>
          <a:p>
            <a:pPr marL="289322" indent="-289322">
              <a:buFont typeface="+mj-lt"/>
              <a:buAutoNum type="arabicPeriod"/>
            </a:pPr>
            <a:r>
              <a:rPr lang="en-US" sz="1050" dirty="0"/>
              <a:t>Tableau Public Gallery, lots of interesting-looking examples: </a:t>
            </a:r>
            <a:r>
              <a:rPr lang="en-US" sz="1050" dirty="0">
                <a:hlinkClick r:id="rId5"/>
              </a:rPr>
              <a:t>https://public.tableau.com/s/gallery</a:t>
            </a:r>
            <a:endParaRPr lang="en-US" sz="1050" dirty="0"/>
          </a:p>
          <a:p>
            <a:pPr marL="289322" indent="-289322">
              <a:buFont typeface="+mj-lt"/>
              <a:buAutoNum type="arabicPeriod"/>
            </a:pPr>
            <a:r>
              <a:rPr lang="en-US" sz="1050" b="1" dirty="0"/>
              <a:t>Whitepaper “Designing Efficient Workbooks.” </a:t>
            </a:r>
            <a:r>
              <a:rPr lang="en-US" sz="1050" b="1" dirty="0">
                <a:hlinkClick r:id="rId6"/>
              </a:rPr>
              <a:t>http://www.tableau.com/learn/whitepapers/designing-efficient-workbooks</a:t>
            </a:r>
            <a:r>
              <a:rPr lang="en-US" sz="1050" dirty="0"/>
              <a:t> </a:t>
            </a:r>
          </a:p>
          <a:p>
            <a:pPr marL="0" indent="0">
              <a:lnSpc>
                <a:spcPct val="150000"/>
              </a:lnSpc>
              <a:buNone/>
            </a:pPr>
            <a:r>
              <a:rPr lang="en-US" sz="1050" b="1" dirty="0"/>
              <a:t>	</a:t>
            </a:r>
          </a:p>
          <a:p>
            <a:pPr marL="0" indent="0">
              <a:lnSpc>
                <a:spcPct val="150000"/>
              </a:lnSpc>
              <a:buNone/>
            </a:pPr>
            <a:r>
              <a:rPr lang="en-US" sz="1050" b="1" u="sng" dirty="0"/>
              <a:t>Unofficial Tableau-related Sites</a:t>
            </a:r>
          </a:p>
          <a:p>
            <a:pPr marL="289322" indent="-289322">
              <a:buFont typeface="+mj-lt"/>
              <a:buAutoNum type="arabicPeriod"/>
            </a:pPr>
            <a:r>
              <a:rPr lang="en-US" sz="1050" dirty="0">
                <a:hlinkClick r:id="rId7"/>
              </a:rPr>
              <a:t>http://www.dataplusscience.com/TableauReferenceGuide/</a:t>
            </a:r>
            <a:r>
              <a:rPr lang="en-US" sz="1050" dirty="0"/>
              <a:t> </a:t>
            </a:r>
          </a:p>
          <a:p>
            <a:pPr marL="289322" indent="-289322">
              <a:buFont typeface="+mj-lt"/>
              <a:buAutoNum type="arabicPeriod"/>
            </a:pPr>
            <a:r>
              <a:rPr lang="en-US" sz="1050" dirty="0">
                <a:hlinkClick r:id="rId8"/>
              </a:rPr>
              <a:t>http://vizpainter.com/</a:t>
            </a:r>
            <a:r>
              <a:rPr lang="en-US" sz="1050" dirty="0"/>
              <a:t> </a:t>
            </a:r>
          </a:p>
          <a:p>
            <a:pPr marL="289322" indent="-289322">
              <a:buFont typeface="+mj-lt"/>
              <a:buAutoNum type="arabicPeriod"/>
            </a:pPr>
            <a:r>
              <a:rPr lang="en-US" sz="1050" dirty="0">
                <a:hlinkClick r:id="rId9"/>
              </a:rPr>
              <a:t>http://drawingwithnumbers.artisart.org/</a:t>
            </a:r>
            <a:r>
              <a:rPr lang="en-US" sz="1050" dirty="0"/>
              <a:t> </a:t>
            </a:r>
          </a:p>
          <a:p>
            <a:pPr marL="289322" indent="-289322">
              <a:buFont typeface="+mj-lt"/>
              <a:buAutoNum type="arabicPeriod"/>
            </a:pPr>
            <a:r>
              <a:rPr lang="en-US" sz="1050" dirty="0">
                <a:hlinkClick r:id="rId10"/>
              </a:rPr>
              <a:t>https://3danim8.wordpress.com/</a:t>
            </a:r>
            <a:r>
              <a:rPr lang="en-US" sz="1050" dirty="0"/>
              <a:t> </a:t>
            </a:r>
          </a:p>
        </p:txBody>
      </p:sp>
    </p:spTree>
    <p:extLst>
      <p:ext uri="{BB962C8B-B14F-4D97-AF65-F5344CB8AC3E}">
        <p14:creationId xmlns:p14="http://schemas.microsoft.com/office/powerpoint/2010/main" val="2517959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Shape 280" descr="HiRez4inchGSAStarMarkRGB.jpg"/>
          <p:cNvPicPr preferRelativeResize="0"/>
          <p:nvPr/>
        </p:nvPicPr>
        <p:blipFill rotWithShape="1">
          <a:blip r:embed="rId3">
            <a:alphaModFix/>
          </a:blip>
          <a:srcRect/>
          <a:stretch/>
        </p:blipFill>
        <p:spPr>
          <a:xfrm>
            <a:off x="3048000" y="1047750"/>
            <a:ext cx="3035365" cy="273085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205978"/>
            <a:ext cx="8229600" cy="460772"/>
          </a:xfrm>
          <a:prstGeom prst="rect">
            <a:avLst/>
          </a:prstGeom>
          <a:noFill/>
          <a:ln>
            <a:noFill/>
          </a:ln>
        </p:spPr>
        <p:txBody>
          <a:bodyPr wrap="square" lIns="91425" tIns="45700" rIns="91425" bIns="45700" anchor="t" anchorCtr="0">
            <a:noAutofit/>
          </a:bodyPr>
          <a:lstStyle/>
          <a:p>
            <a:pPr marL="0" marR="0" lvl="0" indent="0" algn="r" rtl="0">
              <a:spcBef>
                <a:spcPts val="0"/>
              </a:spcBef>
              <a:spcAft>
                <a:spcPts val="0"/>
              </a:spcAft>
              <a:buNone/>
            </a:pPr>
            <a:r>
              <a:rPr lang="en-US" sz="2800" b="0" i="0" u="none" strike="noStrike" cap="none">
                <a:solidFill>
                  <a:srgbClr val="005087"/>
                </a:solidFill>
                <a:latin typeface="Arial"/>
                <a:ea typeface="Arial"/>
                <a:cs typeface="Arial"/>
                <a:sym typeface="Arial"/>
              </a:rPr>
              <a:t>Pre-Class Activities</a:t>
            </a:r>
          </a:p>
        </p:txBody>
      </p:sp>
      <p:sp>
        <p:nvSpPr>
          <p:cNvPr id="67" name="Shape 67"/>
          <p:cNvSpPr txBox="1">
            <a:spLocks noGrp="1"/>
          </p:cNvSpPr>
          <p:nvPr>
            <p:ph type="body" idx="1"/>
          </p:nvPr>
        </p:nvSpPr>
        <p:spPr>
          <a:xfrm>
            <a:off x="457200" y="819150"/>
            <a:ext cx="8229600" cy="3775472"/>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dk1"/>
              </a:buClr>
              <a:buSzPts val="2000"/>
              <a:buFont typeface="Arial"/>
              <a:buChar char="•"/>
            </a:pPr>
            <a:r>
              <a:rPr lang="en-US" sz="2000" b="0" i="0" u="none" strike="noStrike" cap="none" dirty="0">
                <a:solidFill>
                  <a:schemeClr val="dk1"/>
                </a:solidFill>
                <a:latin typeface="Arial"/>
                <a:ea typeface="Arial"/>
                <a:cs typeface="Arial"/>
                <a:sym typeface="Arial"/>
              </a:rPr>
              <a:t>Please make sure you do the following prior to the training session:</a:t>
            </a:r>
          </a:p>
          <a:p>
            <a:pPr marL="342900" marR="0" lvl="0" indent="-342900" algn="l" rtl="0">
              <a:spcBef>
                <a:spcPts val="400"/>
              </a:spcBef>
              <a:spcAft>
                <a:spcPts val="0"/>
              </a:spcAft>
              <a:buClr>
                <a:schemeClr val="dk1"/>
              </a:buClr>
              <a:buSzPts val="2000"/>
              <a:buFont typeface="Arial"/>
              <a:buNone/>
            </a:pPr>
            <a:endParaRPr sz="2000" b="0" i="0" u="none" strike="noStrike" cap="none" dirty="0">
              <a:solidFill>
                <a:schemeClr val="dk1"/>
              </a:solidFill>
              <a:latin typeface="Arial"/>
              <a:ea typeface="Arial"/>
              <a:cs typeface="Arial"/>
              <a:sym typeface="Arial"/>
            </a:endParaRPr>
          </a:p>
          <a:p>
            <a:pPr marL="742950" marR="0" lvl="1" indent="-285750" algn="l" rtl="0">
              <a:spcBef>
                <a:spcPts val="400"/>
              </a:spcBef>
              <a:spcAft>
                <a:spcPts val="0"/>
              </a:spcAft>
              <a:buClr>
                <a:schemeClr val="dk1"/>
              </a:buClr>
              <a:buSzPts val="2000"/>
              <a:buFont typeface="Arial"/>
              <a:buChar char="–"/>
            </a:pPr>
            <a:r>
              <a:rPr lang="en-US" sz="2000" b="0" i="0" u="none" strike="noStrike" cap="none" dirty="0">
                <a:solidFill>
                  <a:schemeClr val="dk1"/>
                </a:solidFill>
                <a:latin typeface="Arial"/>
                <a:ea typeface="Arial"/>
                <a:cs typeface="Arial"/>
                <a:sym typeface="Arial"/>
              </a:rPr>
              <a:t>Ensure that Tableau Desktop (version 10) or higher (D2D is on 10.4.1</a:t>
            </a:r>
            <a:r>
              <a:rPr lang="en-US" dirty="0"/>
              <a:t>) </a:t>
            </a:r>
            <a:r>
              <a:rPr lang="en-US" sz="2000" b="0" i="0" u="none" strike="noStrike" cap="none" dirty="0">
                <a:solidFill>
                  <a:schemeClr val="dk1"/>
                </a:solidFill>
                <a:latin typeface="Arial"/>
                <a:ea typeface="Arial"/>
                <a:cs typeface="Arial"/>
                <a:sym typeface="Arial"/>
              </a:rPr>
              <a:t>is installed on your computer and you have a valid license (or are on Tableau granted two-week trial license)</a:t>
            </a:r>
            <a:r>
              <a:rPr lang="en-US" dirty="0"/>
              <a:t>;</a:t>
            </a:r>
          </a:p>
          <a:p>
            <a:pPr marL="742950" marR="0" lvl="1" indent="-285750" algn="l" rtl="0">
              <a:spcBef>
                <a:spcPts val="400"/>
              </a:spcBef>
              <a:spcAft>
                <a:spcPts val="0"/>
              </a:spcAft>
              <a:buClr>
                <a:schemeClr val="dk1"/>
              </a:buClr>
              <a:buSzPts val="2000"/>
              <a:buFont typeface="Arial"/>
              <a:buChar char="–"/>
            </a:pPr>
            <a:r>
              <a:rPr lang="en-US" sz="2000" b="0" i="0" u="none" strike="noStrike" cap="none" dirty="0">
                <a:solidFill>
                  <a:schemeClr val="dk1"/>
                </a:solidFill>
                <a:latin typeface="Arial"/>
                <a:ea typeface="Arial"/>
                <a:cs typeface="Arial"/>
                <a:sym typeface="Arial"/>
              </a:rPr>
              <a:t>Download the </a:t>
            </a:r>
            <a:r>
              <a:rPr lang="en-US" sz="2000" b="0" i="0" u="sng" strike="noStrike" cap="none" dirty="0">
                <a:solidFill>
                  <a:schemeClr val="hlink"/>
                </a:solidFill>
                <a:latin typeface="Arial"/>
                <a:ea typeface="Arial"/>
                <a:cs typeface="Arial"/>
                <a:sym typeface="Arial"/>
                <a:hlinkClick r:id="rId3"/>
              </a:rPr>
              <a:t>dataset</a:t>
            </a:r>
            <a:r>
              <a:rPr lang="en-US" sz="2000" b="0" i="0" u="none" strike="noStrike" cap="none" dirty="0">
                <a:solidFill>
                  <a:schemeClr val="dk1"/>
                </a:solidFill>
                <a:latin typeface="Arial"/>
                <a:ea typeface="Arial"/>
                <a:cs typeface="Arial"/>
                <a:sym typeface="Arial"/>
              </a:rPr>
              <a:t> used for this training to your computer’s desktop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05978"/>
            <a:ext cx="8229600" cy="460772"/>
          </a:xfrm>
          <a:prstGeom prst="rect">
            <a:avLst/>
          </a:prstGeom>
          <a:noFill/>
          <a:ln>
            <a:noFill/>
          </a:ln>
        </p:spPr>
        <p:txBody>
          <a:bodyPr wrap="square" lIns="91425" tIns="45700" rIns="91425" bIns="45700" anchor="t" anchorCtr="0">
            <a:noAutofit/>
          </a:bodyPr>
          <a:lstStyle/>
          <a:p>
            <a:pPr marL="0" marR="0" lvl="0" indent="0" algn="r" rtl="0">
              <a:spcBef>
                <a:spcPts val="0"/>
              </a:spcBef>
              <a:spcAft>
                <a:spcPts val="0"/>
              </a:spcAft>
              <a:buNone/>
            </a:pPr>
            <a:r>
              <a:rPr lang="en-US" sz="2800" b="0" i="0" u="none" strike="noStrike" cap="none">
                <a:solidFill>
                  <a:srgbClr val="005087"/>
                </a:solidFill>
                <a:latin typeface="Arial"/>
                <a:ea typeface="Arial"/>
                <a:cs typeface="Arial"/>
                <a:sym typeface="Arial"/>
              </a:rPr>
              <a:t>Objectives</a:t>
            </a:r>
          </a:p>
        </p:txBody>
      </p:sp>
      <p:sp>
        <p:nvSpPr>
          <p:cNvPr id="73" name="Shape 73"/>
          <p:cNvSpPr txBox="1">
            <a:spLocks noGrp="1"/>
          </p:cNvSpPr>
          <p:nvPr>
            <p:ph type="body" idx="1"/>
          </p:nvPr>
        </p:nvSpPr>
        <p:spPr>
          <a:xfrm>
            <a:off x="457200" y="819150"/>
            <a:ext cx="8229600" cy="3775472"/>
          </a:xfrm>
          <a:prstGeom prst="rect">
            <a:avLst/>
          </a:prstGeom>
          <a:noFill/>
          <a:ln>
            <a:noFill/>
          </a:ln>
        </p:spPr>
        <p:txBody>
          <a:bodyPr wrap="square" lIns="91425" tIns="45700" rIns="91425" bIns="45700" anchor="t" anchorCtr="0">
            <a:noAutofit/>
          </a:bodyPr>
          <a:lstStyle/>
          <a:p>
            <a:pPr indent="-342900">
              <a:buBlip>
                <a:blip r:embed="rId3"/>
              </a:buBlip>
            </a:pPr>
            <a:r>
              <a:rPr lang="en-US" sz="2000" b="0" i="0" u="none" strike="noStrike" cap="none" dirty="0">
                <a:solidFill>
                  <a:schemeClr val="dk1"/>
                </a:solidFill>
                <a:latin typeface="Arial"/>
                <a:ea typeface="Arial"/>
                <a:cs typeface="Arial"/>
                <a:sym typeface="Arial"/>
              </a:rPr>
              <a:t>Analysis on the City Pairs Program (2018 Data)</a:t>
            </a:r>
          </a:p>
          <a:p>
            <a:pPr lvl="1" indent="-342900">
              <a:buBlip>
                <a:blip r:embed="rId3"/>
              </a:buBlip>
            </a:pPr>
            <a:r>
              <a:rPr lang="en-US" dirty="0"/>
              <a:t>LOD Calculation</a:t>
            </a:r>
          </a:p>
          <a:p>
            <a:pPr lvl="1" indent="-342900">
              <a:buBlip>
                <a:blip r:embed="rId3"/>
              </a:buBlip>
            </a:pPr>
            <a:r>
              <a:rPr lang="en-US" dirty="0"/>
              <a:t>Z-Scores</a:t>
            </a:r>
          </a:p>
          <a:p>
            <a:pPr lvl="1" indent="-342900">
              <a:buBlip>
                <a:blip r:embed="rId3"/>
              </a:buBlip>
            </a:pPr>
            <a:r>
              <a:rPr lang="en-US" b="0" i="0" u="none" strike="noStrike" cap="none" dirty="0">
                <a:solidFill>
                  <a:schemeClr val="dk1"/>
                </a:solidFill>
                <a:latin typeface="Arial"/>
                <a:ea typeface="Arial"/>
                <a:cs typeface="Arial"/>
                <a:sym typeface="Arial"/>
              </a:rPr>
              <a:t>Pearson Correlation Coefficient (CORR)</a:t>
            </a:r>
            <a:endParaRPr lang="en-US" dirty="0"/>
          </a:p>
          <a:p>
            <a:pPr lvl="1" indent="-342900">
              <a:buBlip>
                <a:blip r:embed="rId3"/>
              </a:buBlip>
            </a:pPr>
            <a:r>
              <a:rPr lang="en-US" b="0" i="0" u="none" strike="noStrike" cap="none" dirty="0">
                <a:solidFill>
                  <a:schemeClr val="dk1"/>
                </a:solidFill>
                <a:latin typeface="Arial"/>
                <a:ea typeface="Arial"/>
                <a:cs typeface="Arial"/>
                <a:sym typeface="Arial"/>
              </a:rPr>
              <a:t>Regression Analytics</a:t>
            </a:r>
          </a:p>
          <a:p>
            <a:pPr lvl="1" indent="-342900">
              <a:buBlip>
                <a:blip r:embed="rId3"/>
              </a:buBlip>
            </a:pPr>
            <a:r>
              <a:rPr lang="en-US" dirty="0"/>
              <a:t>Clustering Analytics</a:t>
            </a:r>
          </a:p>
          <a:p>
            <a:pPr marL="342900" marR="0" lvl="0" indent="-342900" algn="l" rtl="0">
              <a:spcBef>
                <a:spcPts val="400"/>
              </a:spcBef>
              <a:spcAft>
                <a:spcPts val="0"/>
              </a:spcAft>
              <a:buClr>
                <a:schemeClr val="dk1"/>
              </a:buClr>
              <a:buSzPts val="2000"/>
              <a:buFont typeface="Arial"/>
              <a:buNone/>
            </a:pPr>
            <a:endParaRPr sz="2000" b="0" i="0" u="none" strike="noStrike" cap="none"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457200" y="205978"/>
            <a:ext cx="8229600" cy="460772"/>
          </a:xfrm>
          <a:prstGeom prst="rect">
            <a:avLst/>
          </a:prstGeom>
          <a:noFill/>
          <a:ln>
            <a:noFill/>
          </a:ln>
        </p:spPr>
        <p:txBody>
          <a:bodyPr wrap="square" lIns="91425" tIns="45700" rIns="91425" bIns="45700" anchor="t" anchorCtr="0">
            <a:noAutofit/>
          </a:bodyPr>
          <a:lstStyle/>
          <a:p>
            <a:pPr marL="0" marR="0" lvl="0" indent="0" algn="r" rtl="0">
              <a:spcBef>
                <a:spcPts val="0"/>
              </a:spcBef>
              <a:spcAft>
                <a:spcPts val="0"/>
              </a:spcAft>
              <a:buNone/>
            </a:pPr>
            <a:r>
              <a:rPr lang="en-US" sz="2800" b="0" i="0" u="none" strike="noStrike" cap="none">
                <a:solidFill>
                  <a:srgbClr val="005087"/>
                </a:solidFill>
                <a:latin typeface="Arial"/>
                <a:ea typeface="Arial"/>
                <a:cs typeface="Arial"/>
                <a:sym typeface="Arial"/>
              </a:rPr>
              <a:t>Data Terminology</a:t>
            </a:r>
          </a:p>
        </p:txBody>
      </p:sp>
      <p:graphicFrame>
        <p:nvGraphicFramePr>
          <p:cNvPr id="147" name="Shape 147"/>
          <p:cNvGraphicFramePr/>
          <p:nvPr/>
        </p:nvGraphicFramePr>
        <p:xfrm>
          <a:off x="457200" y="790900"/>
          <a:ext cx="8269250" cy="2968800"/>
        </p:xfrm>
        <a:graphic>
          <a:graphicData uri="http://schemas.openxmlformats.org/drawingml/2006/table">
            <a:tbl>
              <a:tblPr>
                <a:noFill/>
                <a:tableStyleId>{4A11AF94-B9FA-4304-A880-D6D605D7CB4C}</a:tableStyleId>
              </a:tblPr>
              <a:tblGrid>
                <a:gridCol w="1183650">
                  <a:extLst>
                    <a:ext uri="{9D8B030D-6E8A-4147-A177-3AD203B41FA5}">
                      <a16:colId xmlns:a16="http://schemas.microsoft.com/office/drawing/2014/main" val="20000"/>
                    </a:ext>
                  </a:extLst>
                </a:gridCol>
                <a:gridCol w="5274425">
                  <a:extLst>
                    <a:ext uri="{9D8B030D-6E8A-4147-A177-3AD203B41FA5}">
                      <a16:colId xmlns:a16="http://schemas.microsoft.com/office/drawing/2014/main" val="20001"/>
                    </a:ext>
                  </a:extLst>
                </a:gridCol>
                <a:gridCol w="1811175">
                  <a:extLst>
                    <a:ext uri="{9D8B030D-6E8A-4147-A177-3AD203B41FA5}">
                      <a16:colId xmlns:a16="http://schemas.microsoft.com/office/drawing/2014/main" val="20002"/>
                    </a:ext>
                  </a:extLst>
                </a:gridCol>
              </a:tblGrid>
              <a:tr h="0">
                <a:tc>
                  <a:txBody>
                    <a:bodyPr/>
                    <a:lstStyle/>
                    <a:p>
                      <a:pPr marL="0" lvl="0" indent="0" algn="ctr">
                        <a:spcBef>
                          <a:spcPts val="0"/>
                        </a:spcBef>
                        <a:buNone/>
                      </a:pPr>
                      <a:r>
                        <a:rPr lang="en-US" sz="900" b="1"/>
                        <a:t>Data Type</a:t>
                      </a:r>
                    </a:p>
                  </a:txBody>
                  <a:tcPr marL="91425" marR="91425" marT="91425" marB="91425"/>
                </a:tc>
                <a:tc>
                  <a:txBody>
                    <a:bodyPr/>
                    <a:lstStyle/>
                    <a:p>
                      <a:pPr marL="0" lvl="0" indent="0" algn="ctr">
                        <a:spcBef>
                          <a:spcPts val="0"/>
                        </a:spcBef>
                        <a:buNone/>
                      </a:pPr>
                      <a:r>
                        <a:rPr lang="en-US" sz="900" b="1"/>
                        <a:t>Descriptions/Details</a:t>
                      </a:r>
                    </a:p>
                  </a:txBody>
                  <a:tcPr marL="91425" marR="91425" marT="91425" marB="91425"/>
                </a:tc>
                <a:tc>
                  <a:txBody>
                    <a:bodyPr/>
                    <a:lstStyle/>
                    <a:p>
                      <a:pPr marL="0" lvl="0" indent="0" algn="ctr">
                        <a:spcBef>
                          <a:spcPts val="0"/>
                        </a:spcBef>
                        <a:buNone/>
                      </a:pPr>
                      <a:r>
                        <a:rPr lang="en-US" sz="900" b="1"/>
                        <a:t>Examples</a:t>
                      </a:r>
                    </a:p>
                  </a:txBody>
                  <a:tcPr marL="91425" marR="91425" marT="91425" marB="91425"/>
                </a:tc>
                <a:extLst>
                  <a:ext uri="{0D108BD9-81ED-4DB2-BD59-A6C34878D82A}">
                    <a16:rowId xmlns:a16="http://schemas.microsoft.com/office/drawing/2014/main" val="10000"/>
                  </a:ext>
                </a:extLst>
              </a:tr>
              <a:tr h="476400">
                <a:tc rowSpan="2">
                  <a:txBody>
                    <a:bodyPr/>
                    <a:lstStyle/>
                    <a:p>
                      <a:pPr marL="0" lvl="0" indent="0">
                        <a:spcBef>
                          <a:spcPts val="0"/>
                        </a:spcBef>
                        <a:buNone/>
                      </a:pPr>
                      <a:r>
                        <a:rPr lang="en-US" sz="800"/>
                        <a:t>Number (Decimal) or </a:t>
                      </a:r>
                    </a:p>
                    <a:p>
                      <a:pPr marL="0" lvl="0" indent="0" rtl="0">
                        <a:spcBef>
                          <a:spcPts val="0"/>
                        </a:spcBef>
                        <a:buNone/>
                      </a:pPr>
                      <a:r>
                        <a:rPr lang="en-US" sz="800"/>
                        <a:t>Number (Whole)</a:t>
                      </a:r>
                    </a:p>
                  </a:txBody>
                  <a:tcPr marL="91425" marR="91425" marT="91425" marB="91425"/>
                </a:tc>
                <a:tc rowSpan="2">
                  <a:txBody>
                    <a:bodyPr/>
                    <a:lstStyle/>
                    <a:p>
                      <a:pPr marL="0" lvl="0" indent="0" rtl="0">
                        <a:spcBef>
                          <a:spcPts val="0"/>
                        </a:spcBef>
                        <a:buNone/>
                      </a:pPr>
                      <a:r>
                        <a:rPr lang="en-US" sz="800"/>
                        <a:t>These are either integers or floating points. </a:t>
                      </a:r>
                      <a:r>
                        <a:rPr lang="en-US" sz="800">
                          <a:solidFill>
                            <a:schemeClr val="dk1"/>
                          </a:solidFill>
                        </a:rPr>
                        <a:t>If a variable can take on any value between two specified values, it is called a continuous variable; otherwise, it is called a discrete variable</a:t>
                      </a:r>
                    </a:p>
                  </a:txBody>
                  <a:tcPr marL="91425" marR="91425" marT="91425" marB="91425"/>
                </a:tc>
                <a:tc rowSpan="2">
                  <a:txBody>
                    <a:bodyPr/>
                    <a:lstStyle/>
                    <a:p>
                      <a:pPr marL="0" lvl="0" indent="0" rtl="0">
                        <a:spcBef>
                          <a:spcPts val="280"/>
                        </a:spcBef>
                        <a:buNone/>
                      </a:pPr>
                      <a:endParaRPr sz="800">
                        <a:solidFill>
                          <a:schemeClr val="dk1"/>
                        </a:solidFill>
                      </a:endParaRPr>
                    </a:p>
                    <a:p>
                      <a:pPr marL="0" lvl="0" indent="0" rtl="0">
                        <a:spcBef>
                          <a:spcPts val="0"/>
                        </a:spcBef>
                        <a:buNone/>
                      </a:pPr>
                      <a:r>
                        <a:rPr lang="en-US" sz="800">
                          <a:solidFill>
                            <a:schemeClr val="dk1"/>
                          </a:solidFill>
                        </a:rPr>
                        <a:t>3 or 3.14159265359 (Continuous)</a:t>
                      </a:r>
                    </a:p>
                  </a:txBody>
                  <a:tcPr marL="91425" marR="91425" marT="91425" marB="91425"/>
                </a:tc>
                <a:extLst>
                  <a:ext uri="{0D108BD9-81ED-4DB2-BD59-A6C34878D82A}">
                    <a16:rowId xmlns:a16="http://schemas.microsoft.com/office/drawing/2014/main" val="10001"/>
                  </a:ext>
                </a:extLst>
              </a:tr>
              <a:tr h="0">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381000">
                <a:tc rowSpan="2">
                  <a:txBody>
                    <a:bodyPr/>
                    <a:lstStyle/>
                    <a:p>
                      <a:pPr marL="0" lvl="0" indent="0">
                        <a:spcBef>
                          <a:spcPts val="0"/>
                        </a:spcBef>
                        <a:buNone/>
                      </a:pPr>
                      <a:r>
                        <a:rPr lang="en-US" sz="800"/>
                        <a:t>Date or </a:t>
                      </a:r>
                    </a:p>
                    <a:p>
                      <a:pPr marL="0" lvl="0" indent="0" rtl="0">
                        <a:spcBef>
                          <a:spcPts val="0"/>
                        </a:spcBef>
                        <a:buNone/>
                      </a:pPr>
                      <a:r>
                        <a:rPr lang="en-US" sz="800"/>
                        <a:t>Date and Time</a:t>
                      </a:r>
                    </a:p>
                  </a:txBody>
                  <a:tcPr marL="91425" marR="91425" marT="91425" marB="91425"/>
                </a:tc>
                <a:tc rowSpan="2">
                  <a:txBody>
                    <a:bodyPr/>
                    <a:lstStyle/>
                    <a:p>
                      <a:pPr marL="0" lvl="0" indent="0" rtl="0">
                        <a:spcBef>
                          <a:spcPts val="0"/>
                        </a:spcBef>
                        <a:buNone/>
                      </a:pPr>
                      <a:r>
                        <a:rPr lang="en-US" sz="800"/>
                        <a:t>Tableau recognizes dates in almost all formats, these values are typically used for time series or trend analysis</a:t>
                      </a:r>
                    </a:p>
                  </a:txBody>
                  <a:tcPr marL="91425" marR="91425" marT="91425" marB="91425"/>
                </a:tc>
                <a:tc rowSpan="2">
                  <a:txBody>
                    <a:bodyPr/>
                    <a:lstStyle/>
                    <a:p>
                      <a:pPr marL="0" lvl="0" indent="0" rtl="0">
                        <a:spcBef>
                          <a:spcPts val="0"/>
                        </a:spcBef>
                        <a:buNone/>
                      </a:pPr>
                      <a:r>
                        <a:rPr lang="en-US" sz="800"/>
                        <a:t>11/28/2017 or 11/28/2017 1:00 PM</a:t>
                      </a:r>
                      <a:br>
                        <a:rPr lang="en-US" sz="800"/>
                      </a:br>
                      <a:endParaRPr lang="en-US" sz="800"/>
                    </a:p>
                  </a:txBody>
                  <a:tcPr marL="91425" marR="91425" marT="91425" marB="91425"/>
                </a:tc>
                <a:extLst>
                  <a:ext uri="{0D108BD9-81ED-4DB2-BD59-A6C34878D82A}">
                    <a16:rowId xmlns:a16="http://schemas.microsoft.com/office/drawing/2014/main" val="10003"/>
                  </a:ext>
                </a:extLst>
              </a:tr>
              <a:tr h="0">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38600">
                <a:tc>
                  <a:txBody>
                    <a:bodyPr/>
                    <a:lstStyle/>
                    <a:p>
                      <a:pPr marL="0" lvl="0" indent="0" rtl="0">
                        <a:spcBef>
                          <a:spcPts val="0"/>
                        </a:spcBef>
                        <a:buNone/>
                      </a:pPr>
                      <a:r>
                        <a:rPr lang="en-US" sz="800"/>
                        <a:t>Boolean</a:t>
                      </a:r>
                    </a:p>
                  </a:txBody>
                  <a:tcPr marL="91425" marR="91425" marT="91425" marB="91425"/>
                </a:tc>
                <a:tc>
                  <a:txBody>
                    <a:bodyPr/>
                    <a:lstStyle/>
                    <a:p>
                      <a:pPr marL="0" lvl="0" indent="0">
                        <a:spcBef>
                          <a:spcPts val="0"/>
                        </a:spcBef>
                        <a:buNone/>
                      </a:pPr>
                      <a:r>
                        <a:rPr lang="en-US" sz="800"/>
                        <a:t>They are logical values</a:t>
                      </a:r>
                    </a:p>
                  </a:txBody>
                  <a:tcPr marL="91425" marR="91425" marT="91425" marB="91425"/>
                </a:tc>
                <a:tc>
                  <a:txBody>
                    <a:bodyPr/>
                    <a:lstStyle/>
                    <a:p>
                      <a:pPr marL="0" lvl="0" indent="0">
                        <a:spcBef>
                          <a:spcPts val="0"/>
                        </a:spcBef>
                        <a:buNone/>
                      </a:pPr>
                      <a:r>
                        <a:rPr lang="en-US" sz="800"/>
                        <a:t>True or False</a:t>
                      </a:r>
                    </a:p>
                  </a:txBody>
                  <a:tcPr marL="91425" marR="91425" marT="91425" marB="91425"/>
                </a:tc>
                <a:extLst>
                  <a:ext uri="{0D108BD9-81ED-4DB2-BD59-A6C34878D82A}">
                    <a16:rowId xmlns:a16="http://schemas.microsoft.com/office/drawing/2014/main" val="10005"/>
                  </a:ext>
                </a:extLst>
              </a:tr>
              <a:tr h="381000">
                <a:tc>
                  <a:txBody>
                    <a:bodyPr/>
                    <a:lstStyle/>
                    <a:p>
                      <a:pPr marL="0" lvl="0" indent="0" rtl="0">
                        <a:spcBef>
                          <a:spcPts val="0"/>
                        </a:spcBef>
                        <a:buNone/>
                      </a:pPr>
                      <a:r>
                        <a:rPr lang="en-US" sz="800"/>
                        <a:t>String</a:t>
                      </a:r>
                    </a:p>
                  </a:txBody>
                  <a:tcPr marL="91425" marR="91425" marT="91425" marB="91425"/>
                </a:tc>
                <a:tc>
                  <a:txBody>
                    <a:bodyPr/>
                    <a:lstStyle/>
                    <a:p>
                      <a:pPr marL="0" lvl="0" indent="0">
                        <a:spcBef>
                          <a:spcPts val="0"/>
                        </a:spcBef>
                        <a:buNone/>
                      </a:pPr>
                      <a:r>
                        <a:rPr lang="en-US" sz="800"/>
                        <a:t>Any sequence of characters. They are enclosed within single quotes. The quote itself can be included in a string by writing it twice.</a:t>
                      </a:r>
                    </a:p>
                  </a:txBody>
                  <a:tcPr marL="91425" marR="91425" marT="91425" marB="91425"/>
                </a:tc>
                <a:tc>
                  <a:txBody>
                    <a:bodyPr/>
                    <a:lstStyle/>
                    <a:p>
                      <a:pPr marL="0" lvl="0" indent="0">
                        <a:spcBef>
                          <a:spcPts val="0"/>
                        </a:spcBef>
                        <a:buNone/>
                      </a:pPr>
                      <a:r>
                        <a:rPr lang="en-US" sz="800"/>
                        <a:t>GSA, Budget Activity, Lease, NAICS</a:t>
                      </a:r>
                    </a:p>
                  </a:txBody>
                  <a:tcPr marL="91425" marR="91425" marT="91425" marB="91425"/>
                </a:tc>
                <a:extLst>
                  <a:ext uri="{0D108BD9-81ED-4DB2-BD59-A6C34878D82A}">
                    <a16:rowId xmlns:a16="http://schemas.microsoft.com/office/drawing/2014/main" val="10006"/>
                  </a:ext>
                </a:extLst>
              </a:tr>
              <a:tr h="0">
                <a:tc>
                  <a:txBody>
                    <a:bodyPr/>
                    <a:lstStyle/>
                    <a:p>
                      <a:pPr marL="0" lvl="0" indent="0" rtl="0">
                        <a:spcBef>
                          <a:spcPts val="0"/>
                        </a:spcBef>
                        <a:buNone/>
                      </a:pPr>
                      <a:r>
                        <a:rPr lang="en-US" sz="800"/>
                        <a:t>Geographic Role</a:t>
                      </a:r>
                    </a:p>
                  </a:txBody>
                  <a:tcPr marL="91425" marR="91425" marT="91425" marB="91425"/>
                </a:tc>
                <a:tc>
                  <a:txBody>
                    <a:bodyPr/>
                    <a:lstStyle/>
                    <a:p>
                      <a:pPr marL="0" lvl="0" indent="0">
                        <a:spcBef>
                          <a:spcPts val="0"/>
                        </a:spcBef>
                        <a:buNone/>
                      </a:pPr>
                      <a:r>
                        <a:rPr lang="en-US" sz="800" i="1"/>
                        <a:t>Not a datatype, but does clarify the desired outcome for the data field</a:t>
                      </a:r>
                    </a:p>
                    <a:p>
                      <a:pPr marL="0" lvl="0" indent="0">
                        <a:spcBef>
                          <a:spcPts val="0"/>
                        </a:spcBef>
                        <a:buNone/>
                      </a:pPr>
                      <a:endParaRPr sz="800"/>
                    </a:p>
                    <a:p>
                      <a:pPr marL="0" lvl="0" indent="0">
                        <a:spcBef>
                          <a:spcPts val="0"/>
                        </a:spcBef>
                        <a:buNone/>
                      </a:pPr>
                      <a:r>
                        <a:rPr lang="en-US" sz="800"/>
                        <a:t>Identifier for Tableau to facilitate map building included roles are Airport, Area Code, CBSA/MSA, City, Congressional District, Country / Region, County, Latitude, Longitude, NUTS Europe, State/Province, Zip Code/Postcode</a:t>
                      </a:r>
                    </a:p>
                  </a:txBody>
                  <a:tcPr marL="91425" marR="91425" marT="91425" marB="91425"/>
                </a:tc>
                <a:tc>
                  <a:txBody>
                    <a:bodyPr/>
                    <a:lstStyle/>
                    <a:p>
                      <a:pPr marL="0" lvl="0" indent="0">
                        <a:spcBef>
                          <a:spcPts val="0"/>
                        </a:spcBef>
                        <a:buNone/>
                      </a:pPr>
                      <a:r>
                        <a:rPr lang="en-US" sz="800"/>
                        <a:t>KIAD (Airport), 202 (Area Code), VA (State/Province), etc.</a:t>
                      </a:r>
                    </a:p>
                  </a:txBody>
                  <a:tcPr marL="91425" marR="91425" marT="91425" marB="91425"/>
                </a:tc>
                <a:extLst>
                  <a:ext uri="{0D108BD9-81ED-4DB2-BD59-A6C34878D82A}">
                    <a16:rowId xmlns:a16="http://schemas.microsoft.com/office/drawing/2014/main" val="10007"/>
                  </a:ext>
                </a:extLst>
              </a:tr>
            </a:tbl>
          </a:graphicData>
        </a:graphic>
      </p:graphicFrame>
      <p:sp>
        <p:nvSpPr>
          <p:cNvPr id="148" name="Shape 148"/>
          <p:cNvSpPr txBox="1"/>
          <p:nvPr/>
        </p:nvSpPr>
        <p:spPr>
          <a:xfrm>
            <a:off x="437400" y="3907050"/>
            <a:ext cx="8269200" cy="402600"/>
          </a:xfrm>
          <a:prstGeom prst="rect">
            <a:avLst/>
          </a:prstGeom>
          <a:noFill/>
          <a:ln>
            <a:noFill/>
          </a:ln>
        </p:spPr>
        <p:txBody>
          <a:bodyPr wrap="square" lIns="91425" tIns="91425" rIns="91425" bIns="91425" anchor="ctr" anchorCtr="0">
            <a:noAutofit/>
          </a:bodyPr>
          <a:lstStyle/>
          <a:p>
            <a:pPr marL="0" lvl="0" indent="0" rtl="0">
              <a:spcBef>
                <a:spcPts val="0"/>
              </a:spcBef>
              <a:buNone/>
            </a:pPr>
            <a:r>
              <a:rPr lang="en-US" sz="1000" dirty="0">
                <a:solidFill>
                  <a:schemeClr val="dk1"/>
                </a:solidFill>
              </a:rPr>
              <a:t>Tableau will categorize your data fields into one of two buckets:</a:t>
            </a:r>
          </a:p>
          <a:p>
            <a:pPr marL="457200" lvl="0" indent="-292100" rtl="0">
              <a:spcBef>
                <a:spcPts val="0"/>
              </a:spcBef>
              <a:spcAft>
                <a:spcPts val="0"/>
              </a:spcAft>
              <a:buClr>
                <a:schemeClr val="dk1"/>
              </a:buClr>
              <a:buSzPts val="1000"/>
              <a:buChar char="●"/>
            </a:pPr>
            <a:r>
              <a:rPr lang="en-US" sz="1000" i="1" dirty="0">
                <a:solidFill>
                  <a:schemeClr val="dk1"/>
                </a:solidFill>
              </a:rPr>
              <a:t>Dimension </a:t>
            </a:r>
            <a:r>
              <a:rPr lang="en-US" sz="1000" dirty="0">
                <a:solidFill>
                  <a:schemeClr val="dk1"/>
                </a:solidFill>
              </a:rPr>
              <a:t>is something you categorize with (e.g., color of a shirt)</a:t>
            </a:r>
          </a:p>
          <a:p>
            <a:pPr marL="457200" lvl="0" indent="-292100" rtl="0">
              <a:spcBef>
                <a:spcPts val="0"/>
              </a:spcBef>
              <a:buClr>
                <a:schemeClr val="dk1"/>
              </a:buClr>
              <a:buSzPts val="1000"/>
              <a:buChar char="●"/>
            </a:pPr>
            <a:r>
              <a:rPr lang="en-US" sz="1000" i="1" dirty="0">
                <a:solidFill>
                  <a:schemeClr val="dk1"/>
                </a:solidFill>
              </a:rPr>
              <a:t>Measure </a:t>
            </a:r>
            <a:r>
              <a:rPr lang="en-US" sz="1000" dirty="0">
                <a:solidFill>
                  <a:schemeClr val="dk1"/>
                </a:solidFill>
              </a:rPr>
              <a:t>is something you do math with (e.g., the number of white shirts)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457200" y="205978"/>
            <a:ext cx="8229600" cy="460772"/>
          </a:xfrm>
          <a:prstGeom prst="rect">
            <a:avLst/>
          </a:prstGeom>
          <a:noFill/>
          <a:ln>
            <a:noFill/>
          </a:ln>
        </p:spPr>
        <p:txBody>
          <a:bodyPr wrap="square" lIns="91425" tIns="45700" rIns="91425" bIns="45700" anchor="t" anchorCtr="0">
            <a:noAutofit/>
          </a:bodyPr>
          <a:lstStyle/>
          <a:p>
            <a:pPr marL="0" marR="0" lvl="0" indent="0" algn="r" rtl="0">
              <a:spcBef>
                <a:spcPts val="0"/>
              </a:spcBef>
              <a:spcAft>
                <a:spcPts val="0"/>
              </a:spcAft>
              <a:buNone/>
            </a:pPr>
            <a:r>
              <a:rPr lang="en-US" sz="2800" b="0" i="0" u="none" strike="noStrike" cap="none">
                <a:solidFill>
                  <a:srgbClr val="005087"/>
                </a:solidFill>
                <a:latin typeface="Arial"/>
                <a:ea typeface="Arial"/>
                <a:cs typeface="Arial"/>
                <a:sym typeface="Arial"/>
              </a:rPr>
              <a:t>Advanced Analytics </a:t>
            </a:r>
            <a:r>
              <a:rPr lang="en-US" sz="2800" b="0" i="0" u="none" strike="noStrike" cap="none" dirty="0">
                <a:solidFill>
                  <a:srgbClr val="005087"/>
                </a:solidFill>
                <a:latin typeface="Arial"/>
                <a:ea typeface="Arial"/>
                <a:cs typeface="Arial"/>
                <a:sym typeface="Arial"/>
              </a:rPr>
              <a:t>Pane</a:t>
            </a:r>
          </a:p>
        </p:txBody>
      </p:sp>
      <p:pic>
        <p:nvPicPr>
          <p:cNvPr id="2" name="Picture 1">
            <a:extLst>
              <a:ext uri="{FF2B5EF4-FFF2-40B4-BE49-F238E27FC236}">
                <a16:creationId xmlns:a16="http://schemas.microsoft.com/office/drawing/2014/main" id="{C8DB816D-B1D4-4485-BEC7-42D0001C26D7}"/>
              </a:ext>
            </a:extLst>
          </p:cNvPr>
          <p:cNvPicPr>
            <a:picLocks noChangeAspect="1"/>
          </p:cNvPicPr>
          <p:nvPr/>
        </p:nvPicPr>
        <p:blipFill>
          <a:blip r:embed="rId3"/>
          <a:stretch>
            <a:fillRect/>
          </a:stretch>
        </p:blipFill>
        <p:spPr>
          <a:xfrm>
            <a:off x="457200" y="787117"/>
            <a:ext cx="1612527" cy="3446680"/>
          </a:xfrm>
          <a:prstGeom prst="rect">
            <a:avLst/>
          </a:prstGeom>
        </p:spPr>
      </p:pic>
      <p:sp>
        <p:nvSpPr>
          <p:cNvPr id="3" name="TextBox 2">
            <a:extLst>
              <a:ext uri="{FF2B5EF4-FFF2-40B4-BE49-F238E27FC236}">
                <a16:creationId xmlns:a16="http://schemas.microsoft.com/office/drawing/2014/main" id="{2FC8F846-2175-482D-8DF4-B2AF546AE554}"/>
              </a:ext>
            </a:extLst>
          </p:cNvPr>
          <p:cNvSpPr txBox="1"/>
          <p:nvPr/>
        </p:nvSpPr>
        <p:spPr>
          <a:xfrm>
            <a:off x="2157984" y="787117"/>
            <a:ext cx="6473952" cy="2339102"/>
          </a:xfrm>
          <a:prstGeom prst="rect">
            <a:avLst/>
          </a:prstGeom>
          <a:noFill/>
        </p:spPr>
        <p:txBody>
          <a:bodyPr wrap="square" rtlCol="0">
            <a:spAutoFit/>
          </a:bodyPr>
          <a:lstStyle/>
          <a:p>
            <a:pPr lvl="4"/>
            <a:r>
              <a:rPr lang="en-US" sz="1200" b="1" dirty="0"/>
              <a:t>Model</a:t>
            </a:r>
          </a:p>
          <a:p>
            <a:pPr marL="285750" lvl="4" indent="-285750">
              <a:buFont typeface="Arial" panose="020B0604020202020204" pitchFamily="34" charset="0"/>
              <a:buChar char="•"/>
            </a:pPr>
            <a:r>
              <a:rPr lang="en-US" sz="1200" dirty="0"/>
              <a:t>Average w/ 95% CI</a:t>
            </a:r>
          </a:p>
          <a:p>
            <a:pPr marL="285750" lvl="4" indent="-285750">
              <a:buFont typeface="Arial" panose="020B0604020202020204" pitchFamily="34" charset="0"/>
              <a:buChar char="•"/>
            </a:pPr>
            <a:r>
              <a:rPr lang="en-US" sz="1200" dirty="0"/>
              <a:t>Median w/ 95% CI</a:t>
            </a:r>
          </a:p>
          <a:p>
            <a:pPr marL="285750" lvl="4" indent="-285750">
              <a:buFont typeface="Arial" panose="020B0604020202020204" pitchFamily="34" charset="0"/>
              <a:buChar char="•"/>
            </a:pPr>
            <a:r>
              <a:rPr lang="en-US" sz="1200" dirty="0">
                <a:solidFill>
                  <a:srgbClr val="FF0000"/>
                </a:solidFill>
              </a:rPr>
              <a:t>Trend Line: </a:t>
            </a:r>
            <a:r>
              <a:rPr lang="en-US" sz="1200" dirty="0">
                <a:solidFill>
                  <a:schemeClr val="tx1"/>
                </a:solidFill>
              </a:rPr>
              <a:t>Build a linear regression model</a:t>
            </a:r>
          </a:p>
          <a:p>
            <a:pPr marL="285750" lvl="4" indent="-285750">
              <a:buFont typeface="Arial" panose="020B0604020202020204" pitchFamily="34" charset="0"/>
              <a:buChar char="•"/>
            </a:pPr>
            <a:r>
              <a:rPr lang="en-US" sz="1200" dirty="0">
                <a:solidFill>
                  <a:srgbClr val="FF0000"/>
                </a:solidFill>
              </a:rPr>
              <a:t>Forecast: </a:t>
            </a:r>
            <a:r>
              <a:rPr lang="en-US" sz="1200" dirty="0">
                <a:solidFill>
                  <a:schemeClr val="tx1"/>
                </a:solidFill>
              </a:rPr>
              <a:t>Quantitative time-series data using exponential smoothing models in Tableau Desktop. These models capture the evolving trend or seasonality of your data and extrapolate them into the future.</a:t>
            </a:r>
          </a:p>
          <a:p>
            <a:pPr marL="285750" lvl="4" indent="-285750">
              <a:buFont typeface="Arial" panose="020B0604020202020204" pitchFamily="34" charset="0"/>
              <a:buChar char="•"/>
            </a:pPr>
            <a:r>
              <a:rPr lang="en-US" sz="1200" dirty="0">
                <a:solidFill>
                  <a:srgbClr val="FF0000"/>
                </a:solidFill>
              </a:rPr>
              <a:t>Cluster: </a:t>
            </a:r>
            <a:r>
              <a:rPr lang="en-US" sz="1200" dirty="0"/>
              <a:t>Using k-means, partition the data into k [number of] clusters using the cluster mean.  Tableau automates the creation of clusters, including the number of clusters created; clustering aggregates data into groups that are most similar to each other vs. the other groups</a:t>
            </a:r>
          </a:p>
          <a:p>
            <a:pPr lvl="4"/>
            <a:endParaRPr lang="en-US" dirty="0"/>
          </a:p>
        </p:txBody>
      </p:sp>
    </p:spTree>
    <p:extLst>
      <p:ext uri="{BB962C8B-B14F-4D97-AF65-F5344CB8AC3E}">
        <p14:creationId xmlns:p14="http://schemas.microsoft.com/office/powerpoint/2010/main" val="4151780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4" y="204787"/>
            <a:ext cx="3008313" cy="871538"/>
          </a:xfrm>
          <a:prstGeom prst="rect">
            <a:avLst/>
          </a:prstGeom>
          <a:noFill/>
          <a:ln>
            <a:noFill/>
          </a:ln>
        </p:spPr>
        <p:txBody>
          <a:bodyPr wrap="square" lIns="91425" tIns="45700" rIns="91425" bIns="45700" anchor="b" anchorCtr="0">
            <a:noAutofit/>
          </a:bodyPr>
          <a:lstStyle/>
          <a:p>
            <a:pPr lvl="0"/>
            <a:r>
              <a:rPr lang="en-US" sz="2000" b="1" i="0" u="none" strike="noStrike" cap="none" dirty="0">
                <a:solidFill>
                  <a:srgbClr val="005087"/>
                </a:solidFill>
                <a:latin typeface="Arial"/>
                <a:ea typeface="Arial"/>
                <a:cs typeface="Arial"/>
                <a:sym typeface="Arial"/>
              </a:rPr>
              <a:t>Level of Detail Analysis</a:t>
            </a:r>
            <a:br>
              <a:rPr lang="en-US" sz="2000" b="1" i="0" u="none" strike="noStrike" cap="none" dirty="0">
                <a:solidFill>
                  <a:srgbClr val="005087"/>
                </a:solidFill>
                <a:latin typeface="Arial"/>
                <a:ea typeface="Arial"/>
                <a:cs typeface="Arial"/>
                <a:sym typeface="Arial"/>
              </a:rPr>
            </a:br>
            <a:r>
              <a:rPr lang="en-US" sz="1600" b="1" i="0" u="none" strike="noStrike" cap="none" dirty="0">
                <a:solidFill>
                  <a:srgbClr val="005087"/>
                </a:solidFill>
                <a:latin typeface="Arial"/>
                <a:ea typeface="Arial"/>
                <a:cs typeface="Arial"/>
                <a:sym typeface="Arial"/>
              </a:rPr>
              <a:t>(Advanced Analytics)</a:t>
            </a:r>
          </a:p>
        </p:txBody>
      </p:sp>
      <p:sp>
        <p:nvSpPr>
          <p:cNvPr id="161" name="Shape 161"/>
          <p:cNvSpPr txBox="1">
            <a:spLocks noGrp="1"/>
          </p:cNvSpPr>
          <p:nvPr>
            <p:ph type="body" idx="1"/>
          </p:nvPr>
        </p:nvSpPr>
        <p:spPr>
          <a:xfrm>
            <a:off x="3575050" y="204789"/>
            <a:ext cx="5111750" cy="4389835"/>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FF0000"/>
              </a:buClr>
              <a:buSzPts val="1050"/>
              <a:buFont typeface="Noto Sans Symbols"/>
              <a:buChar char="❑"/>
            </a:pPr>
            <a:r>
              <a:rPr lang="en-US" sz="1050" b="0" i="0" u="sng" strike="noStrike" cap="none" dirty="0">
                <a:solidFill>
                  <a:srgbClr val="FF0000"/>
                </a:solidFill>
                <a:latin typeface="Arial"/>
                <a:ea typeface="Arial"/>
                <a:cs typeface="Arial"/>
                <a:sym typeface="Arial"/>
              </a:rPr>
              <a:t>Dataset(s)</a:t>
            </a:r>
            <a:r>
              <a:rPr lang="en-US" sz="1050" b="0" i="0" u="none" strike="noStrike" cap="none" dirty="0">
                <a:solidFill>
                  <a:srgbClr val="FF0000"/>
                </a:solidFill>
                <a:latin typeface="Arial"/>
                <a:ea typeface="Arial"/>
                <a:cs typeface="Arial"/>
                <a:sym typeface="Arial"/>
              </a:rPr>
              <a:t>: Sample - Superstore</a:t>
            </a:r>
          </a:p>
          <a:p>
            <a:pPr marL="0" marR="0" lvl="0" indent="0" algn="l" rtl="0">
              <a:spcBef>
                <a:spcPts val="240"/>
              </a:spcBef>
              <a:spcAft>
                <a:spcPts val="0"/>
              </a:spcAft>
              <a:buClr>
                <a:schemeClr val="dk1"/>
              </a:buClr>
              <a:buFont typeface="Arial"/>
              <a:buNone/>
            </a:pPr>
            <a:endParaRPr lang="en-US" sz="1200" b="1" i="0" u="sng" strike="noStrike" cap="none" dirty="0">
              <a:solidFill>
                <a:schemeClr val="dk1"/>
              </a:solidFill>
              <a:latin typeface="Arial"/>
              <a:ea typeface="Arial"/>
              <a:cs typeface="Arial"/>
              <a:sym typeface="Arial"/>
            </a:endParaRPr>
          </a:p>
          <a:p>
            <a:pPr marL="0" marR="0" lvl="0" indent="0" algn="l" rtl="0">
              <a:spcBef>
                <a:spcPts val="240"/>
              </a:spcBef>
              <a:spcAft>
                <a:spcPts val="0"/>
              </a:spcAft>
              <a:buClr>
                <a:schemeClr val="dk1"/>
              </a:buClr>
              <a:buFont typeface="Arial"/>
              <a:buNone/>
            </a:pPr>
            <a:r>
              <a:rPr lang="en-US" sz="1200" b="1" i="0" u="sng" strike="noStrike" cap="none" dirty="0">
                <a:solidFill>
                  <a:schemeClr val="dk1"/>
                </a:solidFill>
                <a:latin typeface="Arial"/>
                <a:ea typeface="Arial"/>
                <a:cs typeface="Arial"/>
                <a:sym typeface="Arial"/>
              </a:rPr>
              <a:t>Steps:</a:t>
            </a:r>
          </a:p>
          <a:p>
            <a:pPr marL="457200" marR="0" lvl="0" indent="-457200" algn="l" rtl="0">
              <a:spcBef>
                <a:spcPts val="280"/>
              </a:spcBef>
              <a:spcAft>
                <a:spcPts val="0"/>
              </a:spcAft>
              <a:buClr>
                <a:schemeClr val="dk1"/>
              </a:buClr>
              <a:buSzPct val="100000"/>
              <a:buFont typeface="Arial"/>
              <a:buAutoNum type="arabicPeriod"/>
            </a:pPr>
            <a:r>
              <a:rPr lang="en-US" sz="1000" b="0" i="0" u="none" strike="noStrike" cap="none" dirty="0">
                <a:solidFill>
                  <a:schemeClr val="dk1"/>
                </a:solidFill>
                <a:latin typeface="Arial"/>
                <a:ea typeface="Arial"/>
                <a:cs typeface="Arial"/>
                <a:sym typeface="Arial"/>
              </a:rPr>
              <a:t>Create a new sheet, call it </a:t>
            </a:r>
            <a:r>
              <a:rPr lang="en-US" sz="1000" b="1" i="0" u="none" strike="noStrike" cap="none" dirty="0">
                <a:solidFill>
                  <a:schemeClr val="dk1"/>
                </a:solidFill>
                <a:latin typeface="Arial"/>
                <a:ea typeface="Arial"/>
                <a:cs typeface="Arial"/>
                <a:sym typeface="Arial"/>
              </a:rPr>
              <a:t>LOD</a:t>
            </a:r>
          </a:p>
          <a:p>
            <a:pPr marL="457200" marR="0" lvl="0" indent="-457200" algn="l" rtl="0">
              <a:spcBef>
                <a:spcPts val="280"/>
              </a:spcBef>
              <a:spcAft>
                <a:spcPts val="0"/>
              </a:spcAft>
              <a:buClr>
                <a:schemeClr val="dk1"/>
              </a:buClr>
              <a:buSzPct val="100000"/>
              <a:buFont typeface="Arial"/>
              <a:buAutoNum type="arabicPeriod"/>
            </a:pPr>
            <a:r>
              <a:rPr lang="en-US" sz="1000" b="0" i="0" u="none" strike="noStrike" cap="none" dirty="0">
                <a:solidFill>
                  <a:schemeClr val="dk1"/>
                </a:solidFill>
                <a:latin typeface="Arial"/>
                <a:ea typeface="Arial"/>
                <a:cs typeface="Arial"/>
                <a:sym typeface="Arial"/>
              </a:rPr>
              <a:t>Create two new Calculated Fields:</a:t>
            </a:r>
            <a:endParaRPr lang="en-US" sz="1000" b="1" i="0" u="none" strike="noStrike" cap="none" dirty="0">
              <a:solidFill>
                <a:schemeClr val="dk1"/>
              </a:solidFill>
              <a:latin typeface="Arial"/>
              <a:ea typeface="Arial"/>
              <a:cs typeface="Arial"/>
              <a:sym typeface="Arial"/>
            </a:endParaRPr>
          </a:p>
          <a:p>
            <a:pPr marL="800100" lvl="2" indent="0">
              <a:spcBef>
                <a:spcPts val="280"/>
              </a:spcBef>
              <a:buSzPct val="100000"/>
              <a:buNone/>
            </a:pPr>
            <a:r>
              <a:rPr lang="en-US" sz="700" b="1" i="1" dirty="0"/>
              <a:t>First Purchase Date: </a:t>
            </a:r>
            <a:r>
              <a:rPr lang="en-US" sz="700" i="1" dirty="0"/>
              <a:t>{FIXED [Customer Name] : MIN([Order Date])}</a:t>
            </a:r>
          </a:p>
          <a:p>
            <a:pPr marL="800100" lvl="2" indent="0">
              <a:spcBef>
                <a:spcPts val="280"/>
              </a:spcBef>
              <a:buSzPct val="100000"/>
              <a:buNone/>
            </a:pPr>
            <a:r>
              <a:rPr lang="en-US" sz="700" b="1" i="1" dirty="0"/>
              <a:t>Days Since First Purchase: </a:t>
            </a:r>
            <a:r>
              <a:rPr lang="en-US" sz="700" i="1" dirty="0"/>
              <a:t>DATETRUNC('day', [Order Date])-DATETRUNC('day', [First Purchase Date])</a:t>
            </a:r>
          </a:p>
          <a:p>
            <a:pPr marL="457200" marR="0" lvl="0" indent="-457200" algn="l" rtl="0">
              <a:spcBef>
                <a:spcPts val="280"/>
              </a:spcBef>
              <a:spcAft>
                <a:spcPts val="0"/>
              </a:spcAft>
              <a:buClr>
                <a:schemeClr val="dk1"/>
              </a:buClr>
              <a:buSzPct val="100000"/>
              <a:buFont typeface="Arial"/>
              <a:buAutoNum type="arabicPeriod"/>
            </a:pPr>
            <a:r>
              <a:rPr lang="en-US" sz="1000" b="0" i="0" u="none" strike="noStrike" cap="none" dirty="0">
                <a:solidFill>
                  <a:schemeClr val="dk1"/>
                </a:solidFill>
                <a:latin typeface="Arial"/>
                <a:ea typeface="Arial"/>
                <a:cs typeface="Arial"/>
                <a:sym typeface="Arial"/>
              </a:rPr>
              <a:t>Convert </a:t>
            </a:r>
            <a:r>
              <a:rPr lang="en-US" sz="1000" b="1" i="0" u="none" strike="noStrike" cap="none" dirty="0">
                <a:solidFill>
                  <a:schemeClr val="dk1"/>
                </a:solidFill>
                <a:latin typeface="Arial"/>
                <a:ea typeface="Arial"/>
                <a:cs typeface="Arial"/>
                <a:sym typeface="Arial"/>
              </a:rPr>
              <a:t>Days Since First Purchase </a:t>
            </a:r>
            <a:r>
              <a:rPr lang="en-US" sz="1000" b="0" i="0" u="none" strike="noStrike" cap="none" dirty="0">
                <a:solidFill>
                  <a:schemeClr val="dk1"/>
                </a:solidFill>
                <a:latin typeface="Arial"/>
                <a:ea typeface="Arial"/>
                <a:cs typeface="Arial"/>
                <a:sym typeface="Arial"/>
              </a:rPr>
              <a:t>to a Dimension</a:t>
            </a:r>
          </a:p>
          <a:p>
            <a:pPr marL="457200" marR="0" lvl="0" indent="-457200" algn="l" rtl="0">
              <a:spcBef>
                <a:spcPts val="280"/>
              </a:spcBef>
              <a:spcAft>
                <a:spcPts val="0"/>
              </a:spcAft>
              <a:buClr>
                <a:schemeClr val="dk1"/>
              </a:buClr>
              <a:buSzPct val="100000"/>
              <a:buFont typeface="Arial"/>
              <a:buAutoNum type="arabicPeriod"/>
            </a:pPr>
            <a:r>
              <a:rPr lang="en-US" sz="1000" b="0" i="0" u="none" strike="noStrike" cap="none" dirty="0">
                <a:solidFill>
                  <a:schemeClr val="dk1"/>
                </a:solidFill>
                <a:latin typeface="Arial"/>
                <a:ea typeface="Arial"/>
                <a:cs typeface="Arial"/>
                <a:sym typeface="Arial"/>
              </a:rPr>
              <a:t>Drag </a:t>
            </a:r>
            <a:r>
              <a:rPr lang="en-US" sz="1000" b="1" i="0" u="none" strike="noStrike" cap="none" dirty="0">
                <a:solidFill>
                  <a:schemeClr val="dk1"/>
                </a:solidFill>
                <a:latin typeface="Arial"/>
                <a:ea typeface="Arial"/>
                <a:cs typeface="Arial"/>
                <a:sym typeface="Arial"/>
              </a:rPr>
              <a:t>Days Since First Purchase </a:t>
            </a:r>
            <a:r>
              <a:rPr lang="en-US" sz="1000" b="0" i="0" u="none" strike="noStrike" cap="none" dirty="0">
                <a:solidFill>
                  <a:schemeClr val="dk1"/>
                </a:solidFill>
                <a:latin typeface="Arial"/>
                <a:ea typeface="Arial"/>
                <a:cs typeface="Arial"/>
                <a:sym typeface="Arial"/>
              </a:rPr>
              <a:t>to the Columns shelf and convert it to a </a:t>
            </a:r>
            <a:r>
              <a:rPr lang="en-US" sz="1000" b="0" i="0" u="none" strike="noStrike" cap="none">
                <a:solidFill>
                  <a:schemeClr val="dk1"/>
                </a:solidFill>
                <a:latin typeface="Arial"/>
                <a:ea typeface="Arial"/>
                <a:cs typeface="Arial"/>
                <a:sym typeface="Arial"/>
              </a:rPr>
              <a:t>Continuous field </a:t>
            </a:r>
            <a:endParaRPr lang="en-US" sz="1000" b="0" i="0" u="none" strike="noStrike" cap="none" dirty="0">
              <a:solidFill>
                <a:schemeClr val="dk1"/>
              </a:solidFill>
              <a:latin typeface="Arial"/>
              <a:ea typeface="Arial"/>
              <a:cs typeface="Arial"/>
              <a:sym typeface="Arial"/>
            </a:endParaRPr>
          </a:p>
          <a:p>
            <a:pPr marL="457200" marR="0" lvl="0" indent="-457200" algn="l" rtl="0">
              <a:spcBef>
                <a:spcPts val="280"/>
              </a:spcBef>
              <a:spcAft>
                <a:spcPts val="0"/>
              </a:spcAft>
              <a:buClr>
                <a:schemeClr val="dk1"/>
              </a:buClr>
              <a:buSzPct val="100000"/>
              <a:buFont typeface="Arial"/>
              <a:buAutoNum type="arabicPeriod"/>
            </a:pPr>
            <a:r>
              <a:rPr lang="en-US" sz="1000" dirty="0"/>
              <a:t>Drag </a:t>
            </a:r>
            <a:r>
              <a:rPr lang="en-US" sz="1000" b="1" dirty="0"/>
              <a:t>Sales</a:t>
            </a:r>
            <a:r>
              <a:rPr lang="en-US" sz="1000" dirty="0"/>
              <a:t> to the Rows shelf</a:t>
            </a:r>
          </a:p>
          <a:p>
            <a:pPr marL="457200" lvl="0" indent="-457200">
              <a:spcBef>
                <a:spcPts val="280"/>
              </a:spcBef>
              <a:buSzPct val="100000"/>
              <a:buFont typeface="Arial"/>
              <a:buAutoNum type="arabicPeriod"/>
            </a:pPr>
            <a:r>
              <a:rPr lang="en-US" sz="1000" dirty="0"/>
              <a:t>Change the aggregation for Sales on Rows from SUM to AVG</a:t>
            </a:r>
          </a:p>
          <a:p>
            <a:pPr marL="457200" lvl="0" indent="-457200">
              <a:spcBef>
                <a:spcPts val="280"/>
              </a:spcBef>
              <a:buSzPct val="100000"/>
              <a:buFont typeface="Arial"/>
              <a:buAutoNum type="arabicPeriod"/>
            </a:pPr>
            <a:r>
              <a:rPr lang="en-US" sz="1000" dirty="0"/>
              <a:t>Add a quick table calculation to Sales on Rows: Running Total</a:t>
            </a:r>
          </a:p>
          <a:p>
            <a:pPr marL="457200" lvl="0" indent="-457200">
              <a:spcBef>
                <a:spcPts val="280"/>
              </a:spcBef>
              <a:buSzPct val="100000"/>
              <a:buFont typeface="Arial"/>
              <a:buAutoNum type="arabicPeriod"/>
            </a:pPr>
            <a:r>
              <a:rPr lang="en-US" sz="1000" dirty="0"/>
              <a:t>Drag First Purchase Date to Color.</a:t>
            </a:r>
          </a:p>
          <a:p>
            <a:pPr marL="457200" lvl="0" indent="-457200">
              <a:spcBef>
                <a:spcPts val="280"/>
              </a:spcBef>
              <a:buSzPct val="100000"/>
              <a:buFont typeface="Arial"/>
              <a:buAutoNum type="arabicPeriod"/>
            </a:pPr>
            <a:r>
              <a:rPr lang="en-US" sz="1000" dirty="0"/>
              <a:t>Click the + in the YEAR(First Purchase Date) field on Color to add the next level down in the date hierarchy: QUARTER(First Purchase Date).</a:t>
            </a:r>
            <a:endParaRPr lang="en-US" sz="1000" b="0" i="0" u="none" strike="noStrike" cap="none" dirty="0">
              <a:solidFill>
                <a:schemeClr val="dk1"/>
              </a:solidFill>
              <a:latin typeface="Arial"/>
              <a:ea typeface="Arial"/>
              <a:cs typeface="Arial"/>
              <a:sym typeface="Arial"/>
            </a:endParaRPr>
          </a:p>
          <a:p>
            <a:pPr marL="457200" marR="0" lvl="0" indent="-457200" algn="l" rtl="0">
              <a:spcBef>
                <a:spcPts val="280"/>
              </a:spcBef>
              <a:spcAft>
                <a:spcPts val="0"/>
              </a:spcAft>
              <a:buClr>
                <a:schemeClr val="dk1"/>
              </a:buClr>
              <a:buSzPct val="100000"/>
              <a:buFont typeface="Arial"/>
              <a:buAutoNum type="arabicPeriod"/>
            </a:pPr>
            <a:r>
              <a:rPr lang="en-US" sz="1000" b="0" i="0" u="none" strike="noStrike" cap="none" dirty="0">
                <a:solidFill>
                  <a:schemeClr val="dk1"/>
                </a:solidFill>
                <a:latin typeface="Arial"/>
                <a:ea typeface="Arial"/>
                <a:cs typeface="Arial"/>
                <a:sym typeface="Arial"/>
              </a:rPr>
              <a:t>Change the QUARTER(First Purchase Date) to affect the viz Color</a:t>
            </a:r>
          </a:p>
          <a:p>
            <a:pPr marL="0" marR="0" lvl="0" indent="0" algn="l" rtl="0">
              <a:spcBef>
                <a:spcPts val="280"/>
              </a:spcBef>
              <a:spcAft>
                <a:spcPts val="0"/>
              </a:spcAft>
              <a:buClr>
                <a:schemeClr val="dk1"/>
              </a:buClr>
              <a:buSzPts val="1400"/>
              <a:buNone/>
            </a:pPr>
            <a:endParaRPr lang="en-US" sz="1100" b="0" i="0" u="none" strike="noStrike" cap="none" dirty="0">
              <a:solidFill>
                <a:schemeClr val="dk1"/>
              </a:solidFill>
              <a:latin typeface="Arial"/>
              <a:ea typeface="Arial"/>
              <a:cs typeface="Arial"/>
              <a:sym typeface="Arial"/>
            </a:endParaRPr>
          </a:p>
        </p:txBody>
      </p:sp>
      <p:sp>
        <p:nvSpPr>
          <p:cNvPr id="162" name="Shape 162"/>
          <p:cNvSpPr txBox="1">
            <a:spLocks noGrp="1"/>
          </p:cNvSpPr>
          <p:nvPr>
            <p:ph type="body" idx="2"/>
          </p:nvPr>
        </p:nvSpPr>
        <p:spPr>
          <a:xfrm>
            <a:off x="457204" y="1076326"/>
            <a:ext cx="3008313" cy="3518298"/>
          </a:xfrm>
          <a:prstGeom prst="rect">
            <a:avLst/>
          </a:prstGeom>
          <a:noFill/>
          <a:ln>
            <a:noFill/>
          </a:ln>
        </p:spPr>
        <p:txBody>
          <a:bodyPr wrap="square" lIns="91425" tIns="45700" rIns="91425" bIns="45700" anchor="t" anchorCtr="0">
            <a:noAutofit/>
          </a:bodyPr>
          <a:lstStyle/>
          <a:p>
            <a:pPr marL="171450" indent="-171450">
              <a:buFont typeface="Arial" panose="020B0604020202020204" pitchFamily="34" charset="0"/>
              <a:buChar char="•"/>
            </a:pPr>
            <a:r>
              <a:rPr lang="en-US" sz="900" dirty="0"/>
              <a:t>Just like basic calculations, LOD calculations allow you to compute values at the data source level and the visualization level. However, LOD calculations give you even more control on the level of granularity you want to compute. They can be performed at a more granular level (INCLUDE), a less granular level (EXCLUDE), or an entirely independent level (FIXED) with respect to the granularity of the visualization.</a:t>
            </a:r>
          </a:p>
          <a:p>
            <a:pPr marL="171450" indent="-171450">
              <a:buFont typeface="Arial" panose="020B0604020202020204" pitchFamily="34" charset="0"/>
              <a:buChar char="•"/>
            </a:pPr>
            <a:endParaRPr lang="en-US" sz="900" dirty="0"/>
          </a:p>
          <a:p>
            <a:pPr marL="171450" indent="-171450">
              <a:buFont typeface="Arial" panose="020B0604020202020204" pitchFamily="34" charset="0"/>
              <a:buChar char="•"/>
            </a:pPr>
            <a:r>
              <a:rPr lang="en-US" sz="900" dirty="0"/>
              <a:t>LOD Expressions can be set to:</a:t>
            </a:r>
          </a:p>
          <a:p>
            <a:pPr marL="628650" lvl="1" indent="-171450">
              <a:buFont typeface="Arial" panose="020B0604020202020204" pitchFamily="34" charset="0"/>
              <a:buChar char="•"/>
            </a:pPr>
            <a:r>
              <a:rPr lang="en-US" sz="800" dirty="0"/>
              <a:t>FIXED (not impacted by the dimensions in the Viz)</a:t>
            </a:r>
          </a:p>
          <a:p>
            <a:pPr marL="628650" lvl="1" indent="-171450">
              <a:buFont typeface="Arial" panose="020B0604020202020204" pitchFamily="34" charset="0"/>
              <a:buChar char="•"/>
            </a:pPr>
            <a:r>
              <a:rPr lang="en-US" sz="800" dirty="0"/>
              <a:t>INCLUDE (includes dimensions within expression AND in the Viz)</a:t>
            </a:r>
          </a:p>
          <a:p>
            <a:pPr marL="628650" lvl="1" indent="-171450">
              <a:buFont typeface="Arial" panose="020B0604020202020204" pitchFamily="34" charset="0"/>
              <a:buChar char="•"/>
            </a:pPr>
            <a:r>
              <a:rPr lang="en-US" sz="800" dirty="0"/>
              <a:t>EXCLUDE (exclude dimensions in the Viz from the calculation) </a:t>
            </a:r>
          </a:p>
          <a:p>
            <a:pPr>
              <a:spcBef>
                <a:spcPts val="210"/>
              </a:spcBef>
              <a:buSzPts val="1050"/>
            </a:pPr>
            <a:endParaRPr lang="en-US" sz="1000" dirty="0"/>
          </a:p>
          <a:p>
            <a:pPr>
              <a:spcBef>
                <a:spcPts val="210"/>
              </a:spcBef>
              <a:buSzPts val="1050"/>
            </a:pPr>
            <a:r>
              <a:rPr lang="en-US" sz="1000" dirty="0">
                <a:hlinkClick r:id="rId3"/>
              </a:rPr>
              <a:t>Tableau Resource on LOD Expressions</a:t>
            </a:r>
            <a:endParaRPr lang="en-US" sz="1000" dirty="0"/>
          </a:p>
          <a:p>
            <a:pPr marL="171450" indent="-171450">
              <a:spcBef>
                <a:spcPts val="0"/>
              </a:spcBef>
              <a:buSzPts val="1050"/>
              <a:buFont typeface="Arial"/>
              <a:buChar char="•"/>
            </a:pPr>
            <a:endParaRPr lang="en-US" sz="1050" dirty="0"/>
          </a:p>
        </p:txBody>
      </p:sp>
    </p:spTree>
    <p:extLst>
      <p:ext uri="{BB962C8B-B14F-4D97-AF65-F5344CB8AC3E}">
        <p14:creationId xmlns:p14="http://schemas.microsoft.com/office/powerpoint/2010/main" val="1452711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4" y="204787"/>
            <a:ext cx="3008313" cy="871538"/>
          </a:xfrm>
          <a:prstGeom prst="rect">
            <a:avLst/>
          </a:prstGeom>
          <a:noFill/>
          <a:ln>
            <a:noFill/>
          </a:ln>
        </p:spPr>
        <p:txBody>
          <a:bodyPr wrap="square" lIns="91425" tIns="45700" rIns="91425" bIns="45700" anchor="b" anchorCtr="0">
            <a:noAutofit/>
          </a:bodyPr>
          <a:lstStyle/>
          <a:p>
            <a:pPr lvl="0"/>
            <a:r>
              <a:rPr lang="en-US" sz="2000" b="1" i="0" u="none" strike="noStrike" cap="none" dirty="0">
                <a:solidFill>
                  <a:srgbClr val="005087"/>
                </a:solidFill>
                <a:latin typeface="Arial"/>
                <a:ea typeface="Arial"/>
                <a:cs typeface="Arial"/>
                <a:sym typeface="Arial"/>
              </a:rPr>
              <a:t>Z-Score Analysis</a:t>
            </a:r>
            <a:br>
              <a:rPr lang="en-US" sz="2000" b="1" i="0" u="none" strike="noStrike" cap="none" dirty="0">
                <a:solidFill>
                  <a:srgbClr val="005087"/>
                </a:solidFill>
                <a:latin typeface="Arial"/>
                <a:ea typeface="Arial"/>
                <a:cs typeface="Arial"/>
                <a:sym typeface="Arial"/>
              </a:rPr>
            </a:br>
            <a:r>
              <a:rPr lang="en-US" sz="1600" b="1" i="0" u="none" strike="noStrike" cap="none" dirty="0">
                <a:solidFill>
                  <a:srgbClr val="005087"/>
                </a:solidFill>
                <a:latin typeface="Arial"/>
                <a:ea typeface="Arial"/>
                <a:cs typeface="Arial"/>
                <a:sym typeface="Arial"/>
              </a:rPr>
              <a:t>(Analytics)</a:t>
            </a:r>
          </a:p>
        </p:txBody>
      </p:sp>
      <p:sp>
        <p:nvSpPr>
          <p:cNvPr id="161" name="Shape 161"/>
          <p:cNvSpPr txBox="1">
            <a:spLocks noGrp="1"/>
          </p:cNvSpPr>
          <p:nvPr>
            <p:ph type="body" idx="1"/>
          </p:nvPr>
        </p:nvSpPr>
        <p:spPr>
          <a:xfrm>
            <a:off x="3575050" y="204789"/>
            <a:ext cx="5111750" cy="4389835"/>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FF0000"/>
              </a:buClr>
              <a:buSzPts val="1050"/>
              <a:buFont typeface="Noto Sans Symbols"/>
              <a:buChar char="❑"/>
            </a:pPr>
            <a:r>
              <a:rPr lang="en-US" sz="1050" b="0" i="0" u="sng" strike="noStrike" cap="none" dirty="0">
                <a:solidFill>
                  <a:srgbClr val="FF0000"/>
                </a:solidFill>
                <a:latin typeface="Arial"/>
                <a:ea typeface="Arial"/>
                <a:cs typeface="Arial"/>
                <a:sym typeface="Arial"/>
              </a:rPr>
              <a:t>Dataset(s)</a:t>
            </a:r>
            <a:r>
              <a:rPr lang="en-US" sz="1050" b="0" i="0" u="none" strike="noStrike" cap="none" dirty="0">
                <a:solidFill>
                  <a:srgbClr val="FF0000"/>
                </a:solidFill>
                <a:latin typeface="Arial"/>
                <a:ea typeface="Arial"/>
                <a:cs typeface="Arial"/>
                <a:sym typeface="Arial"/>
              </a:rPr>
              <a:t>: FY18 - CPP Award Data</a:t>
            </a:r>
          </a:p>
          <a:p>
            <a:pPr marL="342900" marR="0" lvl="0" indent="-342900" algn="l" rtl="0">
              <a:spcBef>
                <a:spcPts val="0"/>
              </a:spcBef>
              <a:spcAft>
                <a:spcPts val="0"/>
              </a:spcAft>
              <a:buClr>
                <a:srgbClr val="FF0000"/>
              </a:buClr>
              <a:buSzPts val="1050"/>
              <a:buFont typeface="Noto Sans Symbols"/>
              <a:buChar char="❑"/>
            </a:pPr>
            <a:r>
              <a:rPr lang="en-US" sz="1050" u="sng" dirty="0">
                <a:solidFill>
                  <a:srgbClr val="FF0000"/>
                </a:solidFill>
              </a:rPr>
              <a:t>Question</a:t>
            </a:r>
            <a:r>
              <a:rPr lang="en-US" sz="1050" dirty="0">
                <a:solidFill>
                  <a:srgbClr val="FF0000"/>
                </a:solidFill>
              </a:rPr>
              <a:t>: Can we quantify the difference of the unrestricted fare relative to the population set?</a:t>
            </a:r>
            <a:endParaRPr lang="en-US" sz="1050" b="0" i="0" u="none" strike="noStrike" cap="none" dirty="0">
              <a:solidFill>
                <a:srgbClr val="FF0000"/>
              </a:solidFill>
              <a:latin typeface="Arial"/>
              <a:ea typeface="Arial"/>
              <a:cs typeface="Arial"/>
              <a:sym typeface="Arial"/>
            </a:endParaRPr>
          </a:p>
          <a:p>
            <a:pPr marL="0" marR="0" lvl="0" indent="0" algn="l" rtl="0">
              <a:spcBef>
                <a:spcPts val="240"/>
              </a:spcBef>
              <a:spcAft>
                <a:spcPts val="0"/>
              </a:spcAft>
              <a:buClr>
                <a:schemeClr val="dk1"/>
              </a:buClr>
              <a:buFont typeface="Arial"/>
              <a:buNone/>
            </a:pPr>
            <a:r>
              <a:rPr lang="en-US" sz="1200" b="1" i="0" u="sng" strike="noStrike" cap="none" dirty="0">
                <a:solidFill>
                  <a:schemeClr val="dk1"/>
                </a:solidFill>
                <a:latin typeface="Arial"/>
                <a:ea typeface="Arial"/>
                <a:cs typeface="Arial"/>
                <a:sym typeface="Arial"/>
              </a:rPr>
              <a:t>Steps:</a:t>
            </a:r>
            <a:endParaRPr lang="en-US" sz="1000" b="0" i="0" u="none" strike="noStrike" cap="none" dirty="0">
              <a:solidFill>
                <a:schemeClr val="dk1"/>
              </a:solidFill>
              <a:latin typeface="Arial"/>
              <a:ea typeface="Arial"/>
              <a:cs typeface="Arial"/>
              <a:sym typeface="Arial"/>
            </a:endParaRPr>
          </a:p>
          <a:p>
            <a:pPr marL="457200" lvl="0" indent="-457200">
              <a:spcBef>
                <a:spcPts val="280"/>
              </a:spcBef>
              <a:buSzPct val="100000"/>
              <a:buFont typeface="Arial"/>
              <a:buAutoNum type="arabicPeriod"/>
            </a:pPr>
            <a:r>
              <a:rPr lang="en-US" sz="1000" dirty="0"/>
              <a:t>Open Tableau</a:t>
            </a:r>
          </a:p>
          <a:p>
            <a:pPr marL="457200" lvl="0" indent="-457200">
              <a:spcBef>
                <a:spcPts val="280"/>
              </a:spcBef>
              <a:buSzPct val="100000"/>
              <a:buFont typeface="Arial"/>
              <a:buAutoNum type="arabicPeriod"/>
            </a:pPr>
            <a:r>
              <a:rPr lang="en-US" sz="1000" dirty="0"/>
              <a:t>In the Connect pane, select </a:t>
            </a:r>
            <a:r>
              <a:rPr lang="en-US" sz="1000" b="1" dirty="0"/>
              <a:t>More</a:t>
            </a:r>
          </a:p>
          <a:p>
            <a:pPr marL="457200" lvl="0" indent="-457200">
              <a:spcBef>
                <a:spcPts val="280"/>
              </a:spcBef>
              <a:buSzPct val="100000"/>
              <a:buFont typeface="Arial"/>
              <a:buAutoNum type="arabicPeriod"/>
            </a:pPr>
            <a:r>
              <a:rPr lang="en-US" sz="1000" dirty="0"/>
              <a:t>Browse to the FY18 – </a:t>
            </a:r>
            <a:r>
              <a:rPr lang="en-US" sz="1000" dirty="0" err="1"/>
              <a:t>CPPAwardData</a:t>
            </a:r>
            <a:r>
              <a:rPr lang="en-US" sz="1000" dirty="0"/>
              <a:t> Tableau Extract file</a:t>
            </a:r>
          </a:p>
          <a:p>
            <a:pPr marL="457200" marR="0" lvl="0" indent="-457200" algn="l" rtl="0">
              <a:spcBef>
                <a:spcPts val="280"/>
              </a:spcBef>
              <a:spcAft>
                <a:spcPts val="0"/>
              </a:spcAft>
              <a:buClr>
                <a:schemeClr val="dk1"/>
              </a:buClr>
              <a:buSzPct val="100000"/>
              <a:buFont typeface="Arial"/>
              <a:buAutoNum type="arabicPeriod"/>
            </a:pPr>
            <a:r>
              <a:rPr lang="en-US" sz="1000" b="0" i="0" u="none" strike="noStrike" cap="none" dirty="0">
                <a:solidFill>
                  <a:schemeClr val="dk1"/>
                </a:solidFill>
                <a:latin typeface="Arial"/>
                <a:ea typeface="Arial"/>
                <a:cs typeface="Arial"/>
                <a:sym typeface="Arial"/>
              </a:rPr>
              <a:t>Create a new sheet, title it </a:t>
            </a:r>
            <a:r>
              <a:rPr lang="en-US" sz="1000" b="1" i="0" u="none" strike="noStrike" cap="none" dirty="0">
                <a:solidFill>
                  <a:schemeClr val="dk1"/>
                </a:solidFill>
                <a:latin typeface="Arial"/>
                <a:ea typeface="Arial"/>
                <a:cs typeface="Arial"/>
                <a:sym typeface="Arial"/>
              </a:rPr>
              <a:t>Z-Score Viz</a:t>
            </a:r>
          </a:p>
          <a:p>
            <a:pPr marL="457200" marR="0" lvl="0" indent="-457200" algn="l" rtl="0">
              <a:spcBef>
                <a:spcPts val="280"/>
              </a:spcBef>
              <a:spcAft>
                <a:spcPts val="0"/>
              </a:spcAft>
              <a:buClr>
                <a:schemeClr val="dk1"/>
              </a:buClr>
              <a:buSzPct val="100000"/>
              <a:buFont typeface="Arial"/>
              <a:buAutoNum type="arabicPeriod"/>
            </a:pPr>
            <a:r>
              <a:rPr lang="en-US" sz="1000" b="0" i="0" u="none" strike="noStrike" cap="none" dirty="0">
                <a:solidFill>
                  <a:schemeClr val="dk1"/>
                </a:solidFill>
                <a:latin typeface="Arial"/>
                <a:ea typeface="Arial"/>
                <a:cs typeface="Arial"/>
                <a:sym typeface="Arial"/>
              </a:rPr>
              <a:t>Create new Calculated Fields:</a:t>
            </a:r>
            <a:endParaRPr lang="en-US" sz="1000" b="1" i="0" u="none" strike="noStrike" cap="none" dirty="0">
              <a:solidFill>
                <a:schemeClr val="dk1"/>
              </a:solidFill>
              <a:latin typeface="Arial"/>
              <a:ea typeface="Arial"/>
              <a:cs typeface="Arial"/>
              <a:sym typeface="Arial"/>
            </a:endParaRPr>
          </a:p>
          <a:p>
            <a:pPr marL="800100" lvl="2" indent="0">
              <a:spcBef>
                <a:spcPts val="280"/>
              </a:spcBef>
              <a:buSzPct val="100000"/>
              <a:buNone/>
            </a:pPr>
            <a:r>
              <a:rPr lang="en-US" sz="700" b="1" i="1" dirty="0"/>
              <a:t>AVG UNR FARE: </a:t>
            </a:r>
            <a:r>
              <a:rPr lang="en-US" sz="700" i="1" dirty="0"/>
              <a:t>WINDOW_AVG(</a:t>
            </a:r>
            <a:r>
              <a:rPr lang="en-US" sz="700" i="1" dirty="0" err="1"/>
              <a:t>avg</a:t>
            </a:r>
            <a:r>
              <a:rPr lang="en-US" sz="700" i="1" dirty="0"/>
              <a:t>([Unrestricted Fare (YCA)]))</a:t>
            </a:r>
          </a:p>
          <a:p>
            <a:pPr marL="800100" lvl="2" indent="0">
              <a:spcBef>
                <a:spcPts val="280"/>
              </a:spcBef>
              <a:buSzPct val="100000"/>
              <a:buNone/>
            </a:pPr>
            <a:r>
              <a:rPr lang="en-US" sz="700" b="1" i="1" dirty="0"/>
              <a:t>STDEV UNR FARE: </a:t>
            </a:r>
            <a:r>
              <a:rPr lang="en-US" sz="700" i="1" dirty="0"/>
              <a:t>WINDOW_STDEV(</a:t>
            </a:r>
            <a:r>
              <a:rPr lang="en-US" sz="700" i="1" dirty="0" err="1"/>
              <a:t>avg</a:t>
            </a:r>
            <a:r>
              <a:rPr lang="en-US" sz="700" i="1" dirty="0"/>
              <a:t>([Unrestricted Fare (YCA)]))</a:t>
            </a:r>
          </a:p>
          <a:p>
            <a:pPr marL="800100" lvl="2" indent="0">
              <a:spcBef>
                <a:spcPts val="280"/>
              </a:spcBef>
              <a:buSzPct val="100000"/>
              <a:buNone/>
            </a:pPr>
            <a:r>
              <a:rPr lang="en-US" sz="700" b="1" i="1" dirty="0"/>
              <a:t>Z-Score:</a:t>
            </a:r>
            <a:r>
              <a:rPr lang="en-US" sz="700" i="1" dirty="0"/>
              <a:t> (</a:t>
            </a:r>
            <a:r>
              <a:rPr lang="en-US" sz="700" i="1" dirty="0" err="1"/>
              <a:t>avg</a:t>
            </a:r>
            <a:r>
              <a:rPr lang="en-US" sz="700" i="1" dirty="0"/>
              <a:t>([Unrestricted Fare (YCA)]) - [AVG UNR Fare]) / [STDEVP UNR Fare]</a:t>
            </a:r>
          </a:p>
          <a:p>
            <a:pPr marL="457200" marR="0" lvl="0" indent="-457200" algn="l" rtl="0">
              <a:spcBef>
                <a:spcPts val="280"/>
              </a:spcBef>
              <a:spcAft>
                <a:spcPts val="0"/>
              </a:spcAft>
              <a:buClr>
                <a:schemeClr val="dk1"/>
              </a:buClr>
              <a:buSzPct val="100000"/>
              <a:buFont typeface="Arial"/>
              <a:buAutoNum type="arabicPeriod"/>
            </a:pPr>
            <a:r>
              <a:rPr lang="en-US" sz="1000" dirty="0"/>
              <a:t>Drag </a:t>
            </a:r>
            <a:r>
              <a:rPr lang="en-US" sz="1000" b="1" dirty="0"/>
              <a:t>Origin City Name</a:t>
            </a:r>
            <a:r>
              <a:rPr lang="en-US" sz="1000" dirty="0"/>
              <a:t> to the Rows shelf</a:t>
            </a:r>
          </a:p>
          <a:p>
            <a:pPr marL="457200" marR="0" lvl="0" indent="-457200" algn="l" rtl="0">
              <a:spcBef>
                <a:spcPts val="280"/>
              </a:spcBef>
              <a:spcAft>
                <a:spcPts val="0"/>
              </a:spcAft>
              <a:buClr>
                <a:schemeClr val="dk1"/>
              </a:buClr>
              <a:buSzPct val="100000"/>
              <a:buFont typeface="Arial"/>
              <a:buAutoNum type="arabicPeriod"/>
            </a:pPr>
            <a:r>
              <a:rPr lang="en-US" sz="1000" b="0" i="0" u="none" strike="noStrike" cap="none" dirty="0">
                <a:solidFill>
                  <a:schemeClr val="dk1"/>
                </a:solidFill>
                <a:latin typeface="Arial"/>
                <a:ea typeface="Arial"/>
                <a:cs typeface="Arial"/>
                <a:sym typeface="Arial"/>
              </a:rPr>
              <a:t>Dra</a:t>
            </a:r>
            <a:r>
              <a:rPr lang="en-US" sz="1000" dirty="0"/>
              <a:t>g </a:t>
            </a:r>
            <a:r>
              <a:rPr lang="en-US" sz="1000" b="1" dirty="0"/>
              <a:t>Z-Score</a:t>
            </a:r>
            <a:r>
              <a:rPr lang="en-US" sz="1000" dirty="0"/>
              <a:t> to the Columns shelf</a:t>
            </a:r>
          </a:p>
          <a:p>
            <a:pPr marL="457200" marR="0" lvl="0" indent="-457200" algn="l" rtl="0">
              <a:spcBef>
                <a:spcPts val="280"/>
              </a:spcBef>
              <a:spcAft>
                <a:spcPts val="0"/>
              </a:spcAft>
              <a:buClr>
                <a:schemeClr val="dk1"/>
              </a:buClr>
              <a:buSzPct val="100000"/>
              <a:buFont typeface="Arial"/>
              <a:buAutoNum type="arabicPeriod"/>
            </a:pPr>
            <a:r>
              <a:rPr lang="en-US" sz="1000" b="0" i="0" u="none" strike="noStrike" cap="none" dirty="0">
                <a:solidFill>
                  <a:schemeClr val="dk1"/>
                </a:solidFill>
                <a:latin typeface="Arial"/>
                <a:ea typeface="Arial"/>
                <a:cs typeface="Arial"/>
                <a:sym typeface="Arial"/>
              </a:rPr>
              <a:t>Sort the data</a:t>
            </a:r>
            <a:r>
              <a:rPr lang="en-US" sz="1000" dirty="0"/>
              <a:t> in descending order</a:t>
            </a:r>
          </a:p>
          <a:p>
            <a:pPr marL="457200" marR="0" lvl="0" indent="-457200" algn="l" rtl="0">
              <a:spcBef>
                <a:spcPts val="280"/>
              </a:spcBef>
              <a:spcAft>
                <a:spcPts val="0"/>
              </a:spcAft>
              <a:buClr>
                <a:schemeClr val="dk1"/>
              </a:buClr>
              <a:buSzPct val="100000"/>
              <a:buFont typeface="Arial"/>
              <a:buAutoNum type="arabicPeriod"/>
            </a:pPr>
            <a:r>
              <a:rPr lang="en-US" sz="1000" b="0" i="0" u="none" strike="noStrike" cap="none" dirty="0">
                <a:solidFill>
                  <a:schemeClr val="dk1"/>
                </a:solidFill>
                <a:latin typeface="Arial"/>
                <a:ea typeface="Arial"/>
                <a:cs typeface="Arial"/>
                <a:sym typeface="Arial"/>
              </a:rPr>
              <a:t>Calculate the Z-Score for </a:t>
            </a:r>
            <a:r>
              <a:rPr lang="en-US" sz="1000" b="1" i="0" u="none" strike="noStrike" cap="none" dirty="0">
                <a:solidFill>
                  <a:schemeClr val="dk1"/>
                </a:solidFill>
                <a:latin typeface="Arial"/>
                <a:ea typeface="Arial"/>
                <a:cs typeface="Arial"/>
                <a:sym typeface="Arial"/>
              </a:rPr>
              <a:t>Destination City Name</a:t>
            </a:r>
          </a:p>
          <a:p>
            <a:pPr marL="0" indent="0">
              <a:spcBef>
                <a:spcPts val="280"/>
              </a:spcBef>
              <a:buSzPct val="100000"/>
              <a:buNone/>
            </a:pPr>
            <a:endParaRPr lang="en-US" sz="1000" b="1" i="1" dirty="0"/>
          </a:p>
          <a:p>
            <a:pPr marL="0" indent="0">
              <a:spcBef>
                <a:spcPts val="280"/>
              </a:spcBef>
              <a:buSzPct val="100000"/>
              <a:buNone/>
            </a:pPr>
            <a:r>
              <a:rPr lang="en-US" sz="1000" i="1" dirty="0"/>
              <a:t>Question – </a:t>
            </a:r>
            <a:r>
              <a:rPr lang="en-US" sz="1000" dirty="0"/>
              <a:t>What are the interesting values?  What is driving the Z-Score?</a:t>
            </a:r>
          </a:p>
          <a:p>
            <a:pPr marL="0" indent="0">
              <a:spcBef>
                <a:spcPts val="280"/>
              </a:spcBef>
              <a:buSzPct val="100000"/>
              <a:buNone/>
            </a:pPr>
            <a:endParaRPr lang="en-US" sz="1000" dirty="0"/>
          </a:p>
          <a:p>
            <a:pPr marL="0" marR="0" lvl="0" indent="0" algn="l" rtl="0">
              <a:spcBef>
                <a:spcPts val="280"/>
              </a:spcBef>
              <a:spcAft>
                <a:spcPts val="0"/>
              </a:spcAft>
              <a:buClr>
                <a:schemeClr val="dk1"/>
              </a:buClr>
              <a:buSzPts val="1400"/>
              <a:buNone/>
            </a:pPr>
            <a:endParaRPr lang="en-US" sz="1100" b="0" i="0" u="none" strike="noStrike" cap="none" dirty="0">
              <a:solidFill>
                <a:schemeClr val="dk1"/>
              </a:solidFill>
              <a:latin typeface="Arial"/>
              <a:ea typeface="Arial"/>
              <a:cs typeface="Arial"/>
              <a:sym typeface="Arial"/>
            </a:endParaRPr>
          </a:p>
        </p:txBody>
      </p:sp>
      <p:sp>
        <p:nvSpPr>
          <p:cNvPr id="162" name="Shape 162"/>
          <p:cNvSpPr txBox="1">
            <a:spLocks noGrp="1"/>
          </p:cNvSpPr>
          <p:nvPr>
            <p:ph type="body" idx="2"/>
          </p:nvPr>
        </p:nvSpPr>
        <p:spPr>
          <a:xfrm>
            <a:off x="457204" y="1076326"/>
            <a:ext cx="3008313" cy="3518298"/>
          </a:xfrm>
          <a:prstGeom prst="rect">
            <a:avLst/>
          </a:prstGeom>
          <a:noFill/>
          <a:ln>
            <a:noFill/>
          </a:ln>
        </p:spPr>
        <p:txBody>
          <a:bodyPr wrap="square" lIns="91425" tIns="45700" rIns="91425" bIns="45700" anchor="t" anchorCtr="0">
            <a:noAutofit/>
          </a:bodyPr>
          <a:lstStyle/>
          <a:p>
            <a:pPr marL="171450" lvl="0" indent="-171450">
              <a:spcBef>
                <a:spcPts val="0"/>
              </a:spcBef>
              <a:buSzPts val="1050"/>
              <a:buFont typeface="Arial"/>
              <a:buChar char="•"/>
            </a:pPr>
            <a:r>
              <a:rPr lang="en-US" sz="800" dirty="0"/>
              <a:t>Z-Score enables us to standardize the data and compare it among datasets</a:t>
            </a:r>
          </a:p>
          <a:p>
            <a:pPr marL="171450" lvl="0" indent="-171450">
              <a:spcBef>
                <a:spcPts val="0"/>
              </a:spcBef>
              <a:buSzPts val="1050"/>
              <a:buFont typeface="Arial"/>
              <a:buChar char="•"/>
            </a:pPr>
            <a:endParaRPr lang="en-US" sz="800" dirty="0"/>
          </a:p>
          <a:p>
            <a:pPr marL="171450" lvl="0" indent="-171450">
              <a:spcBef>
                <a:spcPts val="0"/>
              </a:spcBef>
              <a:buSzPts val="1050"/>
              <a:buFont typeface="Arial"/>
              <a:buChar char="•"/>
            </a:pPr>
            <a:r>
              <a:rPr lang="en-US" sz="800" dirty="0"/>
              <a:t>It’s a calculation that enables you to quantify how many standard deviations from the mean the data is</a:t>
            </a:r>
          </a:p>
          <a:p>
            <a:pPr marL="171450" lvl="0" indent="-171450">
              <a:spcBef>
                <a:spcPts val="0"/>
              </a:spcBef>
              <a:buSzPts val="1050"/>
              <a:buFont typeface="Arial"/>
              <a:buChar char="•"/>
            </a:pPr>
            <a:endParaRPr lang="en-US" sz="800" dirty="0"/>
          </a:p>
          <a:p>
            <a:pPr marL="171450" lvl="0" indent="-171450">
              <a:spcBef>
                <a:spcPts val="0"/>
              </a:spcBef>
              <a:buSzPts val="1050"/>
              <a:buFont typeface="Arial"/>
              <a:buChar char="•"/>
            </a:pPr>
            <a:r>
              <a:rPr lang="en-US" sz="800" dirty="0"/>
              <a:t>Roughly 95% of the data should have a Z-Score between -2.0 and +2.0</a:t>
            </a:r>
          </a:p>
          <a:p>
            <a:pPr marL="171450" lvl="0" indent="-171450">
              <a:spcBef>
                <a:spcPts val="0"/>
              </a:spcBef>
              <a:buSzPts val="1050"/>
              <a:buFont typeface="Arial"/>
              <a:buChar char="•"/>
            </a:pPr>
            <a:endParaRPr lang="en-US" sz="800" dirty="0"/>
          </a:p>
          <a:p>
            <a:pPr marL="171450" lvl="0" indent="-171450">
              <a:spcBef>
                <a:spcPts val="0"/>
              </a:spcBef>
              <a:buSzPts val="1050"/>
              <a:buFont typeface="Arial"/>
              <a:buChar char="•"/>
            </a:pPr>
            <a:endParaRPr lang="en-US" sz="800" dirty="0"/>
          </a:p>
          <a:p>
            <a:pPr marL="171450" lvl="0" indent="-171450">
              <a:spcBef>
                <a:spcPts val="0"/>
              </a:spcBef>
              <a:buSzPts val="1050"/>
              <a:buFont typeface="Arial"/>
              <a:buChar char="•"/>
            </a:pPr>
            <a:endParaRPr lang="en-US" sz="800" dirty="0"/>
          </a:p>
          <a:p>
            <a:pPr marL="171450" indent="-171450">
              <a:spcBef>
                <a:spcPts val="0"/>
              </a:spcBef>
              <a:buSzPts val="1050"/>
              <a:buFont typeface="Arial"/>
              <a:buChar char="•"/>
            </a:pPr>
            <a:endParaRPr lang="en-US" sz="1050" dirty="0"/>
          </a:p>
        </p:txBody>
      </p:sp>
      <p:pic>
        <p:nvPicPr>
          <p:cNvPr id="3" name="Picture 2">
            <a:extLst>
              <a:ext uri="{FF2B5EF4-FFF2-40B4-BE49-F238E27FC236}">
                <a16:creationId xmlns:a16="http://schemas.microsoft.com/office/drawing/2014/main" id="{08E078AE-1E85-4F7A-9AB4-021D43D179B0}"/>
              </a:ext>
            </a:extLst>
          </p:cNvPr>
          <p:cNvPicPr>
            <a:picLocks noChangeAspect="1"/>
          </p:cNvPicPr>
          <p:nvPr/>
        </p:nvPicPr>
        <p:blipFill>
          <a:blip r:embed="rId3"/>
          <a:stretch>
            <a:fillRect/>
          </a:stretch>
        </p:blipFill>
        <p:spPr>
          <a:xfrm>
            <a:off x="637385" y="2188568"/>
            <a:ext cx="1323975" cy="523875"/>
          </a:xfrm>
          <a:prstGeom prst="rect">
            <a:avLst/>
          </a:prstGeom>
        </p:spPr>
      </p:pic>
    </p:spTree>
    <p:extLst>
      <p:ext uri="{BB962C8B-B14F-4D97-AF65-F5344CB8AC3E}">
        <p14:creationId xmlns:p14="http://schemas.microsoft.com/office/powerpoint/2010/main" val="1246014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4" y="204787"/>
            <a:ext cx="3008313" cy="871538"/>
          </a:xfrm>
          <a:prstGeom prst="rect">
            <a:avLst/>
          </a:prstGeom>
          <a:noFill/>
          <a:ln>
            <a:noFill/>
          </a:ln>
        </p:spPr>
        <p:txBody>
          <a:bodyPr wrap="square" lIns="91425" tIns="45700" rIns="91425" bIns="45700" anchor="b" anchorCtr="0">
            <a:noAutofit/>
          </a:bodyPr>
          <a:lstStyle/>
          <a:p>
            <a:pPr lvl="0"/>
            <a:r>
              <a:rPr lang="en-US" sz="2000" b="1" i="0" u="none" strike="noStrike" cap="none" dirty="0">
                <a:solidFill>
                  <a:srgbClr val="005087"/>
                </a:solidFill>
                <a:latin typeface="Arial"/>
                <a:ea typeface="Arial"/>
                <a:cs typeface="Arial"/>
                <a:sym typeface="Arial"/>
              </a:rPr>
              <a:t>Correlation Analysis</a:t>
            </a:r>
            <a:br>
              <a:rPr lang="en-US" sz="2000" b="1" i="0" u="none" strike="noStrike" cap="none" dirty="0">
                <a:solidFill>
                  <a:srgbClr val="005087"/>
                </a:solidFill>
                <a:latin typeface="Arial"/>
                <a:ea typeface="Arial"/>
                <a:cs typeface="Arial"/>
                <a:sym typeface="Arial"/>
              </a:rPr>
            </a:br>
            <a:r>
              <a:rPr lang="en-US" sz="1600" b="1" i="0" u="none" strike="noStrike" cap="none" dirty="0">
                <a:solidFill>
                  <a:srgbClr val="005087"/>
                </a:solidFill>
                <a:latin typeface="Arial"/>
                <a:ea typeface="Arial"/>
                <a:cs typeface="Arial"/>
                <a:sym typeface="Arial"/>
              </a:rPr>
              <a:t>(Advanced Analytics)</a:t>
            </a:r>
          </a:p>
        </p:txBody>
      </p:sp>
      <p:sp>
        <p:nvSpPr>
          <p:cNvPr id="161" name="Shape 161"/>
          <p:cNvSpPr txBox="1">
            <a:spLocks noGrp="1"/>
          </p:cNvSpPr>
          <p:nvPr>
            <p:ph type="body" idx="1"/>
          </p:nvPr>
        </p:nvSpPr>
        <p:spPr>
          <a:xfrm>
            <a:off x="3575050" y="204789"/>
            <a:ext cx="5111750" cy="4389835"/>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FF0000"/>
              </a:buClr>
              <a:buSzPts val="1050"/>
              <a:buFont typeface="Noto Sans Symbols"/>
              <a:buChar char="❑"/>
            </a:pPr>
            <a:r>
              <a:rPr lang="en-US" sz="1050" b="0" i="0" u="sng" strike="noStrike" cap="none" dirty="0">
                <a:solidFill>
                  <a:srgbClr val="FF0000"/>
                </a:solidFill>
                <a:latin typeface="Arial"/>
                <a:ea typeface="Arial"/>
                <a:cs typeface="Arial"/>
                <a:sym typeface="Arial"/>
              </a:rPr>
              <a:t>Dataset(s)</a:t>
            </a:r>
            <a:r>
              <a:rPr lang="en-US" sz="1050" b="0" i="0" u="none" strike="noStrike" cap="none" dirty="0">
                <a:solidFill>
                  <a:srgbClr val="FF0000"/>
                </a:solidFill>
                <a:latin typeface="Arial"/>
                <a:ea typeface="Arial"/>
                <a:cs typeface="Arial"/>
                <a:sym typeface="Arial"/>
              </a:rPr>
              <a:t>: FY18 - CPP Award Data</a:t>
            </a:r>
          </a:p>
          <a:p>
            <a:pPr marL="342900" marR="0" lvl="0" indent="-342900" algn="l" rtl="0">
              <a:spcBef>
                <a:spcPts val="0"/>
              </a:spcBef>
              <a:spcAft>
                <a:spcPts val="0"/>
              </a:spcAft>
              <a:buClr>
                <a:srgbClr val="FF0000"/>
              </a:buClr>
              <a:buSzPts val="1050"/>
              <a:buFont typeface="Noto Sans Symbols"/>
              <a:buChar char="❑"/>
            </a:pPr>
            <a:r>
              <a:rPr lang="en-US" sz="1050" u="sng" dirty="0">
                <a:solidFill>
                  <a:srgbClr val="FF0000"/>
                </a:solidFill>
              </a:rPr>
              <a:t>Question</a:t>
            </a:r>
            <a:r>
              <a:rPr lang="en-US" sz="1050" dirty="0">
                <a:solidFill>
                  <a:srgbClr val="FF0000"/>
                </a:solidFill>
              </a:rPr>
              <a:t>: Do Passenger Counts Affect Unrestricted Fares?</a:t>
            </a:r>
            <a:endParaRPr lang="en-US" sz="1050" b="0" i="0" u="none" strike="noStrike" cap="none" dirty="0">
              <a:solidFill>
                <a:srgbClr val="FF0000"/>
              </a:solidFill>
              <a:latin typeface="Arial"/>
              <a:ea typeface="Arial"/>
              <a:cs typeface="Arial"/>
              <a:sym typeface="Arial"/>
            </a:endParaRPr>
          </a:p>
          <a:p>
            <a:pPr marL="0" marR="0" lvl="0" indent="0" algn="l" rtl="0">
              <a:spcBef>
                <a:spcPts val="240"/>
              </a:spcBef>
              <a:spcAft>
                <a:spcPts val="0"/>
              </a:spcAft>
              <a:buClr>
                <a:schemeClr val="dk1"/>
              </a:buClr>
              <a:buFont typeface="Arial"/>
              <a:buNone/>
            </a:pPr>
            <a:r>
              <a:rPr lang="en-US" sz="1200" b="1" i="0" u="sng" strike="noStrike" cap="none" dirty="0">
                <a:solidFill>
                  <a:schemeClr val="dk1"/>
                </a:solidFill>
                <a:latin typeface="Arial"/>
                <a:ea typeface="Arial"/>
                <a:cs typeface="Arial"/>
                <a:sym typeface="Arial"/>
              </a:rPr>
              <a:t>Steps:</a:t>
            </a:r>
          </a:p>
          <a:p>
            <a:pPr marL="457200" marR="0" lvl="0" indent="-457200" algn="l" rtl="0">
              <a:spcBef>
                <a:spcPts val="280"/>
              </a:spcBef>
              <a:spcAft>
                <a:spcPts val="0"/>
              </a:spcAft>
              <a:buClr>
                <a:schemeClr val="dk1"/>
              </a:buClr>
              <a:buSzPct val="100000"/>
              <a:buFont typeface="Arial"/>
              <a:buAutoNum type="arabicPeriod"/>
            </a:pPr>
            <a:r>
              <a:rPr lang="en-US" sz="1000" b="0" i="0" u="none" strike="noStrike" cap="none" dirty="0">
                <a:solidFill>
                  <a:schemeClr val="dk1"/>
                </a:solidFill>
                <a:latin typeface="Arial"/>
                <a:ea typeface="Arial"/>
                <a:cs typeface="Arial"/>
                <a:sym typeface="Arial"/>
              </a:rPr>
              <a:t>Create a new sheet, call it </a:t>
            </a:r>
            <a:r>
              <a:rPr lang="en-US" sz="1000" b="1" i="0" u="none" strike="noStrike" cap="none" dirty="0">
                <a:solidFill>
                  <a:schemeClr val="dk1"/>
                </a:solidFill>
                <a:latin typeface="Arial"/>
                <a:ea typeface="Arial"/>
                <a:cs typeface="Arial"/>
                <a:sym typeface="Arial"/>
              </a:rPr>
              <a:t>Correlation Analysis</a:t>
            </a:r>
          </a:p>
          <a:p>
            <a:pPr marL="457200" marR="0" lvl="0" indent="-457200" algn="l" rtl="0">
              <a:spcBef>
                <a:spcPts val="280"/>
              </a:spcBef>
              <a:spcAft>
                <a:spcPts val="0"/>
              </a:spcAft>
              <a:buClr>
                <a:schemeClr val="dk1"/>
              </a:buClr>
              <a:buSzPct val="100000"/>
              <a:buFont typeface="Arial"/>
              <a:buAutoNum type="arabicPeriod"/>
            </a:pPr>
            <a:r>
              <a:rPr lang="en-US" sz="1000" b="0" i="0" u="none" strike="noStrike" cap="none" dirty="0">
                <a:solidFill>
                  <a:schemeClr val="dk1"/>
                </a:solidFill>
                <a:latin typeface="Arial"/>
                <a:ea typeface="Arial"/>
                <a:cs typeface="Arial"/>
                <a:sym typeface="Arial"/>
              </a:rPr>
              <a:t>Create a new Calculated Field, name it </a:t>
            </a:r>
            <a:r>
              <a:rPr lang="en-US" sz="1000" b="1" i="0" u="none" strike="noStrike" cap="none" dirty="0">
                <a:solidFill>
                  <a:schemeClr val="dk1"/>
                </a:solidFill>
                <a:latin typeface="Arial"/>
                <a:ea typeface="Arial"/>
                <a:cs typeface="Arial"/>
                <a:sym typeface="Arial"/>
              </a:rPr>
              <a:t>CORR </a:t>
            </a:r>
            <a:r>
              <a:rPr lang="en-US" sz="1000" b="1" i="0" u="none" strike="noStrike" cap="none" dirty="0" err="1">
                <a:solidFill>
                  <a:schemeClr val="dk1"/>
                </a:solidFill>
                <a:latin typeface="Arial"/>
                <a:ea typeface="Arial"/>
                <a:cs typeface="Arial"/>
                <a:sym typeface="Arial"/>
              </a:rPr>
              <a:t>Fare:Passenger</a:t>
            </a:r>
            <a:endParaRPr lang="en-US" sz="1000" b="1" i="0" u="none" strike="noStrike" cap="none" dirty="0">
              <a:solidFill>
                <a:schemeClr val="dk1"/>
              </a:solidFill>
              <a:latin typeface="Arial"/>
              <a:ea typeface="Arial"/>
              <a:cs typeface="Arial"/>
              <a:sym typeface="Arial"/>
            </a:endParaRPr>
          </a:p>
          <a:p>
            <a:pPr marL="800100" lvl="2" indent="0">
              <a:spcBef>
                <a:spcPts val="280"/>
              </a:spcBef>
              <a:buSzPct val="100000"/>
              <a:buNone/>
            </a:pPr>
            <a:r>
              <a:rPr lang="en-US" sz="700" i="1" dirty="0"/>
              <a:t>CORR([Passenger Count (PAX)],[Unrestricted Fare (YCA)])</a:t>
            </a:r>
          </a:p>
          <a:p>
            <a:pPr marL="457200" marR="0" lvl="0" indent="-457200" algn="l" rtl="0">
              <a:spcBef>
                <a:spcPts val="280"/>
              </a:spcBef>
              <a:spcAft>
                <a:spcPts val="0"/>
              </a:spcAft>
              <a:buClr>
                <a:schemeClr val="dk1"/>
              </a:buClr>
              <a:buSzPct val="100000"/>
              <a:buFont typeface="Arial"/>
              <a:buAutoNum type="arabicPeriod"/>
            </a:pPr>
            <a:r>
              <a:rPr lang="en-US" sz="1000" b="0" i="0" u="none" strike="noStrike" cap="none" dirty="0">
                <a:solidFill>
                  <a:schemeClr val="dk1"/>
                </a:solidFill>
                <a:latin typeface="Arial"/>
                <a:ea typeface="Arial"/>
                <a:cs typeface="Arial"/>
                <a:sym typeface="Arial"/>
              </a:rPr>
              <a:t>Drag </a:t>
            </a:r>
            <a:r>
              <a:rPr lang="en-US" sz="1000" b="1" dirty="0"/>
              <a:t>Origin City Name </a:t>
            </a:r>
            <a:r>
              <a:rPr lang="en-US" sz="1000" dirty="0"/>
              <a:t>and</a:t>
            </a:r>
            <a:r>
              <a:rPr lang="en-US" sz="1000" b="1" dirty="0"/>
              <a:t> Origin State </a:t>
            </a:r>
            <a:r>
              <a:rPr lang="en-US" sz="1000" i="0" u="none" strike="noStrike" cap="none" dirty="0">
                <a:solidFill>
                  <a:schemeClr val="dk1"/>
                </a:solidFill>
                <a:latin typeface="Arial"/>
                <a:ea typeface="Arial"/>
                <a:cs typeface="Arial"/>
                <a:sym typeface="Arial"/>
              </a:rPr>
              <a:t>to the Rows shelf</a:t>
            </a:r>
          </a:p>
          <a:p>
            <a:pPr marL="457200" indent="-457200">
              <a:spcBef>
                <a:spcPts val="280"/>
              </a:spcBef>
              <a:buSzPct val="100000"/>
              <a:buFont typeface="Arial"/>
              <a:buAutoNum type="arabicPeriod"/>
            </a:pPr>
            <a:r>
              <a:rPr lang="en-US" sz="1000" b="0" dirty="0"/>
              <a:t>Dra</a:t>
            </a:r>
            <a:r>
              <a:rPr lang="en-US" sz="1000" dirty="0"/>
              <a:t>g </a:t>
            </a:r>
            <a:r>
              <a:rPr lang="en-US" sz="1000" b="1" dirty="0"/>
              <a:t>CORR </a:t>
            </a:r>
            <a:r>
              <a:rPr lang="en-US" sz="1000" b="1" dirty="0" err="1"/>
              <a:t>Fare:Passenger</a:t>
            </a:r>
            <a:r>
              <a:rPr lang="en-US" sz="1000" b="1" dirty="0"/>
              <a:t> </a:t>
            </a:r>
            <a:r>
              <a:rPr lang="en-US" sz="1000" dirty="0"/>
              <a:t>to the Text marks card, then drag it to the filter (select Special and Non-null values) and Show Filter</a:t>
            </a:r>
          </a:p>
          <a:p>
            <a:pPr marL="0" indent="0">
              <a:spcBef>
                <a:spcPts val="280"/>
              </a:spcBef>
              <a:buSzPct val="100000"/>
              <a:buNone/>
            </a:pPr>
            <a:endParaRPr lang="en-US" sz="1000" i="1" dirty="0"/>
          </a:p>
          <a:p>
            <a:pPr marL="0" indent="0">
              <a:spcBef>
                <a:spcPts val="280"/>
              </a:spcBef>
              <a:buSzPct val="100000"/>
              <a:buNone/>
            </a:pPr>
            <a:r>
              <a:rPr lang="en-US" sz="1000" i="1" dirty="0"/>
              <a:t>Question – </a:t>
            </a:r>
            <a:r>
              <a:rPr lang="en-US" sz="1000" dirty="0"/>
              <a:t>What does the data tell us?</a:t>
            </a:r>
          </a:p>
          <a:p>
            <a:pPr marL="0" indent="0">
              <a:spcBef>
                <a:spcPts val="280"/>
              </a:spcBef>
              <a:buSzPct val="100000"/>
              <a:buNone/>
            </a:pPr>
            <a:endParaRPr lang="en-US" sz="1000" dirty="0"/>
          </a:p>
          <a:p>
            <a:pPr marL="457200" indent="-457200">
              <a:spcBef>
                <a:spcPts val="280"/>
              </a:spcBef>
              <a:buSzPct val="100000"/>
              <a:buFont typeface="Arial"/>
              <a:buAutoNum type="arabicPeriod"/>
            </a:pPr>
            <a:r>
              <a:rPr lang="en-US" sz="1000" dirty="0"/>
              <a:t>Create a new sheet, call if </a:t>
            </a:r>
            <a:r>
              <a:rPr lang="en-US" sz="1000" b="1" dirty="0"/>
              <a:t>Correlation Viz</a:t>
            </a:r>
          </a:p>
          <a:p>
            <a:pPr marL="457200" indent="-457200">
              <a:spcBef>
                <a:spcPts val="280"/>
              </a:spcBef>
              <a:buSzPct val="100000"/>
              <a:buFont typeface="Arial"/>
              <a:buAutoNum type="arabicPeriod"/>
            </a:pPr>
            <a:r>
              <a:rPr lang="en-US" sz="1000" dirty="0"/>
              <a:t>Drag</a:t>
            </a:r>
            <a:r>
              <a:rPr lang="en-US" sz="1000" b="1" dirty="0"/>
              <a:t> Passenger Count </a:t>
            </a:r>
            <a:r>
              <a:rPr lang="en-US" sz="1000" dirty="0"/>
              <a:t>to the Columns shelf</a:t>
            </a:r>
          </a:p>
          <a:p>
            <a:pPr marL="457200" indent="-457200">
              <a:spcBef>
                <a:spcPts val="280"/>
              </a:spcBef>
              <a:buSzPct val="100000"/>
              <a:buFont typeface="Arial"/>
              <a:buAutoNum type="arabicPeriod"/>
            </a:pPr>
            <a:r>
              <a:rPr lang="en-US" sz="1000" dirty="0"/>
              <a:t>Drag </a:t>
            </a:r>
            <a:r>
              <a:rPr lang="en-US" sz="1000" b="1" dirty="0"/>
              <a:t>Unrestricted Fare</a:t>
            </a:r>
            <a:r>
              <a:rPr lang="en-US" sz="1000" dirty="0"/>
              <a:t> to the Rows shelf</a:t>
            </a:r>
          </a:p>
          <a:p>
            <a:pPr marL="457200" indent="-457200">
              <a:spcBef>
                <a:spcPts val="280"/>
              </a:spcBef>
              <a:buSzPct val="100000"/>
              <a:buFont typeface="Arial"/>
              <a:buAutoNum type="arabicPeriod"/>
            </a:pPr>
            <a:r>
              <a:rPr lang="en-US" sz="1000" dirty="0"/>
              <a:t>Select Analysis from the menu and uncheck </a:t>
            </a:r>
            <a:r>
              <a:rPr lang="en-US" sz="1000" b="1" dirty="0"/>
              <a:t>Aggregate Measures</a:t>
            </a:r>
          </a:p>
          <a:p>
            <a:pPr marL="457200" indent="-457200">
              <a:spcBef>
                <a:spcPts val="280"/>
              </a:spcBef>
              <a:buSzPct val="100000"/>
              <a:buFont typeface="Arial"/>
              <a:buAutoNum type="arabicPeriod"/>
            </a:pPr>
            <a:r>
              <a:rPr lang="en-US" sz="1000" dirty="0"/>
              <a:t>Drag </a:t>
            </a:r>
            <a:r>
              <a:rPr lang="en-US" sz="1000" b="1" dirty="0"/>
              <a:t>City Pair</a:t>
            </a:r>
            <a:r>
              <a:rPr lang="en-US" sz="1000" dirty="0"/>
              <a:t> to the Labels marks card</a:t>
            </a:r>
          </a:p>
          <a:p>
            <a:pPr marL="457200" indent="-457200">
              <a:spcBef>
                <a:spcPts val="280"/>
              </a:spcBef>
              <a:buSzPct val="100000"/>
              <a:buFont typeface="Arial"/>
              <a:buAutoNum type="arabicPeriod"/>
            </a:pPr>
            <a:r>
              <a:rPr lang="en-US" sz="1000" dirty="0"/>
              <a:t>Bring in the filters from our first sheet</a:t>
            </a:r>
          </a:p>
          <a:p>
            <a:pPr marL="457200" indent="-457200">
              <a:spcBef>
                <a:spcPts val="280"/>
              </a:spcBef>
              <a:buSzPct val="100000"/>
              <a:buFont typeface="Arial"/>
              <a:buAutoNum type="arabicPeriod"/>
            </a:pPr>
            <a:r>
              <a:rPr lang="en-US" sz="1000" dirty="0"/>
              <a:t>Review the data by selecting a positive correlation coefficient and a negative correlation coefficient</a:t>
            </a:r>
          </a:p>
          <a:p>
            <a:pPr marL="457200" indent="-457200">
              <a:spcBef>
                <a:spcPts val="280"/>
              </a:spcBef>
              <a:buSzPct val="100000"/>
              <a:buFont typeface="Arial"/>
              <a:buAutoNum type="arabicPeriod"/>
            </a:pPr>
            <a:endParaRPr lang="en-US" sz="1000" dirty="0"/>
          </a:p>
          <a:p>
            <a:pPr marL="0" marR="0" lvl="0" indent="0" algn="l" rtl="0">
              <a:spcBef>
                <a:spcPts val="280"/>
              </a:spcBef>
              <a:spcAft>
                <a:spcPts val="0"/>
              </a:spcAft>
              <a:buClr>
                <a:schemeClr val="dk1"/>
              </a:buClr>
              <a:buSzPts val="1400"/>
              <a:buNone/>
            </a:pPr>
            <a:endParaRPr lang="en-US" sz="1100" b="0" i="0" u="none" strike="noStrike" cap="none" dirty="0">
              <a:solidFill>
                <a:schemeClr val="dk1"/>
              </a:solidFill>
              <a:latin typeface="Arial"/>
              <a:ea typeface="Arial"/>
              <a:cs typeface="Arial"/>
              <a:sym typeface="Arial"/>
            </a:endParaRPr>
          </a:p>
        </p:txBody>
      </p:sp>
      <p:sp>
        <p:nvSpPr>
          <p:cNvPr id="162" name="Shape 162"/>
          <p:cNvSpPr txBox="1">
            <a:spLocks noGrp="1"/>
          </p:cNvSpPr>
          <p:nvPr>
            <p:ph type="body" idx="2"/>
          </p:nvPr>
        </p:nvSpPr>
        <p:spPr>
          <a:xfrm>
            <a:off x="457204" y="1076326"/>
            <a:ext cx="3008313" cy="3518298"/>
          </a:xfrm>
          <a:prstGeom prst="rect">
            <a:avLst/>
          </a:prstGeom>
          <a:noFill/>
          <a:ln>
            <a:noFill/>
          </a:ln>
        </p:spPr>
        <p:txBody>
          <a:bodyPr wrap="square" lIns="91425" tIns="45700" rIns="91425" bIns="45700" anchor="t" anchorCtr="0">
            <a:noAutofit/>
          </a:bodyPr>
          <a:lstStyle/>
          <a:p>
            <a:pPr marL="171450" lvl="0" indent="-171450">
              <a:spcBef>
                <a:spcPts val="0"/>
              </a:spcBef>
              <a:buSzPts val="1050"/>
              <a:buFont typeface="Arial"/>
              <a:buChar char="•"/>
            </a:pPr>
            <a:r>
              <a:rPr lang="en-US" sz="800" dirty="0"/>
              <a:t>Identify linear relationship between a sample set of data for two variables (theoretically can include more variables but not in Tableau)</a:t>
            </a:r>
          </a:p>
          <a:p>
            <a:pPr marL="171450" lvl="0" indent="-171450">
              <a:spcBef>
                <a:spcPts val="0"/>
              </a:spcBef>
              <a:buSzPts val="1050"/>
              <a:buFont typeface="Arial"/>
              <a:buChar char="•"/>
            </a:pPr>
            <a:endParaRPr lang="en-US" sz="800" dirty="0"/>
          </a:p>
          <a:p>
            <a:pPr marL="171450" lvl="0" indent="-171450">
              <a:spcBef>
                <a:spcPts val="0"/>
              </a:spcBef>
              <a:buSzPts val="1050"/>
              <a:buFont typeface="Arial"/>
              <a:buChar char="•"/>
            </a:pPr>
            <a:r>
              <a:rPr lang="en-US" sz="800" dirty="0"/>
              <a:t>Tableau includes Pearson Product-Moment Correlation Coefficient (or Pearson Correlation Coefficient)</a:t>
            </a:r>
          </a:p>
          <a:p>
            <a:pPr marL="171450" lvl="0" indent="-171450">
              <a:spcBef>
                <a:spcPts val="0"/>
              </a:spcBef>
              <a:buSzPts val="1050"/>
              <a:buFont typeface="Arial"/>
              <a:buChar char="•"/>
            </a:pPr>
            <a:endParaRPr lang="en-US" sz="800" dirty="0"/>
          </a:p>
          <a:p>
            <a:pPr marL="171450" lvl="0" indent="-171450">
              <a:spcBef>
                <a:spcPts val="0"/>
              </a:spcBef>
              <a:buSzPts val="1050"/>
              <a:buFont typeface="Arial"/>
              <a:buChar char="•"/>
            </a:pPr>
            <a:r>
              <a:rPr lang="en-US" sz="800" dirty="0"/>
              <a:t>Coefficient value ranges from -1.0 to 1.0</a:t>
            </a:r>
          </a:p>
          <a:p>
            <a:pPr marL="628650" lvl="1" indent="-171450">
              <a:spcBef>
                <a:spcPts val="0"/>
              </a:spcBef>
              <a:buSzPts val="1050"/>
              <a:buFont typeface="Arial"/>
              <a:buChar char="•"/>
            </a:pPr>
            <a:r>
              <a:rPr lang="en-US" sz="600" dirty="0"/>
              <a:t>A value of 0 indicates that there is no association between the two variables. </a:t>
            </a:r>
          </a:p>
          <a:p>
            <a:pPr marL="628650" lvl="1" indent="-171450">
              <a:spcBef>
                <a:spcPts val="0"/>
              </a:spcBef>
              <a:buSzPts val="1050"/>
              <a:buFont typeface="Arial"/>
              <a:buChar char="•"/>
            </a:pPr>
            <a:r>
              <a:rPr lang="en-US" sz="600" dirty="0"/>
              <a:t>A value greater than 0 indicates a positive association; that is, as the value of one variable increases, so does the value of the other variable. </a:t>
            </a:r>
          </a:p>
          <a:p>
            <a:pPr marL="628650" lvl="1" indent="-171450">
              <a:spcBef>
                <a:spcPts val="0"/>
              </a:spcBef>
              <a:buSzPts val="1050"/>
              <a:buFont typeface="Arial"/>
              <a:buChar char="•"/>
            </a:pPr>
            <a:r>
              <a:rPr lang="en-US" sz="600" dirty="0"/>
              <a:t>A value less than 0 indicates a negative association; that is, as the value of one variable increases, the value of the other variable decreases. </a:t>
            </a:r>
          </a:p>
          <a:p>
            <a:pPr marL="171450" indent="-171450">
              <a:spcBef>
                <a:spcPts val="0"/>
              </a:spcBef>
              <a:buSzPts val="1050"/>
              <a:buFont typeface="Arial"/>
              <a:buChar char="•"/>
            </a:pPr>
            <a:endParaRPr lang="en-US" sz="1050" dirty="0"/>
          </a:p>
        </p:txBody>
      </p:sp>
      <p:pic>
        <p:nvPicPr>
          <p:cNvPr id="2" name="Picture 1">
            <a:extLst>
              <a:ext uri="{FF2B5EF4-FFF2-40B4-BE49-F238E27FC236}">
                <a16:creationId xmlns:a16="http://schemas.microsoft.com/office/drawing/2014/main" id="{64AEEDB1-FAE7-4F45-A81B-C12AEEFEA0A6}"/>
              </a:ext>
            </a:extLst>
          </p:cNvPr>
          <p:cNvPicPr>
            <a:picLocks noChangeAspect="1"/>
          </p:cNvPicPr>
          <p:nvPr/>
        </p:nvPicPr>
        <p:blipFill>
          <a:blip r:embed="rId3"/>
          <a:stretch>
            <a:fillRect/>
          </a:stretch>
        </p:blipFill>
        <p:spPr>
          <a:xfrm>
            <a:off x="1102126" y="3834949"/>
            <a:ext cx="1718466" cy="464450"/>
          </a:xfrm>
          <a:prstGeom prst="rect">
            <a:avLst/>
          </a:prstGeom>
        </p:spPr>
      </p:pic>
      <p:pic>
        <p:nvPicPr>
          <p:cNvPr id="5" name="Picture 4">
            <a:extLst>
              <a:ext uri="{FF2B5EF4-FFF2-40B4-BE49-F238E27FC236}">
                <a16:creationId xmlns:a16="http://schemas.microsoft.com/office/drawing/2014/main" id="{A508594E-8915-49B1-B2E7-3D3BD4357F3E}"/>
              </a:ext>
            </a:extLst>
          </p:cNvPr>
          <p:cNvPicPr>
            <a:picLocks noChangeAspect="1"/>
          </p:cNvPicPr>
          <p:nvPr/>
        </p:nvPicPr>
        <p:blipFill>
          <a:blip r:embed="rId4"/>
          <a:stretch>
            <a:fillRect/>
          </a:stretch>
        </p:blipFill>
        <p:spPr>
          <a:xfrm>
            <a:off x="1231922" y="2930600"/>
            <a:ext cx="1458875" cy="8313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57200" y="205978"/>
            <a:ext cx="8229600" cy="460772"/>
          </a:xfrm>
          <a:prstGeom prst="rect">
            <a:avLst/>
          </a:prstGeom>
          <a:noFill/>
          <a:ln>
            <a:noFill/>
          </a:ln>
        </p:spPr>
        <p:txBody>
          <a:bodyPr wrap="square" lIns="51425" tIns="51425" rIns="51425" bIns="51425" anchor="ctr" anchorCtr="0">
            <a:noAutofit/>
          </a:bodyPr>
          <a:lstStyle/>
          <a:p>
            <a:pPr marL="0" marR="0" lvl="0" indent="0" algn="r" rtl="0">
              <a:spcBef>
                <a:spcPts val="0"/>
              </a:spcBef>
              <a:spcAft>
                <a:spcPts val="0"/>
              </a:spcAft>
              <a:buNone/>
            </a:pPr>
            <a:r>
              <a:rPr lang="en-US" sz="1800" b="0" i="0" u="none" strike="noStrike" cap="none">
                <a:solidFill>
                  <a:srgbClr val="005087"/>
                </a:solidFill>
                <a:latin typeface="Arial"/>
                <a:ea typeface="Arial"/>
                <a:cs typeface="Arial"/>
                <a:sym typeface="Arial"/>
              </a:rPr>
              <a:t>End of Part 1</a:t>
            </a:r>
          </a:p>
        </p:txBody>
      </p:sp>
      <p:sp>
        <p:nvSpPr>
          <p:cNvPr id="202" name="Shape 202"/>
          <p:cNvSpPr txBox="1">
            <a:spLocks noGrp="1"/>
          </p:cNvSpPr>
          <p:nvPr>
            <p:ph type="body" idx="1"/>
          </p:nvPr>
        </p:nvSpPr>
        <p:spPr>
          <a:xfrm>
            <a:off x="1485900" y="925704"/>
            <a:ext cx="6099975" cy="3394575"/>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342900" marR="0" lvl="0" indent="-342900" algn="l" rtl="0">
              <a:spcBef>
                <a:spcPts val="36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342900" marR="0" lvl="0" indent="-342900" algn="l" rtl="0">
              <a:spcBef>
                <a:spcPts val="36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342900" marR="0" lvl="0" indent="-342900" algn="l" rtl="0">
              <a:spcBef>
                <a:spcPts val="36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171450" marR="0" lvl="0" indent="-6350" algn="l" rtl="0">
              <a:spcBef>
                <a:spcPts val="36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342900" marR="0" lvl="0" indent="-342900" algn="l" rtl="0">
              <a:spcBef>
                <a:spcPts val="36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342900" marR="0" lvl="0" indent="-342900" algn="l" rtl="0">
              <a:spcBef>
                <a:spcPts val="36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342900" marR="0" lvl="0" indent="-342900" algn="l" rtl="0">
              <a:spcBef>
                <a:spcPts val="36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342900" marR="0" lvl="0" indent="-342900" algn="l" rtl="0">
              <a:spcBef>
                <a:spcPts val="36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Any questions?</a:t>
            </a:r>
          </a:p>
          <a:p>
            <a:pPr marL="342900" marR="0" lvl="0" indent="-342900" algn="l" rtl="0">
              <a:spcBef>
                <a:spcPts val="36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Anything you’d like covered for next time?</a:t>
            </a:r>
          </a:p>
        </p:txBody>
      </p:sp>
      <p:pic>
        <p:nvPicPr>
          <p:cNvPr id="203" name="Shape 203" descr="Small Business"/>
          <p:cNvPicPr preferRelativeResize="0"/>
          <p:nvPr/>
        </p:nvPicPr>
        <p:blipFill rotWithShape="1">
          <a:blip r:embed="rId3">
            <a:alphaModFix/>
          </a:blip>
          <a:srcRect/>
          <a:stretch/>
        </p:blipFill>
        <p:spPr>
          <a:xfrm>
            <a:off x="2447950" y="993350"/>
            <a:ext cx="4459488" cy="2485900"/>
          </a:xfrm>
          <a:prstGeom prst="rect">
            <a:avLst/>
          </a:prstGeom>
          <a:noFill/>
          <a:ln>
            <a:noFill/>
          </a:ln>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9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9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2240</TotalTime>
  <Words>2294</Words>
  <Application>Microsoft Office PowerPoint</Application>
  <PresentationFormat>On-screen Show (16:9)</PresentationFormat>
  <Paragraphs>237</Paragraphs>
  <Slides>14</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ＭＳ Ｐゴシック</vt:lpstr>
      <vt:lpstr>Arial</vt:lpstr>
      <vt:lpstr>Cambria Math</vt:lpstr>
      <vt:lpstr>Noto Sans Symbols</vt:lpstr>
      <vt:lpstr>Blank Presentation</vt:lpstr>
      <vt:lpstr>1_Blank Presentation</vt:lpstr>
      <vt:lpstr>PowerPoint Presentation</vt:lpstr>
      <vt:lpstr>Pre-Class Activities</vt:lpstr>
      <vt:lpstr>Objectives</vt:lpstr>
      <vt:lpstr>Data Terminology</vt:lpstr>
      <vt:lpstr>Advanced Analytics Pane</vt:lpstr>
      <vt:lpstr>Level of Detail Analysis (Advanced Analytics)</vt:lpstr>
      <vt:lpstr>Z-Score Analysis (Analytics)</vt:lpstr>
      <vt:lpstr>Correlation Analysis (Advanced Analytics)</vt:lpstr>
      <vt:lpstr>End of Part 1</vt:lpstr>
      <vt:lpstr>Linear Regression (Advanced Analytics)</vt:lpstr>
      <vt:lpstr>K-Means (Advanced Analytics)</vt:lpstr>
      <vt:lpstr>Linear Regression (Advanced Analytics)</vt:lpstr>
      <vt:lpstr>Outside Tableau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Walter Mehra</dc:creator>
  <cp:lastModifiedBy>Walter Mehra</cp:lastModifiedBy>
  <cp:revision>186</cp:revision>
  <dcterms:modified xsi:type="dcterms:W3CDTF">2018-05-03T15:34:24Z</dcterms:modified>
</cp:coreProperties>
</file>