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64" r:id="rId5"/>
    <p:sldId id="265" r:id="rId6"/>
    <p:sldId id="290" r:id="rId7"/>
    <p:sldId id="266" r:id="rId8"/>
    <p:sldId id="269" r:id="rId9"/>
    <p:sldId id="270" r:id="rId10"/>
    <p:sldId id="277" r:id="rId11"/>
    <p:sldId id="271" r:id="rId12"/>
    <p:sldId id="280" r:id="rId13"/>
    <p:sldId id="272" r:id="rId14"/>
    <p:sldId id="278" r:id="rId15"/>
    <p:sldId id="281" r:id="rId16"/>
    <p:sldId id="279" r:id="rId17"/>
    <p:sldId id="294" r:id="rId18"/>
    <p:sldId id="297" r:id="rId19"/>
    <p:sldId id="275" r:id="rId20"/>
    <p:sldId id="268" r:id="rId21"/>
    <p:sldId id="282" r:id="rId22"/>
    <p:sldId id="283" r:id="rId23"/>
    <p:sldId id="295" r:id="rId24"/>
    <p:sldId id="274" r:id="rId25"/>
    <p:sldId id="293" r:id="rId26"/>
    <p:sldId id="296" r:id="rId27"/>
    <p:sldId id="288" r:id="rId28"/>
    <p:sldId id="292" r:id="rId29"/>
    <p:sldId id="286" r:id="rId30"/>
    <p:sldId id="276" r:id="rId31"/>
    <p:sldId id="262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028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414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232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678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713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5800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521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3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658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152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723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058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885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072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5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6096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0914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2450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1842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6903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620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8418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126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745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61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653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640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61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Introduction to Statistics</a:t>
            </a:r>
            <a:endParaRPr lang="en-US" sz="3600" b="1">
              <a:solidFill>
                <a:srgbClr val="0E3561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December 5</a:t>
            </a:r>
            <a:r>
              <a:rPr lang="en-US" sz="2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  <a:endParaRPr lang="en-US"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Table Vs. Histogram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1"/>
          <p:cNvSpPr txBox="1">
            <a:spLocks/>
          </p:cNvSpPr>
          <p:nvPr/>
        </p:nvSpPr>
        <p:spPr>
          <a:xfrm>
            <a:off x="1532653" y="5333999"/>
            <a:ext cx="6829350" cy="125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lang="en-US" b="1" i="1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29" y="3049061"/>
            <a:ext cx="7143750" cy="2882324"/>
          </a:xfrm>
          <a:prstGeom prst="rect">
            <a:avLst/>
          </a:prstGeom>
        </p:spPr>
      </p:pic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25206" y="1447800"/>
            <a:ext cx="6829350" cy="2628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Table </a:t>
            </a:r>
          </a:p>
          <a:p>
            <a:pPr marL="800100" lvl="1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Compact</a:t>
            </a:r>
          </a:p>
          <a:p>
            <a:pPr marL="800100" lvl="1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Easy to see the values</a:t>
            </a:r>
          </a:p>
          <a:p>
            <a:pPr marL="800100" lvl="1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Machine readable</a:t>
            </a: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Histogram</a:t>
            </a:r>
          </a:p>
          <a:p>
            <a:pPr marL="800100" lvl="1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patterns</a:t>
            </a:r>
          </a:p>
          <a:p>
            <a:pPr marL="800100" lvl="1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for human perception</a:t>
            </a: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3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Descriptive Statistics: Central Tendency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47800" y="1471245"/>
            <a:ext cx="6829350" cy="4260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Central Tendency - one number to describe the variable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Three ways to estimate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(bias, average)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A = [15, 20, 21, 20, 36, 15, 25, 15]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Mean(A) = sum(A)/count(A) = 167/8 = 20.875</a:t>
            </a: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Median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	A = </a:t>
            </a:r>
            <a:r>
              <a:rPr lang="en-US" b="1" i="1" dirty="0" smtClean="0">
                <a:solidFill>
                  <a:schemeClr val="dk1"/>
                </a:solidFill>
              </a:rPr>
              <a:t>[15,15,15,20,20,21,25,36]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	</a:t>
            </a:r>
            <a:r>
              <a:rPr lang="en-US" b="1" i="1" dirty="0" smtClean="0">
                <a:solidFill>
                  <a:schemeClr val="dk1"/>
                </a:solidFill>
              </a:rPr>
              <a:t>Median(A) = 20 (the mid point of A)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The most frequently occurring number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Mode(A) = 15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Can be applied to both quantitative and categorical data</a:t>
            </a: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1" i="1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Note: for normal distribution </a:t>
            </a:r>
            <a:r>
              <a:rPr lang="en-US" b="1" i="1" dirty="0" smtClean="0">
                <a:solidFill>
                  <a:schemeClr val="bg2"/>
                </a:solidFill>
              </a:rPr>
              <a:t>Mean = Median = Mode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87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82991"/>
            <a:ext cx="6884339" cy="4313009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7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1"/>
          <p:cNvSpPr txBox="1">
            <a:spLocks noGrp="1"/>
          </p:cNvSpPr>
          <p:nvPr>
            <p:ph type="body" idx="1"/>
          </p:nvPr>
        </p:nvSpPr>
        <p:spPr>
          <a:xfrm>
            <a:off x="1857450" y="1279687"/>
            <a:ext cx="4924350" cy="66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Compute Mean, Median, and Mode in Excel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506481" y="1917952"/>
            <a:ext cx="1524000" cy="1066800"/>
          </a:xfrm>
          <a:prstGeom prst="wedgeRoundRectCallout">
            <a:avLst>
              <a:gd name="adj1" fmla="val -288668"/>
              <a:gd name="adj2" fmla="val 50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built-in functions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7450" y="6182379"/>
            <a:ext cx="6067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How to create histogram in Excel</a:t>
            </a:r>
          </a:p>
          <a:p>
            <a:r>
              <a:rPr lang="en-US" sz="1100" dirty="0" smtClean="0"/>
              <a:t>https</a:t>
            </a:r>
            <a:r>
              <a:rPr lang="en-US" sz="1100" dirty="0"/>
              <a:t>://www.ablebits.com/office-addins-blog/2016/05/11/make-histogram-excel/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3673" y="548342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1065" y="548342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edian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422103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Average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0200" y="4572000"/>
            <a:ext cx="0" cy="564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39455" y="5334001"/>
            <a:ext cx="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5334001"/>
            <a:ext cx="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9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Descriptive Statistics: Dispersion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81553" y="1236639"/>
            <a:ext cx="6829350" cy="4260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Three common ways to estimate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- simply max - min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	A = [15, 20, 21, 20, 36, 15, 25, 15</a:t>
            </a:r>
            <a:r>
              <a:rPr lang="en-US" b="1" i="1" dirty="0" smtClean="0">
                <a:solidFill>
                  <a:schemeClr val="dk1"/>
                </a:solidFill>
              </a:rPr>
              <a:t>]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	</a:t>
            </a:r>
            <a:r>
              <a:rPr lang="en-US" b="1" i="1" dirty="0" smtClean="0">
                <a:solidFill>
                  <a:schemeClr val="dk1"/>
                </a:solidFill>
              </a:rPr>
              <a:t>Range(A) = 36 – 15 = 21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Note: a big outlier can greatly influence a result!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Variance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Show </a:t>
            </a:r>
            <a:r>
              <a:rPr lang="en-US" b="1" i="1" dirty="0">
                <a:solidFill>
                  <a:schemeClr val="dk1"/>
                </a:solidFill>
              </a:rPr>
              <a:t>the relation of each </a:t>
            </a:r>
            <a:r>
              <a:rPr lang="en-US" b="1" i="1" dirty="0" smtClean="0">
                <a:solidFill>
                  <a:schemeClr val="dk1"/>
                </a:solidFill>
              </a:rPr>
              <a:t>value </a:t>
            </a:r>
            <a:r>
              <a:rPr lang="en-US" b="1" i="1" dirty="0">
                <a:solidFill>
                  <a:schemeClr val="dk1"/>
                </a:solidFill>
              </a:rPr>
              <a:t>to the </a:t>
            </a:r>
            <a:r>
              <a:rPr lang="en-US" b="1" i="1" dirty="0" smtClean="0">
                <a:solidFill>
                  <a:schemeClr val="dk1"/>
                </a:solidFill>
              </a:rPr>
              <a:t>mean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      (variance around average)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Standard Deviation 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A square root of variance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dirty="0" smtClean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164196"/>
            <a:ext cx="1138409" cy="719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794" y="3995379"/>
            <a:ext cx="1617336" cy="94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274" y="4938402"/>
            <a:ext cx="3048747" cy="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Why Do We Square Differences 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 Variance and Standard Deviation?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19200" y="1901072"/>
            <a:ext cx="6829350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Imaging a data set</a:t>
            </a:r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A </a:t>
            </a:r>
            <a:r>
              <a:rPr lang="en-US" b="1" i="1" dirty="0">
                <a:solidFill>
                  <a:schemeClr val="dk1"/>
                </a:solidFill>
              </a:rPr>
              <a:t>= </a:t>
            </a:r>
            <a:r>
              <a:rPr lang="en-US" b="1" i="1" dirty="0" smtClean="0">
                <a:solidFill>
                  <a:schemeClr val="dk1"/>
                </a:solidFill>
              </a:rPr>
              <a:t>[4, 4, 0, -4, -4]	Average(A) = 0 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If we would not square differences, the negatives will compensate the positives and we would not get a true perception of the dispersion, i.e.: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	(4 – 0) + (4 – 0) + 0 + (-4 – 0) + (-4 – 0) = 0 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Can we take absolutes? Yes, this will be called Mean Deviation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However, Standard Deviation has proven to work better on most of datasets and is used way more often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Exercise: compute Mean and Standard Deviations for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A = [7, 1, -6, -2]</a:t>
            </a:r>
            <a:endParaRPr lang="en-US" b="1" i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	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75" y="3882272"/>
            <a:ext cx="3524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7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1"/>
          <p:cNvSpPr txBox="1">
            <a:spLocks noGrp="1"/>
          </p:cNvSpPr>
          <p:nvPr>
            <p:ph type="body" idx="1"/>
          </p:nvPr>
        </p:nvSpPr>
        <p:spPr>
          <a:xfrm>
            <a:off x="1857450" y="1279687"/>
            <a:ext cx="5457750" cy="66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Compute Standard Deviation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200" b="1" i="1" dirty="0" smtClean="0">
                <a:solidFill>
                  <a:schemeClr val="dk1"/>
                </a:solidFill>
              </a:rPr>
              <a:t>For A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200" b="1" i="1" dirty="0" smtClean="0">
                <a:solidFill>
                  <a:schemeClr val="dk1"/>
                </a:solidFill>
              </a:rPr>
              <a:t>For </a:t>
            </a:r>
            <a:r>
              <a:rPr lang="en-US" sz="1200" b="1" i="1" dirty="0">
                <a:solidFill>
                  <a:schemeClr val="dk1"/>
                </a:solidFill>
              </a:rPr>
              <a:t>B</a:t>
            </a:r>
            <a:endParaRPr lang="en-US" sz="1200" b="1" i="1" dirty="0" smtClean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65671"/>
            <a:ext cx="5967412" cy="3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87591" y="37878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Normal Distribution and Standard Deviation</a:t>
            </a:r>
            <a:endParaRPr lang="en-US" sz="20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0" y="2057400"/>
            <a:ext cx="6833414" cy="3840290"/>
            <a:chOff x="1524000" y="893635"/>
            <a:chExt cx="6833414" cy="3840290"/>
          </a:xfrm>
        </p:grpSpPr>
        <p:pic>
          <p:nvPicPr>
            <p:cNvPr id="2050" name="Picture 2" descr="Image result for standard devi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990600"/>
              <a:ext cx="5283451" cy="374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84200" y="990600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 / Average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404183" y="1238025"/>
              <a:ext cx="853617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67400" y="1526321"/>
              <a:ext cx="2095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One Standard Deviation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2225114"/>
              <a:ext cx="2185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Standard Deviations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957391" y="1681698"/>
              <a:ext cx="853617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592992" y="2503713"/>
              <a:ext cx="579208" cy="21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53757" y="893635"/>
              <a:ext cx="1707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Distribution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124200" y="1238025"/>
              <a:ext cx="710037" cy="44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37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38501"/>
            <a:ext cx="6888972" cy="2447926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Skew(ness) and Kurtosis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71600" y="1600200"/>
            <a:ext cx="6368802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bg2"/>
                </a:solidFill>
              </a:rPr>
              <a:t>Skew </a:t>
            </a:r>
            <a:r>
              <a:rPr lang="en-US" b="1" i="1" dirty="0" smtClean="0">
                <a:solidFill>
                  <a:schemeClr val="dk1"/>
                </a:solidFill>
              </a:rPr>
              <a:t>is a measure of “lack of symmetry” – the bigger is the skew the more asymmetric is the distribution</a:t>
            </a: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bg2"/>
                </a:solidFill>
                <a:sym typeface="Arial"/>
              </a:rPr>
              <a:t>Kurtosis</a:t>
            </a:r>
            <a:r>
              <a:rPr lang="en-US" b="1" i="1" u="none" strike="noStrike" cap="none" dirty="0" smtClean="0">
                <a:solidFill>
                  <a:schemeClr val="dk1"/>
                </a:solidFill>
                <a:sym typeface="Arial"/>
              </a:rPr>
              <a:t> is a measure of 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i="1" u="none" strike="noStrike" cap="none" dirty="0" smtClean="0">
                <a:solidFill>
                  <a:schemeClr val="dk1"/>
                </a:solidFill>
                <a:sym typeface="Arial"/>
              </a:rPr>
              <a:t>“</a:t>
            </a:r>
            <a:r>
              <a:rPr lang="en-US" b="1" i="1" u="none" strike="noStrike" cap="none" dirty="0" err="1" smtClean="0">
                <a:solidFill>
                  <a:schemeClr val="dk1"/>
                </a:solidFill>
                <a:sym typeface="Arial"/>
              </a:rPr>
              <a:t>Peakedness</a:t>
            </a:r>
            <a:r>
              <a:rPr lang="en-US" b="1" i="1" u="none" strike="noStrike" cap="none" dirty="0" smtClean="0">
                <a:solidFill>
                  <a:schemeClr val="dk1"/>
                </a:solidFill>
                <a:sym typeface="Arial"/>
              </a:rPr>
              <a:t>” (Wolfram </a:t>
            </a:r>
            <a:r>
              <a:rPr lang="en-US" b="1" i="1" u="none" strike="noStrike" cap="none" dirty="0" err="1" smtClean="0">
                <a:solidFill>
                  <a:schemeClr val="dk1"/>
                </a:solidFill>
                <a:sym typeface="Arial"/>
              </a:rPr>
              <a:t>MathWorld</a:t>
            </a:r>
            <a:r>
              <a:rPr lang="en-US" b="1" i="1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i="1" u="none" strike="noStrike" cap="none" dirty="0" smtClean="0">
                <a:solidFill>
                  <a:schemeClr val="dk1"/>
                </a:solidFill>
                <a:sym typeface="Arial"/>
              </a:rPr>
              <a:t>Combined weight of the “tails” relative to the rest of the distribution (Dr. Donald Wheeler)</a:t>
            </a:r>
            <a:endParaRPr lang="en-US" b="1" i="1" u="none" strike="noStrike" cap="none" dirty="0">
              <a:solidFill>
                <a:schemeClr val="dk1"/>
              </a:solidFill>
              <a:sym typeface="Arial"/>
            </a:endParaRP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u="none" strike="noStrike" cap="none" dirty="0" smtClean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5686427"/>
            <a:ext cx="4572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rgbClr val="FF7C80"/>
                </a:solidFill>
              </a:rPr>
              <a:t>Normal distribution </a:t>
            </a:r>
            <a:r>
              <a:rPr lang="en-US" b="1" i="1" dirty="0" smtClean="0">
                <a:solidFill>
                  <a:schemeClr val="dk1"/>
                </a:solidFill>
              </a:rPr>
              <a:t>Skew = 0, Kurtosis = 3</a:t>
            </a:r>
            <a:endParaRPr lang="en-US" b="1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8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3835" y="41756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Normal, Binomial and Poisson </a:t>
            </a:r>
            <a:r>
              <a:rPr lang="en-US" sz="3000" dirty="0" smtClean="0">
                <a:solidFill>
                  <a:srgbClr val="00467F"/>
                </a:solidFill>
              </a:rPr>
              <a:t>Distributions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1"/>
          </p:nvPr>
        </p:nvSpPr>
        <p:spPr>
          <a:xfrm>
            <a:off x="939852" y="1923543"/>
            <a:ext cx="4931004" cy="382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</a:rPr>
              <a:t>Normal distribution </a:t>
            </a:r>
            <a:r>
              <a:rPr lang="en-US" b="1" i="1" dirty="0" smtClean="0"/>
              <a:t>(Gaussian) is a probability distribution of a (truly) random continuous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</a:rPr>
              <a:t>Binomial distribution </a:t>
            </a:r>
            <a:r>
              <a:rPr lang="en-US" b="1" i="1" dirty="0" smtClean="0"/>
              <a:t>is a probability distribution of a discrete random variable (have mutually exclusive outcomes), e.g. coin flipping 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For a large number of evens approaches normal distribution curve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</a:rPr>
              <a:t>Poisson distribution </a:t>
            </a:r>
            <a:r>
              <a:rPr lang="en-US" b="1" i="1" dirty="0" smtClean="0"/>
              <a:t>describes probability of a certain number of events within a certain period of time, e.g. cars passing traffic light, radioactive decay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For large number of events approaches normal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62700" y="1797741"/>
            <a:ext cx="2324100" cy="1896975"/>
            <a:chOff x="6368984" y="2417584"/>
            <a:chExt cx="2324100" cy="1896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8984" y="2561959"/>
              <a:ext cx="2324100" cy="1752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09086" y="2417584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905590" y="2823419"/>
              <a:ext cx="297451" cy="244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7780952" y="2917102"/>
              <a:ext cx="544880" cy="476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87110" y="241758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Binomial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0" y="3886457"/>
            <a:ext cx="2540000" cy="1905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35777" y="4225644"/>
            <a:ext cx="8226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9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5631776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Reaching </a:t>
            </a:r>
            <a:r>
              <a:rPr lang="en-US" b="1" i="1" dirty="0">
                <a:solidFill>
                  <a:schemeClr val="dk1"/>
                </a:solidFill>
              </a:rPr>
              <a:t>conclusions that extend beyond the immediate </a:t>
            </a:r>
            <a:r>
              <a:rPr lang="en-US" b="1" i="1" dirty="0" smtClean="0">
                <a:solidFill>
                  <a:schemeClr val="dk1"/>
                </a:solidFill>
              </a:rPr>
              <a:t>data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Identify trends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Establish </a:t>
            </a:r>
            <a:r>
              <a:rPr lang="en-US" b="1" i="1" dirty="0">
                <a:solidFill>
                  <a:schemeClr val="dk1"/>
                </a:solidFill>
              </a:rPr>
              <a:t>relations between independent and dependent variables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</a:t>
            </a: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comparison of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Variables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to a model or pattern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Can </a:t>
            </a:r>
            <a:r>
              <a:rPr lang="en-US" b="1" i="1" dirty="0" smtClean="0">
                <a:solidFill>
                  <a:schemeClr val="dk1"/>
                </a:solidFill>
              </a:rPr>
              <a:t>be qualitatively accessed by plotting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Can be quantitatively accessed by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Covariance and Correlation (compare patterns)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>
                <a:solidFill>
                  <a:schemeClr val="dk1"/>
                </a:solidFill>
              </a:rPr>
              <a:t>T-test (compare </a:t>
            </a:r>
            <a:r>
              <a:rPr lang="en-US" b="1" i="1" dirty="0" smtClean="0">
                <a:solidFill>
                  <a:schemeClr val="dk1"/>
                </a:solidFill>
              </a:rPr>
              <a:t>means</a:t>
            </a:r>
            <a:r>
              <a:rPr lang="en-US" b="1" i="1" dirty="0" smtClean="0">
                <a:solidFill>
                  <a:schemeClr val="dk1"/>
                </a:solidFill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>
                <a:solidFill>
                  <a:schemeClr val="dk1"/>
                </a:solidFill>
              </a:rPr>
              <a:t>ANOVA (compare variances</a:t>
            </a:r>
            <a:r>
              <a:rPr lang="en-US" b="1" i="1" dirty="0" smtClean="0">
                <a:solidFill>
                  <a:schemeClr val="dk1"/>
                </a:solidFill>
              </a:rPr>
              <a:t>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62200"/>
            <a:ext cx="3057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Course Outline</a:t>
            </a:r>
            <a:endParaRPr lang="en-US" sz="3000" b="1" i="0" u="none" strike="noStrike" cap="none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75388" y="2133600"/>
            <a:ext cx="6829350" cy="38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solidFill>
                  <a:schemeClr val="dk1"/>
                </a:solidFill>
              </a:rPr>
              <a:t>What is statistics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0" u="none" strike="noStrike" cap="none" dirty="0" smtClean="0">
                <a:solidFill>
                  <a:schemeClr val="dk1"/>
                </a:solidFill>
                <a:sym typeface="Arial"/>
              </a:rPr>
              <a:t>Major definitions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Exploratory analysis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Descriptive statistics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Inferential statistics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Probability and statistics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solidFill>
                  <a:schemeClr val="dk1"/>
                </a:solidFill>
              </a:rPr>
              <a:t>Additional training</a:t>
            </a:r>
            <a:endParaRPr lang="en-US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4500" y="1066800"/>
            <a:ext cx="8172300" cy="47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describe how two variables deviate from expected values (means/averages)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>
                <a:solidFill>
                  <a:schemeClr val="dk1"/>
                </a:solidFill>
              </a:rPr>
              <a:t>Covariance is </a:t>
            </a:r>
            <a:r>
              <a:rPr lang="en-US" b="1" i="1" dirty="0" smtClean="0">
                <a:solidFill>
                  <a:schemeClr val="dk1"/>
                </a:solidFill>
              </a:rPr>
              <a:t>average </a:t>
            </a:r>
            <a:r>
              <a:rPr lang="en-US" b="1" i="1" dirty="0">
                <a:solidFill>
                  <a:schemeClr val="dk1"/>
                </a:solidFill>
              </a:rPr>
              <a:t>of the products of deviations of each variable from its mean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(coefficient) is “normalized” dimensionless covariance, i.e. </a:t>
            </a:r>
          </a:p>
          <a:p>
            <a:pPr marL="114300" indent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800" b="1" i="1" dirty="0" smtClean="0">
                <a:solidFill>
                  <a:schemeClr val="dk1"/>
                </a:solidFill>
              </a:rPr>
              <a:t>      </a:t>
            </a:r>
            <a:r>
              <a:rPr lang="en-US" sz="1400" b="1" i="1" dirty="0" smtClean="0">
                <a:solidFill>
                  <a:schemeClr val="dk1"/>
                </a:solidFill>
              </a:rPr>
              <a:t>Correlation(A,B</a:t>
            </a:r>
            <a:r>
              <a:rPr lang="en-US" sz="1400" b="1" i="1" dirty="0">
                <a:solidFill>
                  <a:schemeClr val="dk1"/>
                </a:solidFill>
              </a:rPr>
              <a:t>) = Covariance(A,B) / </a:t>
            </a:r>
            <a:r>
              <a:rPr lang="en-US" sz="1400" b="1" i="1" dirty="0" smtClean="0">
                <a:solidFill>
                  <a:schemeClr val="dk1"/>
                </a:solidFill>
              </a:rPr>
              <a:t>((Standard Deviation(A))(</a:t>
            </a:r>
            <a:r>
              <a:rPr lang="en-US" sz="1400" b="1" i="1" dirty="0">
                <a:solidFill>
                  <a:schemeClr val="dk1"/>
                </a:solidFill>
              </a:rPr>
              <a:t>Standard </a:t>
            </a:r>
            <a:r>
              <a:rPr lang="en-US" sz="1400" b="1" i="1" dirty="0" smtClean="0">
                <a:solidFill>
                  <a:schemeClr val="dk1"/>
                </a:solidFill>
              </a:rPr>
              <a:t>Deviation(B</a:t>
            </a:r>
            <a:r>
              <a:rPr lang="en-US" sz="1400" b="1" i="1" dirty="0">
                <a:solidFill>
                  <a:schemeClr val="dk1"/>
                </a:solidFill>
              </a:rPr>
              <a:t>)))</a:t>
            </a:r>
            <a:endParaRPr lang="en-US" sz="1800" b="1" i="1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Example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A = [3, 2, 4, 5, 6]	</a:t>
            </a:r>
            <a:r>
              <a:rPr lang="en-US" b="1" i="1" dirty="0">
                <a:solidFill>
                  <a:schemeClr val="dk1"/>
                </a:solidFill>
              </a:rPr>
              <a:t>Average(A) = </a:t>
            </a:r>
            <a:r>
              <a:rPr lang="en-US" b="1" i="1" dirty="0" smtClean="0">
                <a:solidFill>
                  <a:schemeClr val="dk1"/>
                </a:solidFill>
              </a:rPr>
              <a:t>4</a:t>
            </a:r>
            <a:endParaRPr lang="en-US" b="1" i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B = [9, 7, 12, 15, 17]	</a:t>
            </a:r>
            <a:r>
              <a:rPr lang="en-US" b="1" i="1" dirty="0">
                <a:solidFill>
                  <a:schemeClr val="dk1"/>
                </a:solidFill>
              </a:rPr>
              <a:t>Average(B) = 12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Covariance</a:t>
            </a:r>
            <a:r>
              <a:rPr lang="en-US" b="1" i="1" dirty="0" smtClean="0">
                <a:solidFill>
                  <a:schemeClr val="dk1"/>
                </a:solidFill>
              </a:rPr>
              <a:t>(A,B) = 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chemeClr val="dk1"/>
                </a:solidFill>
              </a:rPr>
              <a:t> </a:t>
            </a:r>
            <a:r>
              <a:rPr lang="en-US" b="1" i="1" dirty="0" smtClean="0">
                <a:solidFill>
                  <a:schemeClr val="dk1"/>
                </a:solidFill>
              </a:rPr>
              <a:t>  = ((3 – 4)(9 – 12) + (2 – 4)(7 – 12) + (4 – 4)(12 – 12) + (5 – 4)(15 – 12) + (6 – 4)(17 – 12))/5 =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   = 5.2</a:t>
            </a:r>
            <a:endParaRPr lang="en-US" b="1" i="1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Exercise: use Excel to compute covariance and correlation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95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403388"/>
            <a:ext cx="8229600" cy="87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1"/>
          <p:cNvSpPr txBox="1">
            <a:spLocks noGrp="1"/>
          </p:cNvSpPr>
          <p:nvPr>
            <p:ph type="body" idx="1"/>
          </p:nvPr>
        </p:nvSpPr>
        <p:spPr>
          <a:xfrm>
            <a:off x="1857450" y="1279687"/>
            <a:ext cx="5457750" cy="66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Compute Covariance and Correlation Coefficient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200" b="1" i="1" dirty="0" smtClean="0">
                <a:solidFill>
                  <a:schemeClr val="dk1"/>
                </a:solidFill>
              </a:rPr>
              <a:t>For A and B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200" b="1" i="1" dirty="0" smtClean="0">
                <a:solidFill>
                  <a:schemeClr val="dk1"/>
                </a:solidFill>
              </a:rPr>
              <a:t>For A and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62200"/>
            <a:ext cx="6063390" cy="35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6858000" cy="4044179"/>
          </a:xfrm>
          <a:prstGeom prst="rect">
            <a:avLst/>
          </a:prstGeom>
        </p:spPr>
      </p:pic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457200" y="403388"/>
            <a:ext cx="8229600" cy="87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Exercise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91"/>
          <p:cNvSpPr txBox="1">
            <a:spLocks noGrp="1"/>
          </p:cNvSpPr>
          <p:nvPr>
            <p:ph type="body" idx="1"/>
          </p:nvPr>
        </p:nvSpPr>
        <p:spPr>
          <a:xfrm>
            <a:off x="1843125" y="1066800"/>
            <a:ext cx="5457750" cy="66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Compute Covariance and Correlation Coefficient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200" b="1" i="1" dirty="0" smtClean="0">
                <a:solidFill>
                  <a:schemeClr val="dk1"/>
                </a:solidFill>
              </a:rPr>
              <a:t>For A and C, where C is shifted A</a:t>
            </a:r>
          </a:p>
        </p:txBody>
      </p:sp>
    </p:spTree>
    <p:extLst>
      <p:ext uri="{BB962C8B-B14F-4D97-AF65-F5344CB8AC3E}">
        <p14:creationId xmlns:p14="http://schemas.microsoft.com/office/powerpoint/2010/main" val="103087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What is Probability?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60230" y="1371600"/>
            <a:ext cx="6893170" cy="1409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The </a:t>
            </a:r>
            <a:r>
              <a:rPr lang="en-US" b="1" i="1" dirty="0">
                <a:solidFill>
                  <a:schemeClr val="dk1"/>
                </a:solidFill>
              </a:rPr>
              <a:t>extent to which an event is likely to occur, measured by the ratio of the favorable cases to the whole number of cases possible</a:t>
            </a: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61" y="2087246"/>
            <a:ext cx="4712677" cy="2378703"/>
          </a:xfrm>
          <a:prstGeom prst="rect">
            <a:avLst/>
          </a:prstGeom>
        </p:spPr>
      </p:pic>
      <p:sp>
        <p:nvSpPr>
          <p:cNvPr id="7" name="Shape 91"/>
          <p:cNvSpPr txBox="1">
            <a:spLocks/>
          </p:cNvSpPr>
          <p:nvPr/>
        </p:nvSpPr>
        <p:spPr>
          <a:xfrm>
            <a:off x="1395046" y="4648200"/>
            <a:ext cx="6623538" cy="1632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P(A or B) = P(A) + P(B)             P(A &amp; B) = P(A) * P(B)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Example: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 i="1" dirty="0">
                <a:solidFill>
                  <a:schemeClr val="dk1"/>
                </a:solidFill>
              </a:rPr>
              <a:t>	</a:t>
            </a:r>
            <a:r>
              <a:rPr lang="en-US" b="1" i="1" dirty="0" smtClean="0">
                <a:solidFill>
                  <a:schemeClr val="dk1"/>
                </a:solidFill>
              </a:rPr>
              <a:t>Fair coin: two equal possibilities P(Head) = P(Tail) = 1/2	Probability of Head or Tail = 1/2 + 1/2 = 1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 i="1" dirty="0">
                <a:solidFill>
                  <a:schemeClr val="dk1"/>
                </a:solidFill>
              </a:rPr>
              <a:t>	</a:t>
            </a:r>
            <a:r>
              <a:rPr lang="en-US" b="1" i="1" dirty="0" smtClean="0">
                <a:solidFill>
                  <a:schemeClr val="dk1"/>
                </a:solidFill>
              </a:rPr>
              <a:t>Probability of Head after Tail = 1/2 * 1/2 = 1/4</a:t>
            </a:r>
          </a:p>
        </p:txBody>
      </p:sp>
    </p:spTree>
    <p:extLst>
      <p:ext uri="{BB962C8B-B14F-4D97-AF65-F5344CB8AC3E}">
        <p14:creationId xmlns:p14="http://schemas.microsoft.com/office/powerpoint/2010/main" val="349705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-US" sz="3000" b="1" i="0" u="none" strike="noStrike" cap="none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and Statistics</a:t>
            </a:r>
            <a:r>
              <a:rPr lang="en-US" sz="3000">
                <a:solidFill>
                  <a:srgbClr val="00467F"/>
                </a:solidFill>
              </a:rPr>
              <a:t/>
            </a:r>
            <a:br>
              <a:rPr lang="en-US" sz="3000">
                <a:solidFill>
                  <a:srgbClr val="00467F"/>
                </a:solidFill>
              </a:rPr>
            </a:br>
            <a:r>
              <a:rPr lang="en-US" sz="3000" smtClean="0">
                <a:solidFill>
                  <a:srgbClr val="00467F"/>
                </a:solidFill>
              </a:rPr>
              <a:t>Where is the connection?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1981200"/>
            <a:ext cx="6623538" cy="1409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A (very) facilitated explanation: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Probability: from model to data distribution (create/analyze a model and predict an outcome)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Statistics: from data distribution to model (what effects the outcome)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Connection – math behind models and data distribution</a:t>
            </a:r>
            <a:endParaRPr lang="en-US" b="1" i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5118755" cy="20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09" y="3232884"/>
            <a:ext cx="1338846" cy="1338846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581399" y="2251085"/>
            <a:ext cx="5400978" cy="3093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5664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Probability and Statistics</a:t>
            </a:r>
            <a:r>
              <a:rPr lang="en-US" sz="3000" dirty="0">
                <a:solidFill>
                  <a:srgbClr val="00467F"/>
                </a:solidFill>
              </a:rPr>
              <a:t> </a:t>
            </a:r>
            <a:r>
              <a:rPr lang="en-US" sz="3000" dirty="0" smtClean="0">
                <a:solidFill>
                  <a:srgbClr val="00467F"/>
                </a:solidFill>
              </a:rPr>
              <a:t>Together</a:t>
            </a:r>
            <a:r>
              <a:rPr lang="en-US" sz="3000" dirty="0">
                <a:solidFill>
                  <a:srgbClr val="00467F"/>
                </a:solidFill>
              </a:rPr>
              <a:t/>
            </a:r>
            <a:br>
              <a:rPr lang="en-US" sz="3000" dirty="0">
                <a:solidFill>
                  <a:srgbClr val="00467F"/>
                </a:solidFill>
              </a:rPr>
            </a:br>
            <a:r>
              <a:rPr lang="en-US" sz="2000" dirty="0" smtClean="0">
                <a:solidFill>
                  <a:srgbClr val="00467F"/>
                </a:solidFill>
              </a:rPr>
              <a:t>Predictive Analytics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38" y="2282087"/>
            <a:ext cx="4174765" cy="3185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445" y="2497968"/>
            <a:ext cx="3192509" cy="2745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1182" y="1657054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99" y="1626052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Probability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397" y="5450800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Analyze 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6227" y="5406426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9851" y="541530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behavior under 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various conditions 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" y="2251084"/>
            <a:ext cx="5105399" cy="3075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129" y="4343131"/>
            <a:ext cx="4519741" cy="25198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1447800"/>
            <a:ext cx="68580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Regression</a:t>
            </a:r>
            <a:r>
              <a:rPr lang="en-US" dirty="0"/>
              <a:t> is a method for fitting a curve through a set of points using some goodness-of-fit </a:t>
            </a:r>
            <a:r>
              <a:rPr lang="en-US" dirty="0" smtClean="0"/>
              <a:t>criterion</a:t>
            </a:r>
          </a:p>
          <a:p>
            <a:endParaRPr lang="en-US" sz="1000" dirty="0"/>
          </a:p>
          <a:p>
            <a:r>
              <a:rPr lang="en-US" b="1" dirty="0">
                <a:solidFill>
                  <a:srgbClr val="0070C0"/>
                </a:solidFill>
              </a:rPr>
              <a:t>Linear regression </a:t>
            </a:r>
            <a:r>
              <a:rPr lang="en-US" dirty="0"/>
              <a:t>is the most common type of regression</a:t>
            </a: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Least </a:t>
            </a:r>
            <a:r>
              <a:rPr lang="en-US" b="1" dirty="0">
                <a:solidFill>
                  <a:srgbClr val="0070C0"/>
                </a:solidFill>
              </a:rPr>
              <a:t>Squares Fitting </a:t>
            </a:r>
            <a:r>
              <a:rPr lang="en-US" dirty="0"/>
              <a:t>is the simplest mathematical procedure for finding the best-fitting curve to a given set of points by minimizing the sum of the squares of the offsets ("the residuals") of the points from the curve</a:t>
            </a:r>
          </a:p>
          <a:p>
            <a:endParaRPr lang="en-US" sz="105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Regression </a:t>
            </a:r>
            <a:r>
              <a:rPr lang="en-US" b="1" dirty="0">
                <a:solidFill>
                  <a:srgbClr val="0070C0"/>
                </a:solidFill>
              </a:rPr>
              <a:t>analysis </a:t>
            </a:r>
            <a:r>
              <a:rPr lang="en-US" dirty="0"/>
              <a:t>is a set of statistical processes for estimating the relationships among </a:t>
            </a:r>
            <a:r>
              <a:rPr lang="en-US" dirty="0" smtClean="0"/>
              <a:t>variables</a:t>
            </a:r>
          </a:p>
          <a:p>
            <a:endParaRPr lang="en-US" sz="1000" dirty="0"/>
          </a:p>
          <a:p>
            <a:r>
              <a:rPr lang="en-US" dirty="0" smtClean="0"/>
              <a:t>Regression </a:t>
            </a:r>
            <a:r>
              <a:rPr lang="en-US" dirty="0"/>
              <a:t>analysis is used to understand which among the independent variables are related to the dependent variable, and to explore the forms of these </a:t>
            </a:r>
            <a:r>
              <a:rPr lang="en-US" dirty="0" smtClean="0"/>
              <a:t>relationships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52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79349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91"/>
          <p:cNvSpPr txBox="1">
            <a:spLocks/>
          </p:cNvSpPr>
          <p:nvPr/>
        </p:nvSpPr>
        <p:spPr>
          <a:xfrm>
            <a:off x="952500" y="1828800"/>
            <a:ext cx="7239000" cy="40878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/>
              <a:t>T-test (A.K.A. Student’s </a:t>
            </a:r>
            <a:r>
              <a:rPr lang="en-US" sz="1400" b="1" dirty="0"/>
              <a:t>t </a:t>
            </a:r>
            <a:r>
              <a:rPr lang="en-US" sz="1400" b="1" dirty="0" smtClean="0"/>
              <a:t>test)</a:t>
            </a:r>
            <a:r>
              <a:rPr lang="en-US" sz="1400" dirty="0"/>
              <a:t> is a </a:t>
            </a:r>
            <a:r>
              <a:rPr lang="en-US" sz="1400" b="1" dirty="0"/>
              <a:t>statistical test</a:t>
            </a:r>
            <a:r>
              <a:rPr lang="en-US" sz="1400" dirty="0"/>
              <a:t> which is widely used to compare the mean of two groups of </a:t>
            </a:r>
            <a:r>
              <a:rPr lang="en-US" sz="1400" dirty="0" smtClean="0"/>
              <a:t>samples, i.e.: to </a:t>
            </a:r>
            <a:r>
              <a:rPr lang="en-US" sz="1400" dirty="0"/>
              <a:t>evaluate whether the means of the two sets of data are statistically </a:t>
            </a:r>
            <a:r>
              <a:rPr lang="en-US" sz="1400" b="1" dirty="0"/>
              <a:t>significantly</a:t>
            </a:r>
            <a:r>
              <a:rPr lang="en-US" sz="1400" dirty="0"/>
              <a:t> different from each other.</a:t>
            </a:r>
          </a:p>
          <a:p>
            <a:r>
              <a:rPr lang="en-US" sz="1400" dirty="0"/>
              <a:t>T-tests are handy hypothesis tests in statistics when you want to compare means. You can compare a sample mean to a hypothesized or target value using a </a:t>
            </a:r>
            <a:r>
              <a:rPr lang="en-US" sz="1400" b="1" dirty="0"/>
              <a:t>one-sample t-test</a:t>
            </a:r>
            <a:r>
              <a:rPr lang="en-US" sz="1400" dirty="0"/>
              <a:t>. You can compare the means of two groups with a </a:t>
            </a:r>
            <a:r>
              <a:rPr lang="en-US" sz="1400" b="1" dirty="0"/>
              <a:t>two-sample t-test</a:t>
            </a:r>
            <a:r>
              <a:rPr lang="en-US" sz="1400" dirty="0"/>
              <a:t>. If you have two groups with paired observations (e.g., before and after measurements), use the paired t-test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The</a:t>
            </a:r>
            <a:r>
              <a:rPr lang="en-US" sz="1400" dirty="0"/>
              <a:t> </a:t>
            </a:r>
            <a:r>
              <a:rPr lang="en-US" sz="1400" b="1" dirty="0"/>
              <a:t>one-sample t-test</a:t>
            </a:r>
            <a:r>
              <a:rPr lang="en-US" sz="1400" dirty="0"/>
              <a:t>, used to compare the mean of a population with a theoretical value</a:t>
            </a:r>
            <a:r>
              <a:rPr lang="en-US" sz="1400" dirty="0" smtClean="0"/>
              <a:t>.</a:t>
            </a:r>
          </a:p>
          <a:p>
            <a:pPr indent="0">
              <a:buNone/>
            </a:pPr>
            <a:r>
              <a:rPr lang="en-US" sz="1400" dirty="0"/>
              <a:t>Let </a:t>
            </a:r>
            <a:r>
              <a:rPr lang="en-US" sz="1400" dirty="0" smtClean="0">
                <a:solidFill>
                  <a:srgbClr val="0070C0"/>
                </a:solidFill>
              </a:rPr>
              <a:t>x</a:t>
            </a:r>
            <a:r>
              <a:rPr lang="en-US" sz="1400" dirty="0" smtClean="0"/>
              <a:t> represent </a:t>
            </a:r>
            <a:r>
              <a:rPr lang="en-US" sz="1400" dirty="0"/>
              <a:t>a set of values with size </a:t>
            </a:r>
            <a:r>
              <a:rPr lang="en-US" sz="1400" dirty="0">
                <a:solidFill>
                  <a:srgbClr val="0070C0"/>
                </a:solidFill>
              </a:rPr>
              <a:t>n</a:t>
            </a:r>
            <a:r>
              <a:rPr lang="en-US" sz="1400" dirty="0"/>
              <a:t>, with mean </a:t>
            </a:r>
            <a:r>
              <a:rPr lang="en-US" sz="1400" dirty="0">
                <a:solidFill>
                  <a:srgbClr val="0070C0"/>
                </a:solidFill>
              </a:rPr>
              <a:t>m</a:t>
            </a:r>
            <a:r>
              <a:rPr lang="en-US" sz="1400" dirty="0"/>
              <a:t> and with standard deviation </a:t>
            </a:r>
            <a:r>
              <a:rPr lang="en-US" sz="1400" dirty="0" smtClean="0">
                <a:solidFill>
                  <a:srgbClr val="0070C0"/>
                </a:solidFill>
              </a:rPr>
              <a:t>s</a:t>
            </a:r>
            <a:r>
              <a:rPr lang="en-US" sz="1400" dirty="0" smtClean="0"/>
              <a:t>. </a:t>
            </a:r>
            <a:r>
              <a:rPr lang="en-US" sz="1400" dirty="0"/>
              <a:t>The comparison of the observed mean </a:t>
            </a:r>
            <a:r>
              <a:rPr lang="en-US" sz="1400" dirty="0" smtClean="0">
                <a:solidFill>
                  <a:srgbClr val="0070C0"/>
                </a:solidFill>
              </a:rPr>
              <a:t>m</a:t>
            </a:r>
            <a:r>
              <a:rPr lang="en-US" sz="1400" dirty="0" smtClean="0"/>
              <a:t> </a:t>
            </a:r>
            <a:r>
              <a:rPr lang="en-US" sz="1400" dirty="0"/>
              <a:t>of the population to a theoretical value </a:t>
            </a:r>
            <a:r>
              <a:rPr lang="en-US" sz="1400" dirty="0" smtClean="0">
                <a:solidFill>
                  <a:srgbClr val="0070C0"/>
                </a:solidFill>
              </a:rPr>
              <a:t>μ</a:t>
            </a:r>
            <a:r>
              <a:rPr lang="en-US" sz="1400" dirty="0"/>
              <a:t> is performed with the </a:t>
            </a:r>
            <a:r>
              <a:rPr lang="en-US" sz="1400" dirty="0" smtClean="0"/>
              <a:t>formula below: </a:t>
            </a:r>
          </a:p>
          <a:p>
            <a:pPr indent="0" algn="ctr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t = (m−μ)/(s/√(n))</a:t>
            </a:r>
          </a:p>
          <a:p>
            <a:pPr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7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79349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ANOVA - </a:t>
            </a:r>
            <a:r>
              <a:rPr lang="en-US" sz="3000" dirty="0" smtClean="0">
                <a:solidFill>
                  <a:srgbClr val="00467F"/>
                </a:solidFill>
              </a:rPr>
              <a:t>Analysis of </a:t>
            </a:r>
            <a:r>
              <a:rPr lang="en-US" sz="3000" dirty="0" smtClean="0">
                <a:solidFill>
                  <a:srgbClr val="00467F"/>
                </a:solidFill>
              </a:rPr>
              <a:t>Variance</a:t>
            </a:r>
            <a:r>
              <a:rPr lang="en-US" sz="3000" dirty="0" smtClean="0">
                <a:solidFill>
                  <a:srgbClr val="00467F"/>
                </a:solidFill>
              </a:rPr>
              <a:t/>
            </a:r>
            <a:br>
              <a:rPr lang="en-US" sz="3000" dirty="0" smtClean="0">
                <a:solidFill>
                  <a:srgbClr val="00467F"/>
                </a:solidFill>
              </a:rPr>
            </a:br>
            <a:r>
              <a:rPr lang="en-US" sz="2000" dirty="0" smtClean="0">
                <a:solidFill>
                  <a:srgbClr val="00467F"/>
                </a:solidFill>
              </a:rPr>
              <a:t>A.K.A Fisher Analysis of Variance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91"/>
          <p:cNvSpPr txBox="1">
            <a:spLocks/>
          </p:cNvSpPr>
          <p:nvPr/>
        </p:nvSpPr>
        <p:spPr>
          <a:xfrm>
            <a:off x="1295401" y="1665248"/>
            <a:ext cx="6324600" cy="40878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>
                <a:solidFill>
                  <a:schemeClr val="tx1"/>
                </a:solidFill>
              </a:rPr>
              <a:t>ANOVA is a statistical hypothesis test: how a dataset is different from another one (or a model)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 One / Two way ANOVA (for single/two factor analysis)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 MANOVA / N-way ANOVA – Multivariate ANOVA (for multifactor analysis)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Rather involved </a:t>
            </a:r>
            <a:r>
              <a:rPr lang="en-US" sz="1400" b="1" dirty="0" smtClean="0">
                <a:solidFill>
                  <a:schemeClr val="tx1"/>
                </a:solidFill>
              </a:rPr>
              <a:t>computation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Results are typically displayed as an ANOVA Table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Source</a:t>
            </a: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SS</a:t>
            </a:r>
            <a:r>
              <a:rPr lang="en-US" sz="1400" b="1" dirty="0">
                <a:solidFill>
                  <a:srgbClr val="0070C0"/>
                </a:solidFill>
              </a:rPr>
              <a:t>	DF	MS	</a:t>
            </a:r>
            <a:r>
              <a:rPr lang="en-US" sz="1400" b="1" dirty="0" smtClean="0">
                <a:solidFill>
                  <a:srgbClr val="0070C0"/>
                </a:solidFill>
              </a:rPr>
              <a:t>F</a:t>
            </a:r>
            <a:endParaRPr lang="en-US" sz="1400" b="1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Treatments	SST	k−1	SST/(k−1)	</a:t>
            </a:r>
            <a:r>
              <a:rPr lang="en-US" sz="1400" b="1" dirty="0" smtClean="0">
                <a:solidFill>
                  <a:srgbClr val="0070C0"/>
                </a:solidFill>
              </a:rPr>
              <a:t>MST/MSE</a:t>
            </a:r>
            <a:endParaRPr lang="en-US" sz="1400" b="1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Error	</a:t>
            </a:r>
            <a:r>
              <a:rPr lang="en-US" sz="1400" b="1" dirty="0" smtClean="0">
                <a:solidFill>
                  <a:srgbClr val="0070C0"/>
                </a:solidFill>
              </a:rPr>
              <a:t>	SSE</a:t>
            </a:r>
            <a:r>
              <a:rPr lang="en-US" sz="1400" b="1" dirty="0">
                <a:solidFill>
                  <a:srgbClr val="0070C0"/>
                </a:solidFill>
              </a:rPr>
              <a:t>	N−k	SSE/(N−k</a:t>
            </a:r>
            <a:r>
              <a:rPr lang="en-US" sz="1400" b="1" dirty="0" smtClean="0">
                <a:solidFill>
                  <a:srgbClr val="0070C0"/>
                </a:solidFill>
              </a:rPr>
              <a:t>)</a:t>
            </a:r>
          </a:p>
          <a:p>
            <a:pPr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SS – sum of squares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DF – degrees of freedom, DF = k – 1, where k is numbe</a:t>
            </a:r>
            <a:r>
              <a:rPr lang="en-US" sz="1400" dirty="0" smtClean="0">
                <a:solidFill>
                  <a:schemeClr val="tx1"/>
                </a:solidFill>
              </a:rPr>
              <a:t>r of groups of samples (“treatments”)</a:t>
            </a:r>
            <a:endParaRPr lang="en-US" sz="1400" dirty="0" smtClean="0">
              <a:solidFill>
                <a:schemeClr val="tx1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MS – mean squares, MS = SS/DF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 – treatment, A.K.A “between”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 – error, </a:t>
            </a:r>
            <a:r>
              <a:rPr lang="en-US" sz="1400" dirty="0">
                <a:solidFill>
                  <a:schemeClr val="tx1"/>
                </a:solidFill>
              </a:rPr>
              <a:t>A.K.A </a:t>
            </a:r>
            <a:r>
              <a:rPr lang="en-US" sz="1400" dirty="0" smtClean="0">
                <a:solidFill>
                  <a:schemeClr val="tx1"/>
                </a:solidFill>
              </a:rPr>
              <a:t>“within”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 – number of samples in the groups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79349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Analysis in Excel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91"/>
          <p:cNvSpPr txBox="1">
            <a:spLocks/>
          </p:cNvSpPr>
          <p:nvPr/>
        </p:nvSpPr>
        <p:spPr>
          <a:xfrm>
            <a:off x="609600" y="1024444"/>
            <a:ext cx="5867400" cy="8178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400" b="1" i="1" dirty="0" smtClean="0">
                <a:solidFill>
                  <a:schemeClr val="dk1"/>
                </a:solidFill>
              </a:rPr>
              <a:t>Enable Data Analysis </a:t>
            </a:r>
            <a:r>
              <a:rPr lang="en-US" sz="1400" b="1" i="1" dirty="0" err="1" smtClean="0">
                <a:solidFill>
                  <a:schemeClr val="dk1"/>
                </a:solidFill>
              </a:rPr>
              <a:t>ToolPak</a:t>
            </a:r>
            <a:endParaRPr lang="en-US" sz="1400" b="1" i="1" dirty="0" smtClean="0">
              <a:solidFill>
                <a:schemeClr val="dk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400" b="1" i="1" dirty="0" smtClean="0">
                <a:solidFill>
                  <a:schemeClr val="dk1"/>
                </a:solidFill>
              </a:rPr>
              <a:t>File =&gt; Options =&gt; Add-Ins =&gt; Analysis </a:t>
            </a:r>
            <a:r>
              <a:rPr lang="en-US" sz="1400" b="1" i="1" dirty="0" err="1" smtClean="0">
                <a:solidFill>
                  <a:schemeClr val="dk1"/>
                </a:solidFill>
              </a:rPr>
              <a:t>ToolPak</a:t>
            </a:r>
            <a:r>
              <a:rPr lang="en-US" sz="1400" b="1" i="1" dirty="0" smtClean="0">
                <a:solidFill>
                  <a:schemeClr val="dk1"/>
                </a:solidFill>
              </a:rPr>
              <a:t> =&gt; Go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400" b="1" i="1" dirty="0" smtClean="0">
                <a:solidFill>
                  <a:schemeClr val="dk1"/>
                </a:solidFill>
              </a:rPr>
              <a:t>Check box “Analysis </a:t>
            </a:r>
            <a:r>
              <a:rPr lang="en-US" sz="1400" b="1" i="1" dirty="0" err="1" smtClean="0">
                <a:solidFill>
                  <a:schemeClr val="dk1"/>
                </a:solidFill>
              </a:rPr>
              <a:t>ToolPak</a:t>
            </a:r>
            <a:r>
              <a:rPr lang="en-US" sz="1400" b="1" i="1" dirty="0" smtClean="0">
                <a:solidFill>
                  <a:schemeClr val="dk1"/>
                </a:solidFill>
              </a:rPr>
              <a:t>”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400" b="1" i="1" dirty="0" smtClean="0">
                <a:solidFill>
                  <a:schemeClr val="dk1"/>
                </a:solidFill>
              </a:rPr>
              <a:t>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57464"/>
            <a:ext cx="5105400" cy="4552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95800" y="2362200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What is Statistics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64770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Webster definition: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 smtClean="0"/>
              <a:t>“A </a:t>
            </a:r>
            <a:r>
              <a:rPr lang="en-US" dirty="0"/>
              <a:t>branch of mathematics dealing with the collection, analysis, interpretation, and presentation of masses of numerical data." </a:t>
            </a:r>
            <a:r>
              <a:rPr lang="en-US" b="1" dirty="0" smtClean="0">
                <a:solidFill>
                  <a:schemeClr val="dk1"/>
                </a:solidFill>
              </a:rPr>
              <a:t>	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statistics is converting the data into useful information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“Statistics is a science for decisions” 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i="1" dirty="0" smtClean="0">
                <a:solidFill>
                  <a:schemeClr val="dk1"/>
                </a:solidFill>
              </a:rPr>
              <a:t>Unknown statistician</a:t>
            </a:r>
            <a:endParaRPr lang="en-US" i="1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Etymology</a:t>
            </a:r>
            <a:endParaRPr lang="en-US" b="1" dirty="0" smtClean="0">
              <a:solidFill>
                <a:schemeClr val="dk1"/>
              </a:solidFill>
            </a:endParaRP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From Italian </a:t>
            </a:r>
            <a:r>
              <a:rPr lang="en-US" i="1" dirty="0" err="1" smtClean="0">
                <a:solidFill>
                  <a:schemeClr val="dk1"/>
                </a:solidFill>
              </a:rPr>
              <a:t>statista</a:t>
            </a:r>
            <a:r>
              <a:rPr lang="en-US" dirty="0" smtClean="0">
                <a:solidFill>
                  <a:schemeClr val="dk1"/>
                </a:solidFill>
              </a:rPr>
              <a:t> – politician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i="0" u="none" strike="noStrike" cap="none" dirty="0" smtClean="0">
                <a:solidFill>
                  <a:schemeClr val="dk1"/>
                </a:solidFill>
                <a:sym typeface="Arial"/>
              </a:rPr>
              <a:t>Originally </a:t>
            </a:r>
            <a:r>
              <a:rPr lang="en-US" i="1" u="none" strike="noStrike" cap="none" dirty="0" smtClean="0">
                <a:solidFill>
                  <a:schemeClr val="dk1"/>
                </a:solidFill>
                <a:sym typeface="Arial"/>
              </a:rPr>
              <a:t>“analysis of data about the state”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Modern day applications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u="none" strike="noStrike" cap="none" dirty="0" smtClean="0">
                <a:solidFill>
                  <a:schemeClr val="dk1"/>
                </a:solidFill>
                <a:sym typeface="Arial"/>
              </a:rPr>
              <a:t>Census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u="none" strike="noStrike" cap="none" dirty="0" smtClean="0">
                <a:solidFill>
                  <a:schemeClr val="dk1"/>
                </a:solidFill>
                <a:sym typeface="Arial"/>
              </a:rPr>
              <a:t>Economics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Market analysis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Manufacturing (quality control)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Scientific research </a:t>
            </a:r>
            <a:endParaRPr lang="en-US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90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Useful Links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4999" y="2102700"/>
            <a:ext cx="8172300" cy="47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http://www.statisticshowto.com/statistics-basics/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https://www.socialresearchmethods.net/kb/index.php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 semester-long course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http://online.stanford.edu/course/probability-and-statistics-self-paced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R </a:t>
            </a:r>
            <a:r>
              <a:rPr lang="en-US" dirty="0" smtClean="0">
                <a:solidFill>
                  <a:schemeClr val="dk1"/>
                </a:solidFill>
              </a:rPr>
              <a:t>tutorials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http</a:t>
            </a:r>
            <a:r>
              <a:rPr lang="en-US" dirty="0">
                <a:solidFill>
                  <a:schemeClr val="dk1"/>
                </a:solidFill>
              </a:rPr>
              <a:t>://www.statmethods.net/index.html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http://www.cengage.com/resource_uploads/downloads/1305115341_450336.pdf</a:t>
            </a: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6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33633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Key Definitions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 smtClean="0">
                <a:solidFill>
                  <a:srgbClr val="00467F"/>
                </a:solidFill>
              </a:rPr>
              <a:t>(Statistics and visualization tools often have different names for same things) 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4500" y="1524000"/>
            <a:ext cx="81723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Pieces </a:t>
            </a:r>
            <a:r>
              <a:rPr lang="en-US" b="1" dirty="0">
                <a:solidFill>
                  <a:schemeClr val="dk1"/>
                </a:solidFill>
              </a:rPr>
              <a:t>of information about </a:t>
            </a:r>
            <a:r>
              <a:rPr lang="en-US" b="1" dirty="0" smtClean="0">
                <a:solidFill>
                  <a:schemeClr val="dk1"/>
                </a:solidFill>
              </a:rPr>
              <a:t>individuals/samples/records </a:t>
            </a:r>
            <a:r>
              <a:rPr lang="en-US" b="1" dirty="0">
                <a:solidFill>
                  <a:schemeClr val="dk1"/>
                </a:solidFill>
              </a:rPr>
              <a:t>organized into variables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Variable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An element, feature, or factor that vary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Categorical </a:t>
            </a:r>
            <a:r>
              <a:rPr lang="en-US" b="1" dirty="0">
                <a:solidFill>
                  <a:schemeClr val="dk1"/>
                </a:solidFill>
              </a:rPr>
              <a:t>(qualitative) variables 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Place an individual/object into one of several groups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Can be organized into hierarchies, e.g. vertebrae-mammals-bears-</a:t>
            </a:r>
            <a:r>
              <a:rPr lang="en-US" b="1" dirty="0" err="1">
                <a:solidFill>
                  <a:schemeClr val="dk1"/>
                </a:solidFill>
              </a:rPr>
              <a:t>grizlies</a:t>
            </a:r>
            <a:endParaRPr lang="en-US" b="1" dirty="0">
              <a:solidFill>
                <a:schemeClr val="dk1"/>
              </a:solidFill>
            </a:endParaRP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Also </a:t>
            </a:r>
            <a:r>
              <a:rPr lang="en-US" b="1" dirty="0">
                <a:solidFill>
                  <a:schemeClr val="dk1"/>
                </a:solidFill>
              </a:rPr>
              <a:t>called </a:t>
            </a:r>
            <a:r>
              <a:rPr lang="en-US" b="1" i="1" dirty="0">
                <a:solidFill>
                  <a:schemeClr val="dk1"/>
                </a:solidFill>
              </a:rPr>
              <a:t>dimensions </a:t>
            </a:r>
            <a:r>
              <a:rPr lang="en-US" b="1" dirty="0">
                <a:solidFill>
                  <a:schemeClr val="dk1"/>
                </a:solidFill>
              </a:rPr>
              <a:t>or</a:t>
            </a:r>
            <a:r>
              <a:rPr lang="en-US" b="1" i="1" dirty="0">
                <a:solidFill>
                  <a:schemeClr val="dk1"/>
                </a:solidFill>
              </a:rPr>
              <a:t> </a:t>
            </a:r>
            <a:r>
              <a:rPr lang="en-US" b="1" i="1" dirty="0" smtClean="0">
                <a:solidFill>
                  <a:schemeClr val="dk1"/>
                </a:solidFill>
              </a:rPr>
              <a:t>attributes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Quantitative variables</a:t>
            </a:r>
          </a:p>
          <a:p>
            <a:pPr marL="1200150" lvl="2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Represent some kind of measurement</a:t>
            </a:r>
          </a:p>
          <a:p>
            <a:pPr marL="1200150" lvl="2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Take numerical values </a:t>
            </a:r>
          </a:p>
          <a:p>
            <a:pPr marL="1200150" lvl="2" indent="-28575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Also called </a:t>
            </a:r>
            <a:r>
              <a:rPr lang="en-US" b="1" i="1" dirty="0">
                <a:solidFill>
                  <a:schemeClr val="dk1"/>
                </a:solidFill>
              </a:rPr>
              <a:t>measures</a:t>
            </a:r>
            <a:r>
              <a:rPr lang="en-US" b="1" dirty="0">
                <a:solidFill>
                  <a:schemeClr val="dk1"/>
                </a:solidFill>
              </a:rPr>
              <a:t> 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a </a:t>
            </a:r>
            <a:r>
              <a:rPr lang="en-US" b="1" dirty="0" smtClean="0">
                <a:solidFill>
                  <a:schemeClr val="dk1"/>
                </a:solidFill>
              </a:rPr>
              <a:t>set </a:t>
            </a:r>
            <a:r>
              <a:rPr lang="en-US" b="1" dirty="0">
                <a:solidFill>
                  <a:schemeClr val="dk1"/>
                </a:solidFill>
              </a:rPr>
              <a:t>of data identified with particular </a:t>
            </a:r>
            <a:r>
              <a:rPr lang="en-US" b="1" dirty="0" smtClean="0">
                <a:solidFill>
                  <a:schemeClr val="dk1"/>
                </a:solidFill>
              </a:rPr>
              <a:t>circumstances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6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2200"/>
            <a:ext cx="6983073" cy="3600363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7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949775" y="1371600"/>
            <a:ext cx="5244445" cy="1255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Please name: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categorical variables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quantitative </a:t>
            </a:r>
            <a:r>
              <a:rPr lang="en-US" b="1" i="1" dirty="0">
                <a:solidFill>
                  <a:schemeClr val="dk1"/>
                </a:solidFill>
              </a:rPr>
              <a:t>variables</a:t>
            </a:r>
            <a:endParaRPr lang="en-US" b="1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Levels of Measurements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38139" y="1227991"/>
            <a:ext cx="7215261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800" b="1" i="1" dirty="0">
                <a:solidFill>
                  <a:schemeClr val="dk1"/>
                </a:solidFill>
              </a:rPr>
              <a:t>A variable </a:t>
            </a:r>
            <a:r>
              <a:rPr lang="en-US" sz="1800" b="1" i="1" dirty="0" smtClean="0">
                <a:solidFill>
                  <a:schemeClr val="dk1"/>
                </a:solidFill>
              </a:rPr>
              <a:t>can have </a:t>
            </a:r>
            <a:r>
              <a:rPr lang="en-US" sz="1800" b="1" i="1" dirty="0">
                <a:solidFill>
                  <a:schemeClr val="dk1"/>
                </a:solidFill>
              </a:rPr>
              <a:t>one of four </a:t>
            </a:r>
            <a:r>
              <a:rPr lang="en-US" sz="1800" b="1" i="1" dirty="0" smtClean="0">
                <a:solidFill>
                  <a:schemeClr val="dk1"/>
                </a:solidFill>
              </a:rPr>
              <a:t>levels </a:t>
            </a:r>
            <a:r>
              <a:rPr lang="en-US" sz="1800" b="1" i="1" dirty="0">
                <a:solidFill>
                  <a:schemeClr val="dk1"/>
                </a:solidFill>
              </a:rPr>
              <a:t>of measurement</a:t>
            </a:r>
            <a:r>
              <a:rPr lang="en-US" sz="1800" b="1" i="1" dirty="0" smtClean="0">
                <a:solidFill>
                  <a:schemeClr val="dk1"/>
                </a:solidFill>
              </a:rPr>
              <a:t>:</a:t>
            </a:r>
            <a:endParaRPr lang="en-US" sz="1800" b="1" i="1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Nominal: categories or names only, can be used to classify the data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Ordinal: can be ordered, e.g. small-medium-big, never-sometimes-always, etc.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Interval: meaningful differences within the measurement, e.g. temperature, dress sizes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Ratio: can do math across different ratio measurements, e.g. weight, length, currency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06933"/>
            <a:ext cx="5922727" cy="25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2057400"/>
            <a:ext cx="698175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distribution of variables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What values variables can take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often they take those values</a:t>
            </a:r>
            <a:endParaRPr lang="en-US" b="1" i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Establish hierarchies for categorical variables (dimensions)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Compute descriptive statistics (for numeric variables)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Visualize with Plots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Scatter – general picture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Histogram – frequency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35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981200" y="1257299"/>
            <a:ext cx="5467177" cy="513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Descriptive statistics quantitatively </a:t>
            </a:r>
            <a:r>
              <a:rPr lang="en-US" b="1" i="1" dirty="0">
                <a:solidFill>
                  <a:srgbClr val="0070C0"/>
                </a:solidFill>
              </a:rPr>
              <a:t>describe or summarize features of </a:t>
            </a:r>
            <a:r>
              <a:rPr lang="en-US" b="1" i="1" dirty="0" smtClean="0">
                <a:solidFill>
                  <a:srgbClr val="0070C0"/>
                </a:solidFill>
              </a:rPr>
              <a:t>data</a:t>
            </a:r>
            <a:endParaRPr lang="en-US" b="1" i="1" u="none" strike="noStrike" cap="none" dirty="0" smtClean="0">
              <a:solidFill>
                <a:srgbClr val="0070C0"/>
              </a:solidFill>
              <a:sym typeface="Arial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Simple summaries of a variable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Main descriptive statistics: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Distribution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Frequency (of occurrences) 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Central Tendency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Mean (Average)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Median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Mode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Dispersion 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Range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>
                <a:solidFill>
                  <a:schemeClr val="dk1"/>
                </a:solidFill>
              </a:rPr>
              <a:t>Variance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i="1" dirty="0" smtClean="0">
                <a:solidFill>
                  <a:schemeClr val="dk1"/>
                </a:solidFill>
              </a:rPr>
              <a:t>Standard Deviation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66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71" y="2609849"/>
            <a:ext cx="3981450" cy="2724150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Descriptive Statistics: Distribution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36929" y="1104912"/>
            <a:ext cx="6829350" cy="1974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>
                <a:solidFill>
                  <a:srgbClr val="0070C0"/>
                </a:solidFill>
              </a:rPr>
              <a:t>A frequency of individual values or ranges of values for a </a:t>
            </a:r>
            <a:r>
              <a:rPr lang="en-US" b="1" i="1" dirty="0" smtClean="0">
                <a:solidFill>
                  <a:srgbClr val="0070C0"/>
                </a:solidFill>
              </a:rPr>
              <a:t>variable</a:t>
            </a:r>
            <a:endParaRPr lang="en-US" b="1" i="1" dirty="0">
              <a:solidFill>
                <a:srgbClr val="0070C0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b="1" i="1" dirty="0" smtClean="0">
                <a:solidFill>
                  <a:schemeClr val="dk1"/>
                </a:solidFill>
              </a:rPr>
              <a:t>Can be a table or a graph (histogram)</a:t>
            </a:r>
          </a:p>
          <a:p>
            <a:pPr marL="114300" indent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None/>
            </a:pPr>
            <a:endParaRPr lang="en-US" b="1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Percent of income</a:t>
            </a:r>
          </a:p>
          <a:p>
            <a:pPr marL="114300" indent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None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five age groups</a:t>
            </a:r>
            <a:endParaRPr lang="en-US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12385"/>
            <a:ext cx="3048000" cy="1714500"/>
          </a:xfrm>
          <a:prstGeom prst="rect">
            <a:avLst/>
          </a:prstGeom>
        </p:spPr>
      </p:pic>
      <p:sp>
        <p:nvSpPr>
          <p:cNvPr id="7" name="Shape 91"/>
          <p:cNvSpPr txBox="1">
            <a:spLocks/>
          </p:cNvSpPr>
          <p:nvPr/>
        </p:nvSpPr>
        <p:spPr>
          <a:xfrm>
            <a:off x="1532653" y="5333999"/>
            <a:ext cx="6829350" cy="125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lang="en-US" b="1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80271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21541</TotalTime>
  <Words>1180</Words>
  <Application>Microsoft Office PowerPoint</Application>
  <PresentationFormat>On-screen Show (4:3)</PresentationFormat>
  <Paragraphs>302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Georgia</vt:lpstr>
      <vt:lpstr>Noto Sans Symbols</vt:lpstr>
      <vt:lpstr>GSA IT Template</vt:lpstr>
      <vt:lpstr>PowerPoint Presentation</vt:lpstr>
      <vt:lpstr>Course Outline</vt:lpstr>
      <vt:lpstr>What is Statistics</vt:lpstr>
      <vt:lpstr>Key Definitions  (Statistics and visualization tools often have different names for same things) </vt:lpstr>
      <vt:lpstr>Exercise</vt:lpstr>
      <vt:lpstr>Data Levels of Measurements</vt:lpstr>
      <vt:lpstr>Exploratory Data Analysis</vt:lpstr>
      <vt:lpstr>Descriptive Statistics</vt:lpstr>
      <vt:lpstr>Descriptive Statistics: Distribution</vt:lpstr>
      <vt:lpstr>Table Vs. Histogram</vt:lpstr>
      <vt:lpstr>Descriptive Statistics: Central Tendency</vt:lpstr>
      <vt:lpstr>Exercise</vt:lpstr>
      <vt:lpstr>Descriptive Statistics: Dispersion</vt:lpstr>
      <vt:lpstr>Why Do We Square Differences  in Variance and Standard Deviation?</vt:lpstr>
      <vt:lpstr>Exercise</vt:lpstr>
      <vt:lpstr>Normal Distribution and Standard Deviation</vt:lpstr>
      <vt:lpstr>Skew(ness) and Kurtosis</vt:lpstr>
      <vt:lpstr>Normal, Binomial and Poisson Distributions</vt:lpstr>
      <vt:lpstr>Inferential Statistics</vt:lpstr>
      <vt:lpstr>Covariance and Correlation</vt:lpstr>
      <vt:lpstr>Exercise</vt:lpstr>
      <vt:lpstr>Exercise (cont.)</vt:lpstr>
      <vt:lpstr>What is Probability?</vt:lpstr>
      <vt:lpstr>Probability and Statistics Where is the connection?</vt:lpstr>
      <vt:lpstr>Probability and Statistics Together Predictive Analytics</vt:lpstr>
      <vt:lpstr>Regression Analysis</vt:lpstr>
      <vt:lpstr>T-test</vt:lpstr>
      <vt:lpstr>ANOVA - Analysis of Variance A.K.A Fisher Analysis of Variance</vt:lpstr>
      <vt:lpstr>Data Analysis in Excel</vt:lpstr>
      <vt:lpstr>Useful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156</cp:revision>
  <dcterms:modified xsi:type="dcterms:W3CDTF">2017-12-01T19:04:02Z</dcterms:modified>
</cp:coreProperties>
</file>