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0"/>
  </p:notesMasterIdLst>
  <p:sldIdLst>
    <p:sldId id="256" r:id="rId2"/>
    <p:sldId id="336" r:id="rId3"/>
    <p:sldId id="319" r:id="rId4"/>
    <p:sldId id="337" r:id="rId5"/>
    <p:sldId id="348" r:id="rId6"/>
    <p:sldId id="353" r:id="rId7"/>
    <p:sldId id="339" r:id="rId8"/>
    <p:sldId id="351" r:id="rId9"/>
    <p:sldId id="350" r:id="rId10"/>
    <p:sldId id="354" r:id="rId11"/>
    <p:sldId id="355" r:id="rId12"/>
    <p:sldId id="340" r:id="rId13"/>
    <p:sldId id="338" r:id="rId14"/>
    <p:sldId id="356" r:id="rId15"/>
    <p:sldId id="344" r:id="rId16"/>
    <p:sldId id="341" r:id="rId17"/>
    <p:sldId id="349" r:id="rId18"/>
    <p:sldId id="358" r:id="rId19"/>
    <p:sldId id="357" r:id="rId20"/>
    <p:sldId id="359" r:id="rId21"/>
    <p:sldId id="362" r:id="rId22"/>
    <p:sldId id="363" r:id="rId23"/>
    <p:sldId id="361" r:id="rId24"/>
    <p:sldId id="364" r:id="rId25"/>
    <p:sldId id="360" r:id="rId26"/>
    <p:sldId id="365" r:id="rId27"/>
    <p:sldId id="366" r:id="rId28"/>
    <p:sldId id="262"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Hanna - IDMP" initials="" lastIdx="1" clrIdx="0"/>
  <p:cmAuthor id="1" name="Jenny Chau - IDMP"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0" autoAdjust="0"/>
    <p:restoredTop sz="94048" autoAdjust="0"/>
  </p:normalViewPr>
  <p:slideViewPr>
    <p:cSldViewPr>
      <p:cViewPr varScale="1">
        <p:scale>
          <a:sx n="114" d="100"/>
          <a:sy n="114" d="100"/>
        </p:scale>
        <p:origin x="1386" y="10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5524917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439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71478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4" name="Shape 14"/>
          <p:cNvSpPr txBox="1">
            <a:spLocks noGrp="1"/>
          </p:cNvSpPr>
          <p:nvPr>
            <p:ph type="ctrTitle"/>
          </p:nvPr>
        </p:nvSpPr>
        <p:spPr>
          <a:xfrm>
            <a:off x="0" y="1447800"/>
            <a:ext cx="9144000" cy="914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2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2400"/>
            </a:lvl2pPr>
            <a:lvl3pPr marL="0" marR="0" lvl="2" indent="0" algn="ctr" rtl="0">
              <a:spcBef>
                <a:spcPts val="0"/>
              </a:spcBef>
              <a:spcAft>
                <a:spcPts val="0"/>
              </a:spcAft>
              <a:buFont typeface="Arial"/>
              <a:buNone/>
              <a:defRPr sz="2400"/>
            </a:lvl3pPr>
            <a:lvl4pPr marL="0" marR="0" lvl="3" indent="0" algn="ctr" rtl="0">
              <a:spcBef>
                <a:spcPts val="0"/>
              </a:spcBef>
              <a:spcAft>
                <a:spcPts val="0"/>
              </a:spcAft>
              <a:buFont typeface="Arial"/>
              <a:buNone/>
              <a:defRPr sz="2400"/>
            </a:lvl4pPr>
            <a:lvl5pPr marL="0" marR="0" lvl="4" indent="0" algn="ctr" rtl="0">
              <a:spcBef>
                <a:spcPts val="0"/>
              </a:spcBef>
              <a:spcAft>
                <a:spcPts val="0"/>
              </a:spcAft>
              <a:buFont typeface="Arial"/>
              <a:buNone/>
              <a:defRPr sz="2400"/>
            </a:lvl5pPr>
            <a:lvl6pPr marL="457200" marR="0" lvl="5" indent="0" algn="ctr" rtl="0">
              <a:spcBef>
                <a:spcPts val="0"/>
              </a:spcBef>
              <a:spcAft>
                <a:spcPts val="0"/>
              </a:spcAft>
              <a:buFont typeface="Arial"/>
              <a:buNone/>
              <a:defRPr sz="2400"/>
            </a:lvl6pPr>
            <a:lvl7pPr marL="914400" marR="0" lvl="6" indent="0" algn="ctr" rtl="0">
              <a:spcBef>
                <a:spcPts val="0"/>
              </a:spcBef>
              <a:spcAft>
                <a:spcPts val="0"/>
              </a:spcAft>
              <a:buFont typeface="Arial"/>
              <a:buNone/>
              <a:defRPr sz="2400"/>
            </a:lvl7pPr>
            <a:lvl8pPr marL="1371600" marR="0" lvl="7" indent="0" algn="ctr" rtl="0">
              <a:spcBef>
                <a:spcPts val="0"/>
              </a:spcBef>
              <a:spcAft>
                <a:spcPts val="0"/>
              </a:spcAft>
              <a:buFont typeface="Arial"/>
              <a:buNone/>
              <a:defRPr sz="2400"/>
            </a:lvl8pPr>
            <a:lvl9pPr marL="1828800" marR="0" lvl="8" indent="0" algn="ctr" rtl="0">
              <a:spcBef>
                <a:spcPts val="0"/>
              </a:spcBef>
              <a:spcAft>
                <a:spcPts val="0"/>
              </a:spcAft>
              <a:buFont typeface="Arial"/>
              <a:buNone/>
              <a:defRPr sz="2400"/>
            </a:lvl9pPr>
          </a:lstStyle>
          <a:p>
            <a:endParaRPr/>
          </a:p>
        </p:txBody>
      </p:sp>
      <p:sp>
        <p:nvSpPr>
          <p:cNvPr id="15" name="Shape 15"/>
          <p:cNvSpPr txBox="1">
            <a:spLocks noGrp="1"/>
          </p:cNvSpPr>
          <p:nvPr>
            <p:ph type="subTitle" idx="1"/>
          </p:nvPr>
        </p:nvSpPr>
        <p:spPr>
          <a:xfrm>
            <a:off x="0" y="2362200"/>
            <a:ext cx="9144000" cy="635100"/>
          </a:xfrm>
          <a:prstGeom prst="rect">
            <a:avLst/>
          </a:prstGeom>
          <a:noFill/>
          <a:ln>
            <a:noFill/>
          </a:ln>
        </p:spPr>
        <p:txBody>
          <a:bodyPr lIns="91425" tIns="91425" rIns="91425" bIns="91425" anchor="t" anchorCtr="0"/>
          <a:lstStyle>
            <a:lvl1pPr marL="0" marR="0" lvl="0" indent="0" algn="ctr" rtl="0">
              <a:lnSpc>
                <a:spcPct val="100000"/>
              </a:lnSpc>
              <a:spcBef>
                <a:spcPts val="480"/>
              </a:spcBef>
              <a:spcAft>
                <a:spcPts val="0"/>
              </a:spcAft>
              <a:buClr>
                <a:srgbClr val="C00000"/>
              </a:buClr>
              <a:buFont typeface="Arial"/>
              <a:buNone/>
              <a:defRPr sz="1600" b="0" i="0" u="none" strike="noStrike" cap="none">
                <a:solidFill>
                  <a:srgbClr val="000000"/>
                </a:solidFill>
                <a:latin typeface="Arial"/>
                <a:ea typeface="Arial"/>
                <a:cs typeface="Arial"/>
                <a:sym typeface="Arial"/>
              </a:defRPr>
            </a:lvl1pPr>
            <a:lvl2pPr marL="742950" marR="0" lvl="1" indent="95250" algn="l" rtl="0">
              <a:lnSpc>
                <a:spcPct val="100000"/>
              </a:lnSpc>
              <a:spcBef>
                <a:spcPts val="52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2pPr>
            <a:lvl3pPr marL="1143000" marR="0" lvl="2" indent="215900" algn="l" rtl="0">
              <a:lnSpc>
                <a:spcPct val="100000"/>
              </a:lnSpc>
              <a:spcBef>
                <a:spcPts val="48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3pPr>
            <a:lvl4pPr marL="1600200" marR="0" lvl="3" indent="203200" algn="l" rtl="0">
              <a:lnSpc>
                <a:spcPct val="100000"/>
              </a:lnSpc>
              <a:spcBef>
                <a:spcPts val="44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4pPr>
            <a:lvl5pPr marL="2057400" marR="0" lvl="4" indent="190500" algn="l" rtl="0">
              <a:lnSpc>
                <a:spcPct val="100000"/>
              </a:lnSpc>
              <a:spcBef>
                <a:spcPts val="40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5pPr>
            <a:lvl6pPr marL="2514600" marR="0" lvl="5"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6pPr>
            <a:lvl7pPr marL="2971800" marR="0" lvl="6"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7pPr>
            <a:lvl8pPr marL="3429000" marR="0" lvl="7"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8pPr>
            <a:lvl9pPr marL="3886200" marR="0" lvl="8" indent="190500" algn="l" rtl="0">
              <a:lnSpc>
                <a:spcPct val="100000"/>
              </a:lnSpc>
              <a:spcBef>
                <a:spcPts val="400"/>
              </a:spcBef>
              <a:spcAft>
                <a:spcPts val="0"/>
              </a:spcAft>
              <a:buClr>
                <a:schemeClr val="dk1"/>
              </a:buClr>
              <a:buSzPct val="100000"/>
              <a:buFont typeface="Arial Narrow"/>
              <a:buChar char="•"/>
              <a:defRPr sz="1600" b="0" i="0" u="none" strike="noStrike" cap="none">
                <a:solidFill>
                  <a:srgbClr val="000000"/>
                </a:solidFill>
                <a:latin typeface="Arial"/>
                <a:ea typeface="Arial"/>
                <a:cs typeface="Arial"/>
                <a:sym typeface="Arial"/>
              </a:defRPr>
            </a:lvl9pPr>
          </a:lstStyle>
          <a:p>
            <a:endParaRPr/>
          </a:p>
        </p:txBody>
      </p:sp>
      <p:pic>
        <p:nvPicPr>
          <p:cNvPr id="16" name="Shape 16"/>
          <p:cNvPicPr preferRelativeResize="0"/>
          <p:nvPr/>
        </p:nvPicPr>
        <p:blipFill rotWithShape="1">
          <a:blip r:embed="rId3">
            <a:alphaModFix/>
          </a:blip>
          <a:srcRect/>
          <a:stretch/>
        </p:blipFill>
        <p:spPr>
          <a:xfrm>
            <a:off x="313750" y="6001873"/>
            <a:ext cx="585899" cy="585899"/>
          </a:xfrm>
          <a:prstGeom prst="rect">
            <a:avLst/>
          </a:prstGeom>
          <a:noFill/>
          <a:ln>
            <a:noFill/>
          </a:ln>
        </p:spPr>
      </p:pic>
      <p:pic>
        <p:nvPicPr>
          <p:cNvPr id="17" name="Shape 17" descr="header-logo.png"/>
          <p:cNvPicPr preferRelativeResize="0"/>
          <p:nvPr/>
        </p:nvPicPr>
        <p:blipFill rotWithShape="1">
          <a:blip r:embed="rId4">
            <a:alphaModFix/>
          </a:blip>
          <a:srcRect/>
          <a:stretch/>
        </p:blipFill>
        <p:spPr>
          <a:xfrm>
            <a:off x="8116600" y="6001866"/>
            <a:ext cx="784799" cy="5858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9"/>
        <p:cNvGrpSpPr/>
        <p:nvPr/>
      </p:nvGrpSpPr>
      <p:grpSpPr>
        <a:xfrm>
          <a:off x="0" y="0"/>
          <a:ext cx="0" cy="0"/>
          <a:chOff x="0" y="0"/>
          <a:chExt cx="0" cy="0"/>
        </a:xfrm>
      </p:grpSpPr>
      <p:sp>
        <p:nvSpPr>
          <p:cNvPr id="70" name="Shape 70"/>
          <p:cNvSpPr txBox="1">
            <a:spLocks noGrp="1"/>
          </p:cNvSpPr>
          <p:nvPr>
            <p:ph type="dt" idx="10"/>
          </p:nvPr>
        </p:nvSpPr>
        <p:spPr>
          <a:xfrm>
            <a:off x="6113060" y="6173787"/>
            <a:ext cx="2133599"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title"/>
          </p:nvPr>
        </p:nvSpPr>
        <p:spPr>
          <a:xfrm>
            <a:off x="553641" y="274637"/>
            <a:ext cx="8036700" cy="7433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Georgia"/>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0" marR="0" lvl="5" indent="0" algn="l" rtl="0">
              <a:spcBef>
                <a:spcPts val="0"/>
              </a:spcBef>
              <a:spcAft>
                <a:spcPts val="0"/>
              </a:spcAft>
              <a:buFont typeface="Arial"/>
              <a:buNone/>
              <a:defRPr sz="1800"/>
            </a:lvl6pPr>
            <a:lvl7pPr marL="0" marR="0" lvl="6" indent="0" algn="l" rtl="0">
              <a:spcBef>
                <a:spcPts val="0"/>
              </a:spcBef>
              <a:spcAft>
                <a:spcPts val="0"/>
              </a:spcAft>
              <a:buFont typeface="Arial"/>
              <a:buNone/>
              <a:defRPr sz="1800"/>
            </a:lvl7pPr>
            <a:lvl8pPr marL="0" marR="0" lvl="7" indent="0" algn="l" rtl="0">
              <a:spcBef>
                <a:spcPts val="0"/>
              </a:spcBef>
              <a:spcAft>
                <a:spcPts val="0"/>
              </a:spcAft>
              <a:buFont typeface="Arial"/>
              <a:buNone/>
              <a:defRPr sz="1800"/>
            </a:lvl8pPr>
            <a:lvl9pPr marL="0" marR="0" lvl="8" indent="0" algn="l" rtl="0">
              <a:spcBef>
                <a:spcPts val="0"/>
              </a:spcBef>
              <a:spcAft>
                <a:spcPts val="0"/>
              </a:spcAft>
              <a:buFont typeface="Arial"/>
              <a:buNone/>
              <a:defRPr sz="1800"/>
            </a:lvl9pPr>
          </a:lstStyle>
          <a:p>
            <a:endParaRPr/>
          </a:p>
        </p:txBody>
      </p:sp>
      <p:sp>
        <p:nvSpPr>
          <p:cNvPr id="72" name="Shape 72"/>
          <p:cNvSpPr txBox="1">
            <a:spLocks noGrp="1"/>
          </p:cNvSpPr>
          <p:nvPr>
            <p:ph type="body" idx="1"/>
          </p:nvPr>
        </p:nvSpPr>
        <p:spPr>
          <a:xfrm>
            <a:off x="457200" y="1350183"/>
            <a:ext cx="8133300" cy="4526100"/>
          </a:xfrm>
          <a:prstGeom prst="rect">
            <a:avLst/>
          </a:prstGeom>
          <a:noFill/>
          <a:ln>
            <a:noFill/>
          </a:ln>
        </p:spPr>
        <p:txBody>
          <a:bodyPr lIns="91425" tIns="91425" rIns="91425" bIns="91425" anchor="t" anchorCtr="0"/>
          <a:lstStyle>
            <a:lvl1pPr marL="342900" marR="0" lvl="0" indent="152400" algn="l" rtl="0">
              <a:lnSpc>
                <a:spcPct val="118181"/>
              </a:lnSpc>
              <a:spcBef>
                <a:spcPts val="0"/>
              </a:spcBef>
              <a:spcAft>
                <a:spcPts val="0"/>
              </a:spcAft>
              <a:buClr>
                <a:schemeClr val="dk2"/>
              </a:buClr>
              <a:buSzPct val="100000"/>
              <a:buFont typeface="Noto Sans Symbols"/>
              <a:buChar char="▪"/>
              <a:defRPr sz="1400" b="0" i="0" u="none" strike="noStrike" cap="none">
                <a:solidFill>
                  <a:srgbClr val="000000"/>
                </a:solidFill>
                <a:latin typeface="Arial"/>
                <a:ea typeface="Arial"/>
                <a:cs typeface="Arial"/>
                <a:sym typeface="Arial"/>
              </a:defRPr>
            </a:lvl1pPr>
            <a:lvl2pPr marL="742950" marR="0" lvl="1" indent="133350" algn="l" rtl="0">
              <a:lnSpc>
                <a:spcPct val="100000"/>
              </a:lnSpc>
              <a:spcBef>
                <a:spcPts val="1000"/>
              </a:spcBef>
              <a:spcAft>
                <a:spcPts val="0"/>
              </a:spcAft>
              <a:buClr>
                <a:schemeClr val="dk2"/>
              </a:buClr>
              <a:buSzPct val="100000"/>
              <a:buFont typeface="Noto Sans Symbols"/>
              <a:buChar char="◻"/>
              <a:defRPr sz="1400" b="0" i="0" u="none" strike="noStrike" cap="none">
                <a:solidFill>
                  <a:srgbClr val="000000"/>
                </a:solidFill>
                <a:latin typeface="Arial"/>
                <a:ea typeface="Arial"/>
                <a:cs typeface="Arial"/>
                <a:sym typeface="Arial"/>
              </a:defRPr>
            </a:lvl2pPr>
            <a:lvl3pPr marL="1143000" marR="0" lvl="2" indent="241300" algn="l" rtl="0">
              <a:lnSpc>
                <a:spcPct val="100000"/>
              </a:lnSpc>
              <a:spcBef>
                <a:spcPts val="100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6pPr>
            <a:lvl7pPr marL="2971800" marR="0" lvl="6"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7pPr>
            <a:lvl8pPr marL="3429000" marR="0" lvl="7"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8pPr>
            <a:lvl9pPr marL="3886200" marR="0" lvl="8" indent="254000" algn="l" rtl="0">
              <a:lnSpc>
                <a:spcPct val="100000"/>
              </a:lnSpc>
              <a:spcBef>
                <a:spcPts val="0"/>
              </a:spcBef>
              <a:spcAft>
                <a:spcPts val="0"/>
              </a:spcAft>
              <a:buClr>
                <a:schemeClr val="dk1"/>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Shape 73"/>
          <p:cNvSpPr txBox="1">
            <a:spLocks noGrp="1"/>
          </p:cNvSpPr>
          <p:nvPr>
            <p:ph type="ftr" idx="11"/>
          </p:nvPr>
        </p:nvSpPr>
        <p:spPr>
          <a:xfrm>
            <a:off x="5694760" y="6173787"/>
            <a:ext cx="2895600" cy="36509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p:nvPr/>
        </p:nvSpPr>
        <p:spPr>
          <a:xfrm>
            <a:off x="1160066" y="6506478"/>
            <a:ext cx="6796500" cy="3650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8F9397"/>
              </a:buClr>
              <a:buSzPct val="25000"/>
              <a:buFont typeface="Arial"/>
              <a:buNone/>
            </a:pPr>
            <a:r>
              <a:rPr lang="en-US" sz="1200" b="0" i="0" u="none" strike="noStrike" cap="none">
                <a:solidFill>
                  <a:srgbClr val="8F9397"/>
                </a:solidFill>
                <a:latin typeface="Arial"/>
                <a:ea typeface="Arial"/>
                <a:cs typeface="Arial"/>
                <a:sym typeface="Arial"/>
              </a:rPr>
              <a:t>SENSITIVE &amp; PRE-DECISIONAL NOT FOR EXTERNAL DISTRIBUTION</a:t>
            </a:r>
          </a:p>
        </p:txBody>
      </p:sp>
      <p:sp>
        <p:nvSpPr>
          <p:cNvPr id="75" name="Shape 75"/>
          <p:cNvSpPr txBox="1"/>
          <p:nvPr/>
        </p:nvSpPr>
        <p:spPr>
          <a:xfrm>
            <a:off x="3261807" y="0"/>
            <a:ext cx="2702399" cy="307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64180F"/>
              </a:buClr>
              <a:buSzPct val="25000"/>
              <a:buFont typeface="Arial"/>
              <a:buNone/>
            </a:pPr>
            <a:r>
              <a:rPr lang="en-US" sz="1400" b="0" i="0" u="none" strike="noStrike" cap="none">
                <a:solidFill>
                  <a:srgbClr val="64180F"/>
                </a:solidFill>
                <a:latin typeface="Arial"/>
                <a:ea typeface="Arial"/>
                <a:cs typeface="Arial"/>
                <a:sym typeface="Arial"/>
              </a:rPr>
              <a:t>DRAFT for discussion only</a:t>
            </a:r>
          </a:p>
        </p:txBody>
      </p:sp>
      <p:pic>
        <p:nvPicPr>
          <p:cNvPr id="76" name="Shape 76"/>
          <p:cNvPicPr preferRelativeResize="0"/>
          <p:nvPr/>
        </p:nvPicPr>
        <p:blipFill rotWithShape="1">
          <a:blip r:embed="rId2">
            <a:alphaModFix/>
          </a:blip>
          <a:srcRect/>
          <a:stretch/>
        </p:blipFill>
        <p:spPr>
          <a:xfrm>
            <a:off x="457200" y="5638800"/>
            <a:ext cx="439200" cy="439200"/>
          </a:xfrm>
          <a:prstGeom prst="rect">
            <a:avLst/>
          </a:prstGeom>
          <a:noFill/>
          <a:ln>
            <a:noFill/>
          </a:ln>
        </p:spPr>
      </p:pic>
      <p:pic>
        <p:nvPicPr>
          <p:cNvPr id="77" name="Shape 77"/>
          <p:cNvPicPr preferRelativeResize="0"/>
          <p:nvPr/>
        </p:nvPicPr>
        <p:blipFill rotWithShape="1">
          <a:blip r:embed="rId3">
            <a:alphaModFix/>
          </a:blip>
          <a:srcRect/>
          <a:stretch/>
        </p:blipFill>
        <p:spPr>
          <a:xfrm>
            <a:off x="7848600" y="5560219"/>
            <a:ext cx="864300" cy="664499"/>
          </a:xfrm>
          <a:prstGeom prst="rect">
            <a:avLst/>
          </a:prstGeom>
          <a:noFill/>
          <a:ln>
            <a:noFill/>
          </a:ln>
        </p:spPr>
      </p:pic>
      <p:sp>
        <p:nvSpPr>
          <p:cNvPr id="78" name="Shape 78"/>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79" name="Shape 79"/>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b="1"/>
            </a:lvl2pPr>
            <a:lvl3pPr marL="0" marR="0" lvl="2" indent="0" algn="ctr" rtl="0">
              <a:spcBef>
                <a:spcPts val="0"/>
              </a:spcBef>
              <a:spcAft>
                <a:spcPts val="0"/>
              </a:spcAft>
              <a:buFont typeface="Arial"/>
              <a:buNone/>
              <a:defRPr sz="1800" b="1"/>
            </a:lvl3pPr>
            <a:lvl4pPr marL="0" marR="0" lvl="3" indent="0" algn="ctr" rtl="0">
              <a:spcBef>
                <a:spcPts val="0"/>
              </a:spcBef>
              <a:spcAft>
                <a:spcPts val="0"/>
              </a:spcAft>
              <a:buFont typeface="Arial"/>
              <a:buNone/>
              <a:defRPr sz="1800" b="1"/>
            </a:lvl4pPr>
            <a:lvl5pPr marL="0" marR="0" lvl="4" indent="0" algn="ctr" rtl="0">
              <a:spcBef>
                <a:spcPts val="0"/>
              </a:spcBef>
              <a:spcAft>
                <a:spcPts val="0"/>
              </a:spcAft>
              <a:buFont typeface="Arial"/>
              <a:buNone/>
              <a:defRPr sz="1800" b="1"/>
            </a:lvl5pPr>
            <a:lvl6pPr marL="457200" marR="0" lvl="5" indent="0" algn="ctr" rtl="0">
              <a:spcBef>
                <a:spcPts val="0"/>
              </a:spcBef>
              <a:spcAft>
                <a:spcPts val="0"/>
              </a:spcAft>
              <a:buFont typeface="Arial"/>
              <a:buNone/>
              <a:defRPr sz="1800" b="1"/>
            </a:lvl6pPr>
            <a:lvl7pPr marL="914400" marR="0" lvl="6" indent="0" algn="ctr" rtl="0">
              <a:spcBef>
                <a:spcPts val="0"/>
              </a:spcBef>
              <a:spcAft>
                <a:spcPts val="0"/>
              </a:spcAft>
              <a:buFont typeface="Arial"/>
              <a:buNone/>
              <a:defRPr sz="1800" b="1"/>
            </a:lvl7pPr>
            <a:lvl8pPr marL="1371600" marR="0" lvl="7" indent="0" algn="ctr" rtl="0">
              <a:spcBef>
                <a:spcPts val="0"/>
              </a:spcBef>
              <a:spcAft>
                <a:spcPts val="0"/>
              </a:spcAft>
              <a:buFont typeface="Arial"/>
              <a:buNone/>
              <a:defRPr sz="1800" b="1"/>
            </a:lvl8pPr>
            <a:lvl9pPr marL="1828800" marR="0" lvl="8" indent="0" algn="ctr" rtl="0">
              <a:spcBef>
                <a:spcPts val="0"/>
              </a:spcBef>
              <a:spcAft>
                <a:spcPts val="0"/>
              </a:spcAft>
              <a:buFont typeface="Arial"/>
              <a:buNone/>
              <a:defRPr sz="1800" b="1"/>
            </a:lvl9pPr>
          </a:lstStyle>
          <a:p>
            <a:endParaRPr dirty="0"/>
          </a:p>
        </p:txBody>
      </p:sp>
      <p:sp>
        <p:nvSpPr>
          <p:cNvPr id="20" name="Shape 20"/>
          <p:cNvSpPr txBox="1">
            <a:spLocks noGrp="1"/>
          </p:cNvSpPr>
          <p:nvPr>
            <p:ph type="body" idx="1"/>
          </p:nvPr>
        </p:nvSpPr>
        <p:spPr>
          <a:xfrm>
            <a:off x="685800" y="1000166"/>
            <a:ext cx="7772400" cy="4724400"/>
          </a:xfrm>
          <a:prstGeom prst="rect">
            <a:avLst/>
          </a:prstGeom>
          <a:noFill/>
          <a:ln>
            <a:noFill/>
          </a:ln>
        </p:spPr>
        <p:txBody>
          <a:bodyPr lIns="91425" tIns="91425" rIns="91425" bIns="91425" anchor="t" anchorCtr="0"/>
          <a:lstStyle>
            <a:lvl1pPr marL="342900" marR="0" lvl="0" indent="127000" algn="l" rtl="0">
              <a:lnSpc>
                <a:spcPct val="100000"/>
              </a:lnSpc>
              <a:spcBef>
                <a:spcPts val="560"/>
              </a:spcBef>
              <a:spcAft>
                <a:spcPts val="0"/>
              </a:spcAft>
              <a:buClr>
                <a:srgbClr val="C00000"/>
              </a:buClr>
              <a:buSzPct val="100000"/>
              <a:buFont typeface="Arial"/>
              <a:buChar char="▪"/>
              <a:defRPr sz="16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65100" algn="l" rtl="0">
              <a:lnSpc>
                <a:spcPct val="100000"/>
              </a:lnSpc>
              <a:spcBef>
                <a:spcPts val="480"/>
              </a:spcBef>
              <a:spcAft>
                <a:spcPts val="0"/>
              </a:spcAft>
              <a:buClr>
                <a:srgbClr val="C00000"/>
              </a:buClr>
              <a:buSzPct val="100000"/>
              <a:buFont typeface="Arial"/>
              <a:buChar char="▪"/>
              <a:defRPr sz="1200" b="0" i="0" u="none" strike="noStrike" cap="none">
                <a:solidFill>
                  <a:srgbClr val="000000"/>
                </a:solidFill>
                <a:latin typeface="Arial"/>
                <a:ea typeface="Arial"/>
                <a:cs typeface="Arial"/>
                <a:sym typeface="Arial"/>
              </a:defRPr>
            </a:lvl3pPr>
            <a:lvl4pPr marL="1600200" marR="0" lvl="3" indent="152400" algn="l" rtl="0">
              <a:lnSpc>
                <a:spcPct val="100000"/>
              </a:lnSpc>
              <a:spcBef>
                <a:spcPts val="440"/>
              </a:spcBef>
              <a:spcAft>
                <a:spcPts val="0"/>
              </a:spcAft>
              <a:buClr>
                <a:srgbClr val="C00000"/>
              </a:buClr>
              <a:buSzPct val="100000"/>
              <a:buFont typeface="Arial"/>
              <a:buChar char="▪"/>
              <a:defRPr sz="1200" b="0" i="0" u="none" strike="noStrike" cap="none">
                <a:solidFill>
                  <a:srgbClr val="000000"/>
                </a:solidFill>
                <a:latin typeface="Arial"/>
                <a:ea typeface="Arial"/>
                <a:cs typeface="Arial"/>
                <a:sym typeface="Arial"/>
              </a:defRPr>
            </a:lvl4pPr>
            <a:lvl5pPr marL="2057400" marR="0" lvl="4" indent="139700" algn="l" rtl="0">
              <a:lnSpc>
                <a:spcPct val="100000"/>
              </a:lnSpc>
              <a:spcBef>
                <a:spcPts val="400"/>
              </a:spcBef>
              <a:spcAft>
                <a:spcPts val="0"/>
              </a:spcAft>
              <a:buClr>
                <a:srgbClr val="C00000"/>
              </a:buClr>
              <a:buSzPct val="100000"/>
              <a:buFont typeface="Arial"/>
              <a:buChar char="▪"/>
              <a:defRPr sz="1200" b="0" i="0" u="none" strike="noStrike" cap="none">
                <a:solidFill>
                  <a:srgbClr val="000000"/>
                </a:solidFill>
                <a:latin typeface="Arial"/>
                <a:ea typeface="Arial"/>
                <a:cs typeface="Arial"/>
                <a:sym typeface="Arial"/>
              </a:defRPr>
            </a:lvl5pPr>
            <a:lvl6pPr marL="2514600" marR="0" lvl="5"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6pPr>
            <a:lvl7pPr marL="2971800" marR="0" lvl="6"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7pPr>
            <a:lvl8pPr marL="3429000" marR="0" lvl="7"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8pPr>
            <a:lvl9pPr marL="3886200" marR="0" lvl="8" indent="139700" algn="l" rtl="0">
              <a:lnSpc>
                <a:spcPct val="100000"/>
              </a:lnSpc>
              <a:spcBef>
                <a:spcPts val="400"/>
              </a:spcBef>
              <a:spcAft>
                <a:spcPts val="0"/>
              </a:spcAft>
              <a:buClr>
                <a:schemeClr val="dk1"/>
              </a:buClr>
              <a:buSzPct val="100000"/>
              <a:buFont typeface="Arial Narrow"/>
              <a:buChar char="•"/>
              <a:defRPr sz="12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24" name="Shape 24"/>
          <p:cNvSpPr txBox="1">
            <a:spLocks noGrp="1"/>
          </p:cNvSpPr>
          <p:nvPr>
            <p:ph type="body" idx="1"/>
          </p:nvPr>
        </p:nvSpPr>
        <p:spPr>
          <a:xfrm>
            <a:off x="722312" y="2906709"/>
            <a:ext cx="7772400" cy="1500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28" name="Shape 28"/>
          <p:cNvSpPr txBox="1">
            <a:spLocks noGrp="1"/>
          </p:cNvSpPr>
          <p:nvPr>
            <p:ph type="body" idx="1"/>
          </p:nvPr>
        </p:nvSpPr>
        <p:spPr>
          <a:xfrm>
            <a:off x="1371600" y="1219200"/>
            <a:ext cx="3695699" cy="5029199"/>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body" idx="2"/>
          </p:nvPr>
        </p:nvSpPr>
        <p:spPr>
          <a:xfrm>
            <a:off x="5219700" y="1219200"/>
            <a:ext cx="3695699" cy="5029199"/>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31" name="Shape 31"/>
          <p:cNvSpPr txBox="1">
            <a:spLocks noGrp="1"/>
          </p:cNvSpPr>
          <p:nvPr>
            <p:ph type="sldNum" idx="3"/>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34" name="Shape 34"/>
          <p:cNvSpPr txBox="1">
            <a:spLocks noGrp="1"/>
          </p:cNvSpPr>
          <p:nvPr>
            <p:ph type="body" idx="1"/>
          </p:nvPr>
        </p:nvSpPr>
        <p:spPr>
          <a:xfrm>
            <a:off x="457200" y="1535111"/>
            <a:ext cx="4040099" cy="639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body" idx="2"/>
          </p:nvPr>
        </p:nvSpPr>
        <p:spPr>
          <a:xfrm>
            <a:off x="457200" y="2174874"/>
            <a:ext cx="4040099" cy="3951300"/>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body" idx="3"/>
          </p:nvPr>
        </p:nvSpPr>
        <p:spPr>
          <a:xfrm>
            <a:off x="4645025" y="1535111"/>
            <a:ext cx="4041900" cy="639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37" name="Shape 37"/>
          <p:cNvSpPr txBox="1">
            <a:spLocks noGrp="1"/>
          </p:cNvSpPr>
          <p:nvPr>
            <p:ph type="body" idx="4"/>
          </p:nvPr>
        </p:nvSpPr>
        <p:spPr>
          <a:xfrm>
            <a:off x="4645025" y="2174874"/>
            <a:ext cx="4041900" cy="3951300"/>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39" name="Shape 39"/>
          <p:cNvSpPr txBox="1">
            <a:spLocks noGrp="1"/>
          </p:cNvSpPr>
          <p:nvPr>
            <p:ph type="sldNum" idx="5"/>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3048"/>
            <a:ext cx="3008399" cy="1161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49" name="Shape 49"/>
          <p:cNvSpPr txBox="1">
            <a:spLocks noGrp="1"/>
          </p:cNvSpPr>
          <p:nvPr>
            <p:ph type="body" idx="1"/>
          </p:nvPr>
        </p:nvSpPr>
        <p:spPr>
          <a:xfrm>
            <a:off x="3575050" y="273047"/>
            <a:ext cx="5111699" cy="5852699"/>
          </a:xfrm>
          <a:prstGeom prst="rect">
            <a:avLst/>
          </a:prstGeom>
          <a:noFill/>
          <a:ln>
            <a:noFill/>
          </a:ln>
        </p:spPr>
        <p:txBody>
          <a:bodyPr lIns="91425" tIns="91425" rIns="91425" bIns="91425" anchor="t" anchorCtr="0"/>
          <a:lstStyle>
            <a:lvl1pPr marL="342900" marR="0" lvl="0" indent="1016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52" name="Shape 52"/>
          <p:cNvSpPr txBox="1">
            <a:spLocks noGrp="1"/>
          </p:cNvSpPr>
          <p:nvPr>
            <p:ph type="sldNum" idx="3"/>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55" name="Shape 55"/>
          <p:cNvSpPr>
            <a:spLocks noGrp="1"/>
          </p:cNvSpPr>
          <p:nvPr>
            <p:ph type="pic" idx="2"/>
          </p:nvPr>
        </p:nvSpPr>
        <p:spPr>
          <a:xfrm>
            <a:off x="1792288" y="612774"/>
            <a:ext cx="5486399" cy="4114800"/>
          </a:xfrm>
          <a:prstGeom prst="rect">
            <a:avLst/>
          </a:prstGeom>
          <a:noFill/>
          <a:ln>
            <a:noFill/>
          </a:ln>
        </p:spPr>
        <p:txBody>
          <a:bodyPr lIns="91425" tIns="91425" rIns="91425" bIns="91425" anchor="ctr" anchorCtr="0"/>
          <a:lstStyle>
            <a:lvl1pPr marL="342900" marR="0" lvl="0" indent="-7620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C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Narrow"/>
              <a:buNone/>
              <a:defRPr sz="14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58" name="Shape 58"/>
          <p:cNvSpPr txBox="1">
            <a:spLocks noGrp="1"/>
          </p:cNvSpPr>
          <p:nvPr>
            <p:ph type="sldNum" idx="3"/>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61" name="Shape 61"/>
          <p:cNvSpPr txBox="1">
            <a:spLocks noGrp="1"/>
          </p:cNvSpPr>
          <p:nvPr>
            <p:ph type="body" idx="1"/>
          </p:nvPr>
        </p:nvSpPr>
        <p:spPr>
          <a:xfrm rot="5400000">
            <a:off x="2362199" y="152399"/>
            <a:ext cx="4419599" cy="7772400"/>
          </a:xfrm>
          <a:prstGeom prst="rect">
            <a:avLst/>
          </a:prstGeom>
          <a:noFill/>
          <a:ln>
            <a:noFill/>
          </a:ln>
        </p:spPr>
        <p:txBody>
          <a:bodyPr lIns="91425" tIns="91425" rIns="91425" bIns="91425" anchor="t" anchorCtr="0"/>
          <a:lstStyle>
            <a:lvl1pPr marL="342900" marR="0" lvl="0" indent="101600" algn="l" rtl="0">
              <a:lnSpc>
                <a:spcPct val="100000"/>
              </a:lnSpc>
              <a:spcBef>
                <a:spcPts val="56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63" name="Shape 63"/>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rot="5400000">
            <a:off x="4848149" y="2181149"/>
            <a:ext cx="5943599" cy="21909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sp>
        <p:nvSpPr>
          <p:cNvPr id="66" name="Shape 66"/>
          <p:cNvSpPr txBox="1">
            <a:spLocks noGrp="1"/>
          </p:cNvSpPr>
          <p:nvPr>
            <p:ph type="body" idx="1"/>
          </p:nvPr>
        </p:nvSpPr>
        <p:spPr>
          <a:xfrm rot="5400000">
            <a:off x="390449" y="66597"/>
            <a:ext cx="5943599" cy="6420000"/>
          </a:xfrm>
          <a:prstGeom prst="rect">
            <a:avLst/>
          </a:prstGeom>
          <a:noFill/>
          <a:ln>
            <a:noFill/>
          </a:ln>
        </p:spPr>
        <p:txBody>
          <a:bodyPr lIns="91425" tIns="91425" rIns="91425" bIns="91425" anchor="t" anchorCtr="0"/>
          <a:lstStyle>
            <a:lvl1pPr marL="342900" marR="0" lvl="0" indent="101600" algn="l" rtl="0">
              <a:lnSpc>
                <a:spcPct val="100000"/>
              </a:lnSpc>
              <a:spcBef>
                <a:spcPts val="56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169275" y="6338180"/>
            <a:ext cx="898499" cy="443700"/>
          </a:xfrm>
          <a:prstGeom prst="rect">
            <a:avLst/>
          </a:prstGeom>
          <a:noFill/>
          <a:ln>
            <a:noFill/>
          </a:ln>
        </p:spPr>
        <p:txBody>
          <a:bodyPr lIns="91425" tIns="91425" rIns="91425" bIns="91425" anchor="b" anchorCtr="0">
            <a:noAutofit/>
          </a:bodyPr>
          <a:lstStyle/>
          <a:p>
            <a:pPr marL="365760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
        <p:nvSpPr>
          <p:cNvPr id="68" name="Shape 68"/>
          <p:cNvSpPr txBox="1">
            <a:spLocks noGrp="1"/>
          </p:cNvSpPr>
          <p:nvPr>
            <p:ph type="sldNum" idx="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2">
            <a:alphaModFix/>
          </a:blip>
          <a:srcRect/>
          <a:stretch/>
        </p:blipFill>
        <p:spPr>
          <a:xfrm>
            <a:off x="0" y="0"/>
            <a:ext cx="9144000" cy="3282900"/>
          </a:xfrm>
          <a:prstGeom prst="rect">
            <a:avLst/>
          </a:prstGeom>
          <a:noFill/>
          <a:ln>
            <a:noFill/>
          </a:ln>
        </p:spPr>
      </p:pic>
      <p:sp>
        <p:nvSpPr>
          <p:cNvPr id="7" name="Shape 7"/>
          <p:cNvSpPr txBox="1">
            <a:spLocks noGrp="1"/>
          </p:cNvSpPr>
          <p:nvPr>
            <p:ph type="body" idx="1"/>
          </p:nvPr>
        </p:nvSpPr>
        <p:spPr>
          <a:xfrm>
            <a:off x="685800" y="1219200"/>
            <a:ext cx="7772400" cy="4419599"/>
          </a:xfrm>
          <a:prstGeom prst="rect">
            <a:avLst/>
          </a:prstGeom>
          <a:noFill/>
          <a:ln>
            <a:noFill/>
          </a:ln>
        </p:spPr>
        <p:txBody>
          <a:bodyPr lIns="91425" tIns="91425" rIns="91425" bIns="91425" anchor="t" anchorCtr="0"/>
          <a:lstStyle>
            <a:lvl1pPr marL="342900" marR="0" lvl="0" indent="101600" algn="l" rtl="0">
              <a:lnSpc>
                <a:spcPct val="100000"/>
              </a:lnSpc>
              <a:spcBef>
                <a:spcPts val="56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69850" algn="l" rtl="0">
              <a:lnSpc>
                <a:spcPct val="100000"/>
              </a:lnSpc>
              <a:spcBef>
                <a:spcPts val="52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90500" algn="l" rtl="0">
              <a:lnSpc>
                <a:spcPct val="100000"/>
              </a:lnSpc>
              <a:spcBef>
                <a:spcPts val="48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77800" algn="l" rtl="0">
              <a:lnSpc>
                <a:spcPct val="100000"/>
              </a:lnSpc>
              <a:spcBef>
                <a:spcPts val="44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65100" algn="l" rtl="0">
              <a:lnSpc>
                <a:spcPct val="100000"/>
              </a:lnSpc>
              <a:spcBef>
                <a:spcPts val="400"/>
              </a:spcBef>
              <a:spcAft>
                <a:spcPts val="0"/>
              </a:spcAft>
              <a:buClr>
                <a:srgbClr val="C00000"/>
              </a:buClr>
              <a:buSzPct val="100000"/>
              <a:buFont typeface="Arial"/>
              <a:buChar char="▪"/>
              <a:defRPr sz="1400" b="0" i="0" u="none" strike="noStrike" cap="none">
                <a:solidFill>
                  <a:srgbClr val="000000"/>
                </a:solidFill>
                <a:latin typeface="Arial"/>
                <a:ea typeface="Arial"/>
                <a:cs typeface="Arial"/>
                <a:sym typeface="Arial"/>
              </a:defRPr>
            </a:lvl5pPr>
            <a:lvl6pPr marL="2514600" marR="0" lvl="5"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6pPr>
            <a:lvl7pPr marL="2971800" marR="0" lvl="6"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7pPr>
            <a:lvl8pPr marL="3429000" marR="0" lvl="7"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8pPr>
            <a:lvl9pPr marL="3886200" marR="0" lvl="8" indent="165100" algn="l" rtl="0">
              <a:lnSpc>
                <a:spcPct val="100000"/>
              </a:lnSpc>
              <a:spcBef>
                <a:spcPts val="400"/>
              </a:spcBef>
              <a:spcAft>
                <a:spcPts val="0"/>
              </a:spcAft>
              <a:buClr>
                <a:schemeClr val="dk1"/>
              </a:buClr>
              <a:buSzPct val="100000"/>
              <a:buFont typeface="Arial Narrow"/>
              <a:buChar char="•"/>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title"/>
          </p:nvPr>
        </p:nvSpPr>
        <p:spPr>
          <a:xfrm>
            <a:off x="457200" y="188247"/>
            <a:ext cx="8229600" cy="66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Font typeface="Arial"/>
              <a:buNone/>
              <a:defRPr sz="1800"/>
            </a:lvl2pPr>
            <a:lvl3pPr marL="0" marR="0" lvl="2" indent="0" algn="ctr" rtl="0">
              <a:spcBef>
                <a:spcPts val="0"/>
              </a:spcBef>
              <a:spcAft>
                <a:spcPts val="0"/>
              </a:spcAft>
              <a:buFont typeface="Arial"/>
              <a:buNone/>
              <a:defRPr sz="1800"/>
            </a:lvl3pPr>
            <a:lvl4pPr marL="0" marR="0" lvl="3" indent="0" algn="ctr" rtl="0">
              <a:spcBef>
                <a:spcPts val="0"/>
              </a:spcBef>
              <a:spcAft>
                <a:spcPts val="0"/>
              </a:spcAft>
              <a:buFont typeface="Arial"/>
              <a:buNone/>
              <a:defRPr sz="1800"/>
            </a:lvl4pPr>
            <a:lvl5pPr marL="0" marR="0" lvl="4" indent="0" algn="ctr" rtl="0">
              <a:spcBef>
                <a:spcPts val="0"/>
              </a:spcBef>
              <a:spcAft>
                <a:spcPts val="0"/>
              </a:spcAft>
              <a:buFont typeface="Arial"/>
              <a:buNone/>
              <a:defRPr sz="1800"/>
            </a:lvl5pPr>
            <a:lvl6pPr marL="457200" marR="0" lvl="5" indent="0" algn="ctr" rtl="0">
              <a:spcBef>
                <a:spcPts val="0"/>
              </a:spcBef>
              <a:spcAft>
                <a:spcPts val="0"/>
              </a:spcAft>
              <a:buFont typeface="Arial"/>
              <a:buNone/>
              <a:defRPr sz="1800"/>
            </a:lvl6pPr>
            <a:lvl7pPr marL="914400" marR="0" lvl="6" indent="0" algn="ctr" rtl="0">
              <a:spcBef>
                <a:spcPts val="0"/>
              </a:spcBef>
              <a:spcAft>
                <a:spcPts val="0"/>
              </a:spcAft>
              <a:buFont typeface="Arial"/>
              <a:buNone/>
              <a:defRPr sz="1800"/>
            </a:lvl7pPr>
            <a:lvl8pPr marL="1371600" marR="0" lvl="7" indent="0" algn="ctr" rtl="0">
              <a:spcBef>
                <a:spcPts val="0"/>
              </a:spcBef>
              <a:spcAft>
                <a:spcPts val="0"/>
              </a:spcAft>
              <a:buFont typeface="Arial"/>
              <a:buNone/>
              <a:defRPr sz="1800"/>
            </a:lvl8pPr>
            <a:lvl9pPr marL="1828800" marR="0" lvl="8" indent="0" algn="ctr" rtl="0">
              <a:spcBef>
                <a:spcPts val="0"/>
              </a:spcBef>
              <a:spcAft>
                <a:spcPts val="0"/>
              </a:spcAft>
              <a:buFont typeface="Arial"/>
              <a:buNone/>
              <a:defRPr sz="1800"/>
            </a:lvl9pPr>
          </a:lstStyle>
          <a:p>
            <a:endParaRPr/>
          </a:p>
        </p:txBody>
      </p:sp>
      <p:pic>
        <p:nvPicPr>
          <p:cNvPr id="9" name="Shape 9"/>
          <p:cNvPicPr preferRelativeResize="0"/>
          <p:nvPr/>
        </p:nvPicPr>
        <p:blipFill rotWithShape="1">
          <a:blip r:embed="rId13">
            <a:alphaModFix/>
          </a:blip>
          <a:srcRect/>
          <a:stretch/>
        </p:blipFill>
        <p:spPr>
          <a:xfrm>
            <a:off x="354100" y="5827060"/>
            <a:ext cx="585899" cy="585899"/>
          </a:xfrm>
          <a:prstGeom prst="rect">
            <a:avLst/>
          </a:prstGeom>
          <a:noFill/>
          <a:ln>
            <a:noFill/>
          </a:ln>
        </p:spPr>
      </p:pic>
      <p:pic>
        <p:nvPicPr>
          <p:cNvPr id="10" name="Shape 10" descr="header-logo.png"/>
          <p:cNvPicPr preferRelativeResize="0"/>
          <p:nvPr/>
        </p:nvPicPr>
        <p:blipFill rotWithShape="1">
          <a:blip r:embed="rId14">
            <a:alphaModFix/>
          </a:blip>
          <a:srcRect/>
          <a:stretch/>
        </p:blipFill>
        <p:spPr>
          <a:xfrm>
            <a:off x="7988050" y="5827050"/>
            <a:ext cx="784799" cy="585899"/>
          </a:xfrm>
          <a:prstGeom prst="rect">
            <a:avLst/>
          </a:prstGeom>
          <a:noFill/>
          <a:ln>
            <a:noFill/>
          </a:ln>
        </p:spPr>
      </p:pic>
      <p:sp>
        <p:nvSpPr>
          <p:cNvPr id="11" name="Shape 11"/>
          <p:cNvSpPr txBox="1">
            <a:spLocks noGrp="1"/>
          </p:cNvSpPr>
          <p:nvPr>
            <p:ph type="sldNum" idx="12"/>
          </p:nvPr>
        </p:nvSpPr>
        <p:spPr>
          <a:xfrm>
            <a:off x="8556782" y="6333132"/>
            <a:ext cx="548699" cy="5246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999999"/>
              </a:buClr>
              <a:buSzPct val="25000"/>
              <a:buFont typeface="Arial"/>
              <a:buNone/>
            </a:pPr>
            <a:fld id="{00000000-1234-1234-1234-123412341234}" type="slidenum">
              <a:rPr lang="en-US" sz="1300" b="0" i="0" u="none" strike="noStrike" cap="none">
                <a:solidFill>
                  <a:srgbClr val="999999"/>
                </a:solidFill>
                <a:latin typeface="Arial"/>
                <a:ea typeface="Arial"/>
                <a:cs typeface="Arial"/>
                <a:sym typeface="Arial"/>
              </a:rPr>
              <a:t>‹#›</a:t>
            </a:fld>
            <a:endParaRPr lang="en-US" sz="1300" b="0" i="0" u="none" strike="noStrike" cap="none">
              <a:solidFill>
                <a:srgbClr val="99999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sql/default.asp" TargetMode="External"/><Relationship Id="rId2" Type="http://schemas.openxmlformats.org/officeDocument/2006/relationships/hyperlink" Target="https://www.webucator.com/tutorial/learn-sql/simple-selects/introduction-the-northwind-database-reading.cfm#tutoria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hyperlink" Target="https://www.guru99.com/introduction-to-mysql-workbench.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1371600" y="1981200"/>
            <a:ext cx="6400799" cy="120029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E3561"/>
              </a:buClr>
              <a:buSzPct val="25000"/>
              <a:buFont typeface="Arial"/>
              <a:buNone/>
            </a:pPr>
            <a:r>
              <a:rPr lang="en-US" sz="3600" b="1" i="0" u="none" strike="noStrike" cap="none" dirty="0">
                <a:solidFill>
                  <a:srgbClr val="0E3561"/>
                </a:solidFill>
                <a:latin typeface="Arial"/>
                <a:ea typeface="Arial"/>
                <a:cs typeface="Arial"/>
                <a:sym typeface="Arial"/>
              </a:rPr>
              <a:t>Relational Databases</a:t>
            </a:r>
            <a:endParaRPr lang="en-US" sz="3600" b="1" dirty="0">
              <a:solidFill>
                <a:srgbClr val="0E3561"/>
              </a:solidFill>
            </a:endParaRPr>
          </a:p>
        </p:txBody>
      </p:sp>
      <p:sp>
        <p:nvSpPr>
          <p:cNvPr id="85" name="Shape 85"/>
          <p:cNvSpPr txBox="1"/>
          <p:nvPr/>
        </p:nvSpPr>
        <p:spPr>
          <a:xfrm>
            <a:off x="304800" y="2895600"/>
            <a:ext cx="8643899" cy="10083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Font typeface="Arial"/>
              <a:buNone/>
            </a:pPr>
            <a:endParaRPr dirty="0"/>
          </a:p>
          <a:p>
            <a:pPr marL="0" marR="0" lvl="0" indent="0" algn="ctr" rtl="0">
              <a:lnSpc>
                <a:spcPct val="100000"/>
              </a:lnSpc>
              <a:spcBef>
                <a:spcPts val="0"/>
              </a:spcBef>
              <a:spcAft>
                <a:spcPts val="0"/>
              </a:spcAft>
              <a:buClr>
                <a:srgbClr val="000000"/>
              </a:buClr>
              <a:buFont typeface="Arial"/>
              <a:buNone/>
            </a:pPr>
            <a:endParaRPr sz="2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US" sz="2400" b="1" dirty="0"/>
              <a:t>February 8</a:t>
            </a:r>
            <a:r>
              <a:rPr lang="en-US" sz="2400" b="1" i="0" u="none" strike="noStrike" cap="none" dirty="0">
                <a:solidFill>
                  <a:srgbClr val="000000"/>
                </a:solidFill>
                <a:latin typeface="Arial"/>
                <a:ea typeface="Arial"/>
                <a:cs typeface="Arial"/>
                <a:sym typeface="Arial"/>
              </a:rPr>
              <a:t>,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Database Normalization</a:t>
            </a:r>
            <a:endParaRPr lang="en-US" dirty="0">
              <a:solidFill>
                <a:schemeClr val="bg2"/>
              </a:solidFill>
            </a:endParaRPr>
          </a:p>
        </p:txBody>
      </p:sp>
      <p:sp>
        <p:nvSpPr>
          <p:cNvPr id="3" name="Text Placeholder 2"/>
          <p:cNvSpPr>
            <a:spLocks noGrp="1"/>
          </p:cNvSpPr>
          <p:nvPr>
            <p:ph type="body" idx="1"/>
          </p:nvPr>
        </p:nvSpPr>
        <p:spPr>
          <a:xfrm>
            <a:off x="1143000" y="1295400"/>
            <a:ext cx="6629400" cy="4724400"/>
          </a:xfrm>
        </p:spPr>
        <p:txBody>
          <a:bodyPr/>
          <a:lstStyle/>
          <a:p>
            <a:r>
              <a:rPr lang="en-US" sz="1800" b="1" dirty="0"/>
              <a:t>The concept of Normalization was introduced in 1969 by Edgar F. </a:t>
            </a:r>
            <a:r>
              <a:rPr lang="en-US" sz="1800" b="1" dirty="0" err="1"/>
              <a:t>Codd</a:t>
            </a:r>
            <a:r>
              <a:rPr lang="en-US" sz="1800" b="1" dirty="0"/>
              <a:t> as an integral part of his relational model</a:t>
            </a:r>
          </a:p>
          <a:p>
            <a:r>
              <a:rPr lang="en-US" sz="1800" b="1" dirty="0"/>
              <a:t>Basic objective was to permit data to be queried and manipulated using a "universal data sub-language" grounded in first-order logic (“If X is Socrates and X is a man, then Socrates is a man”)</a:t>
            </a:r>
          </a:p>
          <a:p>
            <a:r>
              <a:rPr lang="en-US" sz="1800" b="1" dirty="0"/>
              <a:t>Has multiple states / forms</a:t>
            </a:r>
          </a:p>
          <a:p>
            <a:r>
              <a:rPr lang="en-US" sz="1800" b="1" dirty="0"/>
              <a:t>Objectives of First Normal Form</a:t>
            </a:r>
          </a:p>
          <a:p>
            <a:pPr lvl="1"/>
            <a:r>
              <a:rPr lang="en-US" b="1" dirty="0"/>
              <a:t>Free the collection of relations from undesirable insertion, update and deletion dependencies</a:t>
            </a:r>
          </a:p>
          <a:p>
            <a:pPr lvl="1"/>
            <a:r>
              <a:rPr lang="en-US" b="1" dirty="0"/>
              <a:t>Reduce the need for restructuring the collection of relations, as new types of data are introduced, and thus increase the life span of application programs</a:t>
            </a:r>
          </a:p>
          <a:p>
            <a:pPr lvl="1"/>
            <a:r>
              <a:rPr lang="en-US" b="1" dirty="0"/>
              <a:t>Make the relational model more informative to users</a:t>
            </a:r>
          </a:p>
          <a:p>
            <a:pPr lvl="1"/>
            <a:r>
              <a:rPr lang="en-US" b="1" dirty="0"/>
              <a:t>Make the collection of relations neutral to the query statistics, i.e. query performance measurements</a:t>
            </a:r>
          </a:p>
        </p:txBody>
      </p:sp>
    </p:spTree>
    <p:extLst>
      <p:ext uri="{BB962C8B-B14F-4D97-AF65-F5344CB8AC3E}">
        <p14:creationId xmlns:p14="http://schemas.microsoft.com/office/powerpoint/2010/main" val="234178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Database Normalization Example</a:t>
            </a:r>
            <a:endParaRPr lang="en-US" dirty="0">
              <a:solidFill>
                <a:schemeClr val="bg2"/>
              </a:solidFill>
            </a:endParaRPr>
          </a:p>
        </p:txBody>
      </p:sp>
      <p:pic>
        <p:nvPicPr>
          <p:cNvPr id="6" name="Picture 5"/>
          <p:cNvPicPr>
            <a:picLocks noChangeAspect="1"/>
          </p:cNvPicPr>
          <p:nvPr/>
        </p:nvPicPr>
        <p:blipFill>
          <a:blip r:embed="rId2"/>
          <a:stretch>
            <a:fillRect/>
          </a:stretch>
        </p:blipFill>
        <p:spPr>
          <a:xfrm>
            <a:off x="1371600" y="856947"/>
            <a:ext cx="6607968" cy="5714644"/>
          </a:xfrm>
          <a:prstGeom prst="rect">
            <a:avLst/>
          </a:prstGeom>
        </p:spPr>
      </p:pic>
      <p:sp>
        <p:nvSpPr>
          <p:cNvPr id="7" name="Cloud Callout 6"/>
          <p:cNvSpPr/>
          <p:nvPr/>
        </p:nvSpPr>
        <p:spPr>
          <a:xfrm>
            <a:off x="304800" y="2286000"/>
            <a:ext cx="2286000" cy="1295400"/>
          </a:xfrm>
          <a:prstGeom prst="cloudCallout">
            <a:avLst>
              <a:gd name="adj1" fmla="val 119042"/>
              <a:gd name="adj2" fmla="val -37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Question: Does it go far enough?</a:t>
            </a:r>
          </a:p>
          <a:p>
            <a:pPr algn="ctr"/>
            <a:r>
              <a:rPr lang="en-US" sz="1100" dirty="0"/>
              <a:t>What if I want to know customers in same city?</a:t>
            </a:r>
          </a:p>
        </p:txBody>
      </p:sp>
    </p:spTree>
    <p:extLst>
      <p:ext uri="{BB962C8B-B14F-4D97-AF65-F5344CB8AC3E}">
        <p14:creationId xmlns:p14="http://schemas.microsoft.com/office/powerpoint/2010/main" val="61501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Popular Databases</a:t>
            </a:r>
          </a:p>
        </p:txBody>
      </p:sp>
      <p:sp>
        <p:nvSpPr>
          <p:cNvPr id="3" name="Text Placeholder 2"/>
          <p:cNvSpPr>
            <a:spLocks noGrp="1"/>
          </p:cNvSpPr>
          <p:nvPr>
            <p:ph type="body" idx="1"/>
          </p:nvPr>
        </p:nvSpPr>
        <p:spPr>
          <a:xfrm>
            <a:off x="685800" y="1143000"/>
            <a:ext cx="7391400" cy="4724400"/>
          </a:xfrm>
        </p:spPr>
        <p:txBody>
          <a:bodyPr/>
          <a:lstStyle/>
          <a:p>
            <a:r>
              <a:rPr lang="en-US" b="1" dirty="0"/>
              <a:t>Commercial</a:t>
            </a:r>
          </a:p>
          <a:p>
            <a:pPr lvl="1"/>
            <a:r>
              <a:rPr lang="en-US" dirty="0"/>
              <a:t>Oracle is the most popular relational database. It runs on both Unix and Windows. It used to be many times more expensive than SQL Server and DB2, but it has come down a lot in price.</a:t>
            </a:r>
          </a:p>
          <a:p>
            <a:pPr lvl="1"/>
            <a:r>
              <a:rPr lang="en-US" dirty="0"/>
              <a:t>SQL Server is Microsoft's database and, not surprisingly, only runs on Windows. It has only a slightly higher market share than Oracle on Windows machines. Many people find it easier to use than Oracle.</a:t>
            </a:r>
          </a:p>
          <a:p>
            <a:pPr lvl="1"/>
            <a:r>
              <a:rPr lang="en-US" dirty="0"/>
              <a:t>IBM's DB2 was one of the earliest players in the database market. It is still very commonly used on mainframes and runs on both Windows and Unix.</a:t>
            </a:r>
          </a:p>
          <a:p>
            <a:r>
              <a:rPr lang="en-US" b="1" dirty="0"/>
              <a:t>Popular Open Source Databases</a:t>
            </a:r>
          </a:p>
          <a:p>
            <a:pPr lvl="1"/>
            <a:r>
              <a:rPr lang="en-US" dirty="0"/>
              <a:t>Until recently, PostgreSQL was the most popular open source database until that spot was taken over by MySQL. It is certainly a featureful and robust database management system and a good choice for people who want some of the advanced features that MySQL doesn't yet have.</a:t>
            </a:r>
          </a:p>
          <a:p>
            <a:pPr lvl="1"/>
            <a:r>
              <a:rPr lang="en-US" dirty="0"/>
              <a:t>Because of its small size, its speediness, and its very good documentation, MySQL has quickly become the most popular open source database. MySQL is available on both Windows and Unix. It catches up with PostgreSQL functionality.</a:t>
            </a:r>
          </a:p>
          <a:p>
            <a:pPr lvl="1"/>
            <a:r>
              <a:rPr lang="en-US" dirty="0"/>
              <a:t>DSVD is using MySQL</a:t>
            </a:r>
          </a:p>
          <a:p>
            <a:pPr indent="0">
              <a:buNone/>
            </a:pPr>
            <a:endParaRPr lang="en-US" dirty="0"/>
          </a:p>
        </p:txBody>
      </p:sp>
    </p:spTree>
    <p:extLst>
      <p:ext uri="{BB962C8B-B14F-4D97-AF65-F5344CB8AC3E}">
        <p14:creationId xmlns:p14="http://schemas.microsoft.com/office/powerpoint/2010/main" val="196647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Brief History of SQL</a:t>
            </a:r>
            <a:br>
              <a:rPr lang="en-US" sz="3200" dirty="0">
                <a:solidFill>
                  <a:schemeClr val="bg2"/>
                </a:solidFill>
              </a:rPr>
            </a:br>
            <a:r>
              <a:rPr lang="en-US" dirty="0">
                <a:solidFill>
                  <a:schemeClr val="bg2"/>
                </a:solidFill>
              </a:rPr>
              <a:t>Structured Query Language</a:t>
            </a:r>
            <a:endParaRPr lang="en-US" sz="3200" dirty="0">
              <a:solidFill>
                <a:schemeClr val="bg2"/>
              </a:solidFill>
            </a:endParaRPr>
          </a:p>
        </p:txBody>
      </p:sp>
      <p:sp>
        <p:nvSpPr>
          <p:cNvPr id="3" name="Text Placeholder 2"/>
          <p:cNvSpPr>
            <a:spLocks noGrp="1"/>
          </p:cNvSpPr>
          <p:nvPr>
            <p:ph type="body" idx="1"/>
          </p:nvPr>
        </p:nvSpPr>
        <p:spPr>
          <a:xfrm>
            <a:off x="762000" y="1371600"/>
            <a:ext cx="7620000" cy="4943434"/>
          </a:xfrm>
        </p:spPr>
        <p:txBody>
          <a:bodyPr/>
          <a:lstStyle/>
          <a:p>
            <a:r>
              <a:rPr lang="en-US" dirty="0"/>
              <a:t>In 1970, E. F. </a:t>
            </a:r>
            <a:r>
              <a:rPr lang="en-US" dirty="0" err="1"/>
              <a:t>Codd</a:t>
            </a:r>
            <a:r>
              <a:rPr lang="en-US" dirty="0"/>
              <a:t> published "A Relational Model of Data for Large Shared Data Banks," an article that outlined a model for storing and manipulating data using tables </a:t>
            </a:r>
          </a:p>
          <a:p>
            <a:r>
              <a:rPr lang="en-US" dirty="0"/>
              <a:t>Shortly after, IBM began working on creating a relational database</a:t>
            </a:r>
          </a:p>
          <a:p>
            <a:r>
              <a:rPr lang="en-US" dirty="0"/>
              <a:t>Between 1979 and 1982, Oracle (then Relational Software, Inc.), Relational Technology, Inc. (later acquired by Computer Associates), and IBM all put out commercial relational databases</a:t>
            </a:r>
          </a:p>
          <a:p>
            <a:r>
              <a:rPr lang="en-US" dirty="0"/>
              <a:t>By 1986 they all were using SQL as the data query language.</a:t>
            </a:r>
          </a:p>
          <a:p>
            <a:r>
              <a:rPr lang="en-US" dirty="0"/>
              <a:t>In 1986, the American National Standards Institute (ANSI) standardized SQL </a:t>
            </a:r>
          </a:p>
          <a:p>
            <a:pPr lvl="1"/>
            <a:r>
              <a:rPr lang="en-US" dirty="0"/>
              <a:t>This standard was updated in 1989, in 1992 (called SQL2) </a:t>
            </a:r>
          </a:p>
          <a:p>
            <a:pPr lvl="1"/>
            <a:r>
              <a:rPr lang="en-US" dirty="0"/>
              <a:t> In 1999 called SQL3 </a:t>
            </a:r>
          </a:p>
          <a:p>
            <a:pPr lvl="1"/>
            <a:r>
              <a:rPr lang="en-US" dirty="0"/>
              <a:t> In 2003 called SQL 2003</a:t>
            </a:r>
          </a:p>
          <a:p>
            <a:pPr lvl="1"/>
            <a:r>
              <a:rPr lang="en-US" dirty="0"/>
              <a:t> In 2006 called SQL 2006</a:t>
            </a:r>
          </a:p>
          <a:p>
            <a:pPr lvl="1"/>
            <a:r>
              <a:rPr lang="en-US" dirty="0"/>
              <a:t> In 2008 called SQL 2008</a:t>
            </a:r>
          </a:p>
          <a:p>
            <a:r>
              <a:rPr lang="en-US" dirty="0"/>
              <a:t>Standard SQL is sometimes called ANSI SQL. All major relational databases support this standard but each has its own proprietary extensions</a:t>
            </a:r>
          </a:p>
        </p:txBody>
      </p:sp>
    </p:spTree>
    <p:extLst>
      <p:ext uri="{BB962C8B-B14F-4D97-AF65-F5344CB8AC3E}">
        <p14:creationId xmlns:p14="http://schemas.microsoft.com/office/powerpoint/2010/main" val="227142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SQL Statements</a:t>
            </a:r>
          </a:p>
        </p:txBody>
      </p:sp>
      <p:sp>
        <p:nvSpPr>
          <p:cNvPr id="3" name="Text Placeholder 2"/>
          <p:cNvSpPr>
            <a:spLocks noGrp="1"/>
          </p:cNvSpPr>
          <p:nvPr>
            <p:ph type="body" idx="1"/>
          </p:nvPr>
        </p:nvSpPr>
        <p:spPr>
          <a:xfrm>
            <a:off x="1371600" y="1143000"/>
            <a:ext cx="7086600" cy="4724400"/>
          </a:xfrm>
        </p:spPr>
        <p:txBody>
          <a:bodyPr/>
          <a:lstStyle/>
          <a:p>
            <a:r>
              <a:rPr lang="en-US" b="1" dirty="0"/>
              <a:t>Database Manipulation Language (DML) statements are used to work with data in an existing database. The most common DML statements are:</a:t>
            </a:r>
          </a:p>
          <a:p>
            <a:pPr lvl="1"/>
            <a:r>
              <a:rPr lang="en-US" dirty="0"/>
              <a:t>SELECT</a:t>
            </a:r>
          </a:p>
          <a:p>
            <a:pPr lvl="1"/>
            <a:r>
              <a:rPr lang="en-US" dirty="0"/>
              <a:t>INSERT</a:t>
            </a:r>
          </a:p>
          <a:p>
            <a:pPr lvl="1"/>
            <a:r>
              <a:rPr lang="en-US" dirty="0"/>
              <a:t>UPDATE</a:t>
            </a:r>
          </a:p>
          <a:p>
            <a:pPr lvl="1"/>
            <a:r>
              <a:rPr lang="en-US" dirty="0"/>
              <a:t>DELETE</a:t>
            </a:r>
          </a:p>
          <a:p>
            <a:r>
              <a:rPr lang="en-US" b="1" dirty="0"/>
              <a:t>Database Definition Language (DDL) statements are used to structure objects in a database. The most common DDL statements are:</a:t>
            </a:r>
          </a:p>
          <a:p>
            <a:pPr lvl="1"/>
            <a:r>
              <a:rPr lang="en-US" dirty="0"/>
              <a:t>CREATE</a:t>
            </a:r>
          </a:p>
          <a:p>
            <a:pPr lvl="1"/>
            <a:r>
              <a:rPr lang="en-US" dirty="0"/>
              <a:t>ALTER</a:t>
            </a:r>
          </a:p>
          <a:p>
            <a:pPr lvl="1"/>
            <a:r>
              <a:rPr lang="en-US" dirty="0"/>
              <a:t>DROP</a:t>
            </a:r>
          </a:p>
          <a:p>
            <a:r>
              <a:rPr lang="en-US" b="1" dirty="0"/>
              <a:t>Database Control Language (DCL) statements are used for database administration. The most common DCL statements are:</a:t>
            </a:r>
          </a:p>
          <a:p>
            <a:pPr lvl="1"/>
            <a:r>
              <a:rPr lang="en-US" dirty="0"/>
              <a:t>GRANT</a:t>
            </a:r>
          </a:p>
          <a:p>
            <a:pPr lvl="1"/>
            <a:r>
              <a:rPr lang="en-US" dirty="0"/>
              <a:t>DENY (SQL Server Only)</a:t>
            </a:r>
          </a:p>
          <a:p>
            <a:pPr lvl="1"/>
            <a:r>
              <a:rPr lang="en-US" dirty="0"/>
              <a:t>REVOKE</a:t>
            </a:r>
          </a:p>
        </p:txBody>
      </p:sp>
    </p:spTree>
    <p:extLst>
      <p:ext uri="{BB962C8B-B14F-4D97-AF65-F5344CB8AC3E}">
        <p14:creationId xmlns:p14="http://schemas.microsoft.com/office/powerpoint/2010/main" val="2608188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Some Basics</a:t>
            </a:r>
          </a:p>
        </p:txBody>
      </p:sp>
      <p:sp>
        <p:nvSpPr>
          <p:cNvPr id="3" name="Text Placeholder 2"/>
          <p:cNvSpPr>
            <a:spLocks noGrp="1"/>
          </p:cNvSpPr>
          <p:nvPr>
            <p:ph type="body" idx="1"/>
          </p:nvPr>
        </p:nvSpPr>
        <p:spPr>
          <a:xfrm>
            <a:off x="914400" y="1143000"/>
            <a:ext cx="7696200" cy="4724400"/>
          </a:xfrm>
        </p:spPr>
        <p:txBody>
          <a:bodyPr/>
          <a:lstStyle/>
          <a:p>
            <a:r>
              <a:rPr lang="en-US" dirty="0"/>
              <a:t>Comments: the standard SQL comment is two hyphens (--). However, some databases use other forms of comments as shown in the table below.</a:t>
            </a:r>
          </a:p>
          <a:p>
            <a:pPr lvl="1"/>
            <a:r>
              <a:rPr lang="en-US" dirty="0"/>
              <a:t>Example		-- Comment	# Comment	/* Comment */</a:t>
            </a:r>
          </a:p>
          <a:p>
            <a:pPr lvl="1"/>
            <a:r>
              <a:rPr lang="en-US" dirty="0"/>
              <a:t>ANSI		YES		NO		NO</a:t>
            </a:r>
          </a:p>
          <a:p>
            <a:pPr lvl="1"/>
            <a:r>
              <a:rPr lang="en-US" dirty="0"/>
              <a:t>SQL Server	YES		NO		YES</a:t>
            </a:r>
          </a:p>
          <a:p>
            <a:pPr lvl="1"/>
            <a:r>
              <a:rPr lang="en-US" dirty="0"/>
              <a:t>Oracle		YES		NO		YES</a:t>
            </a:r>
          </a:p>
          <a:p>
            <a:pPr lvl="1"/>
            <a:r>
              <a:rPr lang="en-US" dirty="0"/>
              <a:t>MySQL		YES		YES		YES</a:t>
            </a:r>
          </a:p>
          <a:p>
            <a:r>
              <a:rPr lang="en-US" dirty="0"/>
              <a:t>Whitespace is ignored in SQL statements. Multiple statements are separated with semi-colons. The two statements in the sample below are equally valid.</a:t>
            </a:r>
          </a:p>
          <a:p>
            <a:pPr lvl="1"/>
            <a:r>
              <a:rPr lang="en-US" dirty="0"/>
              <a:t>SELECT * FROM Employees;</a:t>
            </a:r>
          </a:p>
          <a:p>
            <a:pPr lvl="1"/>
            <a:r>
              <a:rPr lang="en-US" dirty="0"/>
              <a:t>SELECT *</a:t>
            </a:r>
          </a:p>
          <a:p>
            <a:pPr lvl="1" indent="0">
              <a:buNone/>
            </a:pPr>
            <a:r>
              <a:rPr lang="en-US" dirty="0"/>
              <a:t>	FROM Employees;</a:t>
            </a:r>
          </a:p>
          <a:p>
            <a:r>
              <a:rPr lang="en-US" dirty="0"/>
              <a:t>SQL is not case sensitive. It is common practice to write reserved words in all capital letters. User-defined names, such as table names and column names may or may not be case sensitive depending on the operating system used.</a:t>
            </a:r>
          </a:p>
        </p:txBody>
      </p:sp>
    </p:spTree>
    <p:extLst>
      <p:ext uri="{BB962C8B-B14F-4D97-AF65-F5344CB8AC3E}">
        <p14:creationId xmlns:p14="http://schemas.microsoft.com/office/powerpoint/2010/main" val="309883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How to Learn SQL</a:t>
            </a:r>
          </a:p>
        </p:txBody>
      </p:sp>
      <p:sp>
        <p:nvSpPr>
          <p:cNvPr id="3" name="Text Placeholder 2"/>
          <p:cNvSpPr>
            <a:spLocks noGrp="1"/>
          </p:cNvSpPr>
          <p:nvPr>
            <p:ph type="body" idx="1"/>
          </p:nvPr>
        </p:nvSpPr>
        <p:spPr/>
        <p:txBody>
          <a:bodyPr/>
          <a:lstStyle/>
          <a:p>
            <a:r>
              <a:rPr lang="en-US" dirty="0">
                <a:hlinkClick r:id="rId2"/>
              </a:rPr>
              <a:t>https://www.webucator.com/tutorial/learn-sql/simple-selects/introduction-the-northwind-database-reading.cfm#tutorial</a:t>
            </a:r>
            <a:endParaRPr lang="en-US" dirty="0"/>
          </a:p>
          <a:p>
            <a:pPr lvl="1"/>
            <a:r>
              <a:rPr lang="en-US" dirty="0"/>
              <a:t> Uses Microsoft </a:t>
            </a:r>
            <a:r>
              <a:rPr lang="en-US" dirty="0" err="1"/>
              <a:t>Northwind</a:t>
            </a:r>
            <a:r>
              <a:rPr lang="en-US" dirty="0"/>
              <a:t> database incl. in Access</a:t>
            </a:r>
          </a:p>
          <a:p>
            <a:r>
              <a:rPr lang="en-US" dirty="0">
                <a:hlinkClick r:id="rId3"/>
              </a:rPr>
              <a:t>https://www.w3schools.com/sql/default.asp</a:t>
            </a:r>
            <a:endParaRPr lang="en-US" dirty="0"/>
          </a:p>
          <a:p>
            <a:pPr lvl="1"/>
            <a:r>
              <a:rPr lang="en-US" dirty="0"/>
              <a:t> More inclusive: offers MySQL, Oracle, and MS Access specifics </a:t>
            </a:r>
          </a:p>
        </p:txBody>
      </p:sp>
      <p:pic>
        <p:nvPicPr>
          <p:cNvPr id="4" name="Picture 3"/>
          <p:cNvPicPr>
            <a:picLocks noChangeAspect="1"/>
          </p:cNvPicPr>
          <p:nvPr/>
        </p:nvPicPr>
        <p:blipFill>
          <a:blip r:embed="rId4"/>
          <a:stretch>
            <a:fillRect/>
          </a:stretch>
        </p:blipFill>
        <p:spPr>
          <a:xfrm>
            <a:off x="1600200" y="2667000"/>
            <a:ext cx="5562600" cy="3805776"/>
          </a:xfrm>
          <a:prstGeom prst="rect">
            <a:avLst/>
          </a:prstGeom>
        </p:spPr>
      </p:pic>
      <p:sp>
        <p:nvSpPr>
          <p:cNvPr id="5" name="Cloud Callout 4"/>
          <p:cNvSpPr/>
          <p:nvPr/>
        </p:nvSpPr>
        <p:spPr>
          <a:xfrm>
            <a:off x="6753784" y="3884088"/>
            <a:ext cx="1933015" cy="1371600"/>
          </a:xfrm>
          <a:prstGeom prst="cloudCallout">
            <a:avLst>
              <a:gd name="adj1" fmla="val -69678"/>
              <a:gd name="adj2" fmla="val 124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will get a certificate after passing a quiz</a:t>
            </a:r>
          </a:p>
        </p:txBody>
      </p:sp>
    </p:spTree>
    <p:extLst>
      <p:ext uri="{BB962C8B-B14F-4D97-AF65-F5344CB8AC3E}">
        <p14:creationId xmlns:p14="http://schemas.microsoft.com/office/powerpoint/2010/main" val="225846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MySQL Workbench</a:t>
            </a:r>
          </a:p>
        </p:txBody>
      </p:sp>
      <p:sp>
        <p:nvSpPr>
          <p:cNvPr id="3" name="Text Placeholder 2"/>
          <p:cNvSpPr>
            <a:spLocks noGrp="1"/>
          </p:cNvSpPr>
          <p:nvPr>
            <p:ph type="body" idx="1"/>
          </p:nvPr>
        </p:nvSpPr>
        <p:spPr>
          <a:xfrm>
            <a:off x="762000" y="1295400"/>
            <a:ext cx="7772400" cy="4724400"/>
          </a:xfrm>
        </p:spPr>
        <p:txBody>
          <a:bodyPr/>
          <a:lstStyle/>
          <a:p>
            <a:r>
              <a:rPr lang="en-US" dirty="0"/>
              <a:t>MySQL is an open source relational database that is cross platform</a:t>
            </a:r>
          </a:p>
          <a:p>
            <a:r>
              <a:rPr lang="en-US" dirty="0"/>
              <a:t>MySQL supports multiple storage engines which greatly improve the server performance tuning and flexibility </a:t>
            </a:r>
          </a:p>
          <a:p>
            <a:r>
              <a:rPr lang="en-US" dirty="0"/>
              <a:t>MySQL server can be administered using a number of server access </a:t>
            </a:r>
            <a:r>
              <a:rPr lang="en-US" dirty="0" err="1"/>
              <a:t>mysql</a:t>
            </a:r>
            <a:r>
              <a:rPr lang="en-US" dirty="0"/>
              <a:t> tools which include both commercial and open source products:</a:t>
            </a:r>
          </a:p>
          <a:p>
            <a:pPr lvl="1"/>
            <a:r>
              <a:rPr lang="en-US" dirty="0" err="1"/>
              <a:t>phpMyAdmin</a:t>
            </a:r>
            <a:r>
              <a:rPr lang="en-US" dirty="0"/>
              <a:t> - cross platform web based open source server access tool</a:t>
            </a:r>
          </a:p>
          <a:p>
            <a:pPr lvl="1"/>
            <a:r>
              <a:rPr lang="en-US" dirty="0" err="1"/>
              <a:t>SQLYog</a:t>
            </a:r>
            <a:r>
              <a:rPr lang="en-US" dirty="0"/>
              <a:t> - targeted at the windows platform, desktop commercial server access tool</a:t>
            </a:r>
          </a:p>
          <a:p>
            <a:pPr lvl="1"/>
            <a:r>
              <a:rPr lang="en-US" dirty="0"/>
              <a:t>MySQL workbench - cross platform open source server access tool.</a:t>
            </a:r>
          </a:p>
          <a:p>
            <a:r>
              <a:rPr lang="en-US" dirty="0"/>
              <a:t>MySQL workbench is an integrated development environment for MySQL server</a:t>
            </a:r>
          </a:p>
          <a:p>
            <a:r>
              <a:rPr lang="en-US" dirty="0"/>
              <a:t>It has utilities for database modeling and designing, SQL development and server administration</a:t>
            </a:r>
          </a:p>
          <a:p>
            <a:r>
              <a:rPr lang="en-US" dirty="0"/>
              <a:t>MySQL workbench is included in DSVD</a:t>
            </a:r>
          </a:p>
          <a:p>
            <a:r>
              <a:rPr lang="en-US" dirty="0">
                <a:hlinkClick r:id="rId2"/>
              </a:rPr>
              <a:t>https://www.guru99.com/introduction-to-mysql-workbench.html</a:t>
            </a:r>
            <a:endParaRPr lang="en-US" dirty="0"/>
          </a:p>
        </p:txBody>
      </p:sp>
    </p:spTree>
    <p:extLst>
      <p:ext uri="{BB962C8B-B14F-4D97-AF65-F5344CB8AC3E}">
        <p14:creationId xmlns:p14="http://schemas.microsoft.com/office/powerpoint/2010/main" val="129138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MySQL Workbench Tutorial</a:t>
            </a:r>
          </a:p>
        </p:txBody>
      </p:sp>
      <p:pic>
        <p:nvPicPr>
          <p:cNvPr id="4" name="Picture 3"/>
          <p:cNvPicPr>
            <a:picLocks noChangeAspect="1"/>
          </p:cNvPicPr>
          <p:nvPr/>
        </p:nvPicPr>
        <p:blipFill>
          <a:blip r:embed="rId2"/>
          <a:stretch>
            <a:fillRect/>
          </a:stretch>
        </p:blipFill>
        <p:spPr>
          <a:xfrm>
            <a:off x="990600" y="888323"/>
            <a:ext cx="7289239" cy="4979077"/>
          </a:xfrm>
          <a:prstGeom prst="rect">
            <a:avLst/>
          </a:prstGeom>
        </p:spPr>
      </p:pic>
    </p:spTree>
    <p:extLst>
      <p:ext uri="{BB962C8B-B14F-4D97-AF65-F5344CB8AC3E}">
        <p14:creationId xmlns:p14="http://schemas.microsoft.com/office/powerpoint/2010/main" val="242278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MySQL Workbench Desktop</a:t>
            </a:r>
          </a:p>
        </p:txBody>
      </p:sp>
      <p:pic>
        <p:nvPicPr>
          <p:cNvPr id="4" name="Picture 3"/>
          <p:cNvPicPr>
            <a:picLocks noChangeAspect="1"/>
          </p:cNvPicPr>
          <p:nvPr/>
        </p:nvPicPr>
        <p:blipFill>
          <a:blip r:embed="rId2"/>
          <a:stretch>
            <a:fillRect/>
          </a:stretch>
        </p:blipFill>
        <p:spPr>
          <a:xfrm>
            <a:off x="723900" y="990600"/>
            <a:ext cx="7696200" cy="4782861"/>
          </a:xfrm>
          <a:prstGeom prst="rect">
            <a:avLst/>
          </a:prstGeom>
        </p:spPr>
      </p:pic>
    </p:spTree>
    <p:extLst>
      <p:ext uri="{BB962C8B-B14F-4D97-AF65-F5344CB8AC3E}">
        <p14:creationId xmlns:p14="http://schemas.microsoft.com/office/powerpoint/2010/main" val="188158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069" y="229621"/>
            <a:ext cx="8229600" cy="668700"/>
          </a:xfrm>
        </p:spPr>
        <p:txBody>
          <a:bodyPr/>
          <a:lstStyle/>
          <a:p>
            <a:pPr algn="ctr"/>
            <a:r>
              <a:rPr lang="en-US" sz="3200" dirty="0">
                <a:solidFill>
                  <a:schemeClr val="bg2"/>
                </a:solidFill>
              </a:rPr>
              <a:t>Data Science Roles</a:t>
            </a:r>
          </a:p>
        </p:txBody>
      </p:sp>
      <p:pic>
        <p:nvPicPr>
          <p:cNvPr id="7" name="Picture 6"/>
          <p:cNvPicPr>
            <a:picLocks noChangeAspect="1"/>
          </p:cNvPicPr>
          <p:nvPr/>
        </p:nvPicPr>
        <p:blipFill>
          <a:blip r:embed="rId2"/>
          <a:stretch>
            <a:fillRect/>
          </a:stretch>
        </p:blipFill>
        <p:spPr>
          <a:xfrm>
            <a:off x="2895600" y="1143000"/>
            <a:ext cx="3580538" cy="5257800"/>
          </a:xfrm>
          <a:prstGeom prst="rect">
            <a:avLst/>
          </a:prstGeom>
        </p:spPr>
      </p:pic>
    </p:spTree>
    <p:extLst>
      <p:ext uri="{BB962C8B-B14F-4D97-AF65-F5344CB8AC3E}">
        <p14:creationId xmlns:p14="http://schemas.microsoft.com/office/powerpoint/2010/main" val="1000992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OLTP Vs. OLAP</a:t>
            </a:r>
          </a:p>
        </p:txBody>
      </p:sp>
      <p:sp>
        <p:nvSpPr>
          <p:cNvPr id="3" name="Text Placeholder 2"/>
          <p:cNvSpPr>
            <a:spLocks noGrp="1"/>
          </p:cNvSpPr>
          <p:nvPr>
            <p:ph type="body" idx="1"/>
          </p:nvPr>
        </p:nvSpPr>
        <p:spPr>
          <a:xfrm>
            <a:off x="1219200" y="1295400"/>
            <a:ext cx="7010400" cy="4724400"/>
          </a:xfrm>
        </p:spPr>
        <p:txBody>
          <a:bodyPr/>
          <a:lstStyle/>
          <a:p>
            <a:r>
              <a:rPr lang="en-US" b="1" dirty="0"/>
              <a:t>What is a prime use of your database? </a:t>
            </a:r>
          </a:p>
          <a:p>
            <a:pPr lvl="1"/>
            <a:r>
              <a:rPr lang="en-US" b="1" dirty="0"/>
              <a:t> Operational – OLTP, or</a:t>
            </a:r>
          </a:p>
          <a:p>
            <a:pPr lvl="1"/>
            <a:r>
              <a:rPr lang="en-US" b="1" dirty="0"/>
              <a:t> Analytical – OLAP </a:t>
            </a:r>
          </a:p>
          <a:p>
            <a:r>
              <a:rPr lang="en-US" b="1" dirty="0"/>
              <a:t>OLTP (On-line Transaction Processing)</a:t>
            </a:r>
            <a:r>
              <a:rPr lang="en-US" dirty="0"/>
              <a:t> </a:t>
            </a:r>
          </a:p>
          <a:p>
            <a:pPr lvl="1"/>
            <a:r>
              <a:rPr lang="en-US" dirty="0"/>
              <a:t> Large number of short on-line transactions (INSERT, UPDATE, DELETE)</a:t>
            </a:r>
          </a:p>
          <a:p>
            <a:pPr lvl="1"/>
            <a:r>
              <a:rPr lang="en-US" dirty="0"/>
              <a:t> The main emphasis for OLTP systems is put on very fast query processing, maintaining data integrity in multi-access environments and an effectiveness measured by number of transactions per second. </a:t>
            </a:r>
          </a:p>
          <a:p>
            <a:pPr lvl="1"/>
            <a:r>
              <a:rPr lang="en-US" dirty="0"/>
              <a:t> OLTP database is used to store transactional databases is the entity model  </a:t>
            </a:r>
          </a:p>
          <a:p>
            <a:r>
              <a:rPr lang="en-US" b="1" dirty="0"/>
              <a:t>OLAP (On-line Analytical Processing)</a:t>
            </a:r>
            <a:r>
              <a:rPr lang="en-US" dirty="0"/>
              <a:t> </a:t>
            </a:r>
          </a:p>
          <a:p>
            <a:pPr lvl="1"/>
            <a:r>
              <a:rPr lang="en-US" dirty="0"/>
              <a:t> Relatively low volume of transactions </a:t>
            </a:r>
          </a:p>
          <a:p>
            <a:pPr lvl="1"/>
            <a:r>
              <a:rPr lang="en-US" dirty="0"/>
              <a:t> Queries are often very complex and involve aggregations </a:t>
            </a:r>
          </a:p>
          <a:p>
            <a:pPr lvl="1"/>
            <a:r>
              <a:rPr lang="en-US" dirty="0"/>
              <a:t> For OLAP systems fast response time is desired </a:t>
            </a:r>
          </a:p>
          <a:p>
            <a:pPr lvl="1"/>
            <a:r>
              <a:rPr lang="en-US" dirty="0"/>
              <a:t> OLAP applications are widely used by Data Mining techniques. </a:t>
            </a:r>
          </a:p>
          <a:p>
            <a:pPr lvl="1"/>
            <a:r>
              <a:rPr lang="en-US" dirty="0"/>
              <a:t> In OLAP database there is aggregated, historical data, stored in multi-dimensional schemas (usually star schema)</a:t>
            </a:r>
          </a:p>
        </p:txBody>
      </p:sp>
    </p:spTree>
    <p:extLst>
      <p:ext uri="{BB962C8B-B14F-4D97-AF65-F5344CB8AC3E}">
        <p14:creationId xmlns:p14="http://schemas.microsoft.com/office/powerpoint/2010/main" val="1199824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Star Schema</a:t>
            </a:r>
          </a:p>
        </p:txBody>
      </p:sp>
      <p:sp>
        <p:nvSpPr>
          <p:cNvPr id="3" name="Text Placeholder 2"/>
          <p:cNvSpPr>
            <a:spLocks noGrp="1"/>
          </p:cNvSpPr>
          <p:nvPr>
            <p:ph type="body" idx="1"/>
          </p:nvPr>
        </p:nvSpPr>
        <p:spPr>
          <a:xfrm>
            <a:off x="1219200" y="990600"/>
            <a:ext cx="7010400" cy="4719918"/>
          </a:xfrm>
        </p:spPr>
        <p:txBody>
          <a:bodyPr/>
          <a:lstStyle/>
          <a:p>
            <a:r>
              <a:rPr lang="en-US" b="1" dirty="0"/>
              <a:t>Star schema is the simplest style of data mart schema and is the approach most widely used to develop data warehouses and dimensional data marts</a:t>
            </a:r>
          </a:p>
          <a:p>
            <a:r>
              <a:rPr lang="en-US" b="1" dirty="0"/>
              <a:t> The star schema consists of one or more fact tables referencing any number of dimension tables</a:t>
            </a:r>
          </a:p>
          <a:p>
            <a:r>
              <a:rPr lang="en-US" b="1" dirty="0"/>
              <a:t>The star schema gets its name from the dimension tables surrounding it representing the star's points</a:t>
            </a:r>
            <a:endParaRPr lang="en-US" dirty="0"/>
          </a:p>
        </p:txBody>
      </p:sp>
      <p:pic>
        <p:nvPicPr>
          <p:cNvPr id="4" name="Picture 3"/>
          <p:cNvPicPr>
            <a:picLocks noChangeAspect="1"/>
          </p:cNvPicPr>
          <p:nvPr/>
        </p:nvPicPr>
        <p:blipFill>
          <a:blip r:embed="rId2"/>
          <a:stretch>
            <a:fillRect/>
          </a:stretch>
        </p:blipFill>
        <p:spPr>
          <a:xfrm>
            <a:off x="1709737" y="1752600"/>
            <a:ext cx="5724525" cy="4438650"/>
          </a:xfrm>
          <a:prstGeom prst="rect">
            <a:avLst/>
          </a:prstGeom>
        </p:spPr>
      </p:pic>
    </p:spTree>
    <p:extLst>
      <p:ext uri="{BB962C8B-B14F-4D97-AF65-F5344CB8AC3E}">
        <p14:creationId xmlns:p14="http://schemas.microsoft.com/office/powerpoint/2010/main" val="71120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Star Schema Diagram</a:t>
            </a:r>
          </a:p>
        </p:txBody>
      </p:sp>
      <p:pic>
        <p:nvPicPr>
          <p:cNvPr id="4" name="Picture 3"/>
          <p:cNvPicPr>
            <a:picLocks noChangeAspect="1"/>
          </p:cNvPicPr>
          <p:nvPr/>
        </p:nvPicPr>
        <p:blipFill>
          <a:blip r:embed="rId2"/>
          <a:stretch>
            <a:fillRect/>
          </a:stretch>
        </p:blipFill>
        <p:spPr>
          <a:xfrm>
            <a:off x="1524000" y="1295400"/>
            <a:ext cx="6387882" cy="4953000"/>
          </a:xfrm>
          <a:prstGeom prst="rect">
            <a:avLst/>
          </a:prstGeom>
        </p:spPr>
      </p:pic>
    </p:spTree>
    <p:extLst>
      <p:ext uri="{BB962C8B-B14F-4D97-AF65-F5344CB8AC3E}">
        <p14:creationId xmlns:p14="http://schemas.microsoft.com/office/powerpoint/2010/main" val="27460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Snowflake Schema</a:t>
            </a:r>
          </a:p>
        </p:txBody>
      </p:sp>
      <p:sp>
        <p:nvSpPr>
          <p:cNvPr id="3" name="Text Placeholder 2"/>
          <p:cNvSpPr>
            <a:spLocks noGrp="1"/>
          </p:cNvSpPr>
          <p:nvPr>
            <p:ph type="body" idx="1"/>
          </p:nvPr>
        </p:nvSpPr>
        <p:spPr>
          <a:xfrm>
            <a:off x="1219200" y="990600"/>
            <a:ext cx="7010400" cy="4719918"/>
          </a:xfrm>
        </p:spPr>
        <p:txBody>
          <a:bodyPr/>
          <a:lstStyle/>
          <a:p>
            <a:r>
              <a:rPr lang="en-US" b="1" dirty="0"/>
              <a:t>The snowflake schema is expansion of the star schema</a:t>
            </a:r>
          </a:p>
          <a:p>
            <a:r>
              <a:rPr lang="en-US" b="1" dirty="0"/>
              <a:t>In the snowflake schema, dimensions are normalized into multiple related tables, whereas the star schema's dimensions are de-normalized with each dimension represented by a single table</a:t>
            </a:r>
            <a:endParaRPr lang="en-US" dirty="0"/>
          </a:p>
        </p:txBody>
      </p:sp>
      <p:pic>
        <p:nvPicPr>
          <p:cNvPr id="6" name="Picture 5"/>
          <p:cNvPicPr>
            <a:picLocks noChangeAspect="1"/>
          </p:cNvPicPr>
          <p:nvPr/>
        </p:nvPicPr>
        <p:blipFill>
          <a:blip r:embed="rId2"/>
          <a:stretch>
            <a:fillRect/>
          </a:stretch>
        </p:blipFill>
        <p:spPr>
          <a:xfrm>
            <a:off x="4648200" y="3516653"/>
            <a:ext cx="3810000" cy="2300624"/>
          </a:xfrm>
          <a:prstGeom prst="rect">
            <a:avLst/>
          </a:prstGeom>
        </p:spPr>
      </p:pic>
      <p:pic>
        <p:nvPicPr>
          <p:cNvPr id="7" name="Picture 6"/>
          <p:cNvPicPr>
            <a:picLocks noChangeAspect="1"/>
          </p:cNvPicPr>
          <p:nvPr/>
        </p:nvPicPr>
        <p:blipFill>
          <a:blip r:embed="rId3"/>
          <a:stretch>
            <a:fillRect/>
          </a:stretch>
        </p:blipFill>
        <p:spPr>
          <a:xfrm>
            <a:off x="1151965" y="3973853"/>
            <a:ext cx="2699029" cy="1708607"/>
          </a:xfrm>
          <a:prstGeom prst="rect">
            <a:avLst/>
          </a:prstGeom>
        </p:spPr>
      </p:pic>
      <p:sp>
        <p:nvSpPr>
          <p:cNvPr id="8" name="TextBox 7"/>
          <p:cNvSpPr txBox="1"/>
          <p:nvPr/>
        </p:nvSpPr>
        <p:spPr>
          <a:xfrm>
            <a:off x="1676400" y="2983912"/>
            <a:ext cx="1676400" cy="307777"/>
          </a:xfrm>
          <a:prstGeom prst="rect">
            <a:avLst/>
          </a:prstGeom>
          <a:noFill/>
        </p:spPr>
        <p:txBody>
          <a:bodyPr wrap="square" rtlCol="0">
            <a:spAutoFit/>
          </a:bodyPr>
          <a:lstStyle/>
          <a:p>
            <a:r>
              <a:rPr lang="en-US" b="1" dirty="0"/>
              <a:t>Star Schema</a:t>
            </a:r>
          </a:p>
        </p:txBody>
      </p:sp>
      <p:sp>
        <p:nvSpPr>
          <p:cNvPr id="9" name="TextBox 8"/>
          <p:cNvSpPr txBox="1"/>
          <p:nvPr/>
        </p:nvSpPr>
        <p:spPr>
          <a:xfrm>
            <a:off x="5562600" y="2983253"/>
            <a:ext cx="2362200" cy="307777"/>
          </a:xfrm>
          <a:prstGeom prst="rect">
            <a:avLst/>
          </a:prstGeom>
          <a:noFill/>
        </p:spPr>
        <p:txBody>
          <a:bodyPr wrap="square" rtlCol="0">
            <a:spAutoFit/>
          </a:bodyPr>
          <a:lstStyle/>
          <a:p>
            <a:r>
              <a:rPr lang="en-US" b="1" dirty="0"/>
              <a:t>Snowflake Schema</a:t>
            </a:r>
          </a:p>
        </p:txBody>
      </p:sp>
    </p:spTree>
    <p:extLst>
      <p:ext uri="{BB962C8B-B14F-4D97-AF65-F5344CB8AC3E}">
        <p14:creationId xmlns:p14="http://schemas.microsoft.com/office/powerpoint/2010/main" val="3628013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68700"/>
          </a:xfrm>
        </p:spPr>
        <p:txBody>
          <a:bodyPr/>
          <a:lstStyle/>
          <a:p>
            <a:pPr algn="ctr"/>
            <a:r>
              <a:rPr lang="en-US" sz="3200" dirty="0">
                <a:solidFill>
                  <a:schemeClr val="bg2"/>
                </a:solidFill>
              </a:rPr>
              <a:t>Snowflake Vs. Star </a:t>
            </a:r>
          </a:p>
        </p:txBody>
      </p:sp>
      <p:sp>
        <p:nvSpPr>
          <p:cNvPr id="3" name="Text Placeholder 2"/>
          <p:cNvSpPr>
            <a:spLocks noGrp="1"/>
          </p:cNvSpPr>
          <p:nvPr>
            <p:ph type="body" idx="1"/>
          </p:nvPr>
        </p:nvSpPr>
        <p:spPr>
          <a:xfrm>
            <a:off x="1371600" y="1600200"/>
            <a:ext cx="6705600" cy="4038600"/>
          </a:xfrm>
        </p:spPr>
        <p:txBody>
          <a:bodyPr/>
          <a:lstStyle/>
          <a:p>
            <a:r>
              <a:rPr lang="en-US" b="1" dirty="0"/>
              <a:t>Snowflake is highly normalized </a:t>
            </a:r>
          </a:p>
          <a:p>
            <a:r>
              <a:rPr lang="en-US" b="1" dirty="0"/>
              <a:t>Snowflake better enforces data integrity then star schema</a:t>
            </a:r>
          </a:p>
          <a:p>
            <a:r>
              <a:rPr lang="en-US" b="1" dirty="0"/>
              <a:t>Requires less space</a:t>
            </a:r>
          </a:p>
          <a:p>
            <a:r>
              <a:rPr lang="en-US" b="1" dirty="0"/>
              <a:t>The primary disadvantage of the snowflake schema is that the additional levels of attribute normalization adds complexity to source query joins</a:t>
            </a:r>
          </a:p>
          <a:p>
            <a:r>
              <a:rPr lang="en-US" b="1" dirty="0"/>
              <a:t>Snowflake schemas, in contrast to flat single table dimensions, have been heavily criticized</a:t>
            </a:r>
          </a:p>
          <a:p>
            <a:r>
              <a:rPr lang="en-US" b="1" dirty="0"/>
              <a:t>The goal of an efficient and compact storage of normalized data comes at the significant cost of poor performance when browsing the joins requires down highly normalized dimension</a:t>
            </a:r>
          </a:p>
        </p:txBody>
      </p:sp>
      <p:sp>
        <p:nvSpPr>
          <p:cNvPr id="5" name="Thought Bubble: Cloud 4">
            <a:extLst>
              <a:ext uri="{FF2B5EF4-FFF2-40B4-BE49-F238E27FC236}">
                <a16:creationId xmlns:a16="http://schemas.microsoft.com/office/drawing/2014/main" id="{2952C3C8-6579-4D0E-883D-2BE12E5112C3}"/>
              </a:ext>
            </a:extLst>
          </p:cNvPr>
          <p:cNvSpPr/>
          <p:nvPr/>
        </p:nvSpPr>
        <p:spPr>
          <a:xfrm>
            <a:off x="3086100" y="5410200"/>
            <a:ext cx="2667000" cy="609600"/>
          </a:xfrm>
          <a:prstGeom prst="cloudCallout">
            <a:avLst>
              <a:gd name="adj1" fmla="val -15171"/>
              <a:gd name="adj2" fmla="val 39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Slide 11</a:t>
            </a:r>
          </a:p>
        </p:txBody>
      </p:sp>
    </p:spTree>
    <p:extLst>
      <p:ext uri="{BB962C8B-B14F-4D97-AF65-F5344CB8AC3E}">
        <p14:creationId xmlns:p14="http://schemas.microsoft.com/office/powerpoint/2010/main" val="4021583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Tidy Data</a:t>
            </a:r>
          </a:p>
        </p:txBody>
      </p:sp>
      <p:sp>
        <p:nvSpPr>
          <p:cNvPr id="3" name="Text Placeholder 2"/>
          <p:cNvSpPr>
            <a:spLocks noGrp="1"/>
          </p:cNvSpPr>
          <p:nvPr>
            <p:ph type="body" idx="1"/>
          </p:nvPr>
        </p:nvSpPr>
        <p:spPr>
          <a:xfrm>
            <a:off x="1371600" y="1524000"/>
            <a:ext cx="6934200" cy="4724400"/>
          </a:xfrm>
        </p:spPr>
        <p:txBody>
          <a:bodyPr/>
          <a:lstStyle/>
          <a:p>
            <a:r>
              <a:rPr lang="en-US" sz="1800" b="1" dirty="0"/>
              <a:t>Tidy data principles</a:t>
            </a:r>
          </a:p>
          <a:p>
            <a:pPr lvl="1"/>
            <a:r>
              <a:rPr lang="en-US" sz="1600" dirty="0"/>
              <a:t> Each variable forms a column</a:t>
            </a:r>
          </a:p>
          <a:p>
            <a:pPr lvl="1"/>
            <a:r>
              <a:rPr lang="en-US" sz="1600" dirty="0"/>
              <a:t> Each observation (tuple) forms a row</a:t>
            </a:r>
          </a:p>
          <a:p>
            <a:pPr lvl="1"/>
            <a:r>
              <a:rPr lang="en-US" sz="1600" dirty="0"/>
              <a:t> Each type of observational unit (dimension) forms a table</a:t>
            </a:r>
          </a:p>
          <a:p>
            <a:r>
              <a:rPr lang="en-US" sz="1800" b="1" dirty="0"/>
              <a:t>Five most common problems with messy datasets</a:t>
            </a:r>
          </a:p>
          <a:p>
            <a:pPr lvl="1"/>
            <a:r>
              <a:rPr lang="en-US" sz="1600" dirty="0"/>
              <a:t>Column headers are values, not variable names.</a:t>
            </a:r>
          </a:p>
          <a:p>
            <a:pPr lvl="1"/>
            <a:r>
              <a:rPr lang="en-US" sz="1600" dirty="0"/>
              <a:t>Multiple variables are stored in one column.</a:t>
            </a:r>
          </a:p>
          <a:p>
            <a:pPr lvl="1"/>
            <a:r>
              <a:rPr lang="en-US" sz="1600" dirty="0"/>
              <a:t>Variables are stored in both rows and columns.</a:t>
            </a:r>
          </a:p>
          <a:p>
            <a:pPr lvl="1"/>
            <a:r>
              <a:rPr lang="en-US" sz="1600" dirty="0"/>
              <a:t>Multiple types of observational units are stored in the same table.</a:t>
            </a:r>
          </a:p>
          <a:p>
            <a:pPr lvl="1"/>
            <a:r>
              <a:rPr lang="en-US" sz="1600" dirty="0"/>
              <a:t>A single observational unit is stored in multiple tables.</a:t>
            </a:r>
          </a:p>
        </p:txBody>
      </p:sp>
    </p:spTree>
    <p:extLst>
      <p:ext uri="{BB962C8B-B14F-4D97-AF65-F5344CB8AC3E}">
        <p14:creationId xmlns:p14="http://schemas.microsoft.com/office/powerpoint/2010/main" val="574768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4136-0A4E-4317-969F-7E1E0E55CC06}"/>
              </a:ext>
            </a:extLst>
          </p:cNvPr>
          <p:cNvSpPr>
            <a:spLocks noGrp="1"/>
          </p:cNvSpPr>
          <p:nvPr>
            <p:ph type="title"/>
          </p:nvPr>
        </p:nvSpPr>
        <p:spPr/>
        <p:txBody>
          <a:bodyPr/>
          <a:lstStyle/>
          <a:p>
            <a:pPr algn="ctr"/>
            <a:r>
              <a:rPr lang="en-US" sz="3200" dirty="0">
                <a:solidFill>
                  <a:schemeClr val="bg2"/>
                </a:solidFill>
              </a:rPr>
              <a:t>Example of Messy Data</a:t>
            </a:r>
            <a:br>
              <a:rPr lang="en-US" sz="3200" dirty="0">
                <a:solidFill>
                  <a:schemeClr val="bg2"/>
                </a:solidFill>
              </a:rPr>
            </a:br>
            <a:r>
              <a:rPr lang="en-US" sz="1400" dirty="0">
                <a:solidFill>
                  <a:schemeClr val="bg2"/>
                </a:solidFill>
              </a:rPr>
              <a:t>Pew data: relationship between income and religion</a:t>
            </a:r>
            <a:endParaRPr lang="en-US" sz="3200" dirty="0">
              <a:solidFill>
                <a:schemeClr val="bg2"/>
              </a:solidFill>
            </a:endParaRPr>
          </a:p>
        </p:txBody>
      </p:sp>
      <p:sp>
        <p:nvSpPr>
          <p:cNvPr id="3" name="Text Placeholder 2">
            <a:extLst>
              <a:ext uri="{FF2B5EF4-FFF2-40B4-BE49-F238E27FC236}">
                <a16:creationId xmlns:a16="http://schemas.microsoft.com/office/drawing/2014/main" id="{176694B6-4653-4D60-B0A8-61026523678D}"/>
              </a:ext>
            </a:extLst>
          </p:cNvPr>
          <p:cNvSpPr>
            <a:spLocks noGrp="1"/>
          </p:cNvSpPr>
          <p:nvPr>
            <p:ph type="body" idx="1"/>
          </p:nvPr>
        </p:nvSpPr>
        <p:spPr>
          <a:xfrm>
            <a:off x="304800" y="1447800"/>
            <a:ext cx="8610600" cy="4724400"/>
          </a:xfrm>
        </p:spPr>
        <p:txBody>
          <a:bodyPr/>
          <a:lstStyle/>
          <a:p>
            <a:pPr indent="0">
              <a:buNone/>
            </a:pPr>
            <a:r>
              <a:rPr lang="en-US" dirty="0"/>
              <a:t>religion 		&lt;$10k	$10-20k 	$20-30k	 $30-40k 	$40-50k 	$50-75k</a:t>
            </a:r>
          </a:p>
          <a:p>
            <a:pPr indent="0">
              <a:buNone/>
            </a:pPr>
            <a:r>
              <a:rPr lang="en-US" dirty="0"/>
              <a:t>Agnostic 		27 	34 	60 	81 	76 	137</a:t>
            </a:r>
          </a:p>
          <a:p>
            <a:pPr indent="0">
              <a:buNone/>
            </a:pPr>
            <a:r>
              <a:rPr lang="en-US" dirty="0"/>
              <a:t>Atheist 		12 	27 	37 	52 	35 	70</a:t>
            </a:r>
          </a:p>
          <a:p>
            <a:pPr indent="0">
              <a:buNone/>
            </a:pPr>
            <a:r>
              <a:rPr lang="en-US" dirty="0"/>
              <a:t>Buddhist 		27 	21 	30 	34 	33 	58</a:t>
            </a:r>
          </a:p>
          <a:p>
            <a:pPr indent="0">
              <a:buNone/>
            </a:pPr>
            <a:r>
              <a:rPr lang="en-US" dirty="0"/>
              <a:t>Catholic 		418 	617 	732 	670 	638 	1116</a:t>
            </a:r>
          </a:p>
          <a:p>
            <a:pPr indent="0">
              <a:buNone/>
            </a:pPr>
            <a:r>
              <a:rPr lang="en-US" dirty="0"/>
              <a:t>Don’t know/refused 	15 	14 	15 	11 	10 	35</a:t>
            </a:r>
          </a:p>
          <a:p>
            <a:pPr indent="0">
              <a:buNone/>
            </a:pPr>
            <a:r>
              <a:rPr lang="en-US" dirty="0"/>
              <a:t>Evangelical </a:t>
            </a:r>
            <a:r>
              <a:rPr lang="en-US" dirty="0" err="1"/>
              <a:t>Prot</a:t>
            </a:r>
            <a:r>
              <a:rPr lang="en-US" dirty="0"/>
              <a:t> 	575 	869 	1064 	982 	881 	1486</a:t>
            </a:r>
          </a:p>
          <a:p>
            <a:pPr indent="0">
              <a:buNone/>
            </a:pPr>
            <a:r>
              <a:rPr lang="en-US" dirty="0"/>
              <a:t>Hindu 		1 	9 	7 	9 	11 	34</a:t>
            </a:r>
          </a:p>
          <a:p>
            <a:pPr indent="0">
              <a:buNone/>
            </a:pPr>
            <a:r>
              <a:rPr lang="en-US" dirty="0"/>
              <a:t>Historically Black </a:t>
            </a:r>
            <a:r>
              <a:rPr lang="en-US" dirty="0" err="1"/>
              <a:t>Prot</a:t>
            </a:r>
            <a:r>
              <a:rPr lang="en-US" dirty="0"/>
              <a:t> 	228 	244 	236 	238 	197 	223</a:t>
            </a:r>
          </a:p>
          <a:p>
            <a:pPr indent="0">
              <a:buNone/>
            </a:pPr>
            <a:r>
              <a:rPr lang="en-US" dirty="0"/>
              <a:t>Jehovah’s Witness 	20 	27 	24 	24 	21 	30</a:t>
            </a:r>
          </a:p>
          <a:p>
            <a:pPr indent="0">
              <a:buNone/>
            </a:pPr>
            <a:r>
              <a:rPr lang="en-US" dirty="0"/>
              <a:t>Jewish 		19 	19 	25 	25 	30 	95</a:t>
            </a:r>
          </a:p>
        </p:txBody>
      </p:sp>
      <p:sp>
        <p:nvSpPr>
          <p:cNvPr id="4" name="Speech Bubble: Rectangle with Corners Rounded 3">
            <a:extLst>
              <a:ext uri="{FF2B5EF4-FFF2-40B4-BE49-F238E27FC236}">
                <a16:creationId xmlns:a16="http://schemas.microsoft.com/office/drawing/2014/main" id="{6837CE78-5BD4-4910-8D54-C94D973B7E89}"/>
              </a:ext>
            </a:extLst>
          </p:cNvPr>
          <p:cNvSpPr/>
          <p:nvPr/>
        </p:nvSpPr>
        <p:spPr>
          <a:xfrm>
            <a:off x="2514600" y="974521"/>
            <a:ext cx="5715000" cy="457200"/>
          </a:xfrm>
          <a:prstGeom prst="wedgeRoundRectCallout">
            <a:avLst>
              <a:gd name="adj1" fmla="val 9600"/>
              <a:gd name="adj2" fmla="val 634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Columns are not names of the variable</a:t>
            </a:r>
          </a:p>
        </p:txBody>
      </p:sp>
      <p:sp>
        <p:nvSpPr>
          <p:cNvPr id="5" name="Speech Bubble: Rectangle with Corners Rounded 4">
            <a:extLst>
              <a:ext uri="{FF2B5EF4-FFF2-40B4-BE49-F238E27FC236}">
                <a16:creationId xmlns:a16="http://schemas.microsoft.com/office/drawing/2014/main" id="{708E8AFB-A462-4D42-BFDA-AD09BE00932A}"/>
              </a:ext>
            </a:extLst>
          </p:cNvPr>
          <p:cNvSpPr/>
          <p:nvPr/>
        </p:nvSpPr>
        <p:spPr>
          <a:xfrm>
            <a:off x="2514600" y="5181600"/>
            <a:ext cx="5715000" cy="457200"/>
          </a:xfrm>
          <a:prstGeom prst="wedgeRoundRectCallout">
            <a:avLst>
              <a:gd name="adj1" fmla="val 939"/>
              <a:gd name="adj2" fmla="val -466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Income categories turned into column names resulting in loosing info: cannot compute average income per religion</a:t>
            </a:r>
          </a:p>
        </p:txBody>
      </p:sp>
    </p:spTree>
    <p:extLst>
      <p:ext uri="{BB962C8B-B14F-4D97-AF65-F5344CB8AC3E}">
        <p14:creationId xmlns:p14="http://schemas.microsoft.com/office/powerpoint/2010/main" val="3942306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4136-0A4E-4317-969F-7E1E0E55CC06}"/>
              </a:ext>
            </a:extLst>
          </p:cNvPr>
          <p:cNvSpPr>
            <a:spLocks noGrp="1"/>
          </p:cNvSpPr>
          <p:nvPr>
            <p:ph type="title"/>
          </p:nvPr>
        </p:nvSpPr>
        <p:spPr/>
        <p:txBody>
          <a:bodyPr/>
          <a:lstStyle/>
          <a:p>
            <a:pPr algn="ctr"/>
            <a:r>
              <a:rPr lang="en-US" sz="3200" dirty="0">
                <a:solidFill>
                  <a:schemeClr val="bg2"/>
                </a:solidFill>
              </a:rPr>
              <a:t>Tidied Pew Data</a:t>
            </a:r>
          </a:p>
        </p:txBody>
      </p:sp>
      <p:sp>
        <p:nvSpPr>
          <p:cNvPr id="8" name="Rectangle 7">
            <a:extLst>
              <a:ext uri="{FF2B5EF4-FFF2-40B4-BE49-F238E27FC236}">
                <a16:creationId xmlns:a16="http://schemas.microsoft.com/office/drawing/2014/main" id="{46C2A72D-006E-4374-83E4-95742493A02C}"/>
              </a:ext>
            </a:extLst>
          </p:cNvPr>
          <p:cNvSpPr/>
          <p:nvPr/>
        </p:nvSpPr>
        <p:spPr>
          <a:xfrm>
            <a:off x="2286000" y="2197894"/>
            <a:ext cx="4572000" cy="2462213"/>
          </a:xfrm>
          <a:prstGeom prst="rect">
            <a:avLst/>
          </a:prstGeom>
        </p:spPr>
        <p:txBody>
          <a:bodyPr>
            <a:spAutoFit/>
          </a:bodyPr>
          <a:lstStyle/>
          <a:p>
            <a:r>
              <a:rPr lang="en-US" dirty="0"/>
              <a:t>religion 	income 		</a:t>
            </a:r>
            <a:r>
              <a:rPr lang="en-US" dirty="0" err="1"/>
              <a:t>noOfPeople</a:t>
            </a:r>
            <a:endParaRPr lang="en-US" dirty="0"/>
          </a:p>
          <a:p>
            <a:r>
              <a:rPr lang="en-US" dirty="0"/>
              <a:t>Agnostic	 &lt;$10k 		27</a:t>
            </a:r>
          </a:p>
          <a:p>
            <a:r>
              <a:rPr lang="en-US" dirty="0"/>
              <a:t>Agnostic 	$10-20k 		34</a:t>
            </a:r>
          </a:p>
          <a:p>
            <a:r>
              <a:rPr lang="en-US" dirty="0"/>
              <a:t>Agnostic 	$20-30k 		60</a:t>
            </a:r>
          </a:p>
          <a:p>
            <a:r>
              <a:rPr lang="en-US" dirty="0"/>
              <a:t>Agnostic 	$30-40k 		81</a:t>
            </a:r>
          </a:p>
          <a:p>
            <a:r>
              <a:rPr lang="en-US" dirty="0"/>
              <a:t>Agnostic 	$40-50k 		76</a:t>
            </a:r>
          </a:p>
          <a:p>
            <a:r>
              <a:rPr lang="en-US" dirty="0"/>
              <a:t>Agnostic 	$50-75k 		137</a:t>
            </a:r>
          </a:p>
          <a:p>
            <a:r>
              <a:rPr lang="en-US" dirty="0"/>
              <a:t>Agnostic 	$75-100k 		122</a:t>
            </a:r>
          </a:p>
          <a:p>
            <a:r>
              <a:rPr lang="en-US" dirty="0"/>
              <a:t>Agnostic 	$100-150k 		109</a:t>
            </a:r>
          </a:p>
          <a:p>
            <a:r>
              <a:rPr lang="en-US" dirty="0"/>
              <a:t>Agnostic 	&gt;150k 		84</a:t>
            </a:r>
          </a:p>
          <a:p>
            <a:r>
              <a:rPr lang="en-US" dirty="0"/>
              <a:t>Agnostic 	Don’t know/refused 	96</a:t>
            </a:r>
          </a:p>
        </p:txBody>
      </p:sp>
      <p:sp>
        <p:nvSpPr>
          <p:cNvPr id="9" name="Thought Bubble: Cloud 8">
            <a:extLst>
              <a:ext uri="{FF2B5EF4-FFF2-40B4-BE49-F238E27FC236}">
                <a16:creationId xmlns:a16="http://schemas.microsoft.com/office/drawing/2014/main" id="{A4AF5FD9-15E4-428F-BC22-427A2F51E488}"/>
              </a:ext>
            </a:extLst>
          </p:cNvPr>
          <p:cNvSpPr/>
          <p:nvPr/>
        </p:nvSpPr>
        <p:spPr>
          <a:xfrm>
            <a:off x="1295400" y="5036804"/>
            <a:ext cx="2667000" cy="609600"/>
          </a:xfrm>
          <a:prstGeom prst="cloudCallout">
            <a:avLst>
              <a:gd name="adj1" fmla="val 17227"/>
              <a:gd name="adj2" fmla="val -10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 what else can we do?</a:t>
            </a:r>
          </a:p>
        </p:txBody>
      </p:sp>
      <p:sp>
        <p:nvSpPr>
          <p:cNvPr id="10" name="Thought Bubble: Cloud 9">
            <a:extLst>
              <a:ext uri="{FF2B5EF4-FFF2-40B4-BE49-F238E27FC236}">
                <a16:creationId xmlns:a16="http://schemas.microsoft.com/office/drawing/2014/main" id="{E24320CF-497D-4B59-9108-C53DFEB7A4FF}"/>
              </a:ext>
            </a:extLst>
          </p:cNvPr>
          <p:cNvSpPr/>
          <p:nvPr/>
        </p:nvSpPr>
        <p:spPr>
          <a:xfrm>
            <a:off x="4114800" y="5867400"/>
            <a:ext cx="3200400" cy="803052"/>
          </a:xfrm>
          <a:prstGeom prst="cloudCallout">
            <a:avLst>
              <a:gd name="adj1" fmla="val 28236"/>
              <a:gd name="adj2" fmla="val -1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E. F. Codd principles on slide 10</a:t>
            </a:r>
          </a:p>
        </p:txBody>
      </p:sp>
    </p:spTree>
    <p:extLst>
      <p:ext uri="{BB962C8B-B14F-4D97-AF65-F5344CB8AC3E}">
        <p14:creationId xmlns:p14="http://schemas.microsoft.com/office/powerpoint/2010/main" val="725037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1000166"/>
            <a:ext cx="7772400" cy="4724400"/>
          </a:xfrm>
          <a:prstGeom prst="rect">
            <a:avLst/>
          </a:prstGeom>
          <a:noFill/>
          <a:ln>
            <a:noFill/>
          </a:ln>
        </p:spPr>
        <p:txBody>
          <a:bodyPr lIns="91425" tIns="45700" rIns="91425" bIns="45700" anchor="t" anchorCtr="0">
            <a:noAutofit/>
          </a:bodyPr>
          <a:lstStyle/>
          <a:p>
            <a:pPr marL="349250" marR="0" lvl="0" indent="-349250" algn="ctr" rtl="0">
              <a:lnSpc>
                <a:spcPct val="100000"/>
              </a:lnSpc>
              <a:spcBef>
                <a:spcPts val="0"/>
              </a:spcBef>
              <a:spcAft>
                <a:spcPts val="0"/>
              </a:spcAft>
              <a:buClr>
                <a:srgbClr val="6DB7D7"/>
              </a:buClr>
              <a:buSzPct val="25000"/>
              <a:buFont typeface="Arial"/>
              <a:buNone/>
            </a:pPr>
            <a:endParaRPr sz="6600" b="1" i="0" u="none" strike="noStrike" cap="none">
              <a:solidFill>
                <a:srgbClr val="000000"/>
              </a:solidFill>
              <a:latin typeface="Arial"/>
              <a:ea typeface="Arial"/>
              <a:cs typeface="Arial"/>
              <a:sym typeface="Arial"/>
            </a:endParaRPr>
          </a:p>
          <a:p>
            <a:pPr marL="349250" marR="0" lvl="0" indent="-349250" algn="ctr" rtl="0">
              <a:lnSpc>
                <a:spcPct val="100000"/>
              </a:lnSpc>
              <a:spcBef>
                <a:spcPts val="2000"/>
              </a:spcBef>
              <a:spcAft>
                <a:spcPts val="0"/>
              </a:spcAft>
              <a:buClr>
                <a:srgbClr val="6DB7D7"/>
              </a:buClr>
              <a:buSzPct val="25000"/>
              <a:buFont typeface="Arial"/>
              <a:buNone/>
            </a:pPr>
            <a:r>
              <a:rPr lang="en-US" sz="6600" b="1" i="0" u="none" strike="noStrike" cap="none">
                <a:solidFill>
                  <a:srgbClr val="000000"/>
                </a:solidFill>
                <a:latin typeface="Arial"/>
                <a:ea typeface="Arial"/>
                <a:cs typeface="Arial"/>
                <a:sym typeface="Arial"/>
              </a:rPr>
              <a:t>Q &amp; A</a:t>
            </a:r>
          </a:p>
        </p:txBody>
      </p:sp>
      <p:sp>
        <p:nvSpPr>
          <p:cNvPr id="127" name="Shape 127"/>
          <p:cNvSpPr txBox="1">
            <a:spLocks noGrp="1"/>
          </p:cNvSpPr>
          <p:nvPr>
            <p:ph type="sldNum" idx="12"/>
          </p:nvPr>
        </p:nvSpPr>
        <p:spPr>
          <a:xfrm>
            <a:off x="8556782" y="6333132"/>
            <a:ext cx="548699" cy="524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2800" dirty="0">
                <a:solidFill>
                  <a:schemeClr val="bg2"/>
                </a:solidFill>
              </a:rPr>
              <a:t>Course Outline</a:t>
            </a:r>
          </a:p>
        </p:txBody>
      </p:sp>
      <p:sp>
        <p:nvSpPr>
          <p:cNvPr id="5" name="Text Placeholder 4"/>
          <p:cNvSpPr>
            <a:spLocks noGrp="1"/>
          </p:cNvSpPr>
          <p:nvPr>
            <p:ph type="body" idx="1"/>
          </p:nvPr>
        </p:nvSpPr>
        <p:spPr>
          <a:xfrm>
            <a:off x="1600200" y="1295400"/>
            <a:ext cx="5715000" cy="3352800"/>
          </a:xfrm>
        </p:spPr>
        <p:txBody>
          <a:bodyPr/>
          <a:lstStyle/>
          <a:p>
            <a:r>
              <a:rPr lang="en-US" b="1" dirty="0"/>
              <a:t>Relational databases</a:t>
            </a:r>
          </a:p>
          <a:p>
            <a:pPr lvl="1"/>
            <a:r>
              <a:rPr lang="en-US" sz="1100" b="1" dirty="0"/>
              <a:t> Relational model</a:t>
            </a:r>
          </a:p>
          <a:p>
            <a:pPr lvl="1"/>
            <a:r>
              <a:rPr lang="en-US" sz="1100" b="1" dirty="0"/>
              <a:t>	Relationships  </a:t>
            </a:r>
          </a:p>
          <a:p>
            <a:pPr lvl="1"/>
            <a:r>
              <a:rPr lang="en-US" sz="1100" b="1" dirty="0"/>
              <a:t> Constraints</a:t>
            </a:r>
          </a:p>
          <a:p>
            <a:pPr lvl="1"/>
            <a:r>
              <a:rPr lang="en-US" sz="1100" b="1" dirty="0"/>
              <a:t>	Indexing</a:t>
            </a:r>
          </a:p>
          <a:p>
            <a:pPr lvl="1"/>
            <a:r>
              <a:rPr lang="en-US" sz="1100" b="1" dirty="0"/>
              <a:t>	Stored procedures</a:t>
            </a:r>
          </a:p>
          <a:p>
            <a:pPr lvl="1"/>
            <a:r>
              <a:rPr lang="en-US" sz="1100" b="1" dirty="0"/>
              <a:t>	Normalization</a:t>
            </a:r>
          </a:p>
          <a:p>
            <a:r>
              <a:rPr lang="en-US" b="1" dirty="0"/>
              <a:t>SQL</a:t>
            </a:r>
          </a:p>
          <a:p>
            <a:pPr lvl="1"/>
            <a:r>
              <a:rPr lang="en-US" sz="1100" b="1" dirty="0"/>
              <a:t>	History / Alternatives </a:t>
            </a:r>
          </a:p>
          <a:p>
            <a:pPr lvl="1"/>
            <a:r>
              <a:rPr lang="en-US" sz="1100" b="1" dirty="0"/>
              <a:t>	Design</a:t>
            </a:r>
          </a:p>
          <a:p>
            <a:pPr lvl="1"/>
            <a:r>
              <a:rPr lang="en-US" sz="1100" b="1" dirty="0"/>
              <a:t>	Syntax</a:t>
            </a:r>
          </a:p>
          <a:p>
            <a:r>
              <a:rPr lang="en-US" b="1" dirty="0"/>
              <a:t>Data Marts</a:t>
            </a:r>
          </a:p>
          <a:p>
            <a:pPr lvl="1"/>
            <a:r>
              <a:rPr lang="en-US" sz="1100" b="1" dirty="0"/>
              <a:t>	OLAP Vs. OLTP</a:t>
            </a:r>
          </a:p>
          <a:p>
            <a:pPr lvl="1"/>
            <a:r>
              <a:rPr lang="en-US" sz="1100" b="1" dirty="0"/>
              <a:t>	Star schema</a:t>
            </a:r>
          </a:p>
          <a:p>
            <a:pPr lvl="1"/>
            <a:r>
              <a:rPr lang="en-US" sz="1100" b="1" dirty="0"/>
              <a:t>	Snowflake schema</a:t>
            </a:r>
          </a:p>
          <a:p>
            <a:r>
              <a:rPr lang="en-US" b="1" dirty="0"/>
              <a:t>Tidy data </a:t>
            </a:r>
          </a:p>
          <a:p>
            <a:pPr lvl="1"/>
            <a:r>
              <a:rPr lang="en-US" sz="1100" b="1" dirty="0"/>
              <a:t>	Principles</a:t>
            </a:r>
          </a:p>
          <a:p>
            <a:pPr lvl="1"/>
            <a:r>
              <a:rPr lang="en-US" sz="1100" b="1" dirty="0"/>
              <a:t>	Benefits</a:t>
            </a:r>
          </a:p>
          <a:p>
            <a:pPr lvl="1"/>
            <a:r>
              <a:rPr lang="en-US" sz="1100" b="1" dirty="0"/>
              <a:t>	Tidying messy data</a:t>
            </a:r>
          </a:p>
        </p:txBody>
      </p:sp>
    </p:spTree>
    <p:extLst>
      <p:ext uri="{BB962C8B-B14F-4D97-AF65-F5344CB8AC3E}">
        <p14:creationId xmlns:p14="http://schemas.microsoft.com/office/powerpoint/2010/main" val="25432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Relational Databases</a:t>
            </a:r>
          </a:p>
        </p:txBody>
      </p:sp>
      <p:sp>
        <p:nvSpPr>
          <p:cNvPr id="3" name="Text Placeholder 2"/>
          <p:cNvSpPr>
            <a:spLocks noGrp="1"/>
          </p:cNvSpPr>
          <p:nvPr>
            <p:ph type="body" idx="1"/>
          </p:nvPr>
        </p:nvSpPr>
        <p:spPr>
          <a:xfrm>
            <a:off x="838200" y="1600200"/>
            <a:ext cx="7772400" cy="4724400"/>
          </a:xfrm>
        </p:spPr>
        <p:txBody>
          <a:bodyPr/>
          <a:lstStyle/>
          <a:p>
            <a:r>
              <a:rPr lang="en-US" sz="1800" b="1" dirty="0"/>
              <a:t>Relational databases like MySQL, PostgreSQL and SQLite3 represent and store data in tables and rows. </a:t>
            </a:r>
          </a:p>
          <a:p>
            <a:r>
              <a:rPr lang="en-US" sz="1800" b="1" dirty="0"/>
              <a:t>Relational databases use Structured Querying Language (SQL) </a:t>
            </a:r>
          </a:p>
          <a:p>
            <a:pPr lvl="1"/>
            <a:r>
              <a:rPr lang="en-US" b="1" dirty="0"/>
              <a:t> Good for applications that involve the management of several transactions</a:t>
            </a:r>
          </a:p>
          <a:p>
            <a:r>
              <a:rPr lang="en-US" sz="1800" b="1" dirty="0"/>
              <a:t>The structure of a relational database allows you to link information from different tables through the use of foreign keys, which are used to uniquely identify any atomic piece of data within that table. </a:t>
            </a:r>
          </a:p>
          <a:p>
            <a:r>
              <a:rPr lang="en-US" sz="1800" b="1" dirty="0"/>
              <a:t>Other tables may refer to that foreign key, so as to create a link between their data pieces and the piece pointed to by the foreign key. </a:t>
            </a:r>
          </a:p>
          <a:p>
            <a:pPr lvl="1"/>
            <a:r>
              <a:rPr lang="en-US" b="1" dirty="0"/>
              <a:t> Comes in handy for applications that are heavy into data analysis.</a:t>
            </a:r>
          </a:p>
        </p:txBody>
      </p:sp>
    </p:spTree>
    <p:extLst>
      <p:ext uri="{BB962C8B-B14F-4D97-AF65-F5344CB8AC3E}">
        <p14:creationId xmlns:p14="http://schemas.microsoft.com/office/powerpoint/2010/main" val="216065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Relational Databases (Cont.)</a:t>
            </a:r>
            <a:endParaRPr lang="en-US" sz="3200" dirty="0"/>
          </a:p>
        </p:txBody>
      </p:sp>
      <p:sp>
        <p:nvSpPr>
          <p:cNvPr id="3" name="Text Placeholder 2"/>
          <p:cNvSpPr>
            <a:spLocks noGrp="1"/>
          </p:cNvSpPr>
          <p:nvPr>
            <p:ph type="body" idx="1"/>
          </p:nvPr>
        </p:nvSpPr>
        <p:spPr>
          <a:xfrm>
            <a:off x="1066800" y="1600200"/>
            <a:ext cx="7010400" cy="4724400"/>
          </a:xfrm>
        </p:spPr>
        <p:txBody>
          <a:bodyPr/>
          <a:lstStyle/>
          <a:p>
            <a:r>
              <a:rPr lang="en-US" b="1" dirty="0"/>
              <a:t>A relational database at its simplest is a set of tables used for storing data. Each table has a unique name and may relate to one or more other tables in the database through common values.</a:t>
            </a:r>
          </a:p>
          <a:p>
            <a:r>
              <a:rPr lang="en-US" b="1" dirty="0"/>
              <a:t>A table in a database is a collection of rows and columns. Tables are also known as entities or relations.</a:t>
            </a:r>
          </a:p>
          <a:p>
            <a:r>
              <a:rPr lang="en-US" b="1" dirty="0"/>
              <a:t>A row contains data pertaining to a single item or record in a table. Rows are also known as records or tuples.</a:t>
            </a:r>
          </a:p>
          <a:p>
            <a:r>
              <a:rPr lang="en-US" b="1" dirty="0"/>
              <a:t>A column contains data representing a specific characteristic of the records in the table. Columns are also known as fields or attributes.</a:t>
            </a:r>
          </a:p>
          <a:p>
            <a:r>
              <a:rPr lang="en-US" b="1" dirty="0"/>
              <a:t>A relationship is a link between two tables (i.e., relations). Relationships make it possible to find data in one table that pertains to a specific record in another table.</a:t>
            </a:r>
          </a:p>
          <a:p>
            <a:pPr indent="0">
              <a:buNone/>
            </a:pPr>
            <a:endParaRPr lang="en-US" b="1" dirty="0"/>
          </a:p>
        </p:txBody>
      </p:sp>
    </p:spTree>
    <p:extLst>
      <p:ext uri="{BB962C8B-B14F-4D97-AF65-F5344CB8AC3E}">
        <p14:creationId xmlns:p14="http://schemas.microsoft.com/office/powerpoint/2010/main" val="378044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272D-BE5D-4AC8-AE5D-FF42207CB891}"/>
              </a:ext>
            </a:extLst>
          </p:cNvPr>
          <p:cNvSpPr>
            <a:spLocks noGrp="1"/>
          </p:cNvSpPr>
          <p:nvPr>
            <p:ph type="title"/>
          </p:nvPr>
        </p:nvSpPr>
        <p:spPr/>
        <p:txBody>
          <a:bodyPr/>
          <a:lstStyle/>
          <a:p>
            <a:pPr algn="ctr"/>
            <a:r>
              <a:rPr lang="en-US" sz="3200" dirty="0">
                <a:solidFill>
                  <a:schemeClr val="bg2"/>
                </a:solidFill>
              </a:rPr>
              <a:t>Example of Relational Database</a:t>
            </a:r>
          </a:p>
        </p:txBody>
      </p:sp>
      <p:pic>
        <p:nvPicPr>
          <p:cNvPr id="4" name="Picture 3">
            <a:extLst>
              <a:ext uri="{FF2B5EF4-FFF2-40B4-BE49-F238E27FC236}">
                <a16:creationId xmlns:a16="http://schemas.microsoft.com/office/drawing/2014/main" id="{1D78BFA9-02ED-4DB7-9CD8-DCDEC387F4E3}"/>
              </a:ext>
            </a:extLst>
          </p:cNvPr>
          <p:cNvPicPr>
            <a:picLocks noChangeAspect="1"/>
          </p:cNvPicPr>
          <p:nvPr/>
        </p:nvPicPr>
        <p:blipFill>
          <a:blip r:embed="rId2"/>
          <a:stretch>
            <a:fillRect/>
          </a:stretch>
        </p:blipFill>
        <p:spPr>
          <a:xfrm>
            <a:off x="1886865" y="1371600"/>
            <a:ext cx="5370269" cy="4592581"/>
          </a:xfrm>
          <a:prstGeom prst="rect">
            <a:avLst/>
          </a:prstGeom>
        </p:spPr>
      </p:pic>
      <p:sp>
        <p:nvSpPr>
          <p:cNvPr id="3" name="Rounded Rectangular Callout 2"/>
          <p:cNvSpPr/>
          <p:nvPr/>
        </p:nvSpPr>
        <p:spPr>
          <a:xfrm>
            <a:off x="304800" y="1295400"/>
            <a:ext cx="1066800" cy="762000"/>
          </a:xfrm>
          <a:prstGeom prst="wedgeRoundRectCallout">
            <a:avLst>
              <a:gd name="adj1" fmla="val 111940"/>
              <a:gd name="adj2" fmla="val 166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a:t>
            </a:r>
          </a:p>
        </p:txBody>
      </p:sp>
      <p:sp>
        <p:nvSpPr>
          <p:cNvPr id="5" name="Rounded Rectangular Callout 4"/>
          <p:cNvSpPr/>
          <p:nvPr/>
        </p:nvSpPr>
        <p:spPr>
          <a:xfrm>
            <a:off x="7588624" y="1752600"/>
            <a:ext cx="1066800" cy="762000"/>
          </a:xfrm>
          <a:prstGeom prst="wedgeRoundRectCallout">
            <a:avLst>
              <a:gd name="adj1" fmla="val -309909"/>
              <a:gd name="adj2" fmla="val -269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Foreign Key</a:t>
            </a:r>
          </a:p>
        </p:txBody>
      </p:sp>
      <p:sp>
        <p:nvSpPr>
          <p:cNvPr id="6" name="Rounded Rectangular Callout 5"/>
          <p:cNvSpPr/>
          <p:nvPr/>
        </p:nvSpPr>
        <p:spPr>
          <a:xfrm>
            <a:off x="304799" y="4495800"/>
            <a:ext cx="1250575" cy="762000"/>
          </a:xfrm>
          <a:prstGeom prst="wedgeRoundRectCallout">
            <a:avLst>
              <a:gd name="adj1" fmla="val 74664"/>
              <a:gd name="adj2" fmla="val 154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 Primary Key</a:t>
            </a:r>
          </a:p>
        </p:txBody>
      </p:sp>
      <p:sp>
        <p:nvSpPr>
          <p:cNvPr id="7" name="Rounded Rectangle 6"/>
          <p:cNvSpPr/>
          <p:nvPr/>
        </p:nvSpPr>
        <p:spPr>
          <a:xfrm>
            <a:off x="1886865" y="4800600"/>
            <a:ext cx="1389735"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7391400" y="4114800"/>
            <a:ext cx="1295400" cy="762000"/>
          </a:xfrm>
          <a:prstGeom prst="wedgeRoundRectCallout">
            <a:avLst>
              <a:gd name="adj1" fmla="val -206795"/>
              <a:gd name="adj2" fmla="val -151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Relationship</a:t>
            </a:r>
          </a:p>
        </p:txBody>
      </p:sp>
    </p:spTree>
    <p:extLst>
      <p:ext uri="{BB962C8B-B14F-4D97-AF65-F5344CB8AC3E}">
        <p14:creationId xmlns:p14="http://schemas.microsoft.com/office/powerpoint/2010/main" val="18758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Datatypes</a:t>
            </a:r>
          </a:p>
        </p:txBody>
      </p:sp>
      <p:sp>
        <p:nvSpPr>
          <p:cNvPr id="3" name="Text Placeholder 2"/>
          <p:cNvSpPr>
            <a:spLocks noGrp="1"/>
          </p:cNvSpPr>
          <p:nvPr>
            <p:ph type="body" idx="1"/>
          </p:nvPr>
        </p:nvSpPr>
        <p:spPr/>
        <p:txBody>
          <a:bodyPr/>
          <a:lstStyle/>
          <a:p>
            <a:endParaRPr lang="en-US" sz="1800" b="1" dirty="0"/>
          </a:p>
          <a:p>
            <a:r>
              <a:rPr lang="en-US" sz="1800" b="1" dirty="0"/>
              <a:t>Each of a table's columns has a defined datatype that specifies the type of data that can exist in that column, for example: </a:t>
            </a:r>
          </a:p>
          <a:p>
            <a:pPr lvl="1"/>
            <a:r>
              <a:rPr lang="en-US" sz="1600" b="1" dirty="0"/>
              <a:t> String</a:t>
            </a:r>
          </a:p>
          <a:p>
            <a:pPr lvl="2"/>
            <a:r>
              <a:rPr lang="en-US" b="1" dirty="0"/>
              <a:t>Variable Character (can define character set, i.e. ASCII)</a:t>
            </a:r>
          </a:p>
          <a:p>
            <a:pPr lvl="2"/>
            <a:r>
              <a:rPr lang="en-US" b="1" dirty="0"/>
              <a:t>BLOB (Binary Large Object)</a:t>
            </a:r>
          </a:p>
          <a:p>
            <a:pPr lvl="2"/>
            <a:r>
              <a:rPr lang="en-US" b="1" dirty="0"/>
              <a:t>Computer code, e.g. JSON</a:t>
            </a:r>
          </a:p>
          <a:p>
            <a:pPr lvl="2"/>
            <a:r>
              <a:rPr lang="en-US" b="1" dirty="0"/>
              <a:t>Text, etc.</a:t>
            </a:r>
          </a:p>
          <a:p>
            <a:pPr lvl="1"/>
            <a:r>
              <a:rPr lang="en-US" sz="1600" b="1" dirty="0"/>
              <a:t> Numeric can be in a form of</a:t>
            </a:r>
          </a:p>
          <a:p>
            <a:pPr lvl="2"/>
            <a:r>
              <a:rPr lang="en-US" b="1" dirty="0"/>
              <a:t>Integer (small, big, medium)</a:t>
            </a:r>
          </a:p>
          <a:p>
            <a:pPr lvl="2"/>
            <a:r>
              <a:rPr lang="en-US" b="1" dirty="0"/>
              <a:t>Double (fixed, floating)</a:t>
            </a:r>
          </a:p>
          <a:p>
            <a:pPr lvl="2"/>
            <a:r>
              <a:rPr lang="en-US" b="1" dirty="0"/>
              <a:t>Large Numeric</a:t>
            </a:r>
          </a:p>
          <a:p>
            <a:pPr lvl="1"/>
            <a:r>
              <a:rPr lang="en-US" b="1" dirty="0"/>
              <a:t> </a:t>
            </a:r>
            <a:r>
              <a:rPr lang="en-US" sz="1600" b="1" dirty="0"/>
              <a:t>Logical</a:t>
            </a:r>
          </a:p>
          <a:p>
            <a:pPr lvl="2"/>
            <a:r>
              <a:rPr lang="en-US" b="1" dirty="0"/>
              <a:t>Boolean</a:t>
            </a:r>
          </a:p>
          <a:p>
            <a:pPr lvl="1"/>
            <a:r>
              <a:rPr lang="en-US" b="1" dirty="0"/>
              <a:t> Various formats for date and time </a:t>
            </a:r>
            <a:endParaRPr lang="en-US" sz="1600" b="1" dirty="0"/>
          </a:p>
          <a:p>
            <a:r>
              <a:rPr lang="en-US" sz="1800" b="1" dirty="0"/>
              <a:t>Unfortunately, datatypes vary widely between databases and analytical tools</a:t>
            </a:r>
          </a:p>
          <a:p>
            <a:endParaRPr lang="en-US" sz="1800" b="1" dirty="0"/>
          </a:p>
        </p:txBody>
      </p:sp>
    </p:spTree>
    <p:extLst>
      <p:ext uri="{BB962C8B-B14F-4D97-AF65-F5344CB8AC3E}">
        <p14:creationId xmlns:p14="http://schemas.microsoft.com/office/powerpoint/2010/main" val="156591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Constraints</a:t>
            </a:r>
            <a:endParaRPr lang="en-US" dirty="0">
              <a:solidFill>
                <a:schemeClr val="bg2"/>
              </a:solidFill>
            </a:endParaRPr>
          </a:p>
        </p:txBody>
      </p:sp>
      <p:sp>
        <p:nvSpPr>
          <p:cNvPr id="3" name="Text Placeholder 2"/>
          <p:cNvSpPr>
            <a:spLocks noGrp="1"/>
          </p:cNvSpPr>
          <p:nvPr>
            <p:ph type="body" idx="1"/>
          </p:nvPr>
        </p:nvSpPr>
        <p:spPr>
          <a:xfrm>
            <a:off x="990600" y="1371600"/>
            <a:ext cx="7162800" cy="4724400"/>
          </a:xfrm>
        </p:spPr>
        <p:txBody>
          <a:bodyPr/>
          <a:lstStyle/>
          <a:p>
            <a:r>
              <a:rPr lang="en-US" sz="1800" b="1" dirty="0"/>
              <a:t>Constraints are used to specify rules for the data in a table</a:t>
            </a:r>
          </a:p>
          <a:p>
            <a:r>
              <a:rPr lang="en-US" sz="1800" b="1" dirty="0"/>
              <a:t>Constraints are used to limit the type of data that can go into a table to ensure the accuracy and reliability </a:t>
            </a:r>
          </a:p>
          <a:p>
            <a:r>
              <a:rPr lang="en-US" sz="1800" b="1" dirty="0"/>
              <a:t>Constraints can be column level or table level</a:t>
            </a:r>
          </a:p>
          <a:p>
            <a:r>
              <a:rPr lang="en-US" sz="1800" b="1" dirty="0"/>
              <a:t>The commonly used constraints are:</a:t>
            </a:r>
          </a:p>
          <a:p>
            <a:pPr lvl="1"/>
            <a:r>
              <a:rPr lang="en-US" dirty="0"/>
              <a:t>NOT NULL - Ensures that a column cannot have a NULL value</a:t>
            </a:r>
          </a:p>
          <a:p>
            <a:pPr lvl="1"/>
            <a:r>
              <a:rPr lang="en-US" dirty="0"/>
              <a:t>UNIQUE - Ensures that all values in a column are different</a:t>
            </a:r>
          </a:p>
          <a:p>
            <a:pPr lvl="1"/>
            <a:r>
              <a:rPr lang="en-US" dirty="0"/>
              <a:t>PRIMARY KEY - A combination of a NOT NULL and UNIQUE Uniquely identifies each row in a table</a:t>
            </a:r>
          </a:p>
          <a:p>
            <a:pPr lvl="1"/>
            <a:r>
              <a:rPr lang="en-US" dirty="0"/>
              <a:t>FOREIGN KEY - Uniquely identifies a row/record in another table</a:t>
            </a:r>
          </a:p>
          <a:p>
            <a:pPr lvl="1"/>
            <a:r>
              <a:rPr lang="en-US" dirty="0"/>
              <a:t>CHECK - Ensures that all values in a column satisfies a specific condition</a:t>
            </a:r>
          </a:p>
          <a:p>
            <a:pPr lvl="1"/>
            <a:r>
              <a:rPr lang="en-US" dirty="0"/>
              <a:t>DEFAULT - Sets a default value for a column when no value is specified</a:t>
            </a:r>
          </a:p>
          <a:p>
            <a:pPr lvl="1"/>
            <a:r>
              <a:rPr lang="en-US" dirty="0"/>
              <a:t>INDEX - Used to create and retrieve data from the database very quickly</a:t>
            </a:r>
          </a:p>
          <a:p>
            <a:pPr lvl="1"/>
            <a:endParaRPr lang="en-US" sz="1600" dirty="0"/>
          </a:p>
        </p:txBody>
      </p:sp>
    </p:spTree>
    <p:extLst>
      <p:ext uri="{BB962C8B-B14F-4D97-AF65-F5344CB8AC3E}">
        <p14:creationId xmlns:p14="http://schemas.microsoft.com/office/powerpoint/2010/main" val="27791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chemeClr val="bg2"/>
                </a:solidFill>
              </a:rPr>
              <a:t>Indexing</a:t>
            </a:r>
            <a:endParaRPr lang="en-US" dirty="0">
              <a:solidFill>
                <a:schemeClr val="bg2"/>
              </a:solidFill>
            </a:endParaRPr>
          </a:p>
        </p:txBody>
      </p:sp>
      <p:sp>
        <p:nvSpPr>
          <p:cNvPr id="3" name="Text Placeholder 2"/>
          <p:cNvSpPr>
            <a:spLocks noGrp="1"/>
          </p:cNvSpPr>
          <p:nvPr>
            <p:ph type="body" idx="1"/>
          </p:nvPr>
        </p:nvSpPr>
        <p:spPr>
          <a:xfrm>
            <a:off x="1600200" y="1752600"/>
            <a:ext cx="6629400" cy="4724400"/>
          </a:xfrm>
        </p:spPr>
        <p:txBody>
          <a:bodyPr/>
          <a:lstStyle/>
          <a:p>
            <a:r>
              <a:rPr lang="en-US" sz="1800" b="1" dirty="0"/>
              <a:t>Indexes are used to retrieve data from the database very fast </a:t>
            </a:r>
          </a:p>
          <a:p>
            <a:r>
              <a:rPr lang="en-US" sz="1800" b="1" dirty="0"/>
              <a:t>The users cannot see the indexes, they are just used to speed up searches/queries</a:t>
            </a:r>
          </a:p>
          <a:p>
            <a:r>
              <a:rPr lang="en-US" sz="1800" b="1" dirty="0"/>
              <a:t>Updating a table with indexes takes more time than updating a table without (because the indexes also need an update) </a:t>
            </a:r>
          </a:p>
          <a:p>
            <a:r>
              <a:rPr lang="en-US" sz="1800" b="1" dirty="0">
                <a:solidFill>
                  <a:schemeClr val="bg2"/>
                </a:solidFill>
              </a:rPr>
              <a:t>Create indexes on columns that will be frequently searched against!</a:t>
            </a:r>
          </a:p>
          <a:p>
            <a:r>
              <a:rPr lang="en-US" sz="1800" b="1" dirty="0"/>
              <a:t>Indexes can be unique or not unique</a:t>
            </a:r>
          </a:p>
          <a:p>
            <a:pPr lvl="1"/>
            <a:r>
              <a:rPr lang="en-US" b="1" dirty="0"/>
              <a:t>Recommend unique indexes</a:t>
            </a:r>
            <a:endParaRPr lang="en-US" sz="1600" b="1" dirty="0"/>
          </a:p>
        </p:txBody>
      </p:sp>
    </p:spTree>
    <p:extLst>
      <p:ext uri="{BB962C8B-B14F-4D97-AF65-F5344CB8AC3E}">
        <p14:creationId xmlns:p14="http://schemas.microsoft.com/office/powerpoint/2010/main" val="2519797678"/>
      </p:ext>
    </p:extLst>
  </p:cSld>
  <p:clrMapOvr>
    <a:masterClrMapping/>
  </p:clrMapOvr>
</p:sld>
</file>

<file path=ppt/theme/theme1.xml><?xml version="1.0" encoding="utf-8"?>
<a:theme xmlns:a="http://schemas.openxmlformats.org/drawingml/2006/main" name="GSA I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50669</TotalTime>
  <Words>1825</Words>
  <Application>Microsoft Office PowerPoint</Application>
  <PresentationFormat>On-screen Show (4:3)</PresentationFormat>
  <Paragraphs>230</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Narrow</vt:lpstr>
      <vt:lpstr>Georgia</vt:lpstr>
      <vt:lpstr>Noto Sans Symbols</vt:lpstr>
      <vt:lpstr>GSA IT Template</vt:lpstr>
      <vt:lpstr>PowerPoint Presentation</vt:lpstr>
      <vt:lpstr>Data Science Roles</vt:lpstr>
      <vt:lpstr>Course Outline</vt:lpstr>
      <vt:lpstr>Relational Databases</vt:lpstr>
      <vt:lpstr>Relational Databases (Cont.)</vt:lpstr>
      <vt:lpstr>Example of Relational Database</vt:lpstr>
      <vt:lpstr>Datatypes</vt:lpstr>
      <vt:lpstr>Constraints</vt:lpstr>
      <vt:lpstr>Indexing</vt:lpstr>
      <vt:lpstr>Database Normalization</vt:lpstr>
      <vt:lpstr>Database Normalization Example</vt:lpstr>
      <vt:lpstr>Popular Databases</vt:lpstr>
      <vt:lpstr>Brief History of SQL Structured Query Language</vt:lpstr>
      <vt:lpstr>SQL Statements</vt:lpstr>
      <vt:lpstr>Some Basics</vt:lpstr>
      <vt:lpstr>How to Learn SQL</vt:lpstr>
      <vt:lpstr>MySQL Workbench</vt:lpstr>
      <vt:lpstr>MySQL Workbench Tutorial</vt:lpstr>
      <vt:lpstr>MySQL Workbench Desktop</vt:lpstr>
      <vt:lpstr>OLTP Vs. OLAP</vt:lpstr>
      <vt:lpstr>Star Schema</vt:lpstr>
      <vt:lpstr>Star Schema Diagram</vt:lpstr>
      <vt:lpstr>Snowflake Schema</vt:lpstr>
      <vt:lpstr>Snowflake Vs. Star </vt:lpstr>
      <vt:lpstr>Tidy Data</vt:lpstr>
      <vt:lpstr>Example of Messy Data Pew data: relationship between income and religion</vt:lpstr>
      <vt:lpstr>Tidied Pew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JasmeenMBowmaster</dc:creator>
  <cp:lastModifiedBy>Mark Shkolnikov</cp:lastModifiedBy>
  <cp:revision>395</cp:revision>
  <dcterms:modified xsi:type="dcterms:W3CDTF">2018-02-08T03:40:56Z</dcterms:modified>
</cp:coreProperties>
</file>