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5" r:id="rId3"/>
    <p:sldId id="326" r:id="rId4"/>
    <p:sldId id="327" r:id="rId5"/>
    <p:sldId id="332" r:id="rId6"/>
    <p:sldId id="328" r:id="rId7"/>
    <p:sldId id="333" r:id="rId8"/>
    <p:sldId id="334" r:id="rId9"/>
    <p:sldId id="329" r:id="rId10"/>
    <p:sldId id="330" r:id="rId11"/>
    <p:sldId id="335" r:id="rId12"/>
    <p:sldId id="331" r:id="rId13"/>
    <p:sldId id="338" r:id="rId14"/>
    <p:sldId id="339" r:id="rId15"/>
    <p:sldId id="340" r:id="rId16"/>
    <p:sldId id="341" r:id="rId17"/>
    <p:sldId id="336" r:id="rId18"/>
    <p:sldId id="337" r:id="rId19"/>
    <p:sldId id="342" r:id="rId20"/>
    <p:sldId id="278" r:id="rId21"/>
    <p:sldId id="279" r:id="rId22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9" d="100"/>
          <a:sy n="89" d="100"/>
        </p:scale>
        <p:origin x="1267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10ED3-B4C8-40FE-96A5-388CA4937F8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6477-6E52-4CE7-9BE0-15E16683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0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version/0.23/generated/pandas.read_csv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90600" y="1981200"/>
            <a:ext cx="7010400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Data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Reading Data into Python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smtClean="0"/>
              <a:t>June</a:t>
            </a:r>
            <a:r>
              <a:rPr lang="en-US" sz="24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Code: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import </a:t>
            </a:r>
            <a:r>
              <a:rPr lang="en-US" sz="900" dirty="0" err="1">
                <a:latin typeface="Consolas" panose="020B0609020204030204" pitchFamily="49" charset="0"/>
              </a:rPr>
              <a:t>pymysql</a:t>
            </a:r>
            <a:r>
              <a:rPr lang="en-US" sz="900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 </a:t>
            </a:r>
            <a:r>
              <a:rPr lang="en-US" sz="900" dirty="0">
                <a:latin typeface="Consolas" panose="020B0609020204030204" pitchFamily="49" charset="0"/>
              </a:rPr>
              <a:t>open connection to the database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conn = </a:t>
            </a:r>
            <a:r>
              <a:rPr lang="en-US" sz="900" dirty="0" err="1">
                <a:latin typeface="Consolas" panose="020B0609020204030204" pitchFamily="49" charset="0"/>
              </a:rPr>
              <a:t>pymysql.connect</a:t>
            </a:r>
            <a:r>
              <a:rPr lang="en-US" sz="900" dirty="0">
                <a:latin typeface="Consolas" panose="020B0609020204030204" pitchFamily="49" charset="0"/>
              </a:rPr>
              <a:t>(host='XXXXXXXXXXXXX',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port=3306,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user</a:t>
            </a:r>
            <a:r>
              <a:rPr lang="en-US" sz="900" dirty="0" smtClean="0">
                <a:latin typeface="Consolas" panose="020B0609020204030204" pitchFamily="49" charset="0"/>
              </a:rPr>
              <a:t>=‘</a:t>
            </a:r>
            <a:r>
              <a:rPr lang="en-US" sz="900" dirty="0" err="1" smtClean="0">
                <a:latin typeface="Consolas" panose="020B0609020204030204" pitchFamily="49" charset="0"/>
              </a:rPr>
              <a:t>my_user</a:t>
            </a:r>
            <a:r>
              <a:rPr lang="en-US" sz="900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</a:t>
            </a:r>
            <a:r>
              <a:rPr lang="en-US" sz="900" dirty="0" err="1">
                <a:latin typeface="Consolas" panose="020B0609020204030204" pitchFamily="49" charset="0"/>
              </a:rPr>
              <a:t>passwd</a:t>
            </a:r>
            <a:r>
              <a:rPr lang="en-US" sz="900" dirty="0">
                <a:latin typeface="Consolas" panose="020B0609020204030204" pitchFamily="49" charset="0"/>
              </a:rPr>
              <a:t>='YYYYYYYY',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</a:t>
            </a:r>
            <a:r>
              <a:rPr lang="en-US" sz="900" dirty="0" err="1">
                <a:latin typeface="Consolas" panose="020B0609020204030204" pitchFamily="49" charset="0"/>
              </a:rPr>
              <a:t>db</a:t>
            </a:r>
            <a:r>
              <a:rPr lang="en-US" sz="900" dirty="0" smtClean="0">
                <a:latin typeface="Consolas" panose="020B0609020204030204" pitchFamily="49" charset="0"/>
              </a:rPr>
              <a:t>=‘MY_DB',  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charset='utf8')  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#Defining Cursor on the </a:t>
            </a:r>
            <a:r>
              <a:rPr lang="en-US" sz="900" dirty="0" err="1" smtClean="0">
                <a:latin typeface="Consolas" panose="020B0609020204030204" pitchFamily="49" charset="0"/>
              </a:rPr>
              <a:t>connecion</a:t>
            </a:r>
            <a:endParaRPr lang="en-US" sz="9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cur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conn.cursor</a:t>
            </a:r>
            <a:r>
              <a:rPr lang="en-US" sz="900" dirty="0">
                <a:latin typeface="Consolas" panose="020B0609020204030204" pitchFamily="49" charset="0"/>
              </a:rPr>
              <a:t>() </a:t>
            </a:r>
            <a:endParaRPr lang="en-US" sz="9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cur.execute</a:t>
            </a:r>
            <a:r>
              <a:rPr lang="en-US" sz="900" dirty="0" smtClean="0"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"SELECT * FROM </a:t>
            </a:r>
            <a:r>
              <a:rPr lang="en-US" sz="900" dirty="0" err="1" smtClean="0">
                <a:latin typeface="Consolas" panose="020B0609020204030204" pitchFamily="49" charset="0"/>
              </a:rPr>
              <a:t>My_Table</a:t>
            </a:r>
            <a:r>
              <a:rPr lang="en-US" sz="900" dirty="0" smtClean="0">
                <a:latin typeface="Consolas" panose="020B0609020204030204" pitchFamily="49" charset="0"/>
              </a:rPr>
              <a:t>" )  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data = </a:t>
            </a:r>
            <a:r>
              <a:rPr lang="en-US" sz="900" dirty="0" err="1">
                <a:latin typeface="Consolas" panose="020B0609020204030204" pitchFamily="49" charset="0"/>
              </a:rPr>
              <a:t>cur.fetchall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</a:t>
            </a:r>
            <a:r>
              <a:rPr lang="en-US" sz="900" dirty="0">
                <a:latin typeface="Consolas" panose="020B0609020204030204" pitchFamily="49" charset="0"/>
              </a:rPr>
              <a:t>Loop over the result set and print record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for </a:t>
            </a:r>
            <a:r>
              <a:rPr lang="en-US" sz="900" dirty="0" err="1">
                <a:latin typeface="Consolas" panose="020B0609020204030204" pitchFamily="49" charset="0"/>
              </a:rPr>
              <a:t>i</a:t>
            </a:r>
            <a:r>
              <a:rPr lang="en-US" sz="900" dirty="0">
                <a:latin typeface="Consolas" panose="020B0609020204030204" pitchFamily="49" charset="0"/>
              </a:rPr>
              <a:t> in data: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print(</a:t>
            </a:r>
            <a:r>
              <a:rPr lang="en-US" sz="900" dirty="0" err="1">
                <a:latin typeface="Consolas" panose="020B0609020204030204" pitchFamily="49" charset="0"/>
              </a:rPr>
              <a:t>i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 </a:t>
            </a:r>
            <a:r>
              <a:rPr lang="en-US" sz="900" dirty="0">
                <a:latin typeface="Consolas" panose="020B0609020204030204" pitchFamily="49" charset="0"/>
              </a:rPr>
              <a:t>close connection to the database  </a:t>
            </a: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cur.close</a:t>
            </a:r>
            <a:r>
              <a:rPr lang="en-US" sz="900" dirty="0">
                <a:latin typeface="Consolas" panose="020B0609020204030204" pitchFamily="49" charset="0"/>
              </a:rPr>
              <a:t>()  </a:t>
            </a: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conn.close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4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/>
              <a:t>Data from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		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2000" b="1" dirty="0" smtClean="0"/>
              <a:t>…. Or Use Pandas!</a:t>
            </a:r>
          </a:p>
          <a:p>
            <a:pPr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Pandas.read_sql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Join data in the DB or in Python</a:t>
            </a:r>
          </a:p>
          <a:p>
            <a:pPr lvl="1"/>
            <a:r>
              <a:rPr lang="en-US" dirty="0" smtClean="0"/>
              <a:t>Same data structure as other Sources</a:t>
            </a:r>
          </a:p>
          <a:p>
            <a:pPr lvl="1"/>
            <a:r>
              <a:rPr lang="en-US" dirty="0" smtClean="0"/>
              <a:t>All benefits of pandas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3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</a:t>
            </a:r>
            <a:r>
              <a:rPr lang="en-US" dirty="0" smtClean="0"/>
              <a:t>Databases - Pandas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Code: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import </a:t>
            </a:r>
            <a:r>
              <a:rPr lang="en-US" sz="900" dirty="0" err="1">
                <a:latin typeface="Consolas" panose="020B0609020204030204" pitchFamily="49" charset="0"/>
              </a:rPr>
              <a:t>pymysql</a:t>
            </a:r>
            <a:r>
              <a:rPr lang="en-US" sz="900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import pandas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open connection to the database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conn = </a:t>
            </a:r>
            <a:r>
              <a:rPr lang="en-US" sz="900" dirty="0" err="1">
                <a:latin typeface="Consolas" panose="020B0609020204030204" pitchFamily="49" charset="0"/>
              </a:rPr>
              <a:t>pymysql.connect</a:t>
            </a:r>
            <a:r>
              <a:rPr lang="en-US" sz="900" dirty="0">
                <a:latin typeface="Consolas" panose="020B0609020204030204" pitchFamily="49" charset="0"/>
              </a:rPr>
              <a:t>(host</a:t>
            </a:r>
            <a:r>
              <a:rPr lang="en-US" sz="900" dirty="0" smtClean="0">
                <a:latin typeface="Consolas" panose="020B0609020204030204" pitchFamily="49" charset="0"/>
              </a:rPr>
              <a:t>=‘</a:t>
            </a:r>
            <a:r>
              <a:rPr lang="en-US" sz="900" dirty="0" err="1" smtClean="0">
                <a:latin typeface="Consolas" panose="020B0609020204030204" pitchFamily="49" charset="0"/>
              </a:rPr>
              <a:t>XXXX',port</a:t>
            </a:r>
            <a:r>
              <a:rPr lang="en-US" sz="900" dirty="0" smtClean="0">
                <a:latin typeface="Consolas" panose="020B0609020204030204" pitchFamily="49" charset="0"/>
              </a:rPr>
              <a:t>=3306,user=‘my_user',</a:t>
            </a:r>
            <a:r>
              <a:rPr lang="en-US" sz="900" dirty="0" err="1" smtClean="0">
                <a:latin typeface="Consolas" panose="020B0609020204030204" pitchFamily="49" charset="0"/>
              </a:rPr>
              <a:t>passwd</a:t>
            </a:r>
            <a:r>
              <a:rPr lang="en-US" sz="900" dirty="0" smtClean="0">
                <a:latin typeface="Consolas" panose="020B0609020204030204" pitchFamily="49" charset="0"/>
              </a:rPr>
              <a:t>=‘XXXX',</a:t>
            </a:r>
            <a:r>
              <a:rPr lang="en-US" sz="900" dirty="0" err="1" smtClean="0">
                <a:latin typeface="Consolas" panose="020B0609020204030204" pitchFamily="49" charset="0"/>
              </a:rPr>
              <a:t>db</a:t>
            </a:r>
            <a:r>
              <a:rPr lang="en-US" sz="900" dirty="0" smtClean="0">
                <a:latin typeface="Consolas" panose="020B0609020204030204" pitchFamily="49" charset="0"/>
              </a:rPr>
              <a:t>=‘my_</a:t>
            </a:r>
            <a:r>
              <a:rPr lang="en-US" sz="900" dirty="0" err="1" smtClean="0">
                <a:latin typeface="Consolas" panose="020B0609020204030204" pitchFamily="49" charset="0"/>
              </a:rPr>
              <a:t>db</a:t>
            </a:r>
            <a:r>
              <a:rPr lang="en-US" sz="900" dirty="0" smtClean="0">
                <a:latin typeface="Consolas" panose="020B0609020204030204" pitchFamily="49" charset="0"/>
              </a:rPr>
              <a:t>',charset</a:t>
            </a:r>
            <a:r>
              <a:rPr lang="en-US" sz="900" dirty="0">
                <a:latin typeface="Consolas" panose="020B0609020204030204" pitchFamily="49" charset="0"/>
              </a:rPr>
              <a:t>='utf8')  </a:t>
            </a:r>
          </a:p>
          <a:p>
            <a:pPr indent="0">
              <a:buNone/>
            </a:pPr>
            <a:endParaRPr lang="en-US" sz="9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df_db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pandas.read_sql</a:t>
            </a:r>
            <a:r>
              <a:rPr lang="en-US" sz="900" dirty="0">
                <a:latin typeface="Consolas" panose="020B0609020204030204" pitchFamily="49" charset="0"/>
              </a:rPr>
              <a:t>('SELECT * FROM </a:t>
            </a:r>
            <a:r>
              <a:rPr lang="en-US" sz="900" dirty="0" err="1" smtClean="0">
                <a:latin typeface="Consolas" panose="020B0609020204030204" pitchFamily="49" charset="0"/>
              </a:rPr>
              <a:t>my_table',</a:t>
            </a:r>
            <a:r>
              <a:rPr lang="en-US" sz="900" dirty="0" err="1">
                <a:latin typeface="Consolas" panose="020B0609020204030204" pitchFamily="49" charset="0"/>
              </a:rPr>
              <a:t>conn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print(</a:t>
            </a:r>
            <a:r>
              <a:rPr lang="en-US" sz="900" dirty="0" err="1">
                <a:latin typeface="Consolas" panose="020B0609020204030204" pitchFamily="49" charset="0"/>
              </a:rPr>
              <a:t>df_db.head</a:t>
            </a:r>
            <a:r>
              <a:rPr lang="en-US" sz="900" dirty="0">
                <a:latin typeface="Consolas" panose="020B0609020204030204" pitchFamily="49" charset="0"/>
              </a:rPr>
              <a:t>(3))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close connection to the database  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conn.close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2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Database Credentials to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  <a:r>
              <a:rPr lang="en-US" dirty="0" smtClean="0"/>
              <a:t>Storing Credentials in reusable code is unsecure</a:t>
            </a:r>
          </a:p>
          <a:p>
            <a:r>
              <a:rPr lang="en-US" b="1" dirty="0" smtClean="0"/>
              <a:t>Solution1:</a:t>
            </a:r>
            <a:r>
              <a:rPr lang="en-US" dirty="0" smtClean="0"/>
              <a:t>Reading credentials from environment variables using </a:t>
            </a:r>
            <a:r>
              <a:rPr lang="en-US" b="1" dirty="0" err="1" smtClean="0"/>
              <a:t>getenv</a:t>
            </a:r>
            <a:endParaRPr lang="en-US" b="1" dirty="0"/>
          </a:p>
          <a:p>
            <a:pPr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os</a:t>
            </a:r>
            <a:endParaRPr lang="en-US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pymysql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host= </a:t>
            </a:r>
            <a:r>
              <a:rPr lang="en-US" dirty="0" err="1" smtClean="0">
                <a:latin typeface="Consolas" panose="020B0609020204030204" pitchFamily="49" charset="0"/>
              </a:rPr>
              <a:t>os.getenv</a:t>
            </a:r>
            <a:r>
              <a:rPr lang="en-US" dirty="0">
                <a:latin typeface="Consolas" panose="020B0609020204030204" pitchFamily="49" charset="0"/>
              </a:rPr>
              <a:t>("PYMSSQL_TEST_SERVER")</a:t>
            </a: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user = </a:t>
            </a:r>
            <a:r>
              <a:rPr lang="en-US" dirty="0" err="1" smtClean="0">
                <a:latin typeface="Consolas" panose="020B0609020204030204" pitchFamily="49" charset="0"/>
              </a:rPr>
              <a:t>os.getenv</a:t>
            </a:r>
            <a:r>
              <a:rPr lang="en-US" dirty="0">
                <a:latin typeface="Consolas" panose="020B0609020204030204" pitchFamily="49" charset="0"/>
              </a:rPr>
              <a:t>("PYMSSQL_TEST_USERNAME")</a:t>
            </a: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password = </a:t>
            </a:r>
            <a:r>
              <a:rPr lang="en-US" dirty="0" err="1" smtClean="0">
                <a:latin typeface="Consolas" panose="020B0609020204030204" pitchFamily="49" charset="0"/>
              </a:rPr>
              <a:t>os.getenv</a:t>
            </a:r>
            <a:r>
              <a:rPr lang="en-US" dirty="0">
                <a:latin typeface="Consolas" panose="020B0609020204030204" pitchFamily="49" charset="0"/>
              </a:rPr>
              <a:t>("PYMSSQL_TEST_PASSWORD")</a:t>
            </a:r>
          </a:p>
          <a:p>
            <a:pPr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conn = </a:t>
            </a:r>
            <a:r>
              <a:rPr lang="en-US" dirty="0" err="1">
                <a:latin typeface="Consolas" panose="020B0609020204030204" pitchFamily="49" charset="0"/>
              </a:rPr>
              <a:t>pymssql.connect</a:t>
            </a:r>
            <a:r>
              <a:rPr lang="en-US" dirty="0">
                <a:latin typeface="Consolas" panose="020B0609020204030204" pitchFamily="49" charset="0"/>
              </a:rPr>
              <a:t>(server, user, password, </a:t>
            </a:r>
            <a:r>
              <a:rPr lang="en-US" dirty="0" smtClean="0">
                <a:latin typeface="Consolas" panose="020B0609020204030204" pitchFamily="49" charset="0"/>
              </a:rPr>
              <a:t>"MY_DB")</a:t>
            </a: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cur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conn.cursor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cur.execute</a:t>
            </a:r>
            <a:r>
              <a:rPr lang="en-US" dirty="0">
                <a:latin typeface="Consolas" panose="020B0609020204030204" pitchFamily="49" charset="0"/>
              </a:rPr>
              <a:t>("SELECT * FROM </a:t>
            </a:r>
            <a:r>
              <a:rPr lang="en-US" dirty="0" err="1">
                <a:latin typeface="Consolas" panose="020B0609020204030204" pitchFamily="49" charset="0"/>
              </a:rPr>
              <a:t>My_Table</a:t>
            </a:r>
            <a:r>
              <a:rPr lang="en-US" dirty="0">
                <a:latin typeface="Consolas" panose="020B0609020204030204" pitchFamily="49" charset="0"/>
              </a:rPr>
              <a:t>" )  </a:t>
            </a:r>
          </a:p>
          <a:p>
            <a:pPr lvl="1" indent="0">
              <a:buNone/>
            </a:pPr>
            <a:endParaRPr lang="en-US" b="1" dirty="0" smtClean="0"/>
          </a:p>
          <a:p>
            <a:pPr lvl="1" indent="0">
              <a:buNone/>
            </a:pPr>
            <a:endParaRPr lang="en-US" b="1" dirty="0"/>
          </a:p>
          <a:p>
            <a:pPr lvl="1"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9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Database Credentials to Python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  <a:r>
              <a:rPr lang="en-US" dirty="0" smtClean="0"/>
              <a:t>Storing Credentials in reusable code is unsecure</a:t>
            </a:r>
          </a:p>
          <a:p>
            <a:r>
              <a:rPr lang="en-US" b="1" dirty="0" smtClean="0"/>
              <a:t>Solution1:</a:t>
            </a:r>
            <a:r>
              <a:rPr lang="en-US" dirty="0" smtClean="0"/>
              <a:t>Reading credentials from environment variables using </a:t>
            </a:r>
            <a:r>
              <a:rPr lang="en-US" b="1" dirty="0" err="1" smtClean="0"/>
              <a:t>getenv</a:t>
            </a:r>
            <a:endParaRPr lang="en-US" b="1" dirty="0" smtClean="0"/>
          </a:p>
          <a:p>
            <a:pPr indent="0">
              <a:buNone/>
            </a:pPr>
            <a:r>
              <a:rPr lang="en-US" dirty="0" smtClean="0"/>
              <a:t>Variables could be set from the OS or from python:</a:t>
            </a:r>
          </a:p>
          <a:p>
            <a:pPr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os</a:t>
            </a:r>
            <a:endParaRPr lang="en-US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latin typeface="Consolas" panose="020B0609020204030204" pitchFamily="49" charset="0"/>
              </a:rPr>
              <a:t>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setEnvVariables</a:t>
            </a:r>
            <a:r>
              <a:rPr lang="en-US" dirty="0" smtClean="0">
                <a:latin typeface="Consolas" panose="020B0609020204030204" pitchFamily="49" charset="0"/>
              </a:rPr>
              <a:t>():</a:t>
            </a: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os.environ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PYMSSQL_TEST_SERVER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'4.16.4.16' </a:t>
            </a: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os.environ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PYMSSQL_TEST_USERNAME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] = '</a:t>
            </a:r>
            <a:r>
              <a:rPr lang="en-US" dirty="0" err="1" smtClean="0">
                <a:latin typeface="Consolas" panose="020B0609020204030204" pitchFamily="49" charset="0"/>
              </a:rPr>
              <a:t>test_user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os.environ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PYMSSQL_TEST_PASSWORD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] = '4.16.4.16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pPr lvl="1" indent="0">
              <a:buNone/>
            </a:pPr>
            <a:endParaRPr lang="en-US" b="1" dirty="0" smtClean="0"/>
          </a:p>
          <a:p>
            <a:pPr lvl="1" indent="0">
              <a:buNone/>
            </a:pPr>
            <a:endParaRPr lang="en-US" b="1" dirty="0"/>
          </a:p>
          <a:p>
            <a:pPr lvl="1"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2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Database Credentials to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  <a:r>
              <a:rPr lang="en-US" dirty="0" smtClean="0"/>
              <a:t>Storing Credentials in reusable code is unsecure</a:t>
            </a:r>
          </a:p>
          <a:p>
            <a:r>
              <a:rPr lang="en-US" b="1" dirty="0" smtClean="0"/>
              <a:t>Solution2: </a:t>
            </a:r>
            <a:r>
              <a:rPr lang="en-US" dirty="0" smtClean="0"/>
              <a:t>Create a Utility Module </a:t>
            </a:r>
            <a:endParaRPr lang="en-US" b="1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import </a:t>
            </a:r>
            <a:r>
              <a:rPr lang="en-US" sz="1400" dirty="0" err="1" smtClean="0">
                <a:latin typeface="Consolas" panose="020B0609020204030204" pitchFamily="49" charset="0"/>
              </a:rPr>
              <a:t>pymysql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getConnection</a:t>
            </a:r>
            <a:r>
              <a:rPr lang="en-US" sz="1400" dirty="0" smtClean="0">
                <a:latin typeface="Consolas" panose="020B0609020204030204" pitchFamily="49" charset="0"/>
              </a:rPr>
              <a:t>():</a:t>
            </a:r>
          </a:p>
          <a:p>
            <a:pPr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	connection = </a:t>
            </a:r>
            <a:r>
              <a:rPr lang="en-US" sz="1400" dirty="0" err="1" smtClean="0">
                <a:latin typeface="Consolas" panose="020B0609020204030204" pitchFamily="49" charset="0"/>
              </a:rPr>
              <a:t>pymysql.connect</a:t>
            </a:r>
            <a:r>
              <a:rPr lang="en-US" sz="1400" dirty="0" smtClean="0">
                <a:latin typeface="Consolas" panose="020B0609020204030204" pitchFamily="49" charset="0"/>
              </a:rPr>
              <a:t>(host=‘XXXXX',</a:t>
            </a:r>
          </a:p>
          <a:p>
            <a:pPr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                           </a:t>
            </a:r>
            <a:r>
              <a:rPr lang="en-US" sz="1400" dirty="0">
                <a:latin typeface="Consolas" panose="020B0609020204030204" pitchFamily="49" charset="0"/>
              </a:rPr>
              <a:t>user</a:t>
            </a:r>
            <a:r>
              <a:rPr lang="en-US" sz="1400" dirty="0" smtClean="0">
                <a:latin typeface="Consolas" panose="020B0609020204030204" pitchFamily="49" charset="0"/>
              </a:rPr>
              <a:t>=‘</a:t>
            </a:r>
            <a:r>
              <a:rPr lang="en-US" sz="1400" dirty="0" err="1" smtClean="0">
                <a:latin typeface="Consolas" panose="020B0609020204030204" pitchFamily="49" charset="0"/>
              </a:rPr>
              <a:t>test_user</a:t>
            </a:r>
            <a:r>
              <a:rPr lang="en-US" sz="1400" dirty="0" smtClean="0">
                <a:latin typeface="Consolas" panose="020B0609020204030204" pitchFamily="49" charset="0"/>
              </a:rPr>
              <a:t>',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password</a:t>
            </a:r>
            <a:r>
              <a:rPr lang="en-US" sz="1400" dirty="0" smtClean="0">
                <a:latin typeface="Consolas" panose="020B0609020204030204" pitchFamily="49" charset="0"/>
              </a:rPr>
              <a:t>=‘</a:t>
            </a:r>
            <a:r>
              <a:rPr lang="en-US" sz="1400" dirty="0" err="1" smtClean="0">
                <a:latin typeface="Consolas" panose="020B0609020204030204" pitchFamily="49" charset="0"/>
              </a:rPr>
              <a:t>my_password</a:t>
            </a:r>
            <a:r>
              <a:rPr lang="en-US" sz="1400" dirty="0" smtClean="0">
                <a:latin typeface="Consolas" panose="020B0609020204030204" pitchFamily="49" charset="0"/>
              </a:rPr>
              <a:t>',                             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</a:t>
            </a:r>
            <a:r>
              <a:rPr lang="en-US" sz="1400" dirty="0" err="1">
                <a:latin typeface="Consolas" panose="020B0609020204030204" pitchFamily="49" charset="0"/>
              </a:rPr>
              <a:t>db</a:t>
            </a:r>
            <a:r>
              <a:rPr lang="en-US" sz="1400" dirty="0" smtClean="0">
                <a:latin typeface="Consolas" panose="020B0609020204030204" pitchFamily="49" charset="0"/>
              </a:rPr>
              <a:t>=‘</a:t>
            </a:r>
            <a:r>
              <a:rPr lang="en-US" sz="1400" dirty="0" err="1" smtClean="0">
                <a:latin typeface="Consolas" panose="020B0609020204030204" pitchFamily="49" charset="0"/>
              </a:rPr>
              <a:t>test_db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return </a:t>
            </a:r>
            <a:r>
              <a:rPr lang="en-US" sz="1400" dirty="0">
                <a:latin typeface="Consolas" panose="020B0609020204030204" pitchFamily="49" charset="0"/>
              </a:rPr>
              <a:t>connection  </a:t>
            </a:r>
          </a:p>
          <a:p>
            <a:pPr indent="0"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Use your utility module.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 smtClean="0">
                <a:latin typeface="Consolas" panose="020B0609020204030204" pitchFamily="49" charset="0"/>
              </a:rPr>
              <a:t>MyConnectionUtil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connection = </a:t>
            </a:r>
            <a:r>
              <a:rPr lang="en-US" sz="1400" dirty="0" err="1">
                <a:latin typeface="Consolas" panose="020B0609020204030204" pitchFamily="49" charset="0"/>
              </a:rPr>
              <a:t>MyConnectionUtil</a:t>
            </a:r>
            <a:r>
              <a:rPr lang="en-US" sz="1400" dirty="0" err="1" smtClean="0">
                <a:latin typeface="Consolas" panose="020B0609020204030204" pitchFamily="49" charset="0"/>
              </a:rPr>
              <a:t>.getConnection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Database Credentials to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  <a:r>
              <a:rPr lang="en-US" dirty="0" smtClean="0"/>
              <a:t>Storing Credentials in reusable code is unsecure</a:t>
            </a:r>
          </a:p>
          <a:p>
            <a:r>
              <a:rPr lang="en-US" b="1" dirty="0" smtClean="0"/>
              <a:t>Solution3: </a:t>
            </a:r>
            <a:r>
              <a:rPr lang="en-US" dirty="0" smtClean="0"/>
              <a:t>Use the </a:t>
            </a:r>
            <a:r>
              <a:rPr lang="en-US" b="1" dirty="0" err="1" smtClean="0"/>
              <a:t>configparser</a:t>
            </a:r>
            <a:r>
              <a:rPr lang="en-US" dirty="0" smtClean="0"/>
              <a:t> module </a:t>
            </a:r>
            <a:endParaRPr lang="en-US" b="1" dirty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r>
              <a:rPr lang="en-US" b="1" dirty="0" smtClean="0"/>
              <a:t>Config.txt</a:t>
            </a:r>
          </a:p>
          <a:p>
            <a:pPr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latin typeface="Consolas" panose="020B0609020204030204" pitchFamily="49" charset="0"/>
              </a:rPr>
              <a:t>MyDB</a:t>
            </a:r>
            <a:r>
              <a:rPr lang="en-US" sz="1200" dirty="0" smtClean="0">
                <a:latin typeface="Consolas" panose="020B0609020204030204" pitchFamily="49" charset="0"/>
              </a:rPr>
              <a:t>]</a:t>
            </a:r>
          </a:p>
          <a:p>
            <a:pPr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UserName</a:t>
            </a:r>
            <a:r>
              <a:rPr lang="en-US" sz="1200" dirty="0" smtClean="0">
                <a:latin typeface="Consolas" panose="020B0609020204030204" pitchFamily="49" charset="0"/>
              </a:rPr>
              <a:t>=</a:t>
            </a:r>
            <a:r>
              <a:rPr lang="en-US" sz="1200" dirty="0" err="1" smtClean="0">
                <a:latin typeface="Consolas" panose="020B0609020204030204" pitchFamily="49" charset="0"/>
              </a:rPr>
              <a:t>myName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Password=</a:t>
            </a:r>
            <a:r>
              <a:rPr lang="en-US" sz="1200" dirty="0" err="1" smtClean="0">
                <a:latin typeface="Consolas" panose="020B0609020204030204" pitchFamily="49" charset="0"/>
              </a:rPr>
              <a:t>myPassword</a:t>
            </a:r>
            <a:endParaRPr lang="en-US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r>
              <a:rPr lang="en-US" b="1" dirty="0" smtClean="0"/>
              <a:t>Python Code</a:t>
            </a:r>
            <a:endParaRPr lang="en-US" b="1" dirty="0"/>
          </a:p>
          <a:p>
            <a:pPr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import </a:t>
            </a:r>
            <a:r>
              <a:rPr lang="en-US" sz="1200" dirty="0" err="1" smtClean="0">
                <a:latin typeface="Consolas" panose="020B0609020204030204" pitchFamily="49" charset="0"/>
              </a:rPr>
              <a:t>configparser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Import </a:t>
            </a:r>
            <a:r>
              <a:rPr lang="en-US" sz="1200" dirty="0" err="1" smtClean="0">
                <a:latin typeface="Consolas" panose="020B0609020204030204" pitchFamily="49" charset="0"/>
              </a:rPr>
              <a:t>pymysql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config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configparser.ConfigParser</a:t>
            </a:r>
            <a:r>
              <a:rPr lang="en-US" sz="1200" dirty="0" smtClean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config.read</a:t>
            </a:r>
            <a:r>
              <a:rPr lang="en-US" sz="1200" dirty="0" smtClean="0">
                <a:latin typeface="Consolas" panose="020B0609020204030204" pitchFamily="49" charset="0"/>
              </a:rPr>
              <a:t>('</a:t>
            </a:r>
            <a:r>
              <a:rPr lang="en-US" sz="1200" b="1" dirty="0"/>
              <a:t> </a:t>
            </a:r>
            <a:r>
              <a:rPr lang="en-US" sz="1200" dirty="0"/>
              <a:t>Config.txt</a:t>
            </a:r>
            <a:r>
              <a:rPr lang="en-US" sz="1200" b="1" dirty="0"/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')</a:t>
            </a:r>
            <a:endParaRPr lang="en-US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User_name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config</a:t>
            </a:r>
            <a:r>
              <a:rPr lang="en-US" sz="1200" dirty="0" smtClean="0">
                <a:latin typeface="Consolas" panose="020B0609020204030204" pitchFamily="49" charset="0"/>
              </a:rPr>
              <a:t>['</a:t>
            </a:r>
            <a:r>
              <a:rPr lang="en-US" sz="1200" dirty="0" err="1" smtClean="0">
                <a:latin typeface="Consolas" panose="020B0609020204030204" pitchFamily="49" charset="0"/>
              </a:rPr>
              <a:t>MyDB</a:t>
            </a:r>
            <a:r>
              <a:rPr lang="en-US" sz="1200" dirty="0" smtClean="0">
                <a:latin typeface="Consolas" panose="020B0609020204030204" pitchFamily="49" charset="0"/>
              </a:rPr>
              <a:t>']['</a:t>
            </a:r>
            <a:r>
              <a:rPr lang="en-US" sz="1200" dirty="0" err="1">
                <a:latin typeface="Consolas" panose="020B0609020204030204" pitchFamily="49" charset="0"/>
              </a:rPr>
              <a:t>UserName</a:t>
            </a:r>
            <a:r>
              <a:rPr lang="en-US" sz="1200" dirty="0" smtClean="0">
                <a:latin typeface="Consolas" panose="020B0609020204030204" pitchFamily="49" charset="0"/>
              </a:rPr>
              <a:t>']</a:t>
            </a:r>
            <a:endParaRPr lang="en-US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Password = </a:t>
            </a:r>
            <a:r>
              <a:rPr lang="en-US" sz="1200" dirty="0" err="1" smtClean="0">
                <a:latin typeface="Consolas" panose="020B0609020204030204" pitchFamily="49" charset="0"/>
              </a:rPr>
              <a:t>config</a:t>
            </a:r>
            <a:r>
              <a:rPr lang="en-US" sz="1200" dirty="0">
                <a:latin typeface="Consolas" panose="020B0609020204030204" pitchFamily="49" charset="0"/>
              </a:rPr>
              <a:t>['</a:t>
            </a:r>
            <a:r>
              <a:rPr lang="en-US" sz="1200" dirty="0" err="1">
                <a:latin typeface="Consolas" panose="020B0609020204030204" pitchFamily="49" charset="0"/>
              </a:rPr>
              <a:t>MyDB</a:t>
            </a:r>
            <a:r>
              <a:rPr lang="en-US" sz="1200" dirty="0">
                <a:latin typeface="Consolas" panose="020B0609020204030204" pitchFamily="49" charset="0"/>
              </a:rPr>
              <a:t>'][</a:t>
            </a:r>
            <a:r>
              <a:rPr lang="en-US" sz="1200" dirty="0" smtClean="0">
                <a:latin typeface="Consolas" panose="020B0609020204030204" pitchFamily="49" charset="0"/>
              </a:rPr>
              <a:t>'</a:t>
            </a:r>
            <a:r>
              <a:rPr lang="en-US" sz="1200" dirty="0">
                <a:latin typeface="Consolas" panose="020B0609020204030204" pitchFamily="49" charset="0"/>
              </a:rPr>
              <a:t>Password</a:t>
            </a:r>
            <a:r>
              <a:rPr lang="en-US" sz="1200" dirty="0" smtClean="0">
                <a:latin typeface="Consolas" panose="020B0609020204030204" pitchFamily="49" charset="0"/>
              </a:rPr>
              <a:t>']</a:t>
            </a:r>
            <a:endParaRPr lang="en-US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connection = </a:t>
            </a:r>
            <a:r>
              <a:rPr lang="en-US" sz="1200" dirty="0" err="1" smtClean="0">
                <a:latin typeface="Consolas" panose="020B0609020204030204" pitchFamily="49" charset="0"/>
              </a:rPr>
              <a:t>pymysql.connect</a:t>
            </a:r>
            <a:r>
              <a:rPr lang="en-US" sz="1200" dirty="0" smtClean="0">
                <a:latin typeface="Consolas" panose="020B0609020204030204" pitchFamily="49" charset="0"/>
              </a:rPr>
              <a:t>(host=‘XXXXX',</a:t>
            </a:r>
          </a:p>
          <a:p>
            <a:pPr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                           user=</a:t>
            </a:r>
            <a:r>
              <a:rPr lang="en-US" sz="1200" dirty="0" err="1" smtClean="0">
                <a:latin typeface="Consolas" panose="020B0609020204030204" pitchFamily="49" charset="0"/>
              </a:rPr>
              <a:t>User_name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pPr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 password=Password,                             </a:t>
            </a:r>
          </a:p>
          <a:p>
            <a:pPr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 </a:t>
            </a:r>
            <a:r>
              <a:rPr lang="en-US" sz="1200" dirty="0" err="1">
                <a:latin typeface="Consolas" panose="020B0609020204030204" pitchFamily="49" charset="0"/>
              </a:rPr>
              <a:t>db</a:t>
            </a:r>
            <a:r>
              <a:rPr lang="en-US" sz="1200" dirty="0" smtClean="0">
                <a:latin typeface="Consolas" panose="020B0609020204030204" pitchFamily="49" charset="0"/>
              </a:rPr>
              <a:t>=‘</a:t>
            </a:r>
            <a:r>
              <a:rPr lang="en-US" sz="1200" dirty="0" err="1" smtClean="0">
                <a:latin typeface="Consolas" panose="020B0609020204030204" pitchFamily="49" charset="0"/>
              </a:rPr>
              <a:t>test_db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8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Reading Data from a CSV file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CSV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df_csv</a:t>
            </a:r>
            <a:r>
              <a:rPr lang="en-US" dirty="0"/>
              <a:t> = </a:t>
            </a:r>
            <a:r>
              <a:rPr lang="en-US" dirty="0" err="1"/>
              <a:t>pandas.read_csv</a:t>
            </a:r>
            <a:r>
              <a:rPr lang="en-US" dirty="0"/>
              <a:t>("C</a:t>
            </a:r>
            <a:r>
              <a:rPr lang="en-US" dirty="0" smtClean="0"/>
              <a:t>:\\DataFiles\\File.csv")</a:t>
            </a:r>
          </a:p>
          <a:p>
            <a:endParaRPr lang="en-US" dirty="0" smtClean="0"/>
          </a:p>
          <a:p>
            <a:r>
              <a:rPr lang="en-US" dirty="0" smtClean="0"/>
              <a:t>You can specify the delimiter</a:t>
            </a:r>
          </a:p>
          <a:p>
            <a:pPr lvl="1"/>
            <a:r>
              <a:rPr lang="en-US" dirty="0" smtClean="0"/>
              <a:t>Pass a </a:t>
            </a:r>
            <a:r>
              <a:rPr lang="en-US" b="1" dirty="0" err="1" smtClean="0">
                <a:solidFill>
                  <a:srgbClr val="FF0000"/>
                </a:solidFill>
              </a:rPr>
              <a:t>sep</a:t>
            </a:r>
            <a:r>
              <a:rPr lang="en-US" b="1" dirty="0" smtClean="0">
                <a:solidFill>
                  <a:srgbClr val="FF0000"/>
                </a:solidFill>
              </a:rPr>
              <a:t>=‘\t’ </a:t>
            </a:r>
            <a:r>
              <a:rPr lang="en-US" dirty="0" smtClean="0"/>
              <a:t>argument for example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pandas.pydata.org/pandas-docs/version/0.23/generated/pandas.read_csv.html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Source Does not have to be local:</a:t>
            </a:r>
          </a:p>
          <a:p>
            <a:pPr lvl="1"/>
            <a:r>
              <a:rPr lang="en-US" dirty="0"/>
              <a:t>Starting Pandas </a:t>
            </a:r>
            <a:r>
              <a:rPr lang="en-US" dirty="0" smtClean="0"/>
              <a:t>0.19.2 you can pass a URL straight to the </a:t>
            </a:r>
            <a:r>
              <a:rPr lang="en-US" dirty="0" err="1" smtClean="0"/>
              <a:t>read_csv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err="1" smtClean="0"/>
              <a:t>pandas.read_csv</a:t>
            </a:r>
            <a:r>
              <a:rPr lang="en-US" dirty="0"/>
              <a:t>("https://inventory.data.gov/dataset/04247624-1d6b-4e03-84eb-9eda1a6ea638/resource/63663b53-7cb6-4bea-bc4e-1e5897ef3158/download/datagovbldgrexus.csv")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7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</a:t>
            </a:r>
            <a:r>
              <a:rPr lang="en-US" dirty="0" smtClean="0"/>
              <a:t>an Excel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b="1" dirty="0"/>
              <a:t>Use</a:t>
            </a:r>
            <a:r>
              <a:rPr lang="en-US" dirty="0"/>
              <a:t> </a:t>
            </a:r>
            <a:r>
              <a:rPr lang="en-US" dirty="0" err="1"/>
              <a:t>pandas.read_excel</a:t>
            </a:r>
            <a:r>
              <a:rPr lang="en-US" dirty="0" smtClean="0"/>
              <a:t>(“FileName.xlsx", </a:t>
            </a:r>
            <a:r>
              <a:rPr lang="en-US" dirty="0" err="1" smtClean="0"/>
              <a:t>sheetname</a:t>
            </a:r>
            <a:r>
              <a:rPr lang="en-US" dirty="0" smtClean="0"/>
              <a:t>=0)</a:t>
            </a:r>
          </a:p>
          <a:p>
            <a:pPr lvl="1"/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/>
              <a:t>pandas.read_excel</a:t>
            </a:r>
            <a:r>
              <a:rPr lang="en-US" dirty="0"/>
              <a:t>(“FileName.xlsx", </a:t>
            </a:r>
            <a:r>
              <a:rPr lang="en-US" dirty="0" err="1"/>
              <a:t>sheetname</a:t>
            </a:r>
            <a:r>
              <a:rPr lang="en-US" dirty="0" smtClean="0"/>
              <a:t>=“</a:t>
            </a:r>
            <a:r>
              <a:rPr lang="en-US" dirty="0" err="1" smtClean="0"/>
              <a:t>sheetName</a:t>
            </a:r>
            <a:r>
              <a:rPr lang="en-US" dirty="0" smtClean="0"/>
              <a:t>”)</a:t>
            </a: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pandas.pydata.org/pandas-docs/version/0.22/generated/pandas.read_excel.html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9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en-US" dirty="0"/>
              <a:t>F</a:t>
            </a:r>
            <a:r>
              <a:rPr lang="en-US" dirty="0" smtClean="0"/>
              <a:t>or Today: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Finish Reading Data from APIs</a:t>
            </a:r>
          </a:p>
          <a:p>
            <a:r>
              <a:rPr lang="en-US" dirty="0" smtClean="0"/>
              <a:t>Reading Data from Databases</a:t>
            </a:r>
          </a:p>
          <a:p>
            <a:r>
              <a:rPr lang="en-US" dirty="0" smtClean="0"/>
              <a:t>Reminder: CSV, TSV…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And Excel files</a:t>
            </a:r>
          </a:p>
        </p:txBody>
      </p:sp>
    </p:spTree>
    <p:extLst>
      <p:ext uri="{BB962C8B-B14F-4D97-AF65-F5344CB8AC3E}">
        <p14:creationId xmlns:p14="http://schemas.microsoft.com/office/powerpoint/2010/main" val="2071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3055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4800" dirty="0" smtClean="0"/>
          </a:p>
          <a:p>
            <a:pPr indent="0" algn="ctr">
              <a:buNone/>
            </a:pPr>
            <a:endParaRPr lang="en-US" sz="4800" dirty="0"/>
          </a:p>
          <a:p>
            <a:pPr indent="0" algn="ctr">
              <a:buNone/>
            </a:pPr>
            <a:r>
              <a:rPr lang="en-US" sz="4800" dirty="0" smtClean="0"/>
              <a:t>Thank You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7554"/>
            <a:ext cx="1526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APIs – Test Case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Write a python program that uses the WMATA API to get train predictions for a given station</a:t>
            </a:r>
          </a:p>
          <a:p>
            <a:endParaRPr lang="en-US" dirty="0" smtClean="0"/>
          </a:p>
          <a:p>
            <a:pPr lvl="1"/>
            <a:endParaRPr lang="en-US" sz="600" dirty="0"/>
          </a:p>
          <a:p>
            <a:pPr lvl="1"/>
            <a:r>
              <a:rPr lang="en-US" sz="1600" dirty="0" smtClean="0"/>
              <a:t>Lines will be in a CSV file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Use Pandas Data frames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User should input a Line and a Station, and the program should display a list of train predictions from WMATA’s API</a:t>
            </a:r>
          </a:p>
        </p:txBody>
      </p:sp>
    </p:spTree>
    <p:extLst>
      <p:ext uri="{BB962C8B-B14F-4D97-AF65-F5344CB8AC3E}">
        <p14:creationId xmlns:p14="http://schemas.microsoft.com/office/powerpoint/2010/main" val="35850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APIs – Test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indent="0">
              <a:buNone/>
            </a:pPr>
            <a:r>
              <a:rPr lang="en-US" sz="800" dirty="0"/>
              <a:t>import </a:t>
            </a:r>
            <a:r>
              <a:rPr lang="en-US" sz="800" dirty="0" smtClean="0"/>
              <a:t>http, pandas</a:t>
            </a:r>
            <a:endParaRPr lang="en-US" sz="800" dirty="0"/>
          </a:p>
          <a:p>
            <a:pPr indent="0">
              <a:buNone/>
            </a:pPr>
            <a:r>
              <a:rPr lang="en-US" sz="800" dirty="0" smtClean="0"/>
              <a:t>headers </a:t>
            </a:r>
            <a:r>
              <a:rPr lang="en-US" sz="800" dirty="0"/>
              <a:t>= </a:t>
            </a:r>
            <a:r>
              <a:rPr lang="en-US" sz="800" dirty="0" smtClean="0"/>
              <a:t>{'</a:t>
            </a:r>
            <a:r>
              <a:rPr lang="en-US" sz="800" dirty="0" err="1" smtClean="0"/>
              <a:t>api_key</a:t>
            </a:r>
            <a:r>
              <a:rPr lang="en-US" sz="800" dirty="0"/>
              <a:t>': </a:t>
            </a:r>
            <a:r>
              <a:rPr lang="en-US" sz="800" dirty="0" err="1" smtClean="0"/>
              <a:t>xxxxxxxxxxxxxxxxxxxxxxxxxxxxxx</a:t>
            </a:r>
            <a:r>
              <a:rPr lang="en-US" sz="800" dirty="0" smtClean="0"/>
              <a:t>'}</a:t>
            </a:r>
            <a:endParaRPr lang="en-US" sz="800" dirty="0"/>
          </a:p>
          <a:p>
            <a:pPr indent="0">
              <a:buNone/>
            </a:pPr>
            <a:r>
              <a:rPr lang="en-US" sz="800" dirty="0" err="1" smtClean="0"/>
              <a:t>df_csv</a:t>
            </a:r>
            <a:r>
              <a:rPr lang="en-US" sz="800" dirty="0" smtClean="0"/>
              <a:t> </a:t>
            </a:r>
            <a:r>
              <a:rPr lang="en-US" sz="800" dirty="0"/>
              <a:t>= </a:t>
            </a:r>
            <a:r>
              <a:rPr lang="en-US" sz="800" dirty="0" err="1"/>
              <a:t>pandas.read_csv</a:t>
            </a:r>
            <a:r>
              <a:rPr lang="en-US" sz="800" dirty="0" smtClean="0"/>
              <a:t>(“</a:t>
            </a:r>
            <a:r>
              <a:rPr lang="en-US" sz="800" dirty="0" err="1" smtClean="0"/>
              <a:t>File_Location</a:t>
            </a:r>
            <a:r>
              <a:rPr lang="en-US" sz="800" dirty="0" smtClean="0"/>
              <a:t>\\</a:t>
            </a:r>
            <a:r>
              <a:rPr lang="en-US" sz="800" dirty="0"/>
              <a:t>Lines.csv")</a:t>
            </a:r>
          </a:p>
          <a:p>
            <a:pPr indent="0">
              <a:buNone/>
            </a:pPr>
            <a:r>
              <a:rPr lang="en-US" sz="800" dirty="0"/>
              <a:t>print(</a:t>
            </a:r>
            <a:r>
              <a:rPr lang="en-US" sz="800" dirty="0" err="1"/>
              <a:t>df_csv</a:t>
            </a:r>
            <a:r>
              <a:rPr lang="en-US" sz="800" dirty="0"/>
              <a:t>['</a:t>
            </a:r>
            <a:r>
              <a:rPr lang="en-US" sz="800" dirty="0" err="1"/>
              <a:t>LineCode</a:t>
            </a:r>
            <a:r>
              <a:rPr lang="en-US" sz="800" dirty="0"/>
              <a:t>'])</a:t>
            </a:r>
          </a:p>
          <a:p>
            <a:pPr indent="0">
              <a:buNone/>
            </a:pPr>
            <a:r>
              <a:rPr lang="en-US" sz="800" dirty="0" err="1" smtClean="0"/>
              <a:t>lineColor</a:t>
            </a:r>
            <a:r>
              <a:rPr lang="en-US" sz="800" dirty="0" smtClean="0"/>
              <a:t> </a:t>
            </a:r>
            <a:r>
              <a:rPr lang="en-US" sz="800" dirty="0"/>
              <a:t>= input("Input a line </a:t>
            </a:r>
            <a:r>
              <a:rPr lang="en-US" sz="800" dirty="0" err="1"/>
              <a:t>colour</a:t>
            </a:r>
            <a:r>
              <a:rPr lang="en-US" sz="800" dirty="0"/>
              <a:t> from the list above:")</a:t>
            </a:r>
          </a:p>
          <a:p>
            <a:pPr indent="0">
              <a:buNone/>
            </a:pPr>
            <a:r>
              <a:rPr lang="en-US" sz="800" dirty="0" smtClean="0"/>
              <a:t>conn </a:t>
            </a:r>
            <a:r>
              <a:rPr lang="en-US" sz="800" dirty="0"/>
              <a:t>= </a:t>
            </a:r>
            <a:r>
              <a:rPr lang="en-US" sz="800" dirty="0" err="1"/>
              <a:t>http.client.HTTPSConnection</a:t>
            </a:r>
            <a:r>
              <a:rPr lang="en-US" sz="800" dirty="0"/>
              <a:t>('api.wmata.com')</a:t>
            </a:r>
          </a:p>
          <a:p>
            <a:pPr indent="0">
              <a:buNone/>
            </a:pPr>
            <a:r>
              <a:rPr lang="en-US" sz="800" dirty="0" err="1"/>
              <a:t>conn.request</a:t>
            </a:r>
            <a:r>
              <a:rPr lang="en-US" sz="800" dirty="0"/>
              <a:t>("GET", "/</a:t>
            </a:r>
            <a:r>
              <a:rPr lang="en-US" sz="800" dirty="0" err="1"/>
              <a:t>Rail.svc</a:t>
            </a:r>
            <a:r>
              <a:rPr lang="en-US" sz="800" dirty="0"/>
              <a:t>/</a:t>
            </a:r>
            <a:r>
              <a:rPr lang="en-US" sz="800" dirty="0" err="1"/>
              <a:t>json</a:t>
            </a:r>
            <a:r>
              <a:rPr lang="en-US" sz="800" dirty="0"/>
              <a:t>/</a:t>
            </a:r>
            <a:r>
              <a:rPr lang="en-US" sz="800" dirty="0" err="1"/>
              <a:t>jStations?LineCode</a:t>
            </a:r>
            <a:r>
              <a:rPr lang="en-US" sz="800" dirty="0"/>
              <a:t>="+</a:t>
            </a:r>
            <a:r>
              <a:rPr lang="en-US" sz="800" dirty="0" err="1"/>
              <a:t>lineColor</a:t>
            </a:r>
            <a:r>
              <a:rPr lang="en-US" sz="800" dirty="0"/>
              <a:t>, "{body}", headers)</a:t>
            </a:r>
          </a:p>
          <a:p>
            <a:pPr indent="0">
              <a:buNone/>
            </a:pPr>
            <a:r>
              <a:rPr lang="en-US" sz="800" dirty="0"/>
              <a:t>response = </a:t>
            </a:r>
            <a:r>
              <a:rPr lang="en-US" sz="800" dirty="0" err="1"/>
              <a:t>conn.getresponse</a:t>
            </a:r>
            <a:r>
              <a:rPr lang="en-US" sz="800" dirty="0"/>
              <a:t>()</a:t>
            </a:r>
          </a:p>
          <a:p>
            <a:pPr indent="0">
              <a:buNone/>
            </a:pPr>
            <a:r>
              <a:rPr lang="en-US" sz="800" dirty="0"/>
              <a:t>data = </a:t>
            </a:r>
            <a:r>
              <a:rPr lang="en-US" sz="800" dirty="0" err="1"/>
              <a:t>response.read</a:t>
            </a:r>
            <a:r>
              <a:rPr lang="en-US" sz="800" dirty="0"/>
              <a:t>()</a:t>
            </a:r>
          </a:p>
          <a:p>
            <a:pPr indent="0">
              <a:buNone/>
            </a:pPr>
            <a:r>
              <a:rPr lang="en-US" sz="800" dirty="0" err="1"/>
              <a:t>df</a:t>
            </a:r>
            <a:r>
              <a:rPr lang="en-US" sz="800" dirty="0"/>
              <a:t> = </a:t>
            </a:r>
            <a:r>
              <a:rPr lang="en-US" sz="800" dirty="0" err="1"/>
              <a:t>pandas.read_json</a:t>
            </a:r>
            <a:r>
              <a:rPr lang="en-US" sz="800" dirty="0"/>
              <a:t>(data)</a:t>
            </a:r>
          </a:p>
          <a:p>
            <a:pPr indent="0">
              <a:buNone/>
            </a:pPr>
            <a:r>
              <a:rPr lang="en-US" sz="800" dirty="0" smtClean="0"/>
              <a:t>for </a:t>
            </a:r>
            <a:r>
              <a:rPr lang="en-US" sz="800" dirty="0"/>
              <a:t>index, row in </a:t>
            </a:r>
            <a:r>
              <a:rPr lang="en-US" sz="800" dirty="0" err="1"/>
              <a:t>df.iterrows</a:t>
            </a:r>
            <a:r>
              <a:rPr lang="en-US" sz="800" dirty="0"/>
              <a:t>():</a:t>
            </a:r>
          </a:p>
          <a:p>
            <a:pPr indent="0">
              <a:buNone/>
            </a:pPr>
            <a:r>
              <a:rPr lang="en-US" sz="800" dirty="0"/>
              <a:t>    print(row['Stations']['Code'] +"-" +row['Stations']['Name'])</a:t>
            </a:r>
          </a:p>
          <a:p>
            <a:pPr indent="0">
              <a:buNone/>
            </a:pPr>
            <a:r>
              <a:rPr lang="en-US" sz="800" dirty="0" err="1" smtClean="0"/>
              <a:t>stationCode</a:t>
            </a:r>
            <a:r>
              <a:rPr lang="en-US" sz="800" dirty="0" smtClean="0"/>
              <a:t> </a:t>
            </a:r>
            <a:r>
              <a:rPr lang="en-US" sz="800" dirty="0"/>
              <a:t>= input("Input a </a:t>
            </a:r>
            <a:r>
              <a:rPr lang="en-US" sz="800" dirty="0" err="1"/>
              <a:t>stationCode</a:t>
            </a:r>
            <a:r>
              <a:rPr lang="en-US" sz="800" dirty="0"/>
              <a:t> from the list above:")</a:t>
            </a:r>
          </a:p>
          <a:p>
            <a:pPr indent="0">
              <a:buNone/>
            </a:pPr>
            <a:r>
              <a:rPr lang="en-US" sz="800" dirty="0" err="1" smtClean="0"/>
              <a:t>conn.request</a:t>
            </a:r>
            <a:r>
              <a:rPr lang="en-US" sz="800" dirty="0"/>
              <a:t>("GET", "/</a:t>
            </a:r>
            <a:r>
              <a:rPr lang="en-US" sz="800" dirty="0" err="1"/>
              <a:t>StationPrediction.svc</a:t>
            </a:r>
            <a:r>
              <a:rPr lang="en-US" sz="800" dirty="0"/>
              <a:t>/</a:t>
            </a:r>
            <a:r>
              <a:rPr lang="en-US" sz="800" dirty="0" err="1"/>
              <a:t>json</a:t>
            </a:r>
            <a:r>
              <a:rPr lang="en-US" sz="800" dirty="0"/>
              <a:t>/</a:t>
            </a:r>
            <a:r>
              <a:rPr lang="en-US" sz="800" dirty="0" err="1"/>
              <a:t>GetPrediction</a:t>
            </a:r>
            <a:r>
              <a:rPr lang="en-US" sz="800" dirty="0"/>
              <a:t>/"+</a:t>
            </a:r>
            <a:r>
              <a:rPr lang="en-US" sz="800" dirty="0" err="1"/>
              <a:t>stationCode</a:t>
            </a:r>
            <a:r>
              <a:rPr lang="en-US" sz="800" dirty="0"/>
              <a:t>, "{body}", headers)</a:t>
            </a:r>
          </a:p>
          <a:p>
            <a:pPr indent="0">
              <a:buNone/>
            </a:pPr>
            <a:r>
              <a:rPr lang="en-US" sz="800" dirty="0"/>
              <a:t>response = </a:t>
            </a:r>
            <a:r>
              <a:rPr lang="en-US" sz="800" dirty="0" err="1"/>
              <a:t>conn.getresponse</a:t>
            </a:r>
            <a:r>
              <a:rPr lang="en-US" sz="800" dirty="0"/>
              <a:t>()</a:t>
            </a:r>
          </a:p>
          <a:p>
            <a:pPr indent="0">
              <a:buNone/>
            </a:pPr>
            <a:r>
              <a:rPr lang="en-US" sz="800" dirty="0"/>
              <a:t>data = </a:t>
            </a:r>
            <a:r>
              <a:rPr lang="en-US" sz="800" dirty="0" err="1"/>
              <a:t>response.read</a:t>
            </a:r>
            <a:r>
              <a:rPr lang="en-US" sz="800" dirty="0"/>
              <a:t>()</a:t>
            </a:r>
          </a:p>
          <a:p>
            <a:pPr indent="0">
              <a:buNone/>
            </a:pPr>
            <a:r>
              <a:rPr lang="en-US" sz="800" dirty="0" err="1"/>
              <a:t>df</a:t>
            </a:r>
            <a:r>
              <a:rPr lang="en-US" sz="800" dirty="0"/>
              <a:t> = </a:t>
            </a:r>
            <a:r>
              <a:rPr lang="en-US" sz="800" dirty="0" err="1"/>
              <a:t>pandas.read_json</a:t>
            </a:r>
            <a:r>
              <a:rPr lang="en-US" sz="800" dirty="0"/>
              <a:t>(data)</a:t>
            </a:r>
          </a:p>
          <a:p>
            <a:pPr indent="0">
              <a:buNone/>
            </a:pPr>
            <a:r>
              <a:rPr lang="en-US" sz="800" dirty="0" smtClean="0"/>
              <a:t>print</a:t>
            </a:r>
            <a:r>
              <a:rPr lang="en-US" sz="800" dirty="0"/>
              <a:t>("Here are your Train Predictions:")</a:t>
            </a:r>
          </a:p>
          <a:p>
            <a:pPr indent="0">
              <a:buNone/>
            </a:pPr>
            <a:r>
              <a:rPr lang="en-US" sz="800" dirty="0"/>
              <a:t>for index, row in </a:t>
            </a:r>
            <a:r>
              <a:rPr lang="en-US" sz="800" dirty="0" err="1"/>
              <a:t>df.iterrows</a:t>
            </a:r>
            <a:r>
              <a:rPr lang="en-US" sz="800" dirty="0"/>
              <a:t>():</a:t>
            </a:r>
          </a:p>
          <a:p>
            <a:pPr indent="0">
              <a:buNone/>
            </a:pPr>
            <a:r>
              <a:rPr lang="en-US" sz="800" dirty="0"/>
              <a:t>    print(row['Trains']['</a:t>
            </a:r>
            <a:r>
              <a:rPr lang="en-US" sz="800" dirty="0" err="1"/>
              <a:t>DestinationName</a:t>
            </a:r>
            <a:r>
              <a:rPr lang="en-US" sz="800" dirty="0"/>
              <a:t>'] +"["+row['Trains']['Line']+"] - " +row['Trains']['Min'] +" Minutes")</a:t>
            </a:r>
          </a:p>
          <a:p>
            <a:pPr indent="0">
              <a:buNone/>
            </a:pPr>
            <a:r>
              <a:rPr lang="en-US" sz="800" dirty="0" err="1" smtClean="0"/>
              <a:t>conn.close</a:t>
            </a:r>
            <a:r>
              <a:rPr lang="en-US" sz="800" dirty="0"/>
              <a:t>()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90878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APIs – Test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Additional Notes:</a:t>
            </a:r>
          </a:p>
          <a:p>
            <a:pPr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Check the Request status using HTTP Codes ( </a:t>
            </a:r>
            <a:r>
              <a:rPr lang="en-US" dirty="0" err="1" smtClean="0"/>
              <a:t>getcode</a:t>
            </a:r>
            <a:r>
              <a:rPr lang="en-US" dirty="0"/>
              <a:t> </a:t>
            </a:r>
            <a:r>
              <a:rPr lang="en-US" dirty="0" smtClean="0"/>
              <a:t>method )</a:t>
            </a:r>
          </a:p>
          <a:p>
            <a:pPr lvl="2"/>
            <a:r>
              <a:rPr lang="en-US" dirty="0" smtClean="0"/>
              <a:t>200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OK</a:t>
            </a:r>
          </a:p>
          <a:p>
            <a:pPr lvl="2"/>
            <a:r>
              <a:rPr lang="en-US" dirty="0"/>
              <a:t>401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Unauthorized</a:t>
            </a:r>
          </a:p>
          <a:p>
            <a:pPr lvl="2"/>
            <a:r>
              <a:rPr lang="en-US" dirty="0" smtClean="0"/>
              <a:t>403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Forbidden</a:t>
            </a:r>
          </a:p>
          <a:p>
            <a:pPr lvl="2"/>
            <a:r>
              <a:rPr lang="en-US" dirty="0" smtClean="0"/>
              <a:t>503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Service Unavailable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Useful for Error handling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1"/>
            <a:r>
              <a:rPr lang="en-US" dirty="0" smtClean="0"/>
              <a:t>Can we make this more user friendly?</a:t>
            </a:r>
          </a:p>
          <a:p>
            <a:pPr lvl="2"/>
            <a:r>
              <a:rPr lang="en-US" dirty="0" smtClean="0"/>
              <a:t>Try to Improve on the code</a:t>
            </a:r>
          </a:p>
          <a:p>
            <a:pPr lvl="2"/>
            <a:r>
              <a:rPr lang="en-US" dirty="0" smtClean="0"/>
              <a:t>Example: Enter number for station instead of code</a:t>
            </a:r>
          </a:p>
        </p:txBody>
      </p:sp>
    </p:spTree>
    <p:extLst>
      <p:ext uri="{BB962C8B-B14F-4D97-AF65-F5344CB8AC3E}">
        <p14:creationId xmlns:p14="http://schemas.microsoft.com/office/powerpoint/2010/main" val="364522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Reading </a:t>
            </a:r>
            <a:r>
              <a:rPr lang="en-US" sz="2400" b="1" dirty="0"/>
              <a:t>Data from Databases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Databases</a:t>
            </a:r>
            <a:r>
              <a:rPr lang="en-US" b="1" dirty="0"/>
              <a:t>: </a:t>
            </a:r>
            <a:endParaRPr lang="en-US" b="1" dirty="0" smtClean="0"/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Collection </a:t>
            </a:r>
            <a:r>
              <a:rPr lang="en-US" dirty="0"/>
              <a:t>of </a:t>
            </a:r>
            <a:r>
              <a:rPr lang="en-US" dirty="0" smtClean="0"/>
              <a:t>data </a:t>
            </a:r>
          </a:p>
          <a:p>
            <a:r>
              <a:rPr lang="en-US" dirty="0" smtClean="0"/>
              <a:t>Stored in a way that makes its access and management easy</a:t>
            </a:r>
          </a:p>
          <a:p>
            <a:r>
              <a:rPr lang="en-US" dirty="0" smtClean="0"/>
              <a:t>We will be discussing relational databases</a:t>
            </a:r>
          </a:p>
          <a:p>
            <a:pPr lvl="1"/>
            <a:r>
              <a:rPr lang="en-US" dirty="0" smtClean="0"/>
              <a:t>Data stored in tables</a:t>
            </a:r>
          </a:p>
          <a:p>
            <a:pPr lvl="1"/>
            <a:r>
              <a:rPr lang="en-US" dirty="0" smtClean="0"/>
              <a:t>Tables are made of columns and rows</a:t>
            </a:r>
          </a:p>
          <a:p>
            <a:pPr lvl="1"/>
            <a:r>
              <a:rPr lang="en-US" dirty="0" smtClean="0"/>
              <a:t>Tables have relations </a:t>
            </a:r>
          </a:p>
          <a:p>
            <a:pPr lvl="1"/>
            <a:endParaRPr lang="en-US" dirty="0"/>
          </a:p>
          <a:p>
            <a:r>
              <a:rPr lang="en-US" dirty="0" smtClean="0"/>
              <a:t>We will be discussing reading data into python</a:t>
            </a:r>
          </a:p>
          <a:p>
            <a:pPr lvl="1"/>
            <a:r>
              <a:rPr lang="en-US" dirty="0" smtClean="0"/>
              <a:t>You can issue all DDL and DML statements in python to!</a:t>
            </a:r>
          </a:p>
          <a:p>
            <a:endParaRPr lang="en-US" dirty="0"/>
          </a:p>
          <a:p>
            <a:r>
              <a:rPr lang="en-US" dirty="0" smtClean="0"/>
              <a:t>Even though it is doable, you better know your schema !</a:t>
            </a:r>
          </a:p>
          <a:p>
            <a:pPr lvl="1"/>
            <a:endParaRPr lang="en-US" dirty="0"/>
          </a:p>
          <a:p>
            <a:r>
              <a:rPr lang="en-US" dirty="0" smtClean="0"/>
              <a:t>We will be using MySQL – Same Logic applies to other relational DBs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8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To connect to a Database you will need: 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DB engine</a:t>
            </a:r>
          </a:p>
          <a:p>
            <a:r>
              <a:rPr lang="en-US" dirty="0" smtClean="0"/>
              <a:t>Hostname (or IP address)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Username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Database/Schema</a:t>
            </a:r>
          </a:p>
          <a:p>
            <a:r>
              <a:rPr lang="en-US" dirty="0" smtClean="0"/>
              <a:t>Other optional or DB specific Attributes</a:t>
            </a:r>
          </a:p>
          <a:p>
            <a:pPr lvl="1"/>
            <a:r>
              <a:rPr lang="en-US" dirty="0" smtClean="0"/>
              <a:t>Character Set</a:t>
            </a:r>
          </a:p>
          <a:p>
            <a:pPr lvl="1"/>
            <a:r>
              <a:rPr lang="en-US" dirty="0" smtClean="0"/>
              <a:t>Domain (SQL </a:t>
            </a:r>
            <a:r>
              <a:rPr lang="en-US" dirty="0"/>
              <a:t>Server Only </a:t>
            </a:r>
            <a:r>
              <a:rPr lang="en-US" dirty="0" smtClean="0"/>
              <a:t>– to use Windows authentication )</a:t>
            </a:r>
          </a:p>
          <a:p>
            <a:pPr lvl="1"/>
            <a:r>
              <a:rPr lang="en-US" dirty="0" smtClean="0"/>
              <a:t>…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6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/>
              <a:t>Data from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To connect to a MySQL DB, </a:t>
            </a:r>
            <a:r>
              <a:rPr lang="en-US" dirty="0"/>
              <a:t>w</a:t>
            </a:r>
            <a:r>
              <a:rPr lang="en-US" dirty="0" smtClean="0"/>
              <a:t>e will use the </a:t>
            </a:r>
            <a:r>
              <a:rPr lang="en-US" b="1" dirty="0" err="1" smtClean="0"/>
              <a:t>pymysql</a:t>
            </a:r>
            <a:r>
              <a:rPr lang="en-US" dirty="0" smtClean="0"/>
              <a:t> package (is it installed?)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 smtClean="0"/>
              <a:t>End Goal: </a:t>
            </a:r>
            <a:r>
              <a:rPr lang="en-US" dirty="0" smtClean="0"/>
              <a:t>Read the data from a table into python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b="1" dirty="0" smtClean="0"/>
              <a:t>Pseudo Code:</a:t>
            </a:r>
          </a:p>
          <a:p>
            <a:pPr indent="0">
              <a:buNone/>
            </a:pPr>
            <a:endParaRPr lang="en-US" b="1" dirty="0" smtClean="0"/>
          </a:p>
          <a:p>
            <a:pPr lvl="1"/>
            <a:r>
              <a:rPr lang="en-US" dirty="0" smtClean="0"/>
              <a:t>Define Connection Parameters</a:t>
            </a:r>
          </a:p>
          <a:p>
            <a:pPr lvl="1"/>
            <a:r>
              <a:rPr lang="en-US" dirty="0" smtClean="0"/>
              <a:t>Establish a Connection</a:t>
            </a:r>
          </a:p>
          <a:p>
            <a:pPr lvl="1"/>
            <a:r>
              <a:rPr lang="en-US" dirty="0" smtClean="0"/>
              <a:t>Execute A Query with a cursor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control structure that </a:t>
            </a:r>
            <a:r>
              <a:rPr lang="en-US" dirty="0" smtClean="0"/>
              <a:t>allows the </a:t>
            </a:r>
            <a:r>
              <a:rPr lang="en-US" dirty="0"/>
              <a:t>traversal over the records in a </a:t>
            </a:r>
            <a:r>
              <a:rPr lang="en-US" dirty="0" smtClean="0"/>
              <a:t>database table</a:t>
            </a:r>
          </a:p>
          <a:p>
            <a:pPr lvl="1"/>
            <a:r>
              <a:rPr lang="en-US" dirty="0" smtClean="0"/>
              <a:t>Loop over the cursor to display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1294"/>
      </p:ext>
    </p:extLst>
  </p:cSld>
  <p:clrMapOvr>
    <a:masterClrMapping/>
  </p:clrMapOvr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11099</TotalTime>
  <Words>985</Words>
  <Application>Microsoft Office PowerPoint</Application>
  <PresentationFormat>On-screen Show (4:3)</PresentationFormat>
  <Paragraphs>259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Consolas</vt:lpstr>
      <vt:lpstr>Georgia</vt:lpstr>
      <vt:lpstr>Noto Sans Symbols</vt:lpstr>
      <vt:lpstr>Wingdings</vt:lpstr>
      <vt:lpstr>GSA IT Template</vt:lpstr>
      <vt:lpstr>PowerPoint Presentation</vt:lpstr>
      <vt:lpstr>Goal For Today:</vt:lpstr>
      <vt:lpstr>Using APIs – Test Case </vt:lpstr>
      <vt:lpstr>Using APIs – Test Case</vt:lpstr>
      <vt:lpstr>Using APIs – Test Case</vt:lpstr>
      <vt:lpstr>PowerPoint Presentation</vt:lpstr>
      <vt:lpstr>Reading Data from Databases</vt:lpstr>
      <vt:lpstr>Reading Data from Databases</vt:lpstr>
      <vt:lpstr>Reading Data from Databases</vt:lpstr>
      <vt:lpstr>Reading Data from Databases</vt:lpstr>
      <vt:lpstr>Reading Data from Databases</vt:lpstr>
      <vt:lpstr>Reading Data from Databases - Pandas</vt:lpstr>
      <vt:lpstr>Passing Database Credentials to Python</vt:lpstr>
      <vt:lpstr>Passing Database Credentials to Python (Continued)</vt:lpstr>
      <vt:lpstr>Passing Database Credentials to Python</vt:lpstr>
      <vt:lpstr>Passing Database Credentials to Python</vt:lpstr>
      <vt:lpstr>PowerPoint Presentation</vt:lpstr>
      <vt:lpstr>Reading Data from a CSV file</vt:lpstr>
      <vt:lpstr>Reading Data from an Excel file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Windows User</cp:lastModifiedBy>
  <cp:revision>237</cp:revision>
  <cp:lastPrinted>2018-06-04T13:25:05Z</cp:lastPrinted>
  <dcterms:modified xsi:type="dcterms:W3CDTF">2018-06-07T18:36:15Z</dcterms:modified>
</cp:coreProperties>
</file>