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5"/>
  </p:notesMasterIdLst>
  <p:sldIdLst>
    <p:sldId id="256" r:id="rId2"/>
    <p:sldId id="311" r:id="rId3"/>
    <p:sldId id="312" r:id="rId4"/>
    <p:sldId id="313" r:id="rId5"/>
    <p:sldId id="314" r:id="rId6"/>
    <p:sldId id="316" r:id="rId7"/>
    <p:sldId id="317" r:id="rId8"/>
    <p:sldId id="318" r:id="rId9"/>
    <p:sldId id="322" r:id="rId10"/>
    <p:sldId id="323" r:id="rId11"/>
    <p:sldId id="319" r:id="rId12"/>
    <p:sldId id="325" r:id="rId13"/>
    <p:sldId id="324" r:id="rId14"/>
    <p:sldId id="327" r:id="rId15"/>
    <p:sldId id="328" r:id="rId16"/>
    <p:sldId id="329" r:id="rId17"/>
    <p:sldId id="330" r:id="rId18"/>
    <p:sldId id="331" r:id="rId19"/>
    <p:sldId id="300" r:id="rId20"/>
    <p:sldId id="332" r:id="rId21"/>
    <p:sldId id="333" r:id="rId22"/>
    <p:sldId id="308" r:id="rId23"/>
    <p:sldId id="279" r:id="rId2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ennifer Hanna - IDMP" initials="" lastIdx="1" clrIdx="0"/>
  <p:cmAuthor id="1" name="Jenny Chau - IDMP" initials="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743" autoAdjust="0"/>
    <p:restoredTop sz="94660"/>
  </p:normalViewPr>
  <p:slideViewPr>
    <p:cSldViewPr>
      <p:cViewPr varScale="1">
        <p:scale>
          <a:sx n="110" d="100"/>
          <a:sy n="110" d="100"/>
        </p:scale>
        <p:origin x="126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249172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74396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0" y="144780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24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24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24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24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24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24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24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24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0" y="2362200"/>
            <a:ext cx="9144000" cy="63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952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215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2032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90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90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90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90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90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" name="Shape 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3750" y="6001873"/>
            <a:ext cx="585899" cy="58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Shape 17" descr="header-logo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16600" y="6001866"/>
            <a:ext cx="784799" cy="585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188247"/>
            <a:ext cx="8229600" cy="66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 rot="5400000">
            <a:off x="2362199" y="152399"/>
            <a:ext cx="4419599" cy="777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01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778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169275" y="6338180"/>
            <a:ext cx="898499" cy="44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3657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sldNum" idx="2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 rot="5400000">
            <a:off x="4848149" y="2181149"/>
            <a:ext cx="5943599" cy="21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 rot="5400000">
            <a:off x="390449" y="66597"/>
            <a:ext cx="5943599" cy="642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01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778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169275" y="6338180"/>
            <a:ext cx="898499" cy="44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3657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Shape 68"/>
          <p:cNvSpPr txBox="1">
            <a:spLocks noGrp="1"/>
          </p:cNvSpPr>
          <p:nvPr>
            <p:ph type="sldNum" idx="2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6113060" y="6173787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553641" y="274637"/>
            <a:ext cx="8036700" cy="74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350183"/>
            <a:ext cx="81333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52400" algn="l" rtl="0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1333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Char char="◻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5694760" y="6173787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/>
          <p:nvPr/>
        </p:nvSpPr>
        <p:spPr>
          <a:xfrm>
            <a:off x="1160066" y="6506478"/>
            <a:ext cx="67965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9397"/>
              </a:buClr>
              <a:buSzPct val="25000"/>
              <a:buFont typeface="Arial"/>
              <a:buNone/>
            </a:pPr>
            <a:r>
              <a:rPr lang="en-US" sz="1200" b="0" i="0" u="none" strike="noStrike" cap="none">
                <a:solidFill>
                  <a:srgbClr val="8F9397"/>
                </a:solidFill>
                <a:latin typeface="Arial"/>
                <a:ea typeface="Arial"/>
                <a:cs typeface="Arial"/>
                <a:sym typeface="Arial"/>
              </a:rPr>
              <a:t>SENSITIVE &amp; PRE-DECISIONAL NOT FOR EXTERNAL DISTRIBUTION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3261807" y="0"/>
            <a:ext cx="2702399" cy="307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180F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64180F"/>
                </a:solidFill>
                <a:latin typeface="Arial"/>
                <a:ea typeface="Arial"/>
                <a:cs typeface="Arial"/>
                <a:sym typeface="Arial"/>
              </a:rPr>
              <a:t>DRAFT for discussion only</a:t>
            </a:r>
          </a:p>
        </p:txBody>
      </p:sp>
      <p:pic>
        <p:nvPicPr>
          <p:cNvPr id="76" name="Shape 7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7200" y="5638800"/>
            <a:ext cx="439200" cy="43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48600" y="5560219"/>
            <a:ext cx="864300" cy="664499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sldNum" idx="2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57200" y="188247"/>
            <a:ext cx="8229600" cy="66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 b="1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 b="1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 b="1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 b="1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 b="1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 b="1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 b="1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 b="1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685800" y="1000166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270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65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524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722312" y="2906709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57200" y="188247"/>
            <a:ext cx="8229600" cy="66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1371600" y="1219200"/>
            <a:ext cx="3695699" cy="50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5219700" y="1219200"/>
            <a:ext cx="3695699" cy="50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169275" y="6338180"/>
            <a:ext cx="898499" cy="44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3657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Shape 31"/>
          <p:cNvSpPr txBox="1">
            <a:spLocks noGrp="1"/>
          </p:cNvSpPr>
          <p:nvPr>
            <p:ph type="sldNum" idx="3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57200" y="188247"/>
            <a:ext cx="8229600" cy="66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457200" y="1535111"/>
            <a:ext cx="4040099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57200" y="2174874"/>
            <a:ext cx="4040099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3"/>
          </p:nvPr>
        </p:nvSpPr>
        <p:spPr>
          <a:xfrm>
            <a:off x="4645025" y="1535111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4"/>
          </p:nvPr>
        </p:nvSpPr>
        <p:spPr>
          <a:xfrm>
            <a:off x="4645025" y="2174874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169275" y="6338180"/>
            <a:ext cx="898499" cy="44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3657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Shape 39"/>
          <p:cNvSpPr txBox="1">
            <a:spLocks noGrp="1"/>
          </p:cNvSpPr>
          <p:nvPr>
            <p:ph type="sldNum" idx="5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188247"/>
            <a:ext cx="8229600" cy="66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169275" y="6338180"/>
            <a:ext cx="898499" cy="44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3657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Shape 43"/>
          <p:cNvSpPr txBox="1">
            <a:spLocks noGrp="1"/>
          </p:cNvSpPr>
          <p:nvPr>
            <p:ph type="sldNum" idx="2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169275" y="6338180"/>
            <a:ext cx="898499" cy="44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3657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Shape 46"/>
          <p:cNvSpPr txBox="1">
            <a:spLocks noGrp="1"/>
          </p:cNvSpPr>
          <p:nvPr>
            <p:ph type="sldNum" idx="2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73048"/>
            <a:ext cx="3008399" cy="116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575050" y="273047"/>
            <a:ext cx="5111699" cy="585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99" cy="4691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169275" y="6338180"/>
            <a:ext cx="898499" cy="44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3657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sldNum" idx="3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pic" idx="2"/>
          </p:nvPr>
        </p:nvSpPr>
        <p:spPr>
          <a:xfrm>
            <a:off x="1792288" y="612774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778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169275" y="6338180"/>
            <a:ext cx="898499" cy="44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3657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Shape 58"/>
          <p:cNvSpPr txBox="1">
            <a:spLocks noGrp="1"/>
          </p:cNvSpPr>
          <p:nvPr>
            <p:ph type="sldNum" idx="3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32829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85800" y="1219200"/>
            <a:ext cx="7772400" cy="441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01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778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457200" y="188247"/>
            <a:ext cx="8229600" cy="66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pic>
        <p:nvPicPr>
          <p:cNvPr id="9" name="Shape 9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354100" y="5827060"/>
            <a:ext cx="585899" cy="58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10" descr="header-logo.png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7988050" y="5827050"/>
            <a:ext cx="784799" cy="5858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300" b="0" i="0" u="none" strike="noStrike" cap="non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/>
        </p:nvSpPr>
        <p:spPr>
          <a:xfrm>
            <a:off x="1371600" y="1981200"/>
            <a:ext cx="6400799" cy="12002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Clr>
                <a:srgbClr val="0E3561"/>
              </a:buClr>
              <a:buSzPct val="25000"/>
            </a:pPr>
            <a:r>
              <a:rPr lang="en-US" sz="2400" b="1" dirty="0" smtClean="0">
                <a:solidFill>
                  <a:srgbClr val="0E3561"/>
                </a:solidFill>
              </a:rPr>
              <a:t>Introduction to</a:t>
            </a:r>
            <a:endParaRPr lang="en-US" sz="2400" b="1" i="0" u="none" strike="noStrike" cap="none" dirty="0" smtClean="0">
              <a:solidFill>
                <a:srgbClr val="0E3561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561"/>
              </a:buClr>
              <a:buSzPct val="25000"/>
              <a:buFont typeface="Arial"/>
              <a:buNone/>
            </a:pPr>
            <a:r>
              <a:rPr lang="en-US" sz="3600" b="1" i="0" u="none" strike="noStrike" cap="none" dirty="0" smtClean="0">
                <a:solidFill>
                  <a:srgbClr val="0E3561"/>
                </a:solidFill>
                <a:latin typeface="Arial"/>
                <a:ea typeface="Arial"/>
                <a:cs typeface="Arial"/>
                <a:sym typeface="Arial"/>
              </a:rPr>
              <a:t>Python For Data Science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304800" y="2895600"/>
            <a:ext cx="8643899" cy="100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400" b="1" dirty="0" smtClean="0"/>
              <a:t>March</a:t>
            </a:r>
            <a:r>
              <a:rPr lang="en-US" sz="24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2018</a:t>
            </a:r>
            <a:endParaRPr lang="en-US"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sz="2000" b="1" dirty="0" smtClean="0"/>
              <a:t>What is the output of the following?</a:t>
            </a:r>
          </a:p>
          <a:p>
            <a:pPr indent="0">
              <a:buNone/>
            </a:pPr>
            <a:endParaRPr lang="en-US" sz="2000" dirty="0" smtClean="0"/>
          </a:p>
          <a:p>
            <a:pPr indent="0">
              <a:buNone/>
            </a:pPr>
            <a:r>
              <a:rPr lang="en-US" sz="2000" dirty="0" smtClean="0"/>
              <a:t>x=‘3’</a:t>
            </a:r>
          </a:p>
          <a:p>
            <a:pPr indent="0">
              <a:buNone/>
            </a:pPr>
            <a:r>
              <a:rPr lang="en-US" sz="2000" dirty="0" smtClean="0"/>
              <a:t>y=17</a:t>
            </a:r>
          </a:p>
          <a:p>
            <a:pPr indent="0">
              <a:buNone/>
            </a:pPr>
            <a:r>
              <a:rPr lang="en-US" sz="2000" dirty="0"/>
              <a:t>print(</a:t>
            </a:r>
            <a:r>
              <a:rPr lang="en-US" sz="2000" dirty="0" err="1"/>
              <a:t>int</a:t>
            </a:r>
            <a:r>
              <a:rPr lang="en-US" sz="2000" dirty="0"/>
              <a:t>(x)+</a:t>
            </a:r>
            <a:r>
              <a:rPr lang="en-US" sz="2000" dirty="0" err="1"/>
              <a:t>int</a:t>
            </a:r>
            <a:r>
              <a:rPr lang="en-US" sz="2000" dirty="0"/>
              <a:t>(</a:t>
            </a:r>
            <a:r>
              <a:rPr lang="en-US" sz="2000" dirty="0" err="1"/>
              <a:t>x+str</a:t>
            </a:r>
            <a:r>
              <a:rPr lang="en-US" sz="2000" dirty="0"/>
              <a:t>(y)))</a:t>
            </a:r>
          </a:p>
          <a:p>
            <a:pPr indent="0">
              <a:buNone/>
            </a:pPr>
            <a:r>
              <a:rPr lang="en-US" sz="2000" dirty="0"/>
              <a:t>print(</a:t>
            </a:r>
            <a:r>
              <a:rPr lang="en-US" sz="2000" dirty="0" err="1"/>
              <a:t>int</a:t>
            </a:r>
            <a:r>
              <a:rPr lang="en-US" sz="2000" dirty="0"/>
              <a:t>(x)+</a:t>
            </a:r>
            <a:r>
              <a:rPr lang="en-US" sz="2000" dirty="0" err="1"/>
              <a:t>int</a:t>
            </a:r>
            <a:r>
              <a:rPr lang="en-US" sz="2000" dirty="0"/>
              <a:t>(</a:t>
            </a:r>
            <a:r>
              <a:rPr lang="en-US" sz="2000" dirty="0" err="1"/>
              <a:t>str</a:t>
            </a:r>
            <a:r>
              <a:rPr lang="en-US" sz="2000" dirty="0"/>
              <a:t>(y</a:t>
            </a:r>
            <a:r>
              <a:rPr lang="en-US" sz="2000" dirty="0" smtClean="0"/>
              <a:t>)))</a:t>
            </a:r>
          </a:p>
          <a:p>
            <a:pPr indent="0">
              <a:buNone/>
            </a:pPr>
            <a:endParaRPr lang="en-US" sz="2000" b="1" dirty="0"/>
          </a:p>
          <a:p>
            <a:pPr indent="0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Output:</a:t>
            </a:r>
          </a:p>
          <a:p>
            <a:pPr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320</a:t>
            </a:r>
          </a:p>
          <a:p>
            <a:pPr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20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pPr indent="0">
              <a:buNone/>
            </a:pP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95213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smtClean="0"/>
              <a:t>No type declaration necessary (Python figures out the type)</a:t>
            </a:r>
          </a:p>
          <a:p>
            <a:pPr lvl="1"/>
            <a:r>
              <a:rPr lang="en-US" dirty="0" smtClean="0"/>
              <a:t> first assignment </a:t>
            </a:r>
            <a:r>
              <a:rPr lang="en-US" dirty="0" smtClean="0"/>
              <a:t>creates </a:t>
            </a:r>
            <a:r>
              <a:rPr lang="en-US" dirty="0" smtClean="0"/>
              <a:t>the variable</a:t>
            </a:r>
          </a:p>
          <a:p>
            <a:pPr lvl="1"/>
            <a:r>
              <a:rPr lang="en-US" dirty="0" smtClean="0"/>
              <a:t>Assignment is done using “=“ </a:t>
            </a:r>
            <a:endParaRPr lang="en-US" dirty="0" smtClean="0"/>
          </a:p>
          <a:p>
            <a:pPr lvl="1" indent="0">
              <a:buNone/>
            </a:pPr>
            <a:endParaRPr lang="en-US" dirty="0" smtClean="0"/>
          </a:p>
          <a:p>
            <a:r>
              <a:rPr lang="en-US" dirty="0" smtClean="0"/>
              <a:t>Operations</a:t>
            </a:r>
          </a:p>
          <a:p>
            <a:pPr lvl="1"/>
            <a:r>
              <a:rPr lang="en-US" dirty="0" smtClean="0"/>
              <a:t>Operator </a:t>
            </a:r>
            <a:r>
              <a:rPr lang="en-US" dirty="0" smtClean="0"/>
              <a:t>can behave differently based on the data type</a:t>
            </a:r>
          </a:p>
          <a:p>
            <a:pPr lvl="2"/>
            <a:r>
              <a:rPr lang="en-US" dirty="0" smtClean="0"/>
              <a:t>+ Adds Integers, concatenates Strings</a:t>
            </a:r>
          </a:p>
          <a:p>
            <a:pPr lvl="1"/>
            <a:r>
              <a:rPr lang="en-US" dirty="0" smtClean="0"/>
              <a:t>Strongly-Typed is the way! (No implicit type conversions</a:t>
            </a:r>
            <a:r>
              <a:rPr lang="en-US" dirty="0" smtClean="0"/>
              <a:t>)</a:t>
            </a:r>
          </a:p>
          <a:p>
            <a:r>
              <a:rPr lang="en-US" dirty="0"/>
              <a:t>Multiple Assignment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x,y</a:t>
            </a:r>
            <a:r>
              <a:rPr lang="en-US" dirty="0"/>
              <a:t>=4,6</a:t>
            </a:r>
          </a:p>
          <a:p>
            <a:r>
              <a:rPr lang="en-US" dirty="0" smtClean="0"/>
              <a:t>Variable </a:t>
            </a:r>
            <a:r>
              <a:rPr lang="en-US" dirty="0"/>
              <a:t>names </a:t>
            </a:r>
            <a:r>
              <a:rPr lang="en-US" dirty="0" smtClean="0"/>
              <a:t>are: </a:t>
            </a:r>
            <a:endParaRPr lang="en-US" dirty="0"/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Case Sensitive!</a:t>
            </a:r>
          </a:p>
          <a:p>
            <a:pPr lvl="1"/>
            <a:r>
              <a:rPr lang="en-US" dirty="0"/>
              <a:t>Can </a:t>
            </a:r>
            <a:r>
              <a:rPr lang="en-US" b="1" dirty="0">
                <a:solidFill>
                  <a:srgbClr val="FF0000"/>
                </a:solidFill>
              </a:rPr>
              <a:t>NOT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start with a number</a:t>
            </a:r>
          </a:p>
          <a:p>
            <a:pPr lvl="1"/>
            <a:r>
              <a:rPr lang="en-US" dirty="0"/>
              <a:t>Can contain underscores, letters, numbers</a:t>
            </a:r>
          </a:p>
          <a:p>
            <a:pPr lvl="1"/>
            <a:r>
              <a:rPr lang="en-US" dirty="0"/>
              <a:t>Can </a:t>
            </a:r>
            <a:r>
              <a:rPr lang="en-US" b="1" dirty="0">
                <a:solidFill>
                  <a:srgbClr val="FF0000"/>
                </a:solidFill>
              </a:rPr>
              <a:t>NOT</a:t>
            </a:r>
            <a:r>
              <a:rPr lang="en-US" dirty="0"/>
              <a:t> be a reserved word (if, </a:t>
            </a:r>
            <a:r>
              <a:rPr lang="en-US" dirty="0" err="1"/>
              <a:t>elif</a:t>
            </a:r>
            <a:r>
              <a:rPr lang="en-US" dirty="0"/>
              <a:t>, global, return, pass, import …..etc.)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496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sz="2000" b="1" dirty="0" smtClean="0"/>
              <a:t>Given the following list:</a:t>
            </a:r>
          </a:p>
          <a:p>
            <a:pPr indent="0">
              <a:buNone/>
            </a:pPr>
            <a:r>
              <a:rPr lang="en-US" sz="2000" b="1" dirty="0" err="1" smtClean="0"/>
              <a:t>mylist</a:t>
            </a:r>
            <a:r>
              <a:rPr lang="en-US" sz="2000" b="1" dirty="0" smtClean="0"/>
              <a:t>=[1,17.4,’Text’,6,89,’GSA’]</a:t>
            </a:r>
          </a:p>
          <a:p>
            <a:pPr indent="0">
              <a:buNone/>
            </a:pPr>
            <a:endParaRPr lang="en-US" sz="2000" b="1" dirty="0"/>
          </a:p>
          <a:p>
            <a:pPr indent="0">
              <a:buNone/>
            </a:pPr>
            <a:r>
              <a:rPr lang="en-US" sz="2000" b="1" dirty="0" smtClean="0"/>
              <a:t>Write a python program to print the first 3 elements of the list</a:t>
            </a: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75476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sz="2000" b="1" dirty="0" smtClean="0"/>
              <a:t>Given the following list:</a:t>
            </a:r>
          </a:p>
          <a:p>
            <a:pPr indent="0">
              <a:buNone/>
            </a:pPr>
            <a:r>
              <a:rPr lang="en-US" sz="2000" b="1" dirty="0" err="1" smtClean="0"/>
              <a:t>mylist</a:t>
            </a:r>
            <a:r>
              <a:rPr lang="en-US" sz="2000" b="1" dirty="0" smtClean="0"/>
              <a:t>=[1,17.4,’Text’,6,89,’GSA’]</a:t>
            </a:r>
          </a:p>
          <a:p>
            <a:pPr indent="0">
              <a:buNone/>
            </a:pPr>
            <a:endParaRPr lang="en-US" sz="2000" b="1" dirty="0"/>
          </a:p>
          <a:p>
            <a:pPr indent="0">
              <a:buNone/>
            </a:pPr>
            <a:r>
              <a:rPr lang="en-US" sz="2000" b="1" dirty="0" smtClean="0"/>
              <a:t>Write a python program to print the first 3 elements of the list</a:t>
            </a:r>
          </a:p>
          <a:p>
            <a:pPr indent="0">
              <a:buNone/>
            </a:pPr>
            <a:endParaRPr lang="en-US" sz="2000" b="1" dirty="0"/>
          </a:p>
          <a:p>
            <a:pPr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print(</a:t>
            </a:r>
            <a:r>
              <a:rPr lang="en-US" sz="2000" b="1" dirty="0" err="1">
                <a:solidFill>
                  <a:srgbClr val="FF0000"/>
                </a:solidFill>
              </a:rPr>
              <a:t>mylist</a:t>
            </a:r>
            <a:r>
              <a:rPr lang="en-US" sz="2000" b="1" dirty="0">
                <a:solidFill>
                  <a:srgbClr val="FF0000"/>
                </a:solidFill>
              </a:rPr>
              <a:t>[0:3])</a:t>
            </a:r>
          </a:p>
          <a:p>
            <a:pPr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print(</a:t>
            </a:r>
            <a:r>
              <a:rPr lang="en-US" sz="2000" b="1" dirty="0" err="1">
                <a:solidFill>
                  <a:srgbClr val="FF0000"/>
                </a:solidFill>
              </a:rPr>
              <a:t>mylist</a:t>
            </a:r>
            <a:r>
              <a:rPr lang="en-US" sz="2000" b="1" dirty="0">
                <a:solidFill>
                  <a:srgbClr val="FF0000"/>
                </a:solidFill>
              </a:rPr>
              <a:t>[:3])</a:t>
            </a:r>
          </a:p>
          <a:p>
            <a:pPr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print([</a:t>
            </a:r>
            <a:r>
              <a:rPr lang="en-US" sz="2000" b="1" dirty="0" err="1">
                <a:solidFill>
                  <a:srgbClr val="FF0000"/>
                </a:solidFill>
              </a:rPr>
              <a:t>mylist</a:t>
            </a:r>
            <a:r>
              <a:rPr lang="en-US" sz="2000" b="1" dirty="0">
                <a:solidFill>
                  <a:srgbClr val="FF0000"/>
                </a:solidFill>
              </a:rPr>
              <a:t>[0],</a:t>
            </a:r>
            <a:r>
              <a:rPr lang="en-US" sz="2000" b="1" dirty="0" err="1">
                <a:solidFill>
                  <a:srgbClr val="FF0000"/>
                </a:solidFill>
              </a:rPr>
              <a:t>mylist</a:t>
            </a:r>
            <a:r>
              <a:rPr lang="en-US" sz="2000" b="1" dirty="0">
                <a:solidFill>
                  <a:srgbClr val="FF0000"/>
                </a:solidFill>
              </a:rPr>
              <a:t>[1],</a:t>
            </a:r>
            <a:r>
              <a:rPr lang="en-US" sz="2000" b="1" dirty="0" err="1">
                <a:solidFill>
                  <a:srgbClr val="FF0000"/>
                </a:solidFill>
              </a:rPr>
              <a:t>mylist</a:t>
            </a:r>
            <a:r>
              <a:rPr lang="en-US" sz="2000" b="1" dirty="0">
                <a:solidFill>
                  <a:srgbClr val="FF0000"/>
                </a:solidFill>
              </a:rPr>
              <a:t>[2]])</a:t>
            </a:r>
          </a:p>
          <a:p>
            <a:pPr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print(</a:t>
            </a:r>
            <a:r>
              <a:rPr lang="en-US" sz="2000" b="1" dirty="0" err="1">
                <a:solidFill>
                  <a:srgbClr val="FF0000"/>
                </a:solidFill>
              </a:rPr>
              <a:t>mylist</a:t>
            </a:r>
            <a:r>
              <a:rPr lang="en-US" sz="2000" b="1" dirty="0">
                <a:solidFill>
                  <a:srgbClr val="FF0000"/>
                </a:solidFill>
              </a:rPr>
              <a:t>[:-3])</a:t>
            </a:r>
          </a:p>
          <a:p>
            <a:pPr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print(</a:t>
            </a:r>
            <a:r>
              <a:rPr lang="en-US" sz="2000" b="1" dirty="0" err="1">
                <a:solidFill>
                  <a:srgbClr val="FF0000"/>
                </a:solidFill>
              </a:rPr>
              <a:t>mylist</a:t>
            </a:r>
            <a:r>
              <a:rPr lang="en-US" sz="2000" b="1" dirty="0">
                <a:solidFill>
                  <a:srgbClr val="FF0000"/>
                </a:solidFill>
              </a:rPr>
              <a:t>[0:-3])</a:t>
            </a:r>
          </a:p>
          <a:p>
            <a:pPr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print(</a:t>
            </a:r>
            <a:r>
              <a:rPr lang="en-US" sz="2000" b="1" dirty="0" err="1">
                <a:solidFill>
                  <a:srgbClr val="FF0000"/>
                </a:solidFill>
              </a:rPr>
              <a:t>mylist</a:t>
            </a:r>
            <a:r>
              <a:rPr lang="en-US" sz="2000" b="1" dirty="0">
                <a:solidFill>
                  <a:srgbClr val="FF0000"/>
                </a:solidFill>
              </a:rPr>
              <a:t>[-6:-3])</a:t>
            </a:r>
            <a:endParaRPr lang="en-US" sz="20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67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sz="2000" b="1" dirty="0" smtClean="0"/>
              <a:t>Given the following list:</a:t>
            </a:r>
          </a:p>
          <a:p>
            <a:pPr indent="0">
              <a:buNone/>
            </a:pPr>
            <a:r>
              <a:rPr lang="en-US" sz="2000" b="1" dirty="0" err="1" smtClean="0"/>
              <a:t>mylist</a:t>
            </a:r>
            <a:r>
              <a:rPr lang="en-US" sz="2000" b="1" dirty="0" smtClean="0"/>
              <a:t>=[1,17.4,’Text’,6,89,’GSA’]</a:t>
            </a:r>
          </a:p>
          <a:p>
            <a:pPr indent="0">
              <a:buNone/>
            </a:pPr>
            <a:endParaRPr lang="en-US" sz="2000" b="1" dirty="0"/>
          </a:p>
          <a:p>
            <a:pPr indent="0">
              <a:buNone/>
            </a:pPr>
            <a:r>
              <a:rPr lang="en-US" sz="2000" b="1" dirty="0" smtClean="0"/>
              <a:t>Write a python program to copy the list into a new variable and replace the first and last elements with the text ‘None’ only in the new variable. print both lists</a:t>
            </a: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75974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sz="2000" b="1" dirty="0" smtClean="0"/>
              <a:t>Given the following list:</a:t>
            </a:r>
          </a:p>
          <a:p>
            <a:pPr indent="0">
              <a:buNone/>
            </a:pPr>
            <a:r>
              <a:rPr lang="en-US" sz="2000" b="1" dirty="0" err="1" smtClean="0"/>
              <a:t>mylist</a:t>
            </a:r>
            <a:r>
              <a:rPr lang="en-US" sz="2000" b="1" dirty="0" smtClean="0"/>
              <a:t>=[1,17.4,’Text’,6,89,’GSA’]</a:t>
            </a:r>
          </a:p>
          <a:p>
            <a:pPr indent="0">
              <a:buNone/>
            </a:pPr>
            <a:endParaRPr lang="en-US" sz="2000" b="1" dirty="0"/>
          </a:p>
          <a:p>
            <a:pPr indent="0">
              <a:buNone/>
            </a:pPr>
            <a:r>
              <a:rPr lang="en-US" sz="2000" b="1" dirty="0" smtClean="0"/>
              <a:t>Write a python program to copy the list into a new variable and replace the first and last elements with the text ‘None’ only in the new variable. print both lists</a:t>
            </a:r>
          </a:p>
          <a:p>
            <a:pPr indent="0">
              <a:buNone/>
            </a:pPr>
            <a:r>
              <a:rPr lang="en-US" dirty="0" err="1">
                <a:solidFill>
                  <a:srgbClr val="FF0000"/>
                </a:solidFill>
              </a:rPr>
              <a:t>mylist</a:t>
            </a:r>
            <a:r>
              <a:rPr lang="en-US" dirty="0">
                <a:solidFill>
                  <a:srgbClr val="FF0000"/>
                </a:solidFill>
              </a:rPr>
              <a:t>=[1,17.4,'Text',6,89,'GSA']</a:t>
            </a:r>
          </a:p>
          <a:p>
            <a:pPr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temp </a:t>
            </a:r>
            <a:r>
              <a:rPr lang="en-US" dirty="0">
                <a:solidFill>
                  <a:srgbClr val="FF0000"/>
                </a:solidFill>
              </a:rPr>
              <a:t>= </a:t>
            </a:r>
            <a:r>
              <a:rPr lang="en-US" dirty="0" err="1">
                <a:solidFill>
                  <a:srgbClr val="FF0000"/>
                </a:solidFill>
              </a:rPr>
              <a:t>mylist</a:t>
            </a:r>
            <a:r>
              <a:rPr lang="en-US" dirty="0">
                <a:solidFill>
                  <a:srgbClr val="FF0000"/>
                </a:solidFill>
              </a:rPr>
              <a:t>[:] #OR list(</a:t>
            </a:r>
            <a:r>
              <a:rPr lang="en-US" dirty="0" err="1">
                <a:solidFill>
                  <a:srgbClr val="FF0000"/>
                </a:solidFill>
              </a:rPr>
              <a:t>mylist</a:t>
            </a:r>
            <a:r>
              <a:rPr lang="en-US" dirty="0">
                <a:solidFill>
                  <a:srgbClr val="FF0000"/>
                </a:solidFill>
              </a:rPr>
              <a:t>) #OR  </a:t>
            </a:r>
            <a:r>
              <a:rPr lang="en-US" dirty="0" err="1">
                <a:solidFill>
                  <a:srgbClr val="FF0000"/>
                </a:solidFill>
              </a:rPr>
              <a:t>mylist.copy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pPr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temp[0</a:t>
            </a:r>
            <a:r>
              <a:rPr lang="en-US" dirty="0">
                <a:solidFill>
                  <a:srgbClr val="FF0000"/>
                </a:solidFill>
              </a:rPr>
              <a:t>]='None'</a:t>
            </a:r>
          </a:p>
          <a:p>
            <a:pPr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temp</a:t>
            </a:r>
            <a:r>
              <a:rPr lang="en-US" dirty="0">
                <a:solidFill>
                  <a:srgbClr val="FF0000"/>
                </a:solidFill>
              </a:rPr>
              <a:t>[-1]='None' </a:t>
            </a:r>
            <a:r>
              <a:rPr lang="en-US" dirty="0" smtClean="0">
                <a:solidFill>
                  <a:srgbClr val="FF0000"/>
                </a:solidFill>
              </a:rPr>
              <a:t>#</a:t>
            </a:r>
            <a:r>
              <a:rPr lang="en-US" dirty="0">
                <a:solidFill>
                  <a:srgbClr val="FF0000"/>
                </a:solidFill>
              </a:rPr>
              <a:t>or </a:t>
            </a:r>
            <a:r>
              <a:rPr lang="en-US" dirty="0" smtClean="0">
                <a:solidFill>
                  <a:srgbClr val="FF0000"/>
                </a:solidFill>
              </a:rPr>
              <a:t>temp[</a:t>
            </a:r>
            <a:r>
              <a:rPr lang="en-US" dirty="0" err="1" smtClean="0">
                <a:solidFill>
                  <a:srgbClr val="FF0000"/>
                </a:solidFill>
              </a:rPr>
              <a:t>len</a:t>
            </a:r>
            <a:r>
              <a:rPr lang="en-US" dirty="0" smtClean="0">
                <a:solidFill>
                  <a:srgbClr val="FF0000"/>
                </a:solidFill>
              </a:rPr>
              <a:t>(temp</a:t>
            </a:r>
            <a:r>
              <a:rPr lang="en-US" dirty="0">
                <a:solidFill>
                  <a:srgbClr val="FF0000"/>
                </a:solidFill>
              </a:rPr>
              <a:t>)-1] = 'None'</a:t>
            </a:r>
          </a:p>
          <a:p>
            <a:pPr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print(</a:t>
            </a:r>
            <a:r>
              <a:rPr lang="en-US" dirty="0" err="1" smtClean="0">
                <a:solidFill>
                  <a:srgbClr val="FF0000"/>
                </a:solidFill>
              </a:rPr>
              <a:t>mylist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indent="0">
              <a:buNone/>
            </a:pPr>
            <a:r>
              <a:rPr lang="en-US" dirty="0">
                <a:solidFill>
                  <a:srgbClr val="FF0000"/>
                </a:solidFill>
              </a:rPr>
              <a:t>print(temp)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26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sz="2000" b="1" dirty="0" smtClean="0"/>
              <a:t>Given the following list:</a:t>
            </a:r>
          </a:p>
          <a:p>
            <a:pPr indent="0">
              <a:buNone/>
            </a:pPr>
            <a:r>
              <a:rPr lang="en-US" sz="2000" b="1" dirty="0" err="1" smtClean="0"/>
              <a:t>mylist</a:t>
            </a:r>
            <a:r>
              <a:rPr lang="en-US" sz="2000" b="1" dirty="0" smtClean="0"/>
              <a:t>=[1,17.4,’Text’,6,89,’GSA’]</a:t>
            </a:r>
          </a:p>
          <a:p>
            <a:pPr indent="0">
              <a:buNone/>
            </a:pPr>
            <a:endParaRPr lang="en-US" sz="2000" b="1" dirty="0"/>
          </a:p>
          <a:p>
            <a:pPr indent="0">
              <a:buNone/>
            </a:pPr>
            <a:r>
              <a:rPr lang="en-US" sz="2000" b="1" dirty="0" smtClean="0"/>
              <a:t>Write a python program to replace the first occurrence of ‘GSA’ with ‘General Services Administration’</a:t>
            </a:r>
          </a:p>
          <a:p>
            <a:pPr indent="0">
              <a:buNone/>
            </a:pPr>
            <a:endParaRPr lang="en-US" sz="2000" b="1" dirty="0"/>
          </a:p>
          <a:p>
            <a:pPr indent="0">
              <a:buNone/>
            </a:pP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23935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sz="2000" b="1" dirty="0" smtClean="0"/>
              <a:t>Given the following list:</a:t>
            </a:r>
          </a:p>
          <a:p>
            <a:pPr indent="0">
              <a:buNone/>
            </a:pPr>
            <a:r>
              <a:rPr lang="en-US" sz="2000" b="1" dirty="0" err="1" smtClean="0"/>
              <a:t>mylist</a:t>
            </a:r>
            <a:r>
              <a:rPr lang="en-US" sz="2000" b="1" dirty="0" smtClean="0"/>
              <a:t>=[1,17.4,’Text’,6,89,’GSA’]</a:t>
            </a:r>
          </a:p>
          <a:p>
            <a:pPr indent="0">
              <a:buNone/>
            </a:pPr>
            <a:endParaRPr lang="en-US" sz="2000" b="1" dirty="0"/>
          </a:p>
          <a:p>
            <a:pPr indent="0">
              <a:buNone/>
            </a:pPr>
            <a:r>
              <a:rPr lang="en-US" sz="2000" b="1" dirty="0" smtClean="0"/>
              <a:t>Write a python program to replace the first occurrence of ‘GSA’ with ‘General Services Administration’</a:t>
            </a:r>
          </a:p>
          <a:p>
            <a:pPr indent="0">
              <a:buNone/>
            </a:pPr>
            <a:endParaRPr lang="en-US" sz="2000" b="1" dirty="0" smtClean="0"/>
          </a:p>
          <a:p>
            <a:pPr indent="0">
              <a:buNone/>
            </a:pPr>
            <a:endParaRPr lang="en-US" sz="2000" b="1" dirty="0"/>
          </a:p>
          <a:p>
            <a:pPr indent="0">
              <a:buNone/>
            </a:pPr>
            <a:r>
              <a:rPr lang="en-US" sz="1800" b="1" dirty="0" err="1">
                <a:solidFill>
                  <a:srgbClr val="FF0000"/>
                </a:solidFill>
              </a:rPr>
              <a:t>mylist</a:t>
            </a:r>
            <a:r>
              <a:rPr lang="en-US" sz="1800" b="1" dirty="0">
                <a:solidFill>
                  <a:srgbClr val="FF0000"/>
                </a:solidFill>
              </a:rPr>
              <a:t>=[1,17.4,'Text',6,89,'GSA']</a:t>
            </a:r>
          </a:p>
          <a:p>
            <a:pPr indent="0">
              <a:buNone/>
            </a:pPr>
            <a:endParaRPr lang="en-US" sz="1800" b="1" dirty="0">
              <a:solidFill>
                <a:srgbClr val="FF0000"/>
              </a:solidFill>
            </a:endParaRPr>
          </a:p>
          <a:p>
            <a:pPr indent="0">
              <a:buNone/>
            </a:pPr>
            <a:r>
              <a:rPr lang="en-US" sz="1800" b="1" dirty="0" err="1">
                <a:solidFill>
                  <a:srgbClr val="FF0000"/>
                </a:solidFill>
              </a:rPr>
              <a:t>mylist</a:t>
            </a:r>
            <a:r>
              <a:rPr lang="en-US" sz="1800" b="1" dirty="0">
                <a:solidFill>
                  <a:srgbClr val="FF0000"/>
                </a:solidFill>
              </a:rPr>
              <a:t>[</a:t>
            </a:r>
            <a:r>
              <a:rPr lang="en-US" sz="1800" b="1" dirty="0" err="1">
                <a:solidFill>
                  <a:srgbClr val="FF0000"/>
                </a:solidFill>
              </a:rPr>
              <a:t>mylist.index</a:t>
            </a:r>
            <a:r>
              <a:rPr lang="en-US" sz="1800" b="1" dirty="0">
                <a:solidFill>
                  <a:srgbClr val="FF0000"/>
                </a:solidFill>
              </a:rPr>
              <a:t>('GSA')] = 'General Services Administration'</a:t>
            </a:r>
          </a:p>
          <a:p>
            <a:pPr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print(</a:t>
            </a:r>
            <a:r>
              <a:rPr lang="en-US" sz="1800" b="1" dirty="0" err="1">
                <a:solidFill>
                  <a:srgbClr val="FF0000"/>
                </a:solidFill>
              </a:rPr>
              <a:t>mylist</a:t>
            </a:r>
            <a:r>
              <a:rPr lang="en-US" sz="1800" b="1" dirty="0">
                <a:solidFill>
                  <a:srgbClr val="FF0000"/>
                </a:solidFill>
              </a:rPr>
              <a:t>)</a:t>
            </a:r>
          </a:p>
          <a:p>
            <a:pPr indent="0">
              <a:buNone/>
            </a:pP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77348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Lists </a:t>
            </a:r>
            <a:endParaRPr lang="en-US" dirty="0" smtClean="0"/>
          </a:p>
          <a:p>
            <a:pPr lvl="1"/>
            <a:r>
              <a:rPr lang="en-US" dirty="0" smtClean="0"/>
              <a:t>A collection of “Elements”</a:t>
            </a:r>
          </a:p>
          <a:p>
            <a:pPr lvl="1"/>
            <a:r>
              <a:rPr lang="en-US" dirty="0" smtClean="0"/>
              <a:t>Can be sliced</a:t>
            </a:r>
          </a:p>
          <a:p>
            <a:pPr lvl="2"/>
            <a:r>
              <a:rPr lang="en-US" dirty="0" smtClean="0"/>
              <a:t>Elements Accessible individually using [n] or [-n]</a:t>
            </a:r>
          </a:p>
          <a:p>
            <a:pPr lvl="2"/>
            <a:r>
              <a:rPr lang="en-US" dirty="0" smtClean="0"/>
              <a:t>Ranges [1:2], [:2], [2:], [1:-1], </a:t>
            </a:r>
            <a:r>
              <a:rPr lang="en-US" dirty="0" smtClean="0"/>
              <a:t>[:]</a:t>
            </a:r>
          </a:p>
          <a:p>
            <a:pPr lvl="1"/>
            <a:r>
              <a:rPr lang="en-US" dirty="0" smtClean="0"/>
              <a:t> Elements </a:t>
            </a:r>
            <a:r>
              <a:rPr lang="en-US" dirty="0" smtClean="0"/>
              <a:t>can be inserted, appended, removed, deleted, “popped” and </a:t>
            </a:r>
            <a:r>
              <a:rPr lang="en-US" dirty="0" smtClean="0">
                <a:solidFill>
                  <a:srgbClr val="FF0000"/>
                </a:solidFill>
              </a:rPr>
              <a:t>changed</a:t>
            </a:r>
          </a:p>
          <a:p>
            <a:pPr lvl="2"/>
            <a:r>
              <a:rPr lang="en-US" dirty="0" err="1">
                <a:solidFill>
                  <a:srgbClr val="FF0000"/>
                </a:solidFill>
              </a:rPr>
              <a:t>mylist.insert</a:t>
            </a:r>
            <a:r>
              <a:rPr lang="en-US" dirty="0">
                <a:solidFill>
                  <a:srgbClr val="FF0000"/>
                </a:solidFill>
              </a:rPr>
              <a:t>(3,'a')</a:t>
            </a:r>
          </a:p>
          <a:p>
            <a:pPr lvl="2"/>
            <a:r>
              <a:rPr lang="en-US" dirty="0" err="1">
                <a:solidFill>
                  <a:srgbClr val="FF0000"/>
                </a:solidFill>
              </a:rPr>
              <a:t>mylist.append</a:t>
            </a:r>
            <a:r>
              <a:rPr lang="en-US" dirty="0">
                <a:solidFill>
                  <a:srgbClr val="FF0000"/>
                </a:solidFill>
              </a:rPr>
              <a:t>('b')</a:t>
            </a:r>
          </a:p>
          <a:p>
            <a:pPr lvl="2"/>
            <a:r>
              <a:rPr lang="en-US" dirty="0" err="1">
                <a:solidFill>
                  <a:srgbClr val="FF0000"/>
                </a:solidFill>
              </a:rPr>
              <a:t>mylist.remove</a:t>
            </a:r>
            <a:r>
              <a:rPr lang="en-US" dirty="0">
                <a:solidFill>
                  <a:srgbClr val="FF0000"/>
                </a:solidFill>
              </a:rPr>
              <a:t>('Text')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del(</a:t>
            </a:r>
            <a:r>
              <a:rPr lang="en-US" dirty="0" err="1">
                <a:solidFill>
                  <a:srgbClr val="FF0000"/>
                </a:solidFill>
              </a:rPr>
              <a:t>mylist</a:t>
            </a:r>
            <a:r>
              <a:rPr lang="en-US" dirty="0">
                <a:solidFill>
                  <a:srgbClr val="FF0000"/>
                </a:solidFill>
              </a:rPr>
              <a:t>[0])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print(</a:t>
            </a:r>
            <a:r>
              <a:rPr lang="en-US" dirty="0" err="1">
                <a:solidFill>
                  <a:srgbClr val="FF0000"/>
                </a:solidFill>
              </a:rPr>
              <a:t>mylist.pop</a:t>
            </a:r>
            <a:r>
              <a:rPr lang="en-US" dirty="0" smtClean="0">
                <a:solidFill>
                  <a:srgbClr val="FF0000"/>
                </a:solidFill>
              </a:rPr>
              <a:t>())</a:t>
            </a:r>
          </a:p>
          <a:p>
            <a:pPr lvl="2"/>
            <a:r>
              <a:rPr lang="en-US" dirty="0" err="1" smtClean="0">
                <a:solidFill>
                  <a:srgbClr val="FF0000"/>
                </a:solidFill>
              </a:rPr>
              <a:t>Mylist</a:t>
            </a:r>
            <a:r>
              <a:rPr lang="en-US" dirty="0" smtClean="0">
                <a:solidFill>
                  <a:srgbClr val="FF0000"/>
                </a:solidFill>
              </a:rPr>
              <a:t>[0]=‘Nothing’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Use </a:t>
            </a:r>
            <a:r>
              <a:rPr lang="en-US" b="1" dirty="0" err="1" smtClean="0">
                <a:solidFill>
                  <a:schemeClr val="tx1"/>
                </a:solidFill>
              </a:rPr>
              <a:t>len</a:t>
            </a:r>
            <a:r>
              <a:rPr lang="en-US" b="1" dirty="0" smtClean="0">
                <a:solidFill>
                  <a:schemeClr val="tx1"/>
                </a:solidFill>
              </a:rPr>
              <a:t>(x)</a:t>
            </a:r>
            <a:r>
              <a:rPr lang="en-US" dirty="0" smtClean="0">
                <a:solidFill>
                  <a:schemeClr val="tx1"/>
                </a:solidFill>
              </a:rPr>
              <a:t> to find length, </a:t>
            </a:r>
            <a:r>
              <a:rPr lang="en-US" b="1" dirty="0" err="1" smtClean="0">
                <a:solidFill>
                  <a:schemeClr val="tx1"/>
                </a:solidFill>
              </a:rPr>
              <a:t>x.index</a:t>
            </a:r>
            <a:r>
              <a:rPr lang="en-US" b="1" dirty="0" smtClean="0">
                <a:solidFill>
                  <a:schemeClr val="tx1"/>
                </a:solidFill>
              </a:rPr>
              <a:t>(n)</a:t>
            </a:r>
            <a:r>
              <a:rPr lang="en-US" dirty="0" smtClean="0">
                <a:solidFill>
                  <a:schemeClr val="tx1"/>
                </a:solidFill>
              </a:rPr>
              <a:t> on lists </a:t>
            </a:r>
            <a:r>
              <a:rPr lang="en-US" dirty="0" smtClean="0">
                <a:solidFill>
                  <a:schemeClr val="tx1"/>
                </a:solidFill>
              </a:rPr>
              <a:t>to </a:t>
            </a:r>
            <a:r>
              <a:rPr lang="en-US" dirty="0" smtClean="0">
                <a:solidFill>
                  <a:schemeClr val="tx1"/>
                </a:solidFill>
              </a:rPr>
              <a:t>“know your way”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Remember</a:t>
            </a:r>
            <a:r>
              <a:rPr lang="en-US" dirty="0" smtClean="0">
                <a:solidFill>
                  <a:schemeClr val="tx1"/>
                </a:solidFill>
              </a:rPr>
              <a:t>: A </a:t>
            </a:r>
            <a:r>
              <a:rPr lang="en-US" dirty="0" smtClean="0">
                <a:solidFill>
                  <a:schemeClr val="tx1"/>
                </a:solidFill>
              </a:rPr>
              <a:t>string is also a sequence </a:t>
            </a:r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r>
              <a:rPr lang="en-US" dirty="0"/>
              <a:t>You can “</a:t>
            </a:r>
            <a:r>
              <a:rPr lang="en-US" b="1" dirty="0"/>
              <a:t>Add</a:t>
            </a:r>
            <a:r>
              <a:rPr lang="en-US" dirty="0" smtClean="0"/>
              <a:t>” (concatenate) Lists, or </a:t>
            </a:r>
            <a:r>
              <a:rPr lang="en-US" dirty="0"/>
              <a:t>“</a:t>
            </a:r>
            <a:r>
              <a:rPr lang="en-US" b="1" dirty="0"/>
              <a:t>Multiply</a:t>
            </a:r>
            <a:r>
              <a:rPr lang="en-US" dirty="0"/>
              <a:t>” a List and an integer</a:t>
            </a:r>
          </a:p>
          <a:p>
            <a:pPr lvl="1"/>
            <a:r>
              <a:rPr lang="en-US" dirty="0"/>
              <a:t>[1,2,3]+[4,5,6</a:t>
            </a:r>
            <a:r>
              <a:rPr lang="en-US" dirty="0" smtClean="0"/>
              <a:t>] </a:t>
            </a:r>
            <a:endParaRPr lang="en-US" dirty="0"/>
          </a:p>
          <a:p>
            <a:pPr lvl="1"/>
            <a:r>
              <a:rPr lang="en-US" dirty="0">
                <a:solidFill>
                  <a:schemeClr val="tx1"/>
                </a:solidFill>
              </a:rPr>
              <a:t>[1,2,3]*</a:t>
            </a:r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88247"/>
            <a:ext cx="8229600" cy="668700"/>
          </a:xfrm>
        </p:spPr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43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7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sz="2000" b="1" dirty="0"/>
              <a:t>Write a Python </a:t>
            </a:r>
            <a:r>
              <a:rPr lang="en-US" sz="2000" b="1" dirty="0" smtClean="0"/>
              <a:t>program to print today’s </a:t>
            </a:r>
            <a:r>
              <a:rPr lang="en-US" sz="2000" b="1" dirty="0" smtClean="0"/>
              <a:t>date</a:t>
            </a:r>
          </a:p>
          <a:p>
            <a:pPr indent="0">
              <a:buNone/>
            </a:pPr>
            <a:r>
              <a:rPr lang="en-US" sz="2000" b="1" dirty="0" smtClean="0"/>
              <a:t>(Hint: use the </a:t>
            </a:r>
            <a:r>
              <a:rPr lang="en-US" sz="2000" b="1" dirty="0" err="1" smtClean="0"/>
              <a:t>datetime</a:t>
            </a:r>
            <a:r>
              <a:rPr lang="en-US" sz="2000" b="1" dirty="0" smtClean="0"/>
              <a:t> module)</a:t>
            </a:r>
            <a:endParaRPr lang="en-US" b="1" dirty="0" smtClean="0"/>
          </a:p>
          <a:p>
            <a:pPr indent="0">
              <a:buNone/>
            </a:pPr>
            <a:endParaRPr lang="en-US" b="1" dirty="0" smtClean="0"/>
          </a:p>
          <a:p>
            <a:pPr indent="0">
              <a:buNone/>
            </a:pPr>
            <a:endParaRPr lang="en-US" b="1" dirty="0"/>
          </a:p>
          <a:p>
            <a:pPr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10546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indent="0" algn="ctr">
              <a:buNone/>
            </a:pPr>
            <a:r>
              <a:rPr lang="en-US" sz="5400" b="1" dirty="0" smtClean="0"/>
              <a:t>Questions?</a:t>
            </a:r>
          </a:p>
          <a:p>
            <a:pPr indent="0" algn="ctr">
              <a:buNone/>
            </a:pPr>
            <a:r>
              <a:rPr lang="en-US" b="1" dirty="0" smtClean="0"/>
              <a:t>Variables</a:t>
            </a:r>
          </a:p>
          <a:p>
            <a:pPr indent="0" algn="ctr">
              <a:buNone/>
            </a:pPr>
            <a:r>
              <a:rPr lang="en-US" b="1" dirty="0" smtClean="0"/>
              <a:t>Operators</a:t>
            </a:r>
          </a:p>
          <a:p>
            <a:pPr indent="0" algn="ctr">
              <a:buNone/>
            </a:pPr>
            <a:r>
              <a:rPr lang="en-US" b="1" dirty="0" smtClean="0"/>
              <a:t>Assignment</a:t>
            </a:r>
          </a:p>
          <a:p>
            <a:pPr indent="0" algn="ctr">
              <a:buNone/>
            </a:pPr>
            <a:r>
              <a:rPr lang="en-US" b="1" dirty="0" smtClean="0"/>
              <a:t>Lists</a:t>
            </a:r>
          </a:p>
          <a:p>
            <a:pPr indent="0" algn="ctr">
              <a:buNone/>
            </a:pPr>
            <a:r>
              <a:rPr lang="en-US" b="1" dirty="0" smtClean="0"/>
              <a:t>Functions</a:t>
            </a:r>
          </a:p>
          <a:p>
            <a:pPr indent="0" algn="ctr">
              <a:buNone/>
            </a:pPr>
            <a:r>
              <a:rPr lang="en-US" b="1" dirty="0" smtClean="0"/>
              <a:t>Methods</a:t>
            </a:r>
          </a:p>
          <a:p>
            <a:pPr indent="0" algn="ctr">
              <a:buNone/>
            </a:pPr>
            <a:r>
              <a:rPr lang="en-US" b="1" dirty="0" smtClean="0"/>
              <a:t>imports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897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7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sz="2000" b="1" dirty="0"/>
              <a:t>Write a Python </a:t>
            </a:r>
            <a:r>
              <a:rPr lang="en-US" sz="2000" b="1" dirty="0" smtClean="0"/>
              <a:t>program to print today’s </a:t>
            </a:r>
            <a:r>
              <a:rPr lang="en-US" sz="2000" b="1" dirty="0" smtClean="0"/>
              <a:t>date</a:t>
            </a:r>
          </a:p>
          <a:p>
            <a:pPr indent="0">
              <a:buNone/>
            </a:pPr>
            <a:r>
              <a:rPr lang="en-US" sz="2000" b="1" dirty="0" smtClean="0"/>
              <a:t>(Hint: use the </a:t>
            </a:r>
            <a:r>
              <a:rPr lang="en-US" sz="2000" b="1" dirty="0" err="1" smtClean="0"/>
              <a:t>datetime</a:t>
            </a:r>
            <a:r>
              <a:rPr lang="en-US" sz="2000" b="1" dirty="0" smtClean="0"/>
              <a:t> module)</a:t>
            </a:r>
            <a:endParaRPr lang="en-US" b="1" dirty="0" smtClean="0"/>
          </a:p>
          <a:p>
            <a:pPr indent="0">
              <a:buNone/>
            </a:pPr>
            <a:endParaRPr lang="en-US" b="1" dirty="0" smtClean="0"/>
          </a:p>
          <a:p>
            <a:pPr indent="0">
              <a:buNone/>
            </a:pPr>
            <a:endParaRPr lang="en-US" b="1" dirty="0" smtClean="0"/>
          </a:p>
          <a:p>
            <a:pPr indent="0">
              <a:buNone/>
            </a:pPr>
            <a:endParaRPr lang="en-US" b="1" dirty="0"/>
          </a:p>
          <a:p>
            <a:pPr indent="0">
              <a:buNone/>
            </a:pPr>
            <a:endParaRPr lang="en-US" b="1" dirty="0"/>
          </a:p>
          <a:p>
            <a:pPr indent="0">
              <a:buNone/>
            </a:pPr>
            <a:r>
              <a:rPr lang="pt-BR" dirty="0">
                <a:latin typeface="Consolas" panose="020B0609020204030204" pitchFamily="49" charset="0"/>
              </a:rPr>
              <a:t>import datetime</a:t>
            </a:r>
          </a:p>
          <a:p>
            <a:pPr indent="0">
              <a:buNone/>
            </a:pPr>
            <a:endParaRPr lang="pt-BR" dirty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pt-BR" dirty="0">
                <a:latin typeface="Consolas" panose="020B0609020204030204" pitchFamily="49" charset="0"/>
              </a:rPr>
              <a:t>print(datetime.date.today())</a:t>
            </a:r>
            <a:endParaRPr lang="en-US" dirty="0">
              <a:latin typeface="Consolas" panose="020B0609020204030204" pitchFamily="49" charset="0"/>
            </a:endParaRPr>
          </a:p>
          <a:p>
            <a:pPr indent="0">
              <a:buNone/>
            </a:pPr>
            <a:endParaRPr lang="en-US" b="1" dirty="0" smtClean="0"/>
          </a:p>
          <a:p>
            <a:pPr indent="0">
              <a:buNone/>
            </a:pPr>
            <a:endParaRPr lang="en-US" b="1" dirty="0"/>
          </a:p>
          <a:p>
            <a:pPr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88216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Modules and Packages provide a way of code reuse </a:t>
            </a:r>
          </a:p>
          <a:p>
            <a:r>
              <a:rPr lang="en-US" dirty="0">
                <a:solidFill>
                  <a:schemeClr val="tx1"/>
                </a:solidFill>
              </a:rPr>
              <a:t>Python comes with a library of standard </a:t>
            </a:r>
            <a:r>
              <a:rPr lang="en-US" dirty="0" smtClean="0">
                <a:solidFill>
                  <a:schemeClr val="tx1"/>
                </a:solidFill>
              </a:rPr>
              <a:t>modules/packages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Such as </a:t>
            </a:r>
            <a:r>
              <a:rPr lang="en-US" dirty="0" err="1" smtClean="0">
                <a:solidFill>
                  <a:schemeClr val="tx1"/>
                </a:solidFill>
              </a:rPr>
              <a:t>datetime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…or the statistics module 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Import statistics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print(</a:t>
            </a:r>
            <a:r>
              <a:rPr lang="en-US" dirty="0" err="1">
                <a:solidFill>
                  <a:schemeClr val="tx1"/>
                </a:solidFill>
              </a:rPr>
              <a:t>statistics.mean</a:t>
            </a:r>
            <a:r>
              <a:rPr lang="en-US" dirty="0">
                <a:solidFill>
                  <a:schemeClr val="tx1"/>
                </a:solidFill>
              </a:rPr>
              <a:t>([1,2,3,4,5,6</a:t>
            </a:r>
            <a:r>
              <a:rPr lang="en-US" dirty="0" smtClean="0">
                <a:solidFill>
                  <a:schemeClr val="tx1"/>
                </a:solidFill>
              </a:rPr>
              <a:t>]))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 package is a collection of modules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You can import an entire package, or a module within the package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Import </a:t>
            </a:r>
            <a:r>
              <a:rPr lang="en-US" dirty="0" err="1" smtClean="0">
                <a:solidFill>
                  <a:schemeClr val="tx1"/>
                </a:solidFill>
              </a:rPr>
              <a:t>matplotlib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Import </a:t>
            </a:r>
            <a:r>
              <a:rPr lang="en-US" dirty="0" err="1" smtClean="0">
                <a:solidFill>
                  <a:schemeClr val="tx1"/>
                </a:solidFill>
              </a:rPr>
              <a:t>matplotlib.pyplot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Additional packages can be installed using </a:t>
            </a:r>
            <a:r>
              <a:rPr lang="en-US" b="1" dirty="0" smtClean="0">
                <a:solidFill>
                  <a:schemeClr val="tx1"/>
                </a:solidFill>
              </a:rPr>
              <a:t>pip</a:t>
            </a:r>
          </a:p>
          <a:p>
            <a:pPr lvl="1"/>
            <a:r>
              <a:rPr lang="en-US" b="1" i="1" dirty="0" smtClean="0">
                <a:solidFill>
                  <a:schemeClr val="tx1"/>
                </a:solidFill>
              </a:rPr>
              <a:t>To install a new package:</a:t>
            </a:r>
            <a:r>
              <a:rPr lang="en-US" dirty="0" smtClean="0">
                <a:solidFill>
                  <a:schemeClr val="tx1"/>
                </a:solidFill>
              </a:rPr>
              <a:t> pip install &lt;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package_name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</a:p>
          <a:p>
            <a:pPr lvl="1"/>
            <a:r>
              <a:rPr lang="en-US" b="1" i="1" dirty="0">
                <a:solidFill>
                  <a:schemeClr val="tx1"/>
                </a:solidFill>
              </a:rPr>
              <a:t>To </a:t>
            </a:r>
            <a:r>
              <a:rPr lang="en-US" b="1" i="1" dirty="0" smtClean="0">
                <a:solidFill>
                  <a:schemeClr val="tx1"/>
                </a:solidFill>
              </a:rPr>
              <a:t>uninstall a package</a:t>
            </a:r>
            <a:r>
              <a:rPr lang="en-US" b="1" i="1" dirty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 pip </a:t>
            </a:r>
            <a:r>
              <a:rPr lang="en-US" dirty="0" smtClean="0">
                <a:solidFill>
                  <a:schemeClr val="tx1"/>
                </a:solidFill>
              </a:rPr>
              <a:t>uninstall &lt;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package_name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</a:p>
          <a:p>
            <a:pPr lvl="1"/>
            <a:r>
              <a:rPr lang="en-US" b="1" i="1" dirty="0">
                <a:solidFill>
                  <a:schemeClr val="tx1"/>
                </a:solidFill>
              </a:rPr>
              <a:t>To </a:t>
            </a:r>
            <a:r>
              <a:rPr lang="en-US" b="1" i="1" dirty="0" smtClean="0">
                <a:solidFill>
                  <a:schemeClr val="tx1"/>
                </a:solidFill>
              </a:rPr>
              <a:t>list all installed packages: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pip </a:t>
            </a:r>
            <a:r>
              <a:rPr lang="en-US" dirty="0" smtClean="0">
                <a:solidFill>
                  <a:schemeClr val="tx1"/>
                </a:solidFill>
              </a:rPr>
              <a:t>list</a:t>
            </a:r>
          </a:p>
          <a:p>
            <a:pPr lvl="1"/>
            <a:r>
              <a:rPr lang="en-US" b="1" i="1" dirty="0" smtClean="0">
                <a:solidFill>
                  <a:schemeClr val="tx1"/>
                </a:solidFill>
              </a:rPr>
              <a:t>To see information about a package: </a:t>
            </a:r>
            <a:r>
              <a:rPr lang="en-US" dirty="0" smtClean="0">
                <a:solidFill>
                  <a:schemeClr val="tx1"/>
                </a:solidFill>
              </a:rPr>
              <a:t>pip show &lt;</a:t>
            </a:r>
            <a:r>
              <a:rPr lang="en-US" dirty="0" err="1" smtClean="0">
                <a:solidFill>
                  <a:schemeClr val="tx1"/>
                </a:solidFill>
              </a:rPr>
              <a:t>package_name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Anaconda has another package management system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dirty="0" err="1" smtClean="0">
                <a:solidFill>
                  <a:schemeClr val="tx1"/>
                </a:solidFill>
              </a:rPr>
              <a:t>conda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88247"/>
            <a:ext cx="8229600" cy="668700"/>
          </a:xfrm>
        </p:spPr>
        <p:txBody>
          <a:bodyPr/>
          <a:lstStyle/>
          <a:p>
            <a:r>
              <a:rPr lang="en-US" smtClean="0"/>
              <a:t>Checkpoint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241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indent="0" algn="ctr">
              <a:buNone/>
            </a:pPr>
            <a:endParaRPr lang="en-US" dirty="0" smtClean="0"/>
          </a:p>
          <a:p>
            <a:pPr indent="0" algn="ctr">
              <a:buNone/>
            </a:pPr>
            <a:r>
              <a:rPr lang="en-US" sz="5400" b="1" dirty="0" smtClean="0"/>
              <a:t>Questions?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8770828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ctr">
              <a:buNone/>
            </a:pPr>
            <a:endParaRPr lang="en-US" sz="4800" dirty="0" smtClean="0"/>
          </a:p>
          <a:p>
            <a:pPr indent="0" algn="ctr">
              <a:buNone/>
            </a:pPr>
            <a:endParaRPr lang="en-US" sz="4800" dirty="0"/>
          </a:p>
          <a:p>
            <a:pPr indent="0" algn="ctr">
              <a:buNone/>
            </a:pPr>
            <a:r>
              <a:rPr lang="en-US" sz="4800" dirty="0" smtClean="0"/>
              <a:t>Thank You</a:t>
            </a:r>
          </a:p>
          <a:p>
            <a:pPr indent="0" algn="ctr">
              <a:buNone/>
            </a:pPr>
            <a:endParaRPr lang="en-US" sz="2800" dirty="0" smtClean="0"/>
          </a:p>
          <a:p>
            <a:pPr indent="0" algn="ctr">
              <a:buNone/>
            </a:pPr>
            <a:endParaRPr lang="en-US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4167554"/>
            <a:ext cx="152638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718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sz="2000" b="1" dirty="0" smtClean="0"/>
              <a:t>What is the type of the following variables?</a:t>
            </a:r>
          </a:p>
          <a:p>
            <a:pPr indent="0">
              <a:buNone/>
            </a:pPr>
            <a:endParaRPr lang="en-US" sz="2000" b="1" dirty="0"/>
          </a:p>
          <a:p>
            <a:pPr indent="0">
              <a:buNone/>
            </a:pPr>
            <a:r>
              <a:rPr lang="en-US" sz="2000" b="1" dirty="0" smtClean="0"/>
              <a:t>X=4</a:t>
            </a:r>
          </a:p>
          <a:p>
            <a:pPr indent="0">
              <a:buNone/>
            </a:pPr>
            <a:r>
              <a:rPr lang="en-US" sz="2000" b="1" dirty="0" smtClean="0"/>
              <a:t>Y=5.4</a:t>
            </a:r>
          </a:p>
          <a:p>
            <a:pPr indent="0">
              <a:buNone/>
            </a:pPr>
            <a:r>
              <a:rPr lang="en-US" sz="2000" b="1" dirty="0" smtClean="0"/>
              <a:t>N=X+Y</a:t>
            </a:r>
            <a:endParaRPr lang="en-US" sz="2000" b="1" dirty="0" smtClean="0"/>
          </a:p>
          <a:p>
            <a:pPr indent="0">
              <a:buNone/>
            </a:pPr>
            <a:r>
              <a:rPr lang="en-US" sz="2000" b="1" dirty="0" smtClean="0"/>
              <a:t>Z=“Some Text”</a:t>
            </a:r>
          </a:p>
          <a:p>
            <a:pPr indent="0">
              <a:buNone/>
            </a:pPr>
            <a:r>
              <a:rPr lang="en-US" sz="2000" b="1" dirty="0" smtClean="0"/>
              <a:t>G=Z*3</a:t>
            </a:r>
          </a:p>
          <a:p>
            <a:pPr indent="0">
              <a:buNone/>
            </a:pPr>
            <a:r>
              <a:rPr lang="en-US" sz="2000" b="1" dirty="0" smtClean="0"/>
              <a:t>A=Z+X</a:t>
            </a:r>
          </a:p>
          <a:p>
            <a:pPr indent="0">
              <a:buNone/>
            </a:pPr>
            <a:r>
              <a:rPr lang="en-US" sz="2000" b="1" dirty="0" smtClean="0"/>
              <a:t>F=True</a:t>
            </a:r>
          </a:p>
          <a:p>
            <a:pPr indent="0">
              <a:buNone/>
            </a:pPr>
            <a:r>
              <a:rPr lang="en-US" sz="2000" b="1" dirty="0" smtClean="0"/>
              <a:t>W=[X,Y,Z,F]</a:t>
            </a:r>
            <a:endParaRPr lang="en-US" sz="2000" b="1" dirty="0"/>
          </a:p>
          <a:p>
            <a:pPr indent="0">
              <a:buNone/>
            </a:pP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14595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sz="2000" b="1" dirty="0" smtClean="0"/>
              <a:t>What is the type of the following variables?</a:t>
            </a:r>
          </a:p>
          <a:p>
            <a:pPr indent="0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(Use the type() function)</a:t>
            </a:r>
            <a:endParaRPr lang="en-US" sz="2000" b="1" dirty="0">
              <a:solidFill>
                <a:srgbClr val="FF0000"/>
              </a:solidFill>
            </a:endParaRPr>
          </a:p>
          <a:p>
            <a:pPr indent="0">
              <a:buNone/>
            </a:pPr>
            <a:r>
              <a:rPr lang="en-US" sz="2000" b="1" dirty="0" smtClean="0"/>
              <a:t>X=4 </a:t>
            </a:r>
            <a:r>
              <a:rPr lang="en-US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 </a:t>
            </a:r>
            <a:r>
              <a:rPr lang="en-US" sz="2000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Int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pPr indent="0">
              <a:buNone/>
            </a:pPr>
            <a:r>
              <a:rPr lang="en-US" sz="2000" b="1" dirty="0" smtClean="0"/>
              <a:t>Y=5.4 </a:t>
            </a:r>
            <a:r>
              <a:rPr lang="en-US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 Float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pPr indent="0">
              <a:buNone/>
            </a:pPr>
            <a:r>
              <a:rPr lang="en-US" sz="2000" b="1" dirty="0" smtClean="0"/>
              <a:t>N=X+Y </a:t>
            </a:r>
            <a:r>
              <a:rPr lang="en-US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 Float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pPr indent="0">
              <a:buNone/>
            </a:pPr>
            <a:r>
              <a:rPr lang="en-US" sz="2000" b="1" dirty="0" smtClean="0"/>
              <a:t>Z=“Some Text” </a:t>
            </a:r>
            <a:r>
              <a:rPr lang="en-US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 </a:t>
            </a:r>
            <a:r>
              <a:rPr lang="en-US" sz="2000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Str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pPr indent="0">
              <a:buNone/>
            </a:pPr>
            <a:r>
              <a:rPr lang="en-US" sz="2000" b="1" dirty="0" smtClean="0"/>
              <a:t>G=Z*3 </a:t>
            </a:r>
            <a:r>
              <a:rPr lang="en-US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 </a:t>
            </a:r>
            <a:r>
              <a:rPr lang="en-US" sz="2000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Str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pPr indent="0">
              <a:buNone/>
            </a:pPr>
            <a:r>
              <a:rPr lang="en-US" sz="2000" b="1" dirty="0" smtClean="0"/>
              <a:t>A=Z+X </a:t>
            </a:r>
            <a:r>
              <a:rPr lang="en-US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 Error! (How can it be fixed?)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pPr indent="0">
              <a:buNone/>
            </a:pPr>
            <a:r>
              <a:rPr lang="en-US" sz="2000" b="1" dirty="0" smtClean="0"/>
              <a:t>F=True</a:t>
            </a:r>
            <a:r>
              <a:rPr lang="en-US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 </a:t>
            </a:r>
            <a:r>
              <a:rPr lang="en-US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Bool</a:t>
            </a:r>
            <a:endParaRPr lang="en-US" sz="2000" b="1" dirty="0" smtClean="0"/>
          </a:p>
          <a:p>
            <a:pPr indent="0">
              <a:buNone/>
            </a:pPr>
            <a:r>
              <a:rPr lang="en-US" sz="2000" b="1" dirty="0" smtClean="0"/>
              <a:t>W=[X,Y,Z,F] </a:t>
            </a:r>
            <a:r>
              <a:rPr lang="en-US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 List</a:t>
            </a:r>
            <a:endParaRPr lang="en-US" sz="2000" b="1" dirty="0">
              <a:solidFill>
                <a:srgbClr val="FF0000"/>
              </a:solidFill>
            </a:endParaRPr>
          </a:p>
          <a:p>
            <a:pPr indent="0">
              <a:buNone/>
            </a:pP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71253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sz="2000" b="1" dirty="0" smtClean="0"/>
              <a:t>Which of the following code segments are valid?</a:t>
            </a:r>
          </a:p>
          <a:p>
            <a:pPr indent="0">
              <a:buNone/>
            </a:pPr>
            <a:r>
              <a:rPr lang="en-US" sz="2000" b="1" dirty="0" smtClean="0"/>
              <a:t>Block 1:</a:t>
            </a:r>
          </a:p>
          <a:p>
            <a:pPr indent="0">
              <a:buNone/>
            </a:pPr>
            <a:r>
              <a:rPr lang="en-US" sz="2000" dirty="0"/>
              <a:t>A</a:t>
            </a:r>
            <a:r>
              <a:rPr lang="en-US" sz="2000" dirty="0" smtClean="0"/>
              <a:t>=‘I am a developer’</a:t>
            </a:r>
            <a:endParaRPr lang="en-US" sz="2000" dirty="0"/>
          </a:p>
          <a:p>
            <a:pPr indent="0">
              <a:buNone/>
            </a:pPr>
            <a:r>
              <a:rPr lang="en-US" sz="2000" dirty="0" smtClean="0"/>
              <a:t>print(a)</a:t>
            </a:r>
            <a:endParaRPr lang="en-US" sz="2000" dirty="0"/>
          </a:p>
          <a:p>
            <a:pPr indent="0">
              <a:buNone/>
            </a:pPr>
            <a:endParaRPr lang="en-US" sz="2000" b="1" dirty="0" smtClean="0"/>
          </a:p>
          <a:p>
            <a:pPr indent="0">
              <a:buNone/>
            </a:pPr>
            <a:endParaRPr lang="en-US" sz="2000" b="1" dirty="0" smtClean="0"/>
          </a:p>
          <a:p>
            <a:pPr indent="0">
              <a:buNone/>
            </a:pPr>
            <a:r>
              <a:rPr lang="en-US" sz="2000" b="1" dirty="0" smtClean="0"/>
              <a:t>Block2:</a:t>
            </a:r>
          </a:p>
          <a:p>
            <a:pPr indent="0">
              <a:buNone/>
            </a:pPr>
            <a:r>
              <a:rPr lang="en-US" sz="2000" dirty="0" err="1" smtClean="0"/>
              <a:t>x,y</a:t>
            </a:r>
            <a:r>
              <a:rPr lang="en-US" sz="2000" dirty="0" smtClean="0"/>
              <a:t>=4,7</a:t>
            </a:r>
          </a:p>
          <a:p>
            <a:pPr indent="0">
              <a:buNone/>
            </a:pPr>
            <a:r>
              <a:rPr lang="en-US" sz="2000" dirty="0" smtClean="0"/>
              <a:t>print(</a:t>
            </a:r>
            <a:r>
              <a:rPr lang="en-US" sz="2000" dirty="0" err="1" smtClean="0"/>
              <a:t>x+y</a:t>
            </a:r>
            <a:r>
              <a:rPr lang="en-US" sz="2000" dirty="0" smtClean="0"/>
              <a:t>)</a:t>
            </a:r>
            <a:endParaRPr lang="en-US" sz="2000" dirty="0"/>
          </a:p>
          <a:p>
            <a:pPr indent="0">
              <a:buNone/>
            </a:pP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48704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sz="2000" b="1" dirty="0" smtClean="0"/>
              <a:t>Which of the following code segments are valid?</a:t>
            </a:r>
          </a:p>
          <a:p>
            <a:pPr indent="0">
              <a:buNone/>
            </a:pPr>
            <a:r>
              <a:rPr lang="en-US" sz="2000" b="1" dirty="0" smtClean="0"/>
              <a:t>Block 1:</a:t>
            </a:r>
          </a:p>
          <a:p>
            <a:pPr indent="0">
              <a:buNone/>
            </a:pPr>
            <a:r>
              <a:rPr lang="en-US" sz="2000" dirty="0"/>
              <a:t>A</a:t>
            </a:r>
            <a:r>
              <a:rPr lang="en-US" sz="2000" dirty="0" smtClean="0"/>
              <a:t>=‘I am a developer’</a:t>
            </a:r>
            <a:endParaRPr lang="en-US" sz="2000" dirty="0"/>
          </a:p>
          <a:p>
            <a:pPr indent="0">
              <a:buNone/>
            </a:pPr>
            <a:r>
              <a:rPr lang="en-US" sz="2000" dirty="0" smtClean="0"/>
              <a:t>print(a)</a:t>
            </a:r>
            <a:endParaRPr lang="en-US" sz="2000" dirty="0"/>
          </a:p>
          <a:p>
            <a:pPr indent="0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INVALID: Variable names are case sensitive</a:t>
            </a:r>
          </a:p>
          <a:p>
            <a:pPr indent="0">
              <a:buNone/>
            </a:pPr>
            <a:endParaRPr lang="en-US" sz="2000" b="1" dirty="0" smtClean="0"/>
          </a:p>
          <a:p>
            <a:pPr indent="0">
              <a:buNone/>
            </a:pPr>
            <a:r>
              <a:rPr lang="en-US" sz="2000" b="1" dirty="0" smtClean="0"/>
              <a:t>Block2:</a:t>
            </a:r>
          </a:p>
          <a:p>
            <a:pPr indent="0">
              <a:buNone/>
            </a:pPr>
            <a:r>
              <a:rPr lang="en-US" sz="2000" dirty="0" err="1" smtClean="0"/>
              <a:t>x,y</a:t>
            </a:r>
            <a:r>
              <a:rPr lang="en-US" sz="2000" dirty="0" smtClean="0"/>
              <a:t>=4,7</a:t>
            </a:r>
          </a:p>
          <a:p>
            <a:pPr indent="0">
              <a:buNone/>
            </a:pPr>
            <a:r>
              <a:rPr lang="en-US" sz="2000" dirty="0" smtClean="0"/>
              <a:t>print(</a:t>
            </a:r>
            <a:r>
              <a:rPr lang="en-US" sz="2000" dirty="0" err="1" smtClean="0"/>
              <a:t>x+y</a:t>
            </a:r>
            <a:r>
              <a:rPr lang="en-US" sz="2000" dirty="0" smtClean="0"/>
              <a:t>)</a:t>
            </a:r>
            <a:endParaRPr lang="en-US" sz="2000" dirty="0"/>
          </a:p>
          <a:p>
            <a:pPr indent="0">
              <a:buNone/>
            </a:pPr>
            <a:r>
              <a:rPr lang="en-US" sz="2000" b="1" dirty="0" smtClean="0">
                <a:solidFill>
                  <a:srgbClr val="00B050"/>
                </a:solidFill>
              </a:rPr>
              <a:t>VALID: You can assign multiple variables at the same time</a:t>
            </a:r>
            <a:endParaRPr lang="en-US" sz="2000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41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sz="2000" b="1" dirty="0" smtClean="0"/>
              <a:t>Which of the following code segments are valid?</a:t>
            </a:r>
          </a:p>
          <a:p>
            <a:pPr indent="0">
              <a:buNone/>
            </a:pPr>
            <a:r>
              <a:rPr lang="en-US" sz="2000" b="1" dirty="0" smtClean="0"/>
              <a:t>Block 3:</a:t>
            </a:r>
          </a:p>
          <a:p>
            <a:pPr indent="0">
              <a:buNone/>
            </a:pPr>
            <a:r>
              <a:rPr lang="en-US" sz="2000" dirty="0" smtClean="0"/>
              <a:t>2ValueList=[4,8]</a:t>
            </a:r>
            <a:endParaRPr lang="en-US" sz="2000" dirty="0"/>
          </a:p>
          <a:p>
            <a:pPr indent="0">
              <a:buNone/>
            </a:pPr>
            <a:r>
              <a:rPr lang="en-US" sz="2000" dirty="0" smtClean="0"/>
              <a:t>print(2ValueList[0])</a:t>
            </a:r>
            <a:endParaRPr lang="en-US" sz="2000" dirty="0"/>
          </a:p>
          <a:p>
            <a:pPr indent="0">
              <a:buNone/>
            </a:pPr>
            <a:endParaRPr lang="en-US" sz="2000" b="1" dirty="0" smtClean="0"/>
          </a:p>
          <a:p>
            <a:pPr indent="0">
              <a:buNone/>
            </a:pPr>
            <a:endParaRPr lang="en-US" sz="2000" b="1" dirty="0" smtClean="0"/>
          </a:p>
          <a:p>
            <a:pPr indent="0">
              <a:buNone/>
            </a:pPr>
            <a:r>
              <a:rPr lang="en-US" sz="2000" b="1" dirty="0" smtClean="0"/>
              <a:t>Block4:</a:t>
            </a:r>
          </a:p>
          <a:p>
            <a:pPr indent="0">
              <a:buNone/>
            </a:pPr>
            <a:r>
              <a:rPr lang="en-US" sz="2000" dirty="0" smtClean="0"/>
              <a:t>Text=“Hello GSA”</a:t>
            </a:r>
          </a:p>
          <a:p>
            <a:pPr indent="0">
              <a:buNone/>
            </a:pPr>
            <a:r>
              <a:rPr lang="en-US" sz="2000" dirty="0" smtClean="0"/>
              <a:t>print(Text[4])</a:t>
            </a:r>
            <a:endParaRPr lang="en-US" sz="2000" dirty="0"/>
          </a:p>
          <a:p>
            <a:pPr indent="0">
              <a:buNone/>
            </a:pP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408134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sz="2000" b="1" dirty="0" smtClean="0"/>
              <a:t>Which of the following code segments are valid?</a:t>
            </a:r>
          </a:p>
          <a:p>
            <a:pPr indent="0">
              <a:buNone/>
            </a:pPr>
            <a:r>
              <a:rPr lang="en-US" sz="2000" b="1" dirty="0" smtClean="0"/>
              <a:t>Block 3:</a:t>
            </a:r>
          </a:p>
          <a:p>
            <a:pPr indent="0">
              <a:buNone/>
            </a:pPr>
            <a:r>
              <a:rPr lang="en-US" sz="2000" dirty="0" smtClean="0"/>
              <a:t>2ValueList=[4,8]</a:t>
            </a:r>
            <a:endParaRPr lang="en-US" sz="2000" dirty="0"/>
          </a:p>
          <a:p>
            <a:pPr indent="0">
              <a:buNone/>
            </a:pPr>
            <a:r>
              <a:rPr lang="en-US" sz="2000" dirty="0" smtClean="0"/>
              <a:t>print(2ValueList[0])</a:t>
            </a:r>
            <a:endParaRPr lang="en-US" sz="2000" dirty="0"/>
          </a:p>
          <a:p>
            <a:pPr indent="0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INVALID: A Variable Name cannot start with a number</a:t>
            </a:r>
          </a:p>
          <a:p>
            <a:pPr indent="0">
              <a:buNone/>
            </a:pPr>
            <a:endParaRPr lang="en-US" sz="2000" b="1" dirty="0" smtClean="0"/>
          </a:p>
          <a:p>
            <a:pPr indent="0">
              <a:buNone/>
            </a:pPr>
            <a:r>
              <a:rPr lang="en-US" sz="2000" b="1" dirty="0" smtClean="0"/>
              <a:t>Block4:</a:t>
            </a:r>
          </a:p>
          <a:p>
            <a:pPr indent="0">
              <a:buNone/>
            </a:pPr>
            <a:r>
              <a:rPr lang="en-US" sz="2000" dirty="0" smtClean="0"/>
              <a:t>Text=“Hello GSA”</a:t>
            </a:r>
          </a:p>
          <a:p>
            <a:pPr indent="0">
              <a:buNone/>
            </a:pPr>
            <a:r>
              <a:rPr lang="en-US" sz="2000" dirty="0" smtClean="0"/>
              <a:t>print(Text[4])</a:t>
            </a:r>
            <a:endParaRPr lang="en-US" sz="2000" dirty="0"/>
          </a:p>
          <a:p>
            <a:pPr indent="0">
              <a:buNone/>
            </a:pPr>
            <a:r>
              <a:rPr lang="en-US" sz="2000" b="1" dirty="0" smtClean="0">
                <a:solidFill>
                  <a:srgbClr val="00B050"/>
                </a:solidFill>
              </a:rPr>
              <a:t>VALID: A String is a sequence object, closer to a tuple</a:t>
            </a:r>
            <a:endParaRPr lang="en-US" sz="2000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69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sz="2000" b="1" dirty="0" smtClean="0"/>
              <a:t>What is the output of the following?</a:t>
            </a:r>
          </a:p>
          <a:p>
            <a:pPr indent="0">
              <a:buNone/>
            </a:pPr>
            <a:endParaRPr lang="en-US" sz="2000" dirty="0" smtClean="0"/>
          </a:p>
          <a:p>
            <a:pPr indent="0">
              <a:buNone/>
            </a:pPr>
            <a:r>
              <a:rPr lang="en-US" sz="2000" dirty="0" smtClean="0"/>
              <a:t>x=‘3’</a:t>
            </a:r>
          </a:p>
          <a:p>
            <a:pPr indent="0">
              <a:buNone/>
            </a:pPr>
            <a:r>
              <a:rPr lang="en-US" sz="2000" dirty="0" smtClean="0"/>
              <a:t>y=17</a:t>
            </a:r>
          </a:p>
          <a:p>
            <a:pPr indent="0">
              <a:buNone/>
            </a:pPr>
            <a:r>
              <a:rPr lang="en-US" sz="2000" dirty="0"/>
              <a:t>print(</a:t>
            </a:r>
            <a:r>
              <a:rPr lang="en-US" sz="2000" dirty="0" err="1"/>
              <a:t>int</a:t>
            </a:r>
            <a:r>
              <a:rPr lang="en-US" sz="2000" dirty="0"/>
              <a:t>(x)+</a:t>
            </a:r>
            <a:r>
              <a:rPr lang="en-US" sz="2000" dirty="0" err="1"/>
              <a:t>int</a:t>
            </a:r>
            <a:r>
              <a:rPr lang="en-US" sz="2000" dirty="0"/>
              <a:t>(</a:t>
            </a:r>
            <a:r>
              <a:rPr lang="en-US" sz="2000" dirty="0" err="1"/>
              <a:t>x+str</a:t>
            </a:r>
            <a:r>
              <a:rPr lang="en-US" sz="2000" dirty="0"/>
              <a:t>(y)))</a:t>
            </a:r>
          </a:p>
          <a:p>
            <a:pPr indent="0">
              <a:buNone/>
            </a:pPr>
            <a:r>
              <a:rPr lang="en-US" sz="2000" dirty="0"/>
              <a:t>print(</a:t>
            </a:r>
            <a:r>
              <a:rPr lang="en-US" sz="2000" dirty="0" err="1"/>
              <a:t>int</a:t>
            </a:r>
            <a:r>
              <a:rPr lang="en-US" sz="2000" dirty="0"/>
              <a:t>(x)+</a:t>
            </a:r>
            <a:r>
              <a:rPr lang="en-US" sz="2000" dirty="0" err="1"/>
              <a:t>int</a:t>
            </a:r>
            <a:r>
              <a:rPr lang="en-US" sz="2000" dirty="0"/>
              <a:t>(</a:t>
            </a:r>
            <a:r>
              <a:rPr lang="en-US" sz="2000" dirty="0" err="1"/>
              <a:t>str</a:t>
            </a:r>
            <a:r>
              <a:rPr lang="en-US" sz="2000" dirty="0"/>
              <a:t>(y)))</a:t>
            </a: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04382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SA IT 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8973</TotalTime>
  <Words>1016</Words>
  <Application>Microsoft Office PowerPoint</Application>
  <PresentationFormat>On-screen Show (4:3)</PresentationFormat>
  <Paragraphs>223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Arial Narrow</vt:lpstr>
      <vt:lpstr>Consolas</vt:lpstr>
      <vt:lpstr>Georgia</vt:lpstr>
      <vt:lpstr>Noto Sans Symbols</vt:lpstr>
      <vt:lpstr>Wingdings</vt:lpstr>
      <vt:lpstr>GSA IT Template</vt:lpstr>
      <vt:lpstr>PowerPoint Presentation</vt:lpstr>
      <vt:lpstr>PowerPoint Presentation</vt:lpstr>
      <vt:lpstr>Exercise 1</vt:lpstr>
      <vt:lpstr>Exercise 1</vt:lpstr>
      <vt:lpstr>Exercise 2</vt:lpstr>
      <vt:lpstr>Exercise 2</vt:lpstr>
      <vt:lpstr>Exercise 2</vt:lpstr>
      <vt:lpstr>Exercise 2</vt:lpstr>
      <vt:lpstr>Exercise 3</vt:lpstr>
      <vt:lpstr>Exercise 3</vt:lpstr>
      <vt:lpstr>Checkpoint</vt:lpstr>
      <vt:lpstr>Exercise 4</vt:lpstr>
      <vt:lpstr>Exercise 4</vt:lpstr>
      <vt:lpstr>Exercise 5</vt:lpstr>
      <vt:lpstr>Exercise 5</vt:lpstr>
      <vt:lpstr>Exercise 6</vt:lpstr>
      <vt:lpstr>Exercise 6</vt:lpstr>
      <vt:lpstr>Checkpoint</vt:lpstr>
      <vt:lpstr>Exercise 7</vt:lpstr>
      <vt:lpstr>Exercise 7</vt:lpstr>
      <vt:lpstr>Checkpoint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JasmeenMBowmaster</dc:creator>
  <cp:lastModifiedBy>Windows User</cp:lastModifiedBy>
  <cp:revision>170</cp:revision>
  <dcterms:modified xsi:type="dcterms:W3CDTF">2018-03-28T18:34:50Z</dcterms:modified>
</cp:coreProperties>
</file>