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24"/>
      <p:bold r:id="rId25"/>
      <p:italic r:id="rId26"/>
      <p:boldItalic r:id="rId27"/>
    </p:embeddedFont>
    <p:embeddedFont>
      <p:font typeface="Source Sans Pro" panose="020B0603030403020204" pitchFamily="34" charset="0"/>
      <p:regular r:id="rId28"/>
      <p:bold r:id="rId29"/>
      <p:italic r:id="rId30"/>
      <p:boldItalic r:id="rId31"/>
    </p:embeddedFont>
    <p:embeddedFont>
      <p:font typeface="Source Sans Pro SemiBold" panose="020B0603030403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28"/>
  </p:normalViewPr>
  <p:slideViewPr>
    <p:cSldViewPr snapToGrid="0" snapToObjects="1">
      <p:cViewPr varScale="1">
        <p:scale>
          <a:sx n="154" d="100"/>
          <a:sy n="154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saauctions.gov/gsaauctions/gsaauctions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eb21fd7af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eb21fd7af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Nikki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5dccac21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5dccac21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5dccac21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95dccac21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b6813a28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b6813a28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5dccac21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5dccac21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95dccac213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95dccac213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5dccac21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95dccac21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5dccac21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95dccac213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8bd9dbc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8bd9dbc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 demo using Accessibility Insights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https://gsaauctions.gov/gsaauctions/gsaauctions/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A TIME LIMIT ON THIS ROBERT (said in Nikki’s voice)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6813a28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6813a28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b6813a281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b6813a281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8bd9dbc4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8bd9dbc4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Nikki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b6813a281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b6813a281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eb21fd7af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eb21fd7af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5dccac2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5dccac2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5dccac21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5dccac21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5dccac21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95dccac21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5dccac21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5dccac21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5dccac21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95dccac21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5dccac21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95dccac21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4c3e77d24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4c3e77d24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8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Dark" type="title">
  <p:cSld name="TITLE">
    <p:bg>
      <p:bgPr>
        <a:solidFill>
          <a:srgbClr val="202020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8450" y="525013"/>
            <a:ext cx="7386600" cy="16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CFFF"/>
              </a:buClr>
              <a:buSzPts val="5000"/>
              <a:buNone/>
              <a:defRPr sz="5000" b="1">
                <a:solidFill>
                  <a:srgbClr val="00C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35281" y="2270704"/>
            <a:ext cx="43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FFF"/>
              </a:buClr>
              <a:buSzPts val="1400"/>
              <a:buNone/>
              <a:defRPr sz="1400">
                <a:solidFill>
                  <a:srgbClr val="00C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6E7C"/>
              </a:buClr>
              <a:buSzPts val="1600"/>
              <a:buNone/>
              <a:defRPr>
                <a:solidFill>
                  <a:srgbClr val="206E7C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6E7C"/>
              </a:buClr>
              <a:buSzPts val="1600"/>
              <a:buNone/>
              <a:defRPr>
                <a:solidFill>
                  <a:srgbClr val="206E7C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6E7C"/>
              </a:buClr>
              <a:buSzPts val="1400"/>
              <a:buNone/>
              <a:defRPr>
                <a:solidFill>
                  <a:srgbClr val="206E7C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6E7C"/>
              </a:buClr>
              <a:buSzPts val="1200"/>
              <a:buNone/>
              <a:defRPr>
                <a:solidFill>
                  <a:srgbClr val="206E7C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6E7C"/>
              </a:buClr>
              <a:buSzPts val="1000"/>
              <a:buNone/>
              <a:defRPr>
                <a:solidFill>
                  <a:srgbClr val="206E7C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6E7C"/>
              </a:buClr>
              <a:buSzPts val="1000"/>
              <a:buNone/>
              <a:defRPr>
                <a:solidFill>
                  <a:srgbClr val="206E7C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6E7C"/>
              </a:buClr>
              <a:buSzPts val="1000"/>
              <a:buNone/>
              <a:defRPr>
                <a:solidFill>
                  <a:srgbClr val="206E7C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6E7C"/>
              </a:buClr>
              <a:buSzPts val="1000"/>
              <a:buNone/>
              <a:defRPr>
                <a:solidFill>
                  <a:srgbClr val="206E7C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825510" y="4444055"/>
            <a:ext cx="2736000" cy="2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- Dark">
  <p:cSld name="TITLE_AND_BODY_2_1_1_1_1_3_1">
    <p:bg>
      <p:bgPr>
        <a:solidFill>
          <a:srgbClr val="202020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ctrTitle"/>
          </p:nvPr>
        </p:nvSpPr>
        <p:spPr>
          <a:xfrm>
            <a:off x="718662" y="614727"/>
            <a:ext cx="7386600" cy="8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FFF"/>
              </a:buClr>
              <a:buSzPts val="2600"/>
              <a:buNone/>
              <a:defRPr sz="2600" b="1">
                <a:solidFill>
                  <a:srgbClr val="00C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ubTitle" idx="1"/>
          </p:nvPr>
        </p:nvSpPr>
        <p:spPr>
          <a:xfrm>
            <a:off x="718647" y="292250"/>
            <a:ext cx="50175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2"/>
          </p:nvPr>
        </p:nvSpPr>
        <p:spPr>
          <a:xfrm>
            <a:off x="737118" y="2495159"/>
            <a:ext cx="2258100" cy="13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3"/>
          </p:nvPr>
        </p:nvSpPr>
        <p:spPr>
          <a:xfrm>
            <a:off x="3323393" y="2495159"/>
            <a:ext cx="2258100" cy="13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4"/>
          </p:nvPr>
        </p:nvSpPr>
        <p:spPr>
          <a:xfrm>
            <a:off x="5909667" y="2495159"/>
            <a:ext cx="2258100" cy="13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/>
          <p:nvPr/>
        </p:nvSpPr>
        <p:spPr>
          <a:xfrm>
            <a:off x="815525" y="1865324"/>
            <a:ext cx="467100" cy="467100"/>
          </a:xfrm>
          <a:prstGeom prst="ellipse">
            <a:avLst/>
          </a:prstGeom>
          <a:solidFill>
            <a:srgbClr val="00C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" name="Google Shape;44;p11"/>
          <p:cNvSpPr txBox="1"/>
          <p:nvPr/>
        </p:nvSpPr>
        <p:spPr>
          <a:xfrm>
            <a:off x="811575" y="1876000"/>
            <a:ext cx="4671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C30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1800">
              <a:solidFill>
                <a:srgbClr val="1C304A"/>
              </a:solidFill>
            </a:endParaRPr>
          </a:p>
        </p:txBody>
      </p:sp>
      <p:sp>
        <p:nvSpPr>
          <p:cNvPr id="45" name="Google Shape;45;p11"/>
          <p:cNvSpPr/>
          <p:nvPr/>
        </p:nvSpPr>
        <p:spPr>
          <a:xfrm>
            <a:off x="3375583" y="1865324"/>
            <a:ext cx="467100" cy="467100"/>
          </a:xfrm>
          <a:prstGeom prst="ellipse">
            <a:avLst/>
          </a:prstGeom>
          <a:solidFill>
            <a:srgbClr val="00C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" name="Google Shape;46;p11"/>
          <p:cNvSpPr txBox="1"/>
          <p:nvPr/>
        </p:nvSpPr>
        <p:spPr>
          <a:xfrm>
            <a:off x="3371633" y="1876000"/>
            <a:ext cx="4671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C30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1800">
              <a:solidFill>
                <a:srgbClr val="1C304A"/>
              </a:solidFill>
            </a:endParaRPr>
          </a:p>
        </p:txBody>
      </p:sp>
      <p:sp>
        <p:nvSpPr>
          <p:cNvPr id="47" name="Google Shape;47;p11"/>
          <p:cNvSpPr/>
          <p:nvPr/>
        </p:nvSpPr>
        <p:spPr>
          <a:xfrm>
            <a:off x="5993435" y="1865324"/>
            <a:ext cx="467100" cy="467100"/>
          </a:xfrm>
          <a:prstGeom prst="ellipse">
            <a:avLst/>
          </a:prstGeom>
          <a:solidFill>
            <a:srgbClr val="00C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" name="Google Shape;48;p11"/>
          <p:cNvSpPr txBox="1"/>
          <p:nvPr/>
        </p:nvSpPr>
        <p:spPr>
          <a:xfrm>
            <a:off x="5989485" y="1876000"/>
            <a:ext cx="4671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C30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1800">
              <a:solidFill>
                <a:srgbClr val="1C304A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- Light">
  <p:cSld name="TITLE_AND_BODY_2_1_1_1_1_2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ctrTitle"/>
          </p:nvPr>
        </p:nvSpPr>
        <p:spPr>
          <a:xfrm>
            <a:off x="712850" y="289402"/>
            <a:ext cx="7386600" cy="8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B99"/>
              </a:buClr>
              <a:buSzPts val="2600"/>
              <a:buNone/>
              <a:defRPr sz="2600" b="1">
                <a:solidFill>
                  <a:srgbClr val="046B9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712850" y="1662375"/>
            <a:ext cx="7802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000"/>
              <a:buChar char="●"/>
              <a:defRPr>
                <a:solidFill>
                  <a:srgbClr val="1C304A"/>
                </a:solidFill>
              </a:defRPr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Clr>
                <a:srgbClr val="1C304A"/>
              </a:buClr>
              <a:buSzPts val="1600"/>
              <a:buChar char="○"/>
              <a:defRPr>
                <a:solidFill>
                  <a:srgbClr val="1C304A"/>
                </a:solidFill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rgbClr val="1C304A"/>
              </a:buClr>
              <a:buSzPts val="1600"/>
              <a:buChar char="■"/>
              <a:defRPr>
                <a:solidFill>
                  <a:srgbClr val="1C304A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1C304A"/>
              </a:buClr>
              <a:buSzPts val="1400"/>
              <a:buChar char="●"/>
              <a:defRPr>
                <a:solidFill>
                  <a:srgbClr val="1C304A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1C304A"/>
              </a:buClr>
              <a:buSzPts val="1200"/>
              <a:buChar char="○"/>
              <a:defRPr>
                <a:solidFill>
                  <a:srgbClr val="1C304A"/>
                </a:solidFill>
              </a:defRPr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1C304A"/>
              </a:buClr>
              <a:buSzPts val="1000"/>
              <a:buChar char="■"/>
              <a:defRPr>
                <a:solidFill>
                  <a:srgbClr val="1C304A"/>
                </a:solidFill>
              </a:defRPr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1C304A"/>
              </a:buClr>
              <a:buSzPts val="1000"/>
              <a:buChar char="●"/>
              <a:defRPr>
                <a:solidFill>
                  <a:srgbClr val="1C304A"/>
                </a:solidFill>
              </a:defRPr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1C304A"/>
              </a:buClr>
              <a:buSzPts val="1000"/>
              <a:buChar char="○"/>
              <a:defRPr>
                <a:solidFill>
                  <a:srgbClr val="1C304A"/>
                </a:solidFill>
              </a:defRPr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1C304A"/>
              </a:buClr>
              <a:buSzPts val="1000"/>
              <a:buChar char="■"/>
              <a:defRPr>
                <a:solidFill>
                  <a:srgbClr val="1C304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 - Light">
  <p:cSld name="TITLE_AND_BODY_2_1_1_1_1_1"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ctrTitle"/>
          </p:nvPr>
        </p:nvSpPr>
        <p:spPr>
          <a:xfrm>
            <a:off x="718662" y="614727"/>
            <a:ext cx="7386600" cy="8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B99"/>
              </a:buClr>
              <a:buSzPts val="2600"/>
              <a:buNone/>
              <a:defRPr sz="2600" b="1">
                <a:solidFill>
                  <a:srgbClr val="046B9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725280" y="1722020"/>
            <a:ext cx="3617700" cy="2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2"/>
          </p:nvPr>
        </p:nvSpPr>
        <p:spPr>
          <a:xfrm>
            <a:off x="4675870" y="1745270"/>
            <a:ext cx="3617700" cy="2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3"/>
          </p:nvPr>
        </p:nvSpPr>
        <p:spPr>
          <a:xfrm>
            <a:off x="718647" y="292250"/>
            <a:ext cx="50175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1C304A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- Light">
  <p:cSld name="TITLE_AND_TWO_COLUMNS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737118" y="2471784"/>
            <a:ext cx="2258100" cy="13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435775" y="4943725"/>
            <a:ext cx="116700" cy="13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2"/>
          </p:nvPr>
        </p:nvSpPr>
        <p:spPr>
          <a:xfrm>
            <a:off x="3323393" y="2471784"/>
            <a:ext cx="2258100" cy="13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3"/>
          </p:nvPr>
        </p:nvSpPr>
        <p:spPr>
          <a:xfrm>
            <a:off x="5909667" y="2471784"/>
            <a:ext cx="2258100" cy="13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718662" y="614727"/>
            <a:ext cx="7386600" cy="8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B99"/>
              </a:buClr>
              <a:buSzPts val="2600"/>
              <a:buNone/>
              <a:defRPr sz="2600" b="1">
                <a:solidFill>
                  <a:srgbClr val="046B9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4"/>
          </p:nvPr>
        </p:nvSpPr>
        <p:spPr>
          <a:xfrm>
            <a:off x="718647" y="292250"/>
            <a:ext cx="50175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1C304A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815525" y="1841949"/>
            <a:ext cx="467100" cy="467100"/>
          </a:xfrm>
          <a:prstGeom prst="ellipse">
            <a:avLst/>
          </a:prstGeom>
          <a:solidFill>
            <a:srgbClr val="046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811575" y="1852625"/>
            <a:ext cx="4671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1800"/>
          </a:p>
        </p:txBody>
      </p:sp>
      <p:sp>
        <p:nvSpPr>
          <p:cNvPr id="66" name="Google Shape;66;p14"/>
          <p:cNvSpPr/>
          <p:nvPr/>
        </p:nvSpPr>
        <p:spPr>
          <a:xfrm>
            <a:off x="3375583" y="1841949"/>
            <a:ext cx="467100" cy="467100"/>
          </a:xfrm>
          <a:prstGeom prst="ellipse">
            <a:avLst/>
          </a:prstGeom>
          <a:solidFill>
            <a:srgbClr val="046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371633" y="1852625"/>
            <a:ext cx="4671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1800"/>
          </a:p>
        </p:txBody>
      </p:sp>
      <p:sp>
        <p:nvSpPr>
          <p:cNvPr id="68" name="Google Shape;68;p14"/>
          <p:cNvSpPr/>
          <p:nvPr/>
        </p:nvSpPr>
        <p:spPr>
          <a:xfrm>
            <a:off x="5993435" y="1841949"/>
            <a:ext cx="467100" cy="467100"/>
          </a:xfrm>
          <a:prstGeom prst="ellipse">
            <a:avLst/>
          </a:prstGeom>
          <a:solidFill>
            <a:srgbClr val="046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989485" y="1852625"/>
            <a:ext cx="4671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18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 Icons - Light">
  <p:cSld name="TITLE_AND_TWO_COLUMNS_1_2"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1493788" y="1694407"/>
            <a:ext cx="2622900" cy="8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815525" y="1804118"/>
            <a:ext cx="611400" cy="611400"/>
          </a:xfrm>
          <a:prstGeom prst="ellipse">
            <a:avLst/>
          </a:prstGeom>
          <a:solidFill>
            <a:srgbClr val="00C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4349050" y="1804118"/>
            <a:ext cx="611400" cy="611400"/>
          </a:xfrm>
          <a:prstGeom prst="ellipse">
            <a:avLst/>
          </a:prstGeom>
          <a:solidFill>
            <a:srgbClr val="00C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2"/>
          </p:nvPr>
        </p:nvSpPr>
        <p:spPr>
          <a:xfrm>
            <a:off x="5027312" y="1694407"/>
            <a:ext cx="2622900" cy="8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3"/>
          </p:nvPr>
        </p:nvSpPr>
        <p:spPr>
          <a:xfrm>
            <a:off x="1493788" y="3313631"/>
            <a:ext cx="2622900" cy="8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815525" y="3427125"/>
            <a:ext cx="611400" cy="611400"/>
          </a:xfrm>
          <a:prstGeom prst="ellipse">
            <a:avLst/>
          </a:prstGeom>
          <a:solidFill>
            <a:srgbClr val="00C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4349050" y="3427125"/>
            <a:ext cx="611400" cy="611400"/>
          </a:xfrm>
          <a:prstGeom prst="ellipse">
            <a:avLst/>
          </a:prstGeom>
          <a:solidFill>
            <a:srgbClr val="00C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4"/>
          </p:nvPr>
        </p:nvSpPr>
        <p:spPr>
          <a:xfrm>
            <a:off x="5027312" y="3313631"/>
            <a:ext cx="2622900" cy="8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712850" y="289402"/>
            <a:ext cx="7386600" cy="8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600"/>
              <a:buNone/>
              <a:defRPr sz="2600" b="1">
                <a:solidFill>
                  <a:srgbClr val="1C304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ight - 2 column icons">
  <p:cSld name="TITLE_AND_TWO_COLUMNS_1_2_1">
    <p:bg>
      <p:bgPr>
        <a:solidFill>
          <a:srgbClr val="00C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1493788" y="1694407"/>
            <a:ext cx="2622900" cy="8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815525" y="1804118"/>
            <a:ext cx="611400" cy="611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4349050" y="1804118"/>
            <a:ext cx="611400" cy="611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2"/>
          </p:nvPr>
        </p:nvSpPr>
        <p:spPr>
          <a:xfrm>
            <a:off x="5027312" y="1694407"/>
            <a:ext cx="2622900" cy="8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3"/>
          </p:nvPr>
        </p:nvSpPr>
        <p:spPr>
          <a:xfrm>
            <a:off x="1493788" y="3313631"/>
            <a:ext cx="2622900" cy="8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815525" y="3427125"/>
            <a:ext cx="611400" cy="611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4349050" y="3427125"/>
            <a:ext cx="611400" cy="611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4"/>
          </p:nvPr>
        </p:nvSpPr>
        <p:spPr>
          <a:xfrm>
            <a:off x="5027312" y="3313631"/>
            <a:ext cx="2622900" cy="8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ctrTitle"/>
          </p:nvPr>
        </p:nvSpPr>
        <p:spPr>
          <a:xfrm>
            <a:off x="712850" y="289402"/>
            <a:ext cx="7386600" cy="8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600"/>
              <a:buNone/>
              <a:defRPr sz="2600" b="1">
                <a:solidFill>
                  <a:srgbClr val="1C304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rdered List - Light">
  <p:cSld name="TITLE_AND_TWO_COLUMNS_1_2_1_1">
    <p:bg>
      <p:bgPr>
        <a:solidFill>
          <a:srgbClr val="FFFF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8472450" y="4765389"/>
            <a:ext cx="548700" cy="2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600">
                <a:solidFill>
                  <a:srgbClr val="000000"/>
                </a:solidFill>
              </a:defRPr>
            </a:lvl1pPr>
            <a:lvl2pPr lvl="1" rtl="0">
              <a:buNone/>
              <a:defRPr sz="600">
                <a:solidFill>
                  <a:srgbClr val="000000"/>
                </a:solidFill>
              </a:defRPr>
            </a:lvl2pPr>
            <a:lvl3pPr lvl="2" rtl="0">
              <a:buNone/>
              <a:defRPr sz="600">
                <a:solidFill>
                  <a:srgbClr val="000000"/>
                </a:solidFill>
              </a:defRPr>
            </a:lvl3pPr>
            <a:lvl4pPr lvl="3" rtl="0">
              <a:buNone/>
              <a:defRPr sz="600">
                <a:solidFill>
                  <a:srgbClr val="000000"/>
                </a:solidFill>
              </a:defRPr>
            </a:lvl4pPr>
            <a:lvl5pPr lvl="4" rtl="0">
              <a:buNone/>
              <a:defRPr sz="600">
                <a:solidFill>
                  <a:srgbClr val="000000"/>
                </a:solidFill>
              </a:defRPr>
            </a:lvl5pPr>
            <a:lvl6pPr lvl="5" rtl="0">
              <a:buNone/>
              <a:defRPr sz="600">
                <a:solidFill>
                  <a:srgbClr val="000000"/>
                </a:solidFill>
              </a:defRPr>
            </a:lvl6pPr>
            <a:lvl7pPr lvl="6" rtl="0">
              <a:buNone/>
              <a:defRPr sz="600">
                <a:solidFill>
                  <a:srgbClr val="000000"/>
                </a:solidFill>
              </a:defRPr>
            </a:lvl7pPr>
            <a:lvl8pPr lvl="7" rtl="0">
              <a:buNone/>
              <a:defRPr sz="600">
                <a:solidFill>
                  <a:srgbClr val="000000"/>
                </a:solidFill>
              </a:defRPr>
            </a:lvl8pPr>
            <a:lvl9pPr lvl="8" rtl="0">
              <a:buNone/>
              <a:defRPr sz="600">
                <a:solidFill>
                  <a:srgbClr val="000000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ctrTitle"/>
          </p:nvPr>
        </p:nvSpPr>
        <p:spPr>
          <a:xfrm>
            <a:off x="718662" y="614727"/>
            <a:ext cx="7386600" cy="8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B99"/>
              </a:buClr>
              <a:buSzPts val="2600"/>
              <a:buNone/>
              <a:defRPr sz="2600" b="1">
                <a:solidFill>
                  <a:srgbClr val="046B9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ubTitle" idx="1"/>
          </p:nvPr>
        </p:nvSpPr>
        <p:spPr>
          <a:xfrm>
            <a:off x="718647" y="292250"/>
            <a:ext cx="50175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1C304A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829100" y="1789525"/>
            <a:ext cx="1403700" cy="213750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00C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7200" b="1">
              <a:solidFill>
                <a:srgbClr val="00C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2"/>
          </p:nvPr>
        </p:nvSpPr>
        <p:spPr>
          <a:xfrm>
            <a:off x="873513" y="3007750"/>
            <a:ext cx="12789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 b="1">
                <a:solidFill>
                  <a:srgbClr val="FFFFFF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2359300" y="1789525"/>
            <a:ext cx="1403700" cy="213750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00C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7200" b="1">
              <a:solidFill>
                <a:srgbClr val="00C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3"/>
          </p:nvPr>
        </p:nvSpPr>
        <p:spPr>
          <a:xfrm>
            <a:off x="2403713" y="3007750"/>
            <a:ext cx="12789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 b="1">
                <a:solidFill>
                  <a:srgbClr val="FFFFFF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3889500" y="1789525"/>
            <a:ext cx="1403700" cy="213750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00C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7200" b="1">
              <a:solidFill>
                <a:srgbClr val="00C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4"/>
          </p:nvPr>
        </p:nvSpPr>
        <p:spPr>
          <a:xfrm>
            <a:off x="3933913" y="3007750"/>
            <a:ext cx="12789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 b="1">
                <a:solidFill>
                  <a:srgbClr val="FFFFFF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5419700" y="1789525"/>
            <a:ext cx="1403700" cy="213750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00C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sz="7200" b="1">
              <a:solidFill>
                <a:srgbClr val="00C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5"/>
          </p:nvPr>
        </p:nvSpPr>
        <p:spPr>
          <a:xfrm>
            <a:off x="5464113" y="3007750"/>
            <a:ext cx="12789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 b="1">
                <a:solidFill>
                  <a:srgbClr val="FFFFFF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6949900" y="1789525"/>
            <a:ext cx="1403700" cy="213750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00C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sz="7200" b="1">
              <a:solidFill>
                <a:srgbClr val="00C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6"/>
          </p:nvPr>
        </p:nvSpPr>
        <p:spPr>
          <a:xfrm>
            <a:off x="6994313" y="3007750"/>
            <a:ext cx="12789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 b="1">
                <a:solidFill>
                  <a:srgbClr val="FFFFFF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- Light">
  <p:cSld name="CUSTOM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ubTitle" idx="1"/>
          </p:nvPr>
        </p:nvSpPr>
        <p:spPr>
          <a:xfrm>
            <a:off x="718647" y="292250"/>
            <a:ext cx="50175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1C304A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ctrTitle"/>
          </p:nvPr>
        </p:nvSpPr>
        <p:spPr>
          <a:xfrm>
            <a:off x="718662" y="614727"/>
            <a:ext cx="7386600" cy="8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B99"/>
              </a:buClr>
              <a:buSzPts val="2600"/>
              <a:buNone/>
              <a:defRPr sz="2600" b="1">
                <a:solidFill>
                  <a:srgbClr val="046B9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">
  <p:cSld name="MAIN_POINT">
    <p:bg>
      <p:bgPr>
        <a:solidFill>
          <a:srgbClr val="666666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 rotWithShape="1">
          <a:blip r:embed="rId2">
            <a:alphaModFix/>
          </a:blip>
          <a:srcRect l="6272" t="6909" r="11416" b="30901"/>
          <a:stretch/>
        </p:blipFill>
        <p:spPr>
          <a:xfrm>
            <a:off x="-9525" y="-39168"/>
            <a:ext cx="9162900" cy="519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3868900" y="3578887"/>
            <a:ext cx="4891200" cy="975900"/>
          </a:xfrm>
          <a:prstGeom prst="rect">
            <a:avLst/>
          </a:prstGeom>
          <a:solidFill>
            <a:srgbClr val="00CFFF"/>
          </a:solidFill>
          <a:ln>
            <a:noFill/>
          </a:ln>
        </p:spPr>
        <p:txBody>
          <a:bodyPr spcFirstLastPara="1" wrap="square" lIns="167425" tIns="167425" rIns="167425" bIns="167425" anchor="t" anchorCtr="0">
            <a:noAutofit/>
          </a:bodyPr>
          <a:lstStyle/>
          <a:p>
            <a:pPr marL="0" marR="0" lvl="1" indent="88900" algn="l" rtl="0">
              <a:spcBef>
                <a:spcPts val="700"/>
              </a:spcBef>
              <a:spcAft>
                <a:spcPts val="0"/>
              </a:spcAft>
              <a:buNone/>
            </a:pPr>
            <a:endParaRPr sz="1700" b="0" i="1" u="none" strike="noStrike" cap="none">
              <a:solidFill>
                <a:srgbClr val="26818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0" name="Google Shape;110;p19"/>
          <p:cNvSpPr txBox="1">
            <a:spLocks noGrp="1"/>
          </p:cNvSpPr>
          <p:nvPr>
            <p:ph type="ctrTitle"/>
          </p:nvPr>
        </p:nvSpPr>
        <p:spPr>
          <a:xfrm>
            <a:off x="4035650" y="3697025"/>
            <a:ext cx="44898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3600"/>
              <a:buNone/>
              <a:defRPr sz="3600" b="1">
                <a:solidFill>
                  <a:srgbClr val="1C304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Image - Dark">
  <p:cSld name="SECTION_TITLE_AND_DESCRIPTION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 rotWithShape="1">
          <a:blip r:embed="rId2">
            <a:alphaModFix/>
          </a:blip>
          <a:srcRect l="47425" t="6909" r="11420" b="30901"/>
          <a:stretch/>
        </p:blipFill>
        <p:spPr>
          <a:xfrm>
            <a:off x="4572000" y="-42840"/>
            <a:ext cx="4619100" cy="52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/>
          <p:nvPr/>
        </p:nvSpPr>
        <p:spPr>
          <a:xfrm>
            <a:off x="-47100" y="-11850"/>
            <a:ext cx="4619100" cy="521580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ctrTitle"/>
          </p:nvPr>
        </p:nvSpPr>
        <p:spPr>
          <a:xfrm>
            <a:off x="718656" y="614725"/>
            <a:ext cx="3494700" cy="8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FFF"/>
              </a:buClr>
              <a:buSzPts val="2600"/>
              <a:buNone/>
              <a:defRPr sz="2600" b="1">
                <a:solidFill>
                  <a:srgbClr val="00C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725275" y="1722025"/>
            <a:ext cx="3104700" cy="2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subTitle" idx="2"/>
          </p:nvPr>
        </p:nvSpPr>
        <p:spPr>
          <a:xfrm>
            <a:off x="718649" y="292250"/>
            <a:ext cx="35463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Light" type="secHead">
  <p:cSld name="SECTION_HEADER">
    <p:bg>
      <p:bgPr>
        <a:solidFill>
          <a:srgbClr val="FFFFFF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712840" y="536231"/>
            <a:ext cx="7386600" cy="9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5000"/>
              <a:buNone/>
              <a:defRPr sz="5000" b="1">
                <a:solidFill>
                  <a:srgbClr val="1C304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5000"/>
              <a:buNone/>
              <a:defRPr sz="5000">
                <a:solidFill>
                  <a:srgbClr val="1C30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5000"/>
              <a:buNone/>
              <a:defRPr sz="5000">
                <a:solidFill>
                  <a:srgbClr val="1C30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5000"/>
              <a:buNone/>
              <a:defRPr sz="5000">
                <a:solidFill>
                  <a:srgbClr val="1C30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5000"/>
              <a:buNone/>
              <a:defRPr sz="5000">
                <a:solidFill>
                  <a:srgbClr val="1C30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5000"/>
              <a:buNone/>
              <a:defRPr sz="5000">
                <a:solidFill>
                  <a:srgbClr val="1C30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5000"/>
              <a:buNone/>
              <a:defRPr sz="5000">
                <a:solidFill>
                  <a:srgbClr val="1C30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5000"/>
              <a:buNone/>
              <a:defRPr sz="5000">
                <a:solidFill>
                  <a:srgbClr val="1C30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5000"/>
              <a:buNone/>
              <a:defRPr sz="5000">
                <a:solidFill>
                  <a:srgbClr val="1C304A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29681" y="2287534"/>
            <a:ext cx="43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1400"/>
              <a:buNone/>
              <a:defRPr sz="1400">
                <a:solidFill>
                  <a:srgbClr val="1C304A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1600"/>
              <a:buNone/>
              <a:defRPr>
                <a:solidFill>
                  <a:srgbClr val="1C30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1600"/>
              <a:buNone/>
              <a:defRPr>
                <a:solidFill>
                  <a:srgbClr val="1C30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1400"/>
              <a:buNone/>
              <a:defRPr>
                <a:solidFill>
                  <a:srgbClr val="1C30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1200"/>
              <a:buNone/>
              <a:defRPr>
                <a:solidFill>
                  <a:srgbClr val="1C30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1000"/>
              <a:buNone/>
              <a:defRPr>
                <a:solidFill>
                  <a:srgbClr val="1C30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1000"/>
              <a:buNone/>
              <a:defRPr>
                <a:solidFill>
                  <a:srgbClr val="1C30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1000"/>
              <a:buNone/>
              <a:defRPr>
                <a:solidFill>
                  <a:srgbClr val="1C30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1000"/>
              <a:buNone/>
              <a:defRPr>
                <a:solidFill>
                  <a:srgbClr val="1C304A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2"/>
          </p:nvPr>
        </p:nvSpPr>
        <p:spPr>
          <a:xfrm>
            <a:off x="825500" y="4444055"/>
            <a:ext cx="2736000" cy="2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1C304A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Image - Light">
  <p:cSld name="SECTION_TITLE_AND_DESCRIPTION_1_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/>
          <p:nvPr/>
        </p:nvSpPr>
        <p:spPr>
          <a:xfrm>
            <a:off x="4572000" y="-11850"/>
            <a:ext cx="4619100" cy="521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ctrTitle"/>
          </p:nvPr>
        </p:nvSpPr>
        <p:spPr>
          <a:xfrm>
            <a:off x="718656" y="614725"/>
            <a:ext cx="3494700" cy="8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B99"/>
              </a:buClr>
              <a:buSzPts val="2600"/>
              <a:buNone/>
              <a:defRPr sz="2600" b="1">
                <a:solidFill>
                  <a:srgbClr val="046B9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725275" y="1722025"/>
            <a:ext cx="3104700" cy="2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2"/>
          </p:nvPr>
        </p:nvSpPr>
        <p:spPr>
          <a:xfrm>
            <a:off x="718649" y="292250"/>
            <a:ext cx="35463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- Thanks - Dark">
  <p:cSld name="SECTION_TITLE_AND_DESCRIPTION_1_1">
    <p:bg>
      <p:bgPr>
        <a:solidFill>
          <a:srgbClr val="202020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ctrTitle"/>
          </p:nvPr>
        </p:nvSpPr>
        <p:spPr>
          <a:xfrm>
            <a:off x="712850" y="536207"/>
            <a:ext cx="7386600" cy="3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CFFF"/>
              </a:buClr>
              <a:buSzPts val="6000"/>
              <a:buNone/>
              <a:defRPr sz="6000" b="1">
                <a:solidFill>
                  <a:srgbClr val="00C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737118" y="3585136"/>
            <a:ext cx="2258100" cy="13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  <a:defRPr sz="1000">
                <a:solidFill>
                  <a:srgbClr val="FFFFFF"/>
                </a:solidFill>
              </a:defRPr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000"/>
              <a:buChar char="○"/>
              <a:defRPr sz="1000">
                <a:solidFill>
                  <a:srgbClr val="FFFFFF"/>
                </a:solidFill>
              </a:defRPr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000"/>
              <a:buChar char="■"/>
              <a:defRPr sz="1000">
                <a:solidFill>
                  <a:srgbClr val="FFFFFF"/>
                </a:solidFill>
              </a:defRPr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  <a:defRPr sz="1000">
                <a:solidFill>
                  <a:srgbClr val="FFFFFF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000"/>
              <a:buChar char="■"/>
              <a:defRPr sz="1000">
                <a:solidFill>
                  <a:srgbClr val="FFFFFF"/>
                </a:solidFill>
              </a:defRPr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  <a:defRPr sz="1000">
                <a:solidFill>
                  <a:srgbClr val="FFFFFF"/>
                </a:solidFill>
              </a:defRPr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000"/>
              <a:buChar char="○"/>
              <a:defRPr sz="1000">
                <a:solidFill>
                  <a:srgbClr val="FFFFFF"/>
                </a:solidFill>
              </a:defRPr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000"/>
              <a:buChar char="■"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/>
        </p:nvSpPr>
        <p:spPr>
          <a:xfrm>
            <a:off x="712850" y="441800"/>
            <a:ext cx="7704900" cy="8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46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Icons to use in presentations</a:t>
            </a:r>
            <a:endParaRPr sz="2800" b="1">
              <a:solidFill>
                <a:srgbClr val="046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solidFill>
                  <a:srgbClr val="1C30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Copy </a:t>
            </a:r>
            <a:r>
              <a:rPr lang="en" sz="1800">
                <a:solidFill>
                  <a:srgbClr val="1C30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icons </a:t>
            </a:r>
            <a:r>
              <a:rPr lang="en" sz="1800" b="0">
                <a:solidFill>
                  <a:srgbClr val="1C30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the master </a:t>
            </a:r>
            <a:r>
              <a:rPr lang="en" sz="1800">
                <a:solidFill>
                  <a:srgbClr val="1C30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</a:t>
            </a:r>
            <a:r>
              <a:rPr lang="en" sz="1800" b="0">
                <a:solidFill>
                  <a:srgbClr val="1C30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800">
                <a:solidFill>
                  <a:srgbClr val="1C30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use in your presentation </a:t>
            </a:r>
            <a:br>
              <a:rPr lang="en" sz="1800">
                <a:solidFill>
                  <a:srgbClr val="1C304A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1800">
                <a:solidFill>
                  <a:srgbClr val="1C30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(Slide&gt;Edit master) </a:t>
            </a:r>
            <a:endParaRPr sz="1800" b="0">
              <a:solidFill>
                <a:srgbClr val="1C30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7" name="Google Shape;127;p23" descr="thin-0001_compose_write_pencil_new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613" y="1637008"/>
            <a:ext cx="498701" cy="498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 descr="thin-0019_mobile_iphon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772" y="1643745"/>
            <a:ext cx="571184" cy="571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 descr="thin-0020_ipad_reading_mobil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5492" y="1643755"/>
            <a:ext cx="595156" cy="595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 descr="thin-0021_calendar_month_day_planner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0041" y="2383961"/>
            <a:ext cx="595156" cy="595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 descr="thin-0027_stopwatch_timer_running_time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53851" y="2383961"/>
            <a:ext cx="595156" cy="595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 descr="thin-0032_flag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7668" y="2409073"/>
            <a:ext cx="595156" cy="595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 descr="thin-0033_search_find_zoom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87363" y="1692950"/>
            <a:ext cx="595156" cy="595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 descr="thin-0042_attachment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68100" y="1631769"/>
            <a:ext cx="595156" cy="595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 descr="thin-0052_settings_gears_preferences_gearbox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52860" y="1679996"/>
            <a:ext cx="595156" cy="595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 descr="thin-0055_settings_tools_configuration_preferences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414033" y="1631769"/>
            <a:ext cx="595156" cy="595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 descr="thin-0070_paper_role.png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718901" y="1631769"/>
            <a:ext cx="595156" cy="595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 descr="thin-0100_to_do_list_reminder_done.png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957875" y="1583542"/>
            <a:ext cx="595156" cy="595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 descr="thin-0128_upload_load_share.png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253382" y="1566900"/>
            <a:ext cx="595156" cy="595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 descr="thin-0143_rotate_clockwise.png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075362" y="2434212"/>
            <a:ext cx="544895" cy="544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 descr="thin-0153_delete_exit_remove_close.png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073022" y="3166648"/>
            <a:ext cx="595155" cy="573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 descr="thin-0154_ok_successful_check.png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886138" y="3185345"/>
            <a:ext cx="595155" cy="573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 descr="thin-0207_list_checkbox_todo_done.png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768100" y="3198478"/>
            <a:ext cx="595155" cy="573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 descr="thin-0281_chat_message_discussion_bubble_reply_conversation.png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7687363" y="3248923"/>
            <a:ext cx="595155" cy="573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 descr="thin-0310_support_help_talk_call.png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3439815" y="3179144"/>
            <a:ext cx="595155" cy="573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 descr="thin-0358_database_raid.png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5025101" y="3927978"/>
            <a:ext cx="595155" cy="573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 descr="thin-0383_graph_columns_growth_statistics.png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398723" y="3970150"/>
            <a:ext cx="595155" cy="573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 descr="thin-0384_graph_columns_drop_statistics.png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4221438" y="3944292"/>
            <a:ext cx="595155" cy="573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 descr="thin-0550_attention_error_alert_caution.png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2597763" y="3912345"/>
            <a:ext cx="595155" cy="573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 descr="thin-0661_like_thumb_up_vote.png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755526" y="3856336"/>
            <a:ext cx="595155" cy="573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 descr="thin-0662_dislike_thumb_down_vote.png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1727542" y="3912345"/>
            <a:ext cx="595155" cy="573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 descr="thin-0699_user_profile_avatar_man_male.png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597763" y="3179133"/>
            <a:ext cx="595155" cy="573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 descr="thin-0700_user_profile_avatar_woman_female.png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1716772" y="3179133"/>
            <a:ext cx="595155" cy="573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 descr="thin-0704_users_profile_group_couple_man_woman.png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784379" y="3179133"/>
            <a:ext cx="595155" cy="573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 descr="thin-0709_user_profile_avatar_man_male.png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3362720" y="2383962"/>
            <a:ext cx="595155" cy="573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 descr="thin-0710_business_tie_user_profile_avatar_man_male.png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2597763" y="2383962"/>
            <a:ext cx="595155" cy="573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 descr="thin-0711_young_boy_user_profile_avatar_man_male.png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1710910" y="2383962"/>
            <a:ext cx="595155" cy="573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 descr="thin-0712_user_profile_avatar_girl_woman_female.png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784379" y="2301278"/>
            <a:ext cx="595155" cy="573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5845136" y="3971900"/>
            <a:ext cx="691905" cy="69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 descr="thin-0766_weather_snow_flake_winter.png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x="4257589" y="3242016"/>
            <a:ext cx="595155" cy="59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 descr="thin-0719_group_users_circle.png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4240422" y="2367637"/>
            <a:ext cx="595155" cy="59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 descr="thin-0632_security_lock.png"/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7687363" y="3992557"/>
            <a:ext cx="595155" cy="59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 descr="thin-0540_map_path_navigation_location_treasure_hunt.png"/>
          <p:cNvPicPr preferRelativeResize="0"/>
          <p:nvPr/>
        </p:nvPicPr>
        <p:blipFill>
          <a:blip r:embed="rId38">
            <a:alphaModFix/>
          </a:blip>
          <a:stretch>
            <a:fillRect/>
          </a:stretch>
        </p:blipFill>
        <p:spPr>
          <a:xfrm>
            <a:off x="6730621" y="3971900"/>
            <a:ext cx="595155" cy="59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Bright" type="tx">
  <p:cSld name="TITLE_AND_BODY">
    <p:bg>
      <p:bgPr>
        <a:solidFill>
          <a:srgbClr val="00CFF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712850" y="536207"/>
            <a:ext cx="7386600" cy="3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 b="1">
                <a:solidFill>
                  <a:srgbClr val="1C304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746072" y="292250"/>
            <a:ext cx="50175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1C304A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Dark Blue">
  <p:cSld name="TITLE_AND_BODY_2">
    <p:bg>
      <p:bgPr>
        <a:solidFill>
          <a:srgbClr val="20202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ctrTitle"/>
          </p:nvPr>
        </p:nvSpPr>
        <p:spPr>
          <a:xfrm>
            <a:off x="712850" y="536207"/>
            <a:ext cx="7386600" cy="3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CFFF"/>
              </a:buClr>
              <a:buSzPts val="6000"/>
              <a:buNone/>
              <a:defRPr sz="6000" b="1">
                <a:solidFill>
                  <a:srgbClr val="00C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746072" y="292250"/>
            <a:ext cx="50175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Light">
  <p:cSld name="TITLE_AND_BODY_2_1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ctrTitle"/>
          </p:nvPr>
        </p:nvSpPr>
        <p:spPr>
          <a:xfrm>
            <a:off x="712850" y="536207"/>
            <a:ext cx="7386600" cy="3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 b="1">
                <a:solidFill>
                  <a:srgbClr val="1C304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ubTitle" idx="1"/>
          </p:nvPr>
        </p:nvSpPr>
        <p:spPr>
          <a:xfrm>
            <a:off x="746072" y="292250"/>
            <a:ext cx="50175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46B99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g Point - Bright">
  <p:cSld name="TITLE_AND_BODY_2_1_1">
    <p:bg>
      <p:bgPr>
        <a:solidFill>
          <a:srgbClr val="00CFFF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ctrTitle"/>
          </p:nvPr>
        </p:nvSpPr>
        <p:spPr>
          <a:xfrm>
            <a:off x="712850" y="536200"/>
            <a:ext cx="7692900" cy="3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 b="1">
                <a:solidFill>
                  <a:srgbClr val="1C304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600"/>
              <a:buNone/>
              <a:defRPr sz="2600">
                <a:solidFill>
                  <a:srgbClr val="1C30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600"/>
              <a:buNone/>
              <a:defRPr sz="2600">
                <a:solidFill>
                  <a:srgbClr val="1C30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600"/>
              <a:buNone/>
              <a:defRPr sz="2600">
                <a:solidFill>
                  <a:srgbClr val="1C30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600"/>
              <a:buNone/>
              <a:defRPr sz="2600">
                <a:solidFill>
                  <a:srgbClr val="1C30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600"/>
              <a:buNone/>
              <a:defRPr sz="2600">
                <a:solidFill>
                  <a:srgbClr val="1C30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600"/>
              <a:buNone/>
              <a:defRPr sz="2600">
                <a:solidFill>
                  <a:srgbClr val="1C30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600"/>
              <a:buNone/>
              <a:defRPr sz="2600">
                <a:solidFill>
                  <a:srgbClr val="1C30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600"/>
              <a:buNone/>
              <a:defRPr sz="2600">
                <a:solidFill>
                  <a:srgbClr val="1C304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g Point - Light">
  <p:cSld name="TITLE_AND_BODY_2_1_1_1">
    <p:bg>
      <p:bgPr>
        <a:solidFill>
          <a:srgbClr val="FFFFFF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ctrTitle"/>
          </p:nvPr>
        </p:nvSpPr>
        <p:spPr>
          <a:xfrm>
            <a:off x="712850" y="536200"/>
            <a:ext cx="7692900" cy="3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 b="1">
                <a:solidFill>
                  <a:srgbClr val="1C304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600"/>
              <a:buNone/>
              <a:defRPr sz="2600">
                <a:solidFill>
                  <a:srgbClr val="1C30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600"/>
              <a:buNone/>
              <a:defRPr sz="2600">
                <a:solidFill>
                  <a:srgbClr val="1C30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600"/>
              <a:buNone/>
              <a:defRPr sz="2600">
                <a:solidFill>
                  <a:srgbClr val="1C30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600"/>
              <a:buNone/>
              <a:defRPr sz="2600">
                <a:solidFill>
                  <a:srgbClr val="1C30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600"/>
              <a:buNone/>
              <a:defRPr sz="2600">
                <a:solidFill>
                  <a:srgbClr val="1C30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600"/>
              <a:buNone/>
              <a:defRPr sz="2600">
                <a:solidFill>
                  <a:srgbClr val="1C30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600"/>
              <a:buNone/>
              <a:defRPr sz="2600">
                <a:solidFill>
                  <a:srgbClr val="1C30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600"/>
              <a:buNone/>
              <a:defRPr sz="2600">
                <a:solidFill>
                  <a:srgbClr val="1C304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- Dark">
  <p:cSld name="TITLE_AND_BODY_2_1_1_1_1">
    <p:bg>
      <p:bgPr>
        <a:solidFill>
          <a:srgbClr val="202020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ctrTitle"/>
          </p:nvPr>
        </p:nvSpPr>
        <p:spPr>
          <a:xfrm>
            <a:off x="712850" y="289402"/>
            <a:ext cx="7386600" cy="8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FFF"/>
              </a:buClr>
              <a:buSzPts val="2600"/>
              <a:buNone/>
              <a:defRPr sz="2600" b="1">
                <a:solidFill>
                  <a:srgbClr val="00C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623400" y="1654658"/>
            <a:ext cx="7891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>
                <a:solidFill>
                  <a:srgbClr val="FFFFFF"/>
                </a:solidFill>
              </a:defRPr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0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0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0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 - Dark">
  <p:cSld name="TITLE_AND_BODY_2_1_1_1_1_3">
    <p:bg>
      <p:bgPr>
        <a:solidFill>
          <a:srgbClr val="202020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ctrTitle"/>
          </p:nvPr>
        </p:nvSpPr>
        <p:spPr>
          <a:xfrm>
            <a:off x="718662" y="614727"/>
            <a:ext cx="7386600" cy="8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FFF"/>
              </a:buClr>
              <a:buSzPts val="2600"/>
              <a:buNone/>
              <a:defRPr sz="2600" b="1">
                <a:solidFill>
                  <a:srgbClr val="00C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None/>
              <a:defRPr>
                <a:solidFill>
                  <a:srgbClr val="1C304A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>
            <a:off x="697434" y="1714063"/>
            <a:ext cx="3617700" cy="2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2"/>
          </p:nvPr>
        </p:nvSpPr>
        <p:spPr>
          <a:xfrm>
            <a:off x="4675870" y="1737313"/>
            <a:ext cx="3617700" cy="2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ubTitle" idx="3"/>
          </p:nvPr>
        </p:nvSpPr>
        <p:spPr>
          <a:xfrm>
            <a:off x="718647" y="292250"/>
            <a:ext cx="50175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800"/>
              <a:buFont typeface="Source Sans Pro SemiBold"/>
              <a:buNone/>
              <a:defRPr sz="2800">
                <a:solidFill>
                  <a:srgbClr val="20202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800"/>
              <a:buFont typeface="Helvetica Neue"/>
              <a:buNone/>
              <a:defRPr sz="2800" b="1">
                <a:solidFill>
                  <a:srgbClr val="20202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800"/>
              <a:buFont typeface="Helvetica Neue"/>
              <a:buNone/>
              <a:defRPr sz="2800" b="1">
                <a:solidFill>
                  <a:srgbClr val="20202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800"/>
              <a:buFont typeface="Helvetica Neue"/>
              <a:buNone/>
              <a:defRPr sz="2800" b="1">
                <a:solidFill>
                  <a:srgbClr val="20202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800"/>
              <a:buFont typeface="Helvetica Neue"/>
              <a:buNone/>
              <a:defRPr sz="2800" b="1">
                <a:solidFill>
                  <a:srgbClr val="20202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800"/>
              <a:buFont typeface="Helvetica Neue"/>
              <a:buNone/>
              <a:defRPr sz="2800" b="1">
                <a:solidFill>
                  <a:srgbClr val="20202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800"/>
              <a:buFont typeface="Helvetica Neue"/>
              <a:buNone/>
              <a:defRPr sz="2800" b="1">
                <a:solidFill>
                  <a:srgbClr val="20202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800"/>
              <a:buFont typeface="Helvetica Neue"/>
              <a:buNone/>
              <a:defRPr sz="2800" b="1">
                <a:solidFill>
                  <a:srgbClr val="20202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800"/>
              <a:buFont typeface="Helvetica Neue"/>
              <a:buNone/>
              <a:defRPr sz="2800" b="1">
                <a:solidFill>
                  <a:srgbClr val="20202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000"/>
              <a:buFont typeface="Source Sans Pro"/>
              <a:buChar char="●"/>
              <a:defRPr sz="2000">
                <a:solidFill>
                  <a:srgbClr val="20202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2020"/>
              </a:buClr>
              <a:buSzPts val="1600"/>
              <a:buFont typeface="Source Sans Pro"/>
              <a:buChar char="○"/>
              <a:defRPr sz="1600">
                <a:solidFill>
                  <a:srgbClr val="20202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2020"/>
              </a:buClr>
              <a:buSzPts val="1600"/>
              <a:buFont typeface="Source Sans Pro"/>
              <a:buChar char="■"/>
              <a:defRPr sz="1600">
                <a:solidFill>
                  <a:srgbClr val="20202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2020"/>
              </a:buClr>
              <a:buSzPts val="1400"/>
              <a:buFont typeface="Source Sans Pro"/>
              <a:buChar char="●"/>
              <a:defRPr>
                <a:solidFill>
                  <a:srgbClr val="20202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2020"/>
              </a:buClr>
              <a:buSzPts val="1200"/>
              <a:buFont typeface="Source Sans Pro"/>
              <a:buChar char="○"/>
              <a:defRPr sz="1200">
                <a:solidFill>
                  <a:srgbClr val="20202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2020"/>
              </a:buClr>
              <a:buSzPts val="1000"/>
              <a:buFont typeface="Source Sans Pro"/>
              <a:buChar char="■"/>
              <a:defRPr sz="1000">
                <a:solidFill>
                  <a:srgbClr val="20202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2020"/>
              </a:buClr>
              <a:buSzPts val="1000"/>
              <a:buFont typeface="Source Sans Pro"/>
              <a:buChar char="●"/>
              <a:defRPr sz="1000">
                <a:solidFill>
                  <a:srgbClr val="20202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2020"/>
              </a:buClr>
              <a:buSzPts val="1000"/>
              <a:buFont typeface="Source Sans Pro"/>
              <a:buChar char="○"/>
              <a:defRPr sz="1000">
                <a:solidFill>
                  <a:srgbClr val="20202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02020"/>
              </a:buClr>
              <a:buSzPts val="1000"/>
              <a:buFont typeface="Source Sans Pro"/>
              <a:buChar char="■"/>
              <a:defRPr sz="1000">
                <a:solidFill>
                  <a:srgbClr val="20202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SA/tts-a11y-guild/blob/039897770916cb0c9b669e3556dcb9ddd599cbf1/training_files/ppt/07_Design_choices.ppt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ccessibility.18f.gov/tools/#automated-testin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WAI/WCAG21/quickref/?currentsidebar=%23col_customize&amp;levels=aaa&amp;versions=2.1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w3.org/TR/WCAG21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ccessibilityinsights.io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ection508coordinators.github.io/ICTTestingBaseline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SA/tts-a11y-guild/blob/850bd027ad4537a8fe0cb442abbb1e71e3c74cbd/training_files/doc/Final_exam.docx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SA/tts-a11y-guild/blob/039897770916cb0c9b669e3556dcb9ddd599cbf1/training_files/ppt/01_Introduction_to_manual_testing.ppt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SA/tts-a11y-guild/blob/039897770916cb0c9b669e3556dcb9ddd599cbf1/training_files/ppt/02_Well-structured_HTML.ppt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SA/tts-a11y-guild/blob/039897770916cb0c9b669e3556dcb9ddd599cbf1/training_files/ppt/03_Assistive_technology.ppt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SA/tts-a11y-guild/blob/039897770916cb0c9b669e3556dcb9ddd599cbf1/training_files/ppt/04_Media.ppt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SA/tts-a11y-guild/blob/039897770916cb0c9b669e3556dcb9ddd599cbf1/training_files/ppt/05_Inputting_information.ppt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SA/tts-a11y-guild/blob/039897770916cb0c9b669e3556dcb9ddd599cbf1/training_files/ppt/06_Scenario-based_testing.ppt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ctrTitle"/>
          </p:nvPr>
        </p:nvSpPr>
        <p:spPr>
          <a:xfrm>
            <a:off x="718450" y="525013"/>
            <a:ext cx="7386600" cy="16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Recap and final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9" name="Google Shape;169;p24"/>
          <p:cNvSpPr txBox="1">
            <a:spLocks noGrp="1"/>
          </p:cNvSpPr>
          <p:nvPr>
            <p:ph type="subTitle" idx="1"/>
          </p:nvPr>
        </p:nvSpPr>
        <p:spPr>
          <a:xfrm>
            <a:off x="735281" y="2270704"/>
            <a:ext cx="43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TTS Accessibility Guild</a:t>
            </a: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subTitle" idx="2"/>
          </p:nvPr>
        </p:nvSpPr>
        <p:spPr>
          <a:xfrm>
            <a:off x="825510" y="4444055"/>
            <a:ext cx="2736000" cy="2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GSA | Technology Transformation Services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>
            <a:spLocks noGrp="1"/>
          </p:cNvSpPr>
          <p:nvPr>
            <p:ph type="ctrTitle"/>
          </p:nvPr>
        </p:nvSpPr>
        <p:spPr>
          <a:xfrm>
            <a:off x="712850" y="536200"/>
            <a:ext cx="7692900" cy="3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design choices</a:t>
            </a:r>
            <a:r>
              <a:rPr lang="en" dirty="0"/>
              <a:t> affect accessibility...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>
            <a:spLocks noGrp="1"/>
          </p:cNvSpPr>
          <p:nvPr>
            <p:ph type="ctrTitle"/>
          </p:nvPr>
        </p:nvSpPr>
        <p:spPr>
          <a:xfrm>
            <a:off x="712850" y="536200"/>
            <a:ext cx="7692900" cy="3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a lot of stuff! You’ve done a lot of hard work. :)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>
            <a:spLocks noGrp="1"/>
          </p:cNvSpPr>
          <p:nvPr>
            <p:ph type="ctrTitle"/>
          </p:nvPr>
        </p:nvSpPr>
        <p:spPr>
          <a:xfrm>
            <a:off x="712850" y="536207"/>
            <a:ext cx="7386600" cy="3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resources</a:t>
            </a:r>
            <a:endParaRPr/>
          </a:p>
        </p:txBody>
      </p:sp>
      <p:sp>
        <p:nvSpPr>
          <p:cNvPr id="227" name="Google Shape;227;p35"/>
          <p:cNvSpPr txBox="1">
            <a:spLocks noGrp="1"/>
          </p:cNvSpPr>
          <p:nvPr>
            <p:ph type="subTitle" idx="1"/>
          </p:nvPr>
        </p:nvSpPr>
        <p:spPr>
          <a:xfrm>
            <a:off x="746072" y="292250"/>
            <a:ext cx="50175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>
            <a:spLocks noGrp="1"/>
          </p:cNvSpPr>
          <p:nvPr>
            <p:ph type="ctrTitle"/>
          </p:nvPr>
        </p:nvSpPr>
        <p:spPr>
          <a:xfrm>
            <a:off x="712850" y="536200"/>
            <a:ext cx="7692900" cy="3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automated tools</a:t>
            </a:r>
            <a:r>
              <a:rPr lang="en"/>
              <a:t> to catch obvious problems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Test scenarios using a 3-step manual process</a:t>
            </a:r>
            <a:endParaRPr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en"/>
              <a:t>Keyboard only</a:t>
            </a:r>
            <a:endParaRPr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en"/>
              <a:t>200% zoom</a:t>
            </a:r>
            <a:endParaRPr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en"/>
              <a:t>Screen reader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Schedule periodic WCAG audits that go more in depth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>
            <a:spLocks noGrp="1"/>
          </p:cNvSpPr>
          <p:nvPr>
            <p:ph type="ctrTitle"/>
          </p:nvPr>
        </p:nvSpPr>
        <p:spPr>
          <a:xfrm>
            <a:off x="712850" y="536200"/>
            <a:ext cx="7692900" cy="3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helpful resources: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WCAG 2.1 Quick Reference Checklist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Full WCAG 2.1 guidelines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>
            <a:spLocks noGrp="1"/>
          </p:cNvSpPr>
          <p:nvPr>
            <p:ph type="ctrTitle"/>
          </p:nvPr>
        </p:nvSpPr>
        <p:spPr>
          <a:xfrm>
            <a:off x="712850" y="536200"/>
            <a:ext cx="7692900" cy="3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introduction to full WCAG audits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>
            <a:spLocks noGrp="1"/>
          </p:cNvSpPr>
          <p:nvPr>
            <p:ph type="ctrTitle"/>
          </p:nvPr>
        </p:nvSpPr>
        <p:spPr>
          <a:xfrm>
            <a:off x="712850" y="536200"/>
            <a:ext cx="7692900" cy="3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you’re doing a thorough accessibility audit, there are two processes that we recommend: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The Accessibility Insights tool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The DHS Trusted Tester process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>
            <a:spLocks noGrp="1"/>
          </p:cNvSpPr>
          <p:nvPr>
            <p:ph type="ctrTitle"/>
          </p:nvPr>
        </p:nvSpPr>
        <p:spPr>
          <a:xfrm>
            <a:off x="712850" y="536207"/>
            <a:ext cx="7386600" cy="3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53" name="Google Shape;253;p40"/>
          <p:cNvSpPr txBox="1">
            <a:spLocks noGrp="1"/>
          </p:cNvSpPr>
          <p:nvPr>
            <p:ph type="subTitle" idx="1"/>
          </p:nvPr>
        </p:nvSpPr>
        <p:spPr>
          <a:xfrm>
            <a:off x="746072" y="292250"/>
            <a:ext cx="50175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>
            <a:spLocks noGrp="1"/>
          </p:cNvSpPr>
          <p:nvPr>
            <p:ph type="ctrTitle"/>
          </p:nvPr>
        </p:nvSpPr>
        <p:spPr>
          <a:xfrm>
            <a:off x="712850" y="536207"/>
            <a:ext cx="7386600" cy="3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59" name="Google Shape;259;p41"/>
          <p:cNvSpPr txBox="1">
            <a:spLocks noGrp="1"/>
          </p:cNvSpPr>
          <p:nvPr>
            <p:ph type="subTitle" idx="1"/>
          </p:nvPr>
        </p:nvSpPr>
        <p:spPr>
          <a:xfrm>
            <a:off x="746072" y="292250"/>
            <a:ext cx="50175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>
            <a:spLocks noGrp="1"/>
          </p:cNvSpPr>
          <p:nvPr>
            <p:ph type="ctrTitle"/>
          </p:nvPr>
        </p:nvSpPr>
        <p:spPr>
          <a:xfrm>
            <a:off x="712850" y="536207"/>
            <a:ext cx="7386600" cy="3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exam</a:t>
            </a:r>
            <a:endParaRPr/>
          </a:p>
        </p:txBody>
      </p:sp>
      <p:sp>
        <p:nvSpPr>
          <p:cNvPr id="265" name="Google Shape;265;p42"/>
          <p:cNvSpPr txBox="1">
            <a:spLocks noGrp="1"/>
          </p:cNvSpPr>
          <p:nvPr>
            <p:ph type="subTitle" idx="1"/>
          </p:nvPr>
        </p:nvSpPr>
        <p:spPr>
          <a:xfrm>
            <a:off x="746072" y="292250"/>
            <a:ext cx="50175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>
            <a:spLocks noGrp="1"/>
          </p:cNvSpPr>
          <p:nvPr>
            <p:ph type="body" idx="1"/>
          </p:nvPr>
        </p:nvSpPr>
        <p:spPr>
          <a:xfrm>
            <a:off x="712850" y="1662375"/>
            <a:ext cx="7802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do you think about the Perez Hilton website, eh?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What have they done well? What could be better? What are some of the problems you’d report back to them?</a:t>
            </a:r>
            <a:endParaRPr dirty="0"/>
          </a:p>
        </p:txBody>
      </p:sp>
      <p:sp>
        <p:nvSpPr>
          <p:cNvPr id="176" name="Google Shape;176;p25"/>
          <p:cNvSpPr txBox="1">
            <a:spLocks noGrp="1"/>
          </p:cNvSpPr>
          <p:nvPr>
            <p:ph type="ctrTitle"/>
          </p:nvPr>
        </p:nvSpPr>
        <p:spPr>
          <a:xfrm>
            <a:off x="712850" y="289402"/>
            <a:ext cx="7386600" cy="8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Homework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>
            <a:spLocks noGrp="1"/>
          </p:cNvSpPr>
          <p:nvPr>
            <p:ph type="ctrTitle"/>
          </p:nvPr>
        </p:nvSpPr>
        <p:spPr>
          <a:xfrm>
            <a:off x="712850" y="289402"/>
            <a:ext cx="7386600" cy="8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exam details</a:t>
            </a:r>
            <a:endParaRPr dirty="0"/>
          </a:p>
        </p:txBody>
      </p:sp>
      <p:sp>
        <p:nvSpPr>
          <p:cNvPr id="271" name="Google Shape;271;p43"/>
          <p:cNvSpPr txBox="1">
            <a:spLocks noGrp="1"/>
          </p:cNvSpPr>
          <p:nvPr>
            <p:ph type="body" idx="1"/>
          </p:nvPr>
        </p:nvSpPr>
        <p:spPr>
          <a:xfrm>
            <a:off x="712850" y="1662375"/>
            <a:ext cx="7802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when you put all of your skills to use!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Individually, conduct an assessment by using an automated tool of your choice and the 3-step process to test the user scenarios that we’ve provided. Write up a report with your findings. </a:t>
            </a:r>
            <a:r>
              <a:rPr lang="en" b="1" dirty="0"/>
              <a:t>Stop when you’ve been working for 2 hours or you can’t find anything else, whichever comes first.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Make a copy of this document and use it to document your findings.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>
            <a:spLocks noGrp="1"/>
          </p:cNvSpPr>
          <p:nvPr>
            <p:ph type="ctrTitle"/>
          </p:nvPr>
        </p:nvSpPr>
        <p:spPr>
          <a:xfrm>
            <a:off x="712850" y="536207"/>
            <a:ext cx="7386600" cy="3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77" name="Google Shape;277;p44"/>
          <p:cNvSpPr txBox="1">
            <a:spLocks noGrp="1"/>
          </p:cNvSpPr>
          <p:nvPr>
            <p:ph type="body" idx="1"/>
          </p:nvPr>
        </p:nvSpPr>
        <p:spPr>
          <a:xfrm>
            <a:off x="737118" y="3585136"/>
            <a:ext cx="2258100" cy="133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FFF"/>
                </a:solidFill>
              </a:rPr>
              <a:t>Slack</a:t>
            </a:r>
            <a:r>
              <a:rPr lang="en"/>
              <a:t> #g-accessibility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>
            <a:spLocks noGrp="1"/>
          </p:cNvSpPr>
          <p:nvPr>
            <p:ph type="ctrTitle"/>
          </p:nvPr>
        </p:nvSpPr>
        <p:spPr>
          <a:xfrm>
            <a:off x="712850" y="536200"/>
            <a:ext cx="7692900" cy="3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recap everything we’ve learned so far.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ctrTitle"/>
          </p:nvPr>
        </p:nvSpPr>
        <p:spPr>
          <a:xfrm>
            <a:off x="712850" y="536200"/>
            <a:ext cx="7692900" cy="3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talked about </a:t>
            </a:r>
            <a:r>
              <a:rPr lang="en" u="sng" dirty="0">
                <a:solidFill>
                  <a:srgbClr val="046B99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why accessibility and inclusive design matter</a:t>
            </a:r>
            <a:r>
              <a:rPr lang="en" dirty="0"/>
              <a:t>...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>
            <a:spLocks noGrp="1"/>
          </p:cNvSpPr>
          <p:nvPr>
            <p:ph type="ctrTitle"/>
          </p:nvPr>
        </p:nvSpPr>
        <p:spPr>
          <a:xfrm>
            <a:off x="712850" y="536200"/>
            <a:ext cx="7692900" cy="3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properly structure HTML</a:t>
            </a:r>
            <a:r>
              <a:rPr lang="en" dirty="0"/>
              <a:t>, and why to bother doing that...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>
            <a:spLocks noGrp="1"/>
          </p:cNvSpPr>
          <p:nvPr>
            <p:ph type="ctrTitle"/>
          </p:nvPr>
        </p:nvSpPr>
        <p:spPr>
          <a:xfrm>
            <a:off x="712850" y="536200"/>
            <a:ext cx="7692900" cy="3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start using assistive technology</a:t>
            </a:r>
            <a:r>
              <a:rPr lang="en" dirty="0"/>
              <a:t> like screen readers...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>
            <a:spLocks noGrp="1"/>
          </p:cNvSpPr>
          <p:nvPr>
            <p:ph type="ctrTitle"/>
          </p:nvPr>
        </p:nvSpPr>
        <p:spPr>
          <a:xfrm>
            <a:off x="712850" y="536200"/>
            <a:ext cx="7692900" cy="3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making media (like images and sound)</a:t>
            </a:r>
            <a:r>
              <a:rPr lang="en" dirty="0"/>
              <a:t> accessible means...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>
            <a:spLocks noGrp="1"/>
          </p:cNvSpPr>
          <p:nvPr>
            <p:ph type="ctrTitle"/>
          </p:nvPr>
        </p:nvSpPr>
        <p:spPr>
          <a:xfrm>
            <a:off x="712850" y="536200"/>
            <a:ext cx="7692900" cy="3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make inputting information accessible</a:t>
            </a:r>
            <a:r>
              <a:rPr lang="en" dirty="0"/>
              <a:t>...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>
            <a:spLocks noGrp="1"/>
          </p:cNvSpPr>
          <p:nvPr>
            <p:ph type="ctrTitle"/>
          </p:nvPr>
        </p:nvSpPr>
        <p:spPr>
          <a:xfrm>
            <a:off x="712850" y="536200"/>
            <a:ext cx="7692900" cy="3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do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scenario-based testing</a:t>
            </a:r>
            <a:r>
              <a:rPr lang="en" dirty="0"/>
              <a:t>…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8F Slide Styl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46B9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335</Words>
  <Application>Microsoft Macintosh PowerPoint</Application>
  <PresentationFormat>On-screen Show (16:9)</PresentationFormat>
  <Paragraphs>45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Helvetica Neue</vt:lpstr>
      <vt:lpstr>Source Sans Pro</vt:lpstr>
      <vt:lpstr>Arial</vt:lpstr>
      <vt:lpstr>Source Sans Pro SemiBold</vt:lpstr>
      <vt:lpstr>18F Slide Styles</vt:lpstr>
      <vt:lpstr>Recap and final</vt:lpstr>
      <vt:lpstr>Homework</vt:lpstr>
      <vt:lpstr>Let’s recap everything we’ve learned so far.</vt:lpstr>
      <vt:lpstr>We talked about why accessibility and inclusive design matter...</vt:lpstr>
      <vt:lpstr>How to properly structure HTML, and why to bother doing that...</vt:lpstr>
      <vt:lpstr>How to start using assistive technology like screen readers...</vt:lpstr>
      <vt:lpstr>What making media (like images and sound) accessible means...</vt:lpstr>
      <vt:lpstr>How to make inputting information accessible... </vt:lpstr>
      <vt:lpstr>How to do scenario-based testing… </vt:lpstr>
      <vt:lpstr>How design choices affect accessibility...</vt:lpstr>
      <vt:lpstr>That’s a lot of stuff! You’ve done a lot of hard work. :)</vt:lpstr>
      <vt:lpstr>Testing resources</vt:lpstr>
      <vt:lpstr>Use automated tools to catch obvious problems Test scenarios using a 3-step manual process Keyboard only 200% zoom Screen reader Schedule periodic WCAG audits that go more in depth</vt:lpstr>
      <vt:lpstr>Other helpful resources:  WCAG 2.1 Quick Reference Checklist Full WCAG 2.1 guidelines</vt:lpstr>
      <vt:lpstr>A brief introduction to full WCAG audits</vt:lpstr>
      <vt:lpstr>When you’re doing a thorough accessibility audit, there are two processes that we recommend:  The Accessibility Insights tool The DHS Trusted Tester process</vt:lpstr>
      <vt:lpstr>Demo</vt:lpstr>
      <vt:lpstr>Questions?</vt:lpstr>
      <vt:lpstr>Final exam</vt:lpstr>
      <vt:lpstr>Final exam details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 and final</dc:title>
  <cp:lastModifiedBy>Microsoft Office User</cp:lastModifiedBy>
  <cp:revision>7</cp:revision>
  <dcterms:modified xsi:type="dcterms:W3CDTF">2021-12-22T17:16:59Z</dcterms:modified>
</cp:coreProperties>
</file>