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5143500" type="screen16x9"/>
  <p:notesSz cx="6858000" cy="9144000"/>
  <p:embeddedFontLst>
    <p:embeddedFont>
      <p:font typeface="Helvetica Neue" panose="02000503000000020004" pitchFamily="2" charset="0"/>
      <p:regular r:id="rId68"/>
      <p:bold r:id="rId69"/>
      <p:italic r:id="rId70"/>
      <p:boldItalic r:id="rId71"/>
    </p:embeddedFont>
    <p:embeddedFont>
      <p:font typeface="Source Sans Pro" panose="020B0603030403020204" pitchFamily="34" charset="0"/>
      <p:regular r:id="rId72"/>
      <p:bold r:id="rId73"/>
      <p:italic r:id="rId74"/>
      <p:boldItalic r:id="rId75"/>
    </p:embeddedFont>
    <p:embeddedFont>
      <p:font typeface="Source Sans Pro SemiBold" panose="020B0603030403020204" pitchFamily="3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5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p:cViewPr varScale="1">
        <p:scale>
          <a:sx n="120" d="100"/>
          <a:sy n="120" d="100"/>
        </p:scale>
        <p:origin x="200" y="808"/>
      </p:cViewPr>
      <p:guideLst>
        <p:guide orient="horz" pos="75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eb21fd7af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eb21fd7a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cdfd7d4a2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cdfd7d4a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cdfd7d4a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cdfd7d4a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cdfd7d4a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cdfd7d4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caa76106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caa7610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3ddbe206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3ddbe206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caa7610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caa7610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caa76106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caa76106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edfea706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edfea706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caa76106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caa76106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93ddbe206f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93ddbe206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b2ead32ea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b2ead32ea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3ddbe206f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93ddbe206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caa76106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caa76106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caa76106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caa76106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cedfea706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cedfea70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cedfea706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cedfea706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edfea706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edfea706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edfea706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edfea706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cedfea706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cedfea706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cedfea706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cedfea706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cedfea706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cedfea706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b6813a28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b6813a2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caa76106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caa76106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93ddbe206f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93ddbe206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3ddbe206f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3ddbe206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5caa76106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5caa76106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caa76106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caa76106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cdc72888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cdc72888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cdc728881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cdc72888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95db76d9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95db76d9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95db76d9c6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95db76d9c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5db76d9c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5db76d9c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cdfd7d4a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cdfd7d4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5db76d9c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5db76d9c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95db76d9c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95db76d9c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95db76d9c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95db76d9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cdc728881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cdc728881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5caa76106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5caa76106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93ddbe206f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93ddbe206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93ddbe206f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93ddbe206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dc728881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dc728881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93ddbe206f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93ddbe206f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caa76106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caa76106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edfea706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edfea706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roads lead back to HTML</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5caa76106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5caa76106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cdc728881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cdc728881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3ddbe206f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3ddbe206f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93ddbe206f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93ddbe206f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93ddbe20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93ddbe20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93ddbe206f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93ddbe206f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5caa76106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5caa76106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caa76106d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caa76106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cdc728881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cdc728881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5caa76106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5caa76106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edfea70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edfea70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93ddbe206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93ddbe20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cdc728881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cdc728881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5b6813a28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5b6813a28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5b6813a281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5b6813a28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5b6813a281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5b6813a28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4eb21fd7af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4eb21fd7af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cdfd7d4a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cdfd7d4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dfd7d4a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dfd7d4a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cdfd7d4a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cdfd7d4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21" Type="http://schemas.openxmlformats.org/officeDocument/2006/relationships/image" Target="../media/image21.png"/><Relationship Id="rId34" Type="http://schemas.openxmlformats.org/officeDocument/2006/relationships/image" Target="../media/image3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8" Type="http://schemas.openxmlformats.org/officeDocument/2006/relationships/image" Target="../media/image8.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202020"/>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8450" y="525013"/>
            <a:ext cx="7386600" cy="1651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CFFF"/>
              </a:buClr>
              <a:buSzPts val="5000"/>
              <a:buNone/>
              <a:defRPr sz="5000" b="1">
                <a:solidFill>
                  <a:srgbClr val="00CFFF"/>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35281" y="227070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600"/>
              <a:buNone/>
              <a:defRPr>
                <a:solidFill>
                  <a:srgbClr val="206E7C"/>
                </a:solidFill>
              </a:defRPr>
            </a:lvl2pPr>
            <a:lvl3pPr lvl="2" rtl="0">
              <a:lnSpc>
                <a:spcPct val="100000"/>
              </a:lnSpc>
              <a:spcBef>
                <a:spcPts val="0"/>
              </a:spcBef>
              <a:spcAft>
                <a:spcPts val="0"/>
              </a:spcAft>
              <a:buClr>
                <a:srgbClr val="206E7C"/>
              </a:buClr>
              <a:buSzPts val="1600"/>
              <a:buNone/>
              <a:defRPr>
                <a:solidFill>
                  <a:srgbClr val="206E7C"/>
                </a:solidFill>
              </a:defRPr>
            </a:lvl3pPr>
            <a:lvl4pPr lvl="3" rtl="0">
              <a:lnSpc>
                <a:spcPct val="100000"/>
              </a:lnSpc>
              <a:spcBef>
                <a:spcPts val="0"/>
              </a:spcBef>
              <a:spcAft>
                <a:spcPts val="0"/>
              </a:spcAft>
              <a:buClr>
                <a:srgbClr val="206E7C"/>
              </a:buClr>
              <a:buSzPts val="1400"/>
              <a:buNone/>
              <a:defRPr>
                <a:solidFill>
                  <a:srgbClr val="206E7C"/>
                </a:solidFill>
              </a:defRPr>
            </a:lvl4pPr>
            <a:lvl5pPr lvl="4" rtl="0">
              <a:lnSpc>
                <a:spcPct val="100000"/>
              </a:lnSpc>
              <a:spcBef>
                <a:spcPts val="0"/>
              </a:spcBef>
              <a:spcAft>
                <a:spcPts val="0"/>
              </a:spcAft>
              <a:buClr>
                <a:srgbClr val="206E7C"/>
              </a:buClr>
              <a:buSzPts val="1200"/>
              <a:buNone/>
              <a:defRPr>
                <a:solidFill>
                  <a:srgbClr val="206E7C"/>
                </a:solidFill>
              </a:defRPr>
            </a:lvl5pPr>
            <a:lvl6pPr lvl="5" rtl="0">
              <a:lnSpc>
                <a:spcPct val="100000"/>
              </a:lnSpc>
              <a:spcBef>
                <a:spcPts val="0"/>
              </a:spcBef>
              <a:spcAft>
                <a:spcPts val="0"/>
              </a:spcAft>
              <a:buClr>
                <a:srgbClr val="206E7C"/>
              </a:buClr>
              <a:buSzPts val="1000"/>
              <a:buNone/>
              <a:defRPr>
                <a:solidFill>
                  <a:srgbClr val="206E7C"/>
                </a:solidFill>
              </a:defRPr>
            </a:lvl6pPr>
            <a:lvl7pPr lvl="6" rtl="0">
              <a:lnSpc>
                <a:spcPct val="100000"/>
              </a:lnSpc>
              <a:spcBef>
                <a:spcPts val="0"/>
              </a:spcBef>
              <a:spcAft>
                <a:spcPts val="0"/>
              </a:spcAft>
              <a:buClr>
                <a:srgbClr val="206E7C"/>
              </a:buClr>
              <a:buSzPts val="1000"/>
              <a:buNone/>
              <a:defRPr>
                <a:solidFill>
                  <a:srgbClr val="206E7C"/>
                </a:solidFill>
              </a:defRPr>
            </a:lvl7pPr>
            <a:lvl8pPr lvl="7" rtl="0">
              <a:lnSpc>
                <a:spcPct val="100000"/>
              </a:lnSpc>
              <a:spcBef>
                <a:spcPts val="0"/>
              </a:spcBef>
              <a:spcAft>
                <a:spcPts val="0"/>
              </a:spcAft>
              <a:buClr>
                <a:srgbClr val="206E7C"/>
              </a:buClr>
              <a:buSzPts val="1000"/>
              <a:buNone/>
              <a:defRPr>
                <a:solidFill>
                  <a:srgbClr val="206E7C"/>
                </a:solidFill>
              </a:defRPr>
            </a:lvl8pPr>
            <a:lvl9pPr lvl="8" rtl="0">
              <a:lnSpc>
                <a:spcPct val="100000"/>
              </a:lnSpc>
              <a:spcBef>
                <a:spcPts val="0"/>
              </a:spcBef>
              <a:spcAft>
                <a:spcPts val="0"/>
              </a:spcAft>
              <a:buClr>
                <a:srgbClr val="206E7C"/>
              </a:buClr>
              <a:buSzPts val="1000"/>
              <a:buNone/>
              <a:defRPr>
                <a:solidFill>
                  <a:srgbClr val="206E7C"/>
                </a:solidFill>
              </a:defRPr>
            </a:lvl9pPr>
          </a:lstStyle>
          <a:p>
            <a:endParaRPr/>
          </a:p>
        </p:txBody>
      </p:sp>
      <p:sp>
        <p:nvSpPr>
          <p:cNvPr id="11" name="Google Shape;11;p2"/>
          <p:cNvSpPr txBox="1">
            <a:spLocks noGrp="1"/>
          </p:cNvSpPr>
          <p:nvPr>
            <p:ph type="subTitle" idx="2"/>
          </p:nvPr>
        </p:nvSpPr>
        <p:spPr>
          <a:xfrm>
            <a:off x="82551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202020"/>
        </a:solid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9" name="Google Shape;39;p11"/>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0" name="Google Shape;40;p11"/>
          <p:cNvSpPr txBox="1">
            <a:spLocks noGrp="1"/>
          </p:cNvSpPr>
          <p:nvPr>
            <p:ph type="body" idx="2"/>
          </p:nvPr>
        </p:nvSpPr>
        <p:spPr>
          <a:xfrm>
            <a:off x="737118"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1" name="Google Shape;41;p11"/>
          <p:cNvSpPr txBox="1">
            <a:spLocks noGrp="1"/>
          </p:cNvSpPr>
          <p:nvPr>
            <p:ph type="body" idx="3"/>
          </p:nvPr>
        </p:nvSpPr>
        <p:spPr>
          <a:xfrm>
            <a:off x="3323393"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2" name="Google Shape;42;p11"/>
          <p:cNvSpPr txBox="1">
            <a:spLocks noGrp="1"/>
          </p:cNvSpPr>
          <p:nvPr>
            <p:ph type="body" idx="4"/>
          </p:nvPr>
        </p:nvSpPr>
        <p:spPr>
          <a:xfrm>
            <a:off x="5909667"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3" name="Google Shape;43;p11"/>
          <p:cNvSpPr/>
          <p:nvPr/>
        </p:nvSpPr>
        <p:spPr>
          <a:xfrm>
            <a:off x="81552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4" name="Google Shape;44;p11"/>
          <p:cNvSpPr txBox="1"/>
          <p:nvPr/>
        </p:nvSpPr>
        <p:spPr>
          <a:xfrm>
            <a:off x="81157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1</a:t>
            </a:r>
            <a:endParaRPr sz="1800">
              <a:solidFill>
                <a:srgbClr val="1C304A"/>
              </a:solidFill>
            </a:endParaRPr>
          </a:p>
        </p:txBody>
      </p:sp>
      <p:sp>
        <p:nvSpPr>
          <p:cNvPr id="45" name="Google Shape;45;p11"/>
          <p:cNvSpPr/>
          <p:nvPr/>
        </p:nvSpPr>
        <p:spPr>
          <a:xfrm>
            <a:off x="3375583"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6" name="Google Shape;46;p11"/>
          <p:cNvSpPr txBox="1"/>
          <p:nvPr/>
        </p:nvSpPr>
        <p:spPr>
          <a:xfrm>
            <a:off x="3371633"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2</a:t>
            </a:r>
            <a:endParaRPr sz="1800">
              <a:solidFill>
                <a:srgbClr val="1C304A"/>
              </a:solidFill>
            </a:endParaRPr>
          </a:p>
        </p:txBody>
      </p:sp>
      <p:sp>
        <p:nvSpPr>
          <p:cNvPr id="47" name="Google Shape;47;p11"/>
          <p:cNvSpPr/>
          <p:nvPr/>
        </p:nvSpPr>
        <p:spPr>
          <a:xfrm>
            <a:off x="599343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8" name="Google Shape;48;p11"/>
          <p:cNvSpPr txBox="1"/>
          <p:nvPr/>
        </p:nvSpPr>
        <p:spPr>
          <a:xfrm>
            <a:off x="598948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51" name="Google Shape;51;p12"/>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1C304A"/>
              </a:buClr>
              <a:buSzPts val="2000"/>
              <a:buChar char="●"/>
              <a:defRPr>
                <a:solidFill>
                  <a:srgbClr val="1C304A"/>
                </a:solidFill>
              </a:defRPr>
            </a:lvl1pPr>
            <a:lvl2pPr marL="914400" lvl="1" indent="-330200" rtl="0">
              <a:spcBef>
                <a:spcPts val="1600"/>
              </a:spcBef>
              <a:spcAft>
                <a:spcPts val="0"/>
              </a:spcAft>
              <a:buClr>
                <a:srgbClr val="1C304A"/>
              </a:buClr>
              <a:buSzPts val="1600"/>
              <a:buChar char="○"/>
              <a:defRPr>
                <a:solidFill>
                  <a:srgbClr val="1C304A"/>
                </a:solidFill>
              </a:defRPr>
            </a:lvl2pPr>
            <a:lvl3pPr marL="1371600" lvl="2" indent="-330200" rtl="0">
              <a:spcBef>
                <a:spcPts val="1600"/>
              </a:spcBef>
              <a:spcAft>
                <a:spcPts val="0"/>
              </a:spcAft>
              <a:buClr>
                <a:srgbClr val="1C304A"/>
              </a:buClr>
              <a:buSzPts val="1600"/>
              <a:buChar char="■"/>
              <a:defRPr>
                <a:solidFill>
                  <a:srgbClr val="1C304A"/>
                </a:solidFill>
              </a:defRPr>
            </a:lvl3pPr>
            <a:lvl4pPr marL="1828800" lvl="3" indent="-317500" rtl="0">
              <a:spcBef>
                <a:spcPts val="1600"/>
              </a:spcBef>
              <a:spcAft>
                <a:spcPts val="0"/>
              </a:spcAft>
              <a:buClr>
                <a:srgbClr val="1C304A"/>
              </a:buClr>
              <a:buSzPts val="1400"/>
              <a:buChar char="●"/>
              <a:defRPr>
                <a:solidFill>
                  <a:srgbClr val="1C304A"/>
                </a:solidFill>
              </a:defRPr>
            </a:lvl4pPr>
            <a:lvl5pPr marL="2286000" lvl="4" indent="-304800" rtl="0">
              <a:spcBef>
                <a:spcPts val="1600"/>
              </a:spcBef>
              <a:spcAft>
                <a:spcPts val="0"/>
              </a:spcAft>
              <a:buClr>
                <a:srgbClr val="1C304A"/>
              </a:buClr>
              <a:buSzPts val="1200"/>
              <a:buChar char="○"/>
              <a:defRPr>
                <a:solidFill>
                  <a:srgbClr val="1C304A"/>
                </a:solidFill>
              </a:defRPr>
            </a:lvl5pPr>
            <a:lvl6pPr marL="2743200" lvl="5" indent="-292100" rtl="0">
              <a:spcBef>
                <a:spcPts val="1600"/>
              </a:spcBef>
              <a:spcAft>
                <a:spcPts val="0"/>
              </a:spcAft>
              <a:buClr>
                <a:srgbClr val="1C304A"/>
              </a:buClr>
              <a:buSzPts val="1000"/>
              <a:buChar char="■"/>
              <a:defRPr>
                <a:solidFill>
                  <a:srgbClr val="1C304A"/>
                </a:solidFill>
              </a:defRPr>
            </a:lvl6pPr>
            <a:lvl7pPr marL="3200400" lvl="6" indent="-292100" rtl="0">
              <a:spcBef>
                <a:spcPts val="1600"/>
              </a:spcBef>
              <a:spcAft>
                <a:spcPts val="0"/>
              </a:spcAft>
              <a:buClr>
                <a:srgbClr val="1C304A"/>
              </a:buClr>
              <a:buSzPts val="1000"/>
              <a:buChar char="●"/>
              <a:defRPr>
                <a:solidFill>
                  <a:srgbClr val="1C304A"/>
                </a:solidFill>
              </a:defRPr>
            </a:lvl7pPr>
            <a:lvl8pPr marL="3657600" lvl="7" indent="-292100" rtl="0">
              <a:spcBef>
                <a:spcPts val="1600"/>
              </a:spcBef>
              <a:spcAft>
                <a:spcPts val="0"/>
              </a:spcAft>
              <a:buClr>
                <a:srgbClr val="1C304A"/>
              </a:buClr>
              <a:buSzPts val="1000"/>
              <a:buChar char="○"/>
              <a:defRPr>
                <a:solidFill>
                  <a:srgbClr val="1C304A"/>
                </a:solidFill>
              </a:defRPr>
            </a:lvl8pPr>
            <a:lvl9pPr marL="4114800" lvl="8" indent="-292100" rtl="0">
              <a:spcBef>
                <a:spcPts val="1600"/>
              </a:spcBef>
              <a:spcAft>
                <a:spcPts val="1600"/>
              </a:spcAft>
              <a:buClr>
                <a:srgbClr val="1C304A"/>
              </a:buClr>
              <a:buSzPts val="1000"/>
              <a:buChar char="■"/>
              <a:defRPr>
                <a:solidFill>
                  <a:srgbClr val="1C304A"/>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54" name="Google Shape;54;p13"/>
          <p:cNvSpPr txBox="1">
            <a:spLocks noGrp="1"/>
          </p:cNvSpPr>
          <p:nvPr>
            <p:ph type="body" idx="1"/>
          </p:nvPr>
        </p:nvSpPr>
        <p:spPr>
          <a:xfrm>
            <a:off x="725280" y="172202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5" name="Google Shape;55;p13"/>
          <p:cNvSpPr txBox="1">
            <a:spLocks noGrp="1"/>
          </p:cNvSpPr>
          <p:nvPr>
            <p:ph type="body" idx="2"/>
          </p:nvPr>
        </p:nvSpPr>
        <p:spPr>
          <a:xfrm>
            <a:off x="4675870" y="174527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6" name="Google Shape;56;p13"/>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57"/>
        <p:cNvGrpSpPr/>
        <p:nvPr/>
      </p:nvGrpSpPr>
      <p:grpSpPr>
        <a:xfrm>
          <a:off x="0" y="0"/>
          <a:ext cx="0" cy="0"/>
          <a:chOff x="0" y="0"/>
          <a:chExt cx="0" cy="0"/>
        </a:xfrm>
      </p:grpSpPr>
      <p:sp>
        <p:nvSpPr>
          <p:cNvPr id="58" name="Google Shape;58;p14"/>
          <p:cNvSpPr txBox="1">
            <a:spLocks noGrp="1"/>
          </p:cNvSpPr>
          <p:nvPr>
            <p:ph type="body" idx="1"/>
          </p:nvPr>
        </p:nvSpPr>
        <p:spPr>
          <a:xfrm>
            <a:off x="737118"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9" name="Google Shape;59;p14"/>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a:spLocks noGrp="1"/>
          </p:cNvSpPr>
          <p:nvPr>
            <p:ph type="body" idx="2"/>
          </p:nvPr>
        </p:nvSpPr>
        <p:spPr>
          <a:xfrm>
            <a:off x="3323393"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1" name="Google Shape;61;p14"/>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2" name="Google Shape;62;p14"/>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63" name="Google Shape;63;p14"/>
          <p:cNvSpPr txBox="1">
            <a:spLocks noGrp="1"/>
          </p:cNvSpPr>
          <p:nvPr>
            <p:ph type="subTitle" idx="4"/>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4" name="Google Shape;64;p14"/>
          <p:cNvSpPr/>
          <p:nvPr/>
        </p:nvSpPr>
        <p:spPr>
          <a:xfrm>
            <a:off x="81552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5" name="Google Shape;65;p14"/>
          <p:cNvSpPr txBox="1"/>
          <p:nvPr/>
        </p:nvSpPr>
        <p:spPr>
          <a:xfrm>
            <a:off x="81157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Helvetica Neue"/>
                <a:ea typeface="Helvetica Neue"/>
                <a:cs typeface="Helvetica Neue"/>
                <a:sym typeface="Helvetica Neue"/>
              </a:rPr>
              <a:t>1</a:t>
            </a:r>
            <a:endParaRPr sz="1800"/>
          </a:p>
        </p:txBody>
      </p:sp>
      <p:sp>
        <p:nvSpPr>
          <p:cNvPr id="66" name="Google Shape;66;p14"/>
          <p:cNvSpPr/>
          <p:nvPr/>
        </p:nvSpPr>
        <p:spPr>
          <a:xfrm>
            <a:off x="3375583"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7" name="Google Shape;67;p14"/>
          <p:cNvSpPr txBox="1"/>
          <p:nvPr/>
        </p:nvSpPr>
        <p:spPr>
          <a:xfrm>
            <a:off x="3371633"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2</a:t>
            </a:r>
            <a:endParaRPr sz="1800"/>
          </a:p>
        </p:txBody>
      </p:sp>
      <p:sp>
        <p:nvSpPr>
          <p:cNvPr id="68" name="Google Shape;68;p14"/>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9" name="Google Shape;69;p14"/>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2" name="Google Shape;72;p15"/>
          <p:cNvSpPr/>
          <p:nvPr/>
        </p:nvSpPr>
        <p:spPr>
          <a:xfrm>
            <a:off x="815525"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3" name="Google Shape;73;p15"/>
          <p:cNvSpPr/>
          <p:nvPr/>
        </p:nvSpPr>
        <p:spPr>
          <a:xfrm>
            <a:off x="434905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4" name="Google Shape;74;p15"/>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5" name="Google Shape;75;p15"/>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6" name="Google Shape;76;p15"/>
          <p:cNvSpPr/>
          <p:nvPr/>
        </p:nvSpPr>
        <p:spPr>
          <a:xfrm>
            <a:off x="815525"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7" name="Google Shape;77;p15"/>
          <p:cNvSpPr/>
          <p:nvPr/>
        </p:nvSpPr>
        <p:spPr>
          <a:xfrm>
            <a:off x="434905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8" name="Google Shape;78;p15"/>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9" name="Google Shape;79;p1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right - 2 column icons">
  <p:cSld name="TITLE_AND_TWO_COLUMNS_1_2_1">
    <p:bg>
      <p:bgPr>
        <a:solidFill>
          <a:srgbClr val="00CFFF"/>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2" name="Google Shape;82;p16"/>
          <p:cNvSpPr/>
          <p:nvPr/>
        </p:nvSpPr>
        <p:spPr>
          <a:xfrm>
            <a:off x="815525"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3" name="Google Shape;83;p16"/>
          <p:cNvSpPr/>
          <p:nvPr/>
        </p:nvSpPr>
        <p:spPr>
          <a:xfrm>
            <a:off x="4349050"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4" name="Google Shape;84;p16"/>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5" name="Google Shape;85;p16"/>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6" name="Google Shape;86;p16"/>
          <p:cNvSpPr/>
          <p:nvPr/>
        </p:nvSpPr>
        <p:spPr>
          <a:xfrm>
            <a:off x="815525"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7" name="Google Shape;87;p16"/>
          <p:cNvSpPr/>
          <p:nvPr/>
        </p:nvSpPr>
        <p:spPr>
          <a:xfrm>
            <a:off x="4349050"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8" name="Google Shape;88;p16"/>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9" name="Google Shape;89;p16"/>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sldNum" idx="12"/>
          </p:nvPr>
        </p:nvSpPr>
        <p:spPr>
          <a:xfrm>
            <a:off x="8472450" y="4765389"/>
            <a:ext cx="548700" cy="261900"/>
          </a:xfrm>
          <a:prstGeom prst="rect">
            <a:avLst/>
          </a:prstGeom>
          <a:noFill/>
          <a:ln>
            <a:noFill/>
          </a:ln>
        </p:spPr>
        <p:txBody>
          <a:bodyPr spcFirstLastPara="1" wrap="square" lIns="91425" tIns="91425" rIns="91425" bIns="91425" anchor="ctr"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17"/>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93" name="Google Shape;93;p17"/>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4" name="Google Shape;94;p17"/>
          <p:cNvSpPr/>
          <p:nvPr/>
        </p:nvSpPr>
        <p:spPr>
          <a:xfrm>
            <a:off x="8291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1</a:t>
            </a:r>
            <a:endParaRPr sz="7200" b="1">
              <a:solidFill>
                <a:srgbClr val="00CFFF"/>
              </a:solidFill>
              <a:latin typeface="Helvetica Neue"/>
              <a:ea typeface="Helvetica Neue"/>
              <a:cs typeface="Helvetica Neue"/>
              <a:sym typeface="Helvetica Neue"/>
            </a:endParaRPr>
          </a:p>
        </p:txBody>
      </p:sp>
      <p:sp>
        <p:nvSpPr>
          <p:cNvPr id="95" name="Google Shape;95;p17"/>
          <p:cNvSpPr txBox="1">
            <a:spLocks noGrp="1"/>
          </p:cNvSpPr>
          <p:nvPr>
            <p:ph type="body" idx="2"/>
          </p:nvPr>
        </p:nvSpPr>
        <p:spPr>
          <a:xfrm>
            <a:off x="8735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96" name="Google Shape;96;p17"/>
          <p:cNvSpPr/>
          <p:nvPr/>
        </p:nvSpPr>
        <p:spPr>
          <a:xfrm>
            <a:off x="23593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2</a:t>
            </a:r>
            <a:endParaRPr sz="7200" b="1">
              <a:solidFill>
                <a:srgbClr val="00CFFF"/>
              </a:solidFill>
              <a:latin typeface="Helvetica Neue"/>
              <a:ea typeface="Helvetica Neue"/>
              <a:cs typeface="Helvetica Neue"/>
              <a:sym typeface="Helvetica Neue"/>
            </a:endParaRPr>
          </a:p>
        </p:txBody>
      </p:sp>
      <p:sp>
        <p:nvSpPr>
          <p:cNvPr id="97" name="Google Shape;97;p17"/>
          <p:cNvSpPr txBox="1">
            <a:spLocks noGrp="1"/>
          </p:cNvSpPr>
          <p:nvPr>
            <p:ph type="body" idx="3"/>
          </p:nvPr>
        </p:nvSpPr>
        <p:spPr>
          <a:xfrm>
            <a:off x="24037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8" name="Google Shape;98;p17"/>
          <p:cNvSpPr/>
          <p:nvPr/>
        </p:nvSpPr>
        <p:spPr>
          <a:xfrm>
            <a:off x="38895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3</a:t>
            </a:r>
            <a:endParaRPr sz="7200" b="1">
              <a:solidFill>
                <a:srgbClr val="00CFFF"/>
              </a:solidFill>
              <a:latin typeface="Helvetica Neue"/>
              <a:ea typeface="Helvetica Neue"/>
              <a:cs typeface="Helvetica Neue"/>
              <a:sym typeface="Helvetica Neue"/>
            </a:endParaRPr>
          </a:p>
        </p:txBody>
      </p:sp>
      <p:sp>
        <p:nvSpPr>
          <p:cNvPr id="99" name="Google Shape;99;p17"/>
          <p:cNvSpPr txBox="1">
            <a:spLocks noGrp="1"/>
          </p:cNvSpPr>
          <p:nvPr>
            <p:ph type="body" idx="4"/>
          </p:nvPr>
        </p:nvSpPr>
        <p:spPr>
          <a:xfrm>
            <a:off x="39339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0" name="Google Shape;100;p17"/>
          <p:cNvSpPr/>
          <p:nvPr/>
        </p:nvSpPr>
        <p:spPr>
          <a:xfrm>
            <a:off x="54197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4</a:t>
            </a:r>
            <a:endParaRPr sz="7200" b="1">
              <a:solidFill>
                <a:srgbClr val="00CFFF"/>
              </a:solidFill>
              <a:latin typeface="Helvetica Neue"/>
              <a:ea typeface="Helvetica Neue"/>
              <a:cs typeface="Helvetica Neue"/>
              <a:sym typeface="Helvetica Neue"/>
            </a:endParaRPr>
          </a:p>
        </p:txBody>
      </p:sp>
      <p:sp>
        <p:nvSpPr>
          <p:cNvPr id="101" name="Google Shape;101;p17"/>
          <p:cNvSpPr txBox="1">
            <a:spLocks noGrp="1"/>
          </p:cNvSpPr>
          <p:nvPr>
            <p:ph type="body" idx="5"/>
          </p:nvPr>
        </p:nvSpPr>
        <p:spPr>
          <a:xfrm>
            <a:off x="54641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2" name="Google Shape;102;p17"/>
          <p:cNvSpPr/>
          <p:nvPr/>
        </p:nvSpPr>
        <p:spPr>
          <a:xfrm>
            <a:off x="69499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5</a:t>
            </a:r>
            <a:endParaRPr sz="7200" b="1">
              <a:solidFill>
                <a:srgbClr val="00CFFF"/>
              </a:solidFill>
              <a:latin typeface="Helvetica Neue"/>
              <a:ea typeface="Helvetica Neue"/>
              <a:cs typeface="Helvetica Neue"/>
              <a:sym typeface="Helvetica Neue"/>
            </a:endParaRPr>
          </a:p>
        </p:txBody>
      </p:sp>
      <p:sp>
        <p:nvSpPr>
          <p:cNvPr id="103" name="Google Shape;103;p17"/>
          <p:cNvSpPr txBox="1">
            <a:spLocks noGrp="1"/>
          </p:cNvSpPr>
          <p:nvPr>
            <p:ph type="body" idx="6"/>
          </p:nvPr>
        </p:nvSpPr>
        <p:spPr>
          <a:xfrm>
            <a:off x="69943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104"/>
        <p:cNvGrpSpPr/>
        <p:nvPr/>
      </p:nvGrpSpPr>
      <p:grpSpPr>
        <a:xfrm>
          <a:off x="0" y="0"/>
          <a:ext cx="0" cy="0"/>
          <a:chOff x="0" y="0"/>
          <a:chExt cx="0" cy="0"/>
        </a:xfrm>
      </p:grpSpPr>
      <p:sp>
        <p:nvSpPr>
          <p:cNvPr id="105" name="Google Shape;105;p18"/>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8"/>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107"/>
        <p:cNvGrpSpPr/>
        <p:nvPr/>
      </p:nvGrpSpPr>
      <p:grpSpPr>
        <a:xfrm>
          <a:off x="0" y="0"/>
          <a:ext cx="0" cy="0"/>
          <a:chOff x="0" y="0"/>
          <a:chExt cx="0" cy="0"/>
        </a:xfrm>
      </p:grpSpPr>
      <p:pic>
        <p:nvPicPr>
          <p:cNvPr id="108" name="Google Shape;108;p19"/>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109" name="Google Shape;109;p19"/>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spcBef>
                <a:spcPts val="700"/>
              </a:spcBef>
              <a:spcAft>
                <a:spcPts val="0"/>
              </a:spcAft>
              <a:buNone/>
            </a:pPr>
            <a:endParaRPr sz="1700" b="0" i="1" u="none" strike="noStrike" cap="none">
              <a:solidFill>
                <a:srgbClr val="26818F"/>
              </a:solidFill>
              <a:latin typeface="Source Sans Pro"/>
              <a:ea typeface="Source Sans Pro"/>
              <a:cs typeface="Source Sans Pro"/>
              <a:sym typeface="Source Sans Pro"/>
            </a:endParaRPr>
          </a:p>
        </p:txBody>
      </p:sp>
      <p:sp>
        <p:nvSpPr>
          <p:cNvPr id="110" name="Google Shape;110;p19"/>
          <p:cNvSpPr txBox="1">
            <a:spLocks noGrp="1"/>
          </p:cNvSpPr>
          <p:nvPr>
            <p:ph type="ctrTitle"/>
          </p:nvPr>
        </p:nvSpPr>
        <p:spPr>
          <a:xfrm>
            <a:off x="4035650" y="3697025"/>
            <a:ext cx="4489800" cy="104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3600"/>
              <a:buNone/>
              <a:defRPr sz="3600" b="1">
                <a:solidFill>
                  <a:srgbClr val="1C304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111"/>
        <p:cNvGrpSpPr/>
        <p:nvPr/>
      </p:nvGrpSpPr>
      <p:grpSpPr>
        <a:xfrm>
          <a:off x="0" y="0"/>
          <a:ext cx="0" cy="0"/>
          <a:chOff x="0" y="0"/>
          <a:chExt cx="0" cy="0"/>
        </a:xfrm>
      </p:grpSpPr>
      <p:pic>
        <p:nvPicPr>
          <p:cNvPr id="112" name="Google Shape;112;p20"/>
          <p:cNvPicPr preferRelativeResize="0"/>
          <p:nvPr/>
        </p:nvPicPr>
        <p:blipFill rotWithShape="1">
          <a:blip r:embed="rId2">
            <a:alphaModFix/>
          </a:blip>
          <a:srcRect l="47425" t="6909" r="11420" b="30901"/>
          <a:stretch/>
        </p:blipFill>
        <p:spPr>
          <a:xfrm>
            <a:off x="4572000" y="-42840"/>
            <a:ext cx="4619100" cy="5235000"/>
          </a:xfrm>
          <a:prstGeom prst="rect">
            <a:avLst/>
          </a:prstGeom>
          <a:noFill/>
          <a:ln>
            <a:noFill/>
          </a:ln>
        </p:spPr>
      </p:pic>
      <p:sp>
        <p:nvSpPr>
          <p:cNvPr id="113" name="Google Shape;113;p20"/>
          <p:cNvSpPr/>
          <p:nvPr/>
        </p:nvSpPr>
        <p:spPr>
          <a:xfrm>
            <a:off x="-47100" y="-11850"/>
            <a:ext cx="4619100" cy="5215800"/>
          </a:xfrm>
          <a:prstGeom prst="rect">
            <a:avLst/>
          </a:pr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15" name="Google Shape;115;p20"/>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116" name="Google Shape;116;p20"/>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712840" y="536231"/>
            <a:ext cx="7386600" cy="925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5000"/>
              <a:buNone/>
              <a:defRPr sz="5000" b="1">
                <a:solidFill>
                  <a:srgbClr val="1C304A"/>
                </a:solidFill>
              </a:defRPr>
            </a:lvl1pPr>
            <a:lvl2pPr lvl="1" algn="ctr" rtl="0">
              <a:spcBef>
                <a:spcPts val="0"/>
              </a:spcBef>
              <a:spcAft>
                <a:spcPts val="0"/>
              </a:spcAft>
              <a:buClr>
                <a:srgbClr val="1C304A"/>
              </a:buClr>
              <a:buSzPts val="5000"/>
              <a:buNone/>
              <a:defRPr sz="5000">
                <a:solidFill>
                  <a:srgbClr val="1C304A"/>
                </a:solidFill>
              </a:defRPr>
            </a:lvl2pPr>
            <a:lvl3pPr lvl="2" algn="ctr" rtl="0">
              <a:spcBef>
                <a:spcPts val="0"/>
              </a:spcBef>
              <a:spcAft>
                <a:spcPts val="0"/>
              </a:spcAft>
              <a:buClr>
                <a:srgbClr val="1C304A"/>
              </a:buClr>
              <a:buSzPts val="5000"/>
              <a:buNone/>
              <a:defRPr sz="5000">
                <a:solidFill>
                  <a:srgbClr val="1C304A"/>
                </a:solidFill>
              </a:defRPr>
            </a:lvl3pPr>
            <a:lvl4pPr lvl="3" algn="ctr" rtl="0">
              <a:spcBef>
                <a:spcPts val="0"/>
              </a:spcBef>
              <a:spcAft>
                <a:spcPts val="0"/>
              </a:spcAft>
              <a:buClr>
                <a:srgbClr val="1C304A"/>
              </a:buClr>
              <a:buSzPts val="5000"/>
              <a:buNone/>
              <a:defRPr sz="5000">
                <a:solidFill>
                  <a:srgbClr val="1C304A"/>
                </a:solidFill>
              </a:defRPr>
            </a:lvl4pPr>
            <a:lvl5pPr lvl="4" algn="ctr" rtl="0">
              <a:spcBef>
                <a:spcPts val="0"/>
              </a:spcBef>
              <a:spcAft>
                <a:spcPts val="0"/>
              </a:spcAft>
              <a:buClr>
                <a:srgbClr val="1C304A"/>
              </a:buClr>
              <a:buSzPts val="5000"/>
              <a:buNone/>
              <a:defRPr sz="5000">
                <a:solidFill>
                  <a:srgbClr val="1C304A"/>
                </a:solidFill>
              </a:defRPr>
            </a:lvl5pPr>
            <a:lvl6pPr lvl="5" algn="ctr" rtl="0">
              <a:spcBef>
                <a:spcPts val="0"/>
              </a:spcBef>
              <a:spcAft>
                <a:spcPts val="0"/>
              </a:spcAft>
              <a:buClr>
                <a:srgbClr val="1C304A"/>
              </a:buClr>
              <a:buSzPts val="5000"/>
              <a:buNone/>
              <a:defRPr sz="5000">
                <a:solidFill>
                  <a:srgbClr val="1C304A"/>
                </a:solidFill>
              </a:defRPr>
            </a:lvl6pPr>
            <a:lvl7pPr lvl="6" algn="ctr" rtl="0">
              <a:spcBef>
                <a:spcPts val="0"/>
              </a:spcBef>
              <a:spcAft>
                <a:spcPts val="0"/>
              </a:spcAft>
              <a:buClr>
                <a:srgbClr val="1C304A"/>
              </a:buClr>
              <a:buSzPts val="5000"/>
              <a:buNone/>
              <a:defRPr sz="5000">
                <a:solidFill>
                  <a:srgbClr val="1C304A"/>
                </a:solidFill>
              </a:defRPr>
            </a:lvl7pPr>
            <a:lvl8pPr lvl="7" algn="ctr" rtl="0">
              <a:spcBef>
                <a:spcPts val="0"/>
              </a:spcBef>
              <a:spcAft>
                <a:spcPts val="0"/>
              </a:spcAft>
              <a:buClr>
                <a:srgbClr val="1C304A"/>
              </a:buClr>
              <a:buSzPts val="5000"/>
              <a:buNone/>
              <a:defRPr sz="5000">
                <a:solidFill>
                  <a:srgbClr val="1C304A"/>
                </a:solidFill>
              </a:defRPr>
            </a:lvl8pPr>
            <a:lvl9pPr lvl="8" algn="ctr" rtl="0">
              <a:spcBef>
                <a:spcPts val="0"/>
              </a:spcBef>
              <a:spcAft>
                <a:spcPts val="0"/>
              </a:spcAft>
              <a:buClr>
                <a:srgbClr val="1C304A"/>
              </a:buClr>
              <a:buSzPts val="5000"/>
              <a:buNone/>
              <a:defRPr sz="5000">
                <a:solidFill>
                  <a:srgbClr val="1C304A"/>
                </a:solidFill>
              </a:defRPr>
            </a:lvl9pPr>
          </a:lstStyle>
          <a:p>
            <a:endParaRPr/>
          </a:p>
        </p:txBody>
      </p:sp>
      <p:sp>
        <p:nvSpPr>
          <p:cNvPr id="14" name="Google Shape;14;p3"/>
          <p:cNvSpPr txBox="1">
            <a:spLocks noGrp="1"/>
          </p:cNvSpPr>
          <p:nvPr>
            <p:ph type="subTitle" idx="1"/>
          </p:nvPr>
        </p:nvSpPr>
        <p:spPr>
          <a:xfrm>
            <a:off x="729681" y="228753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600"/>
              <a:buNone/>
              <a:defRPr>
                <a:solidFill>
                  <a:srgbClr val="1C304A"/>
                </a:solidFill>
              </a:defRPr>
            </a:lvl2pPr>
            <a:lvl3pPr lvl="2" rtl="0">
              <a:lnSpc>
                <a:spcPct val="100000"/>
              </a:lnSpc>
              <a:spcBef>
                <a:spcPts val="0"/>
              </a:spcBef>
              <a:spcAft>
                <a:spcPts val="0"/>
              </a:spcAft>
              <a:buClr>
                <a:srgbClr val="1C304A"/>
              </a:buClr>
              <a:buSzPts val="1600"/>
              <a:buNone/>
              <a:defRPr>
                <a:solidFill>
                  <a:srgbClr val="1C304A"/>
                </a:solidFill>
              </a:defRPr>
            </a:lvl3pPr>
            <a:lvl4pPr lvl="3" rtl="0">
              <a:lnSpc>
                <a:spcPct val="100000"/>
              </a:lnSpc>
              <a:spcBef>
                <a:spcPts val="0"/>
              </a:spcBef>
              <a:spcAft>
                <a:spcPts val="0"/>
              </a:spcAft>
              <a:buClr>
                <a:srgbClr val="1C304A"/>
              </a:buClr>
              <a:buSzPts val="1400"/>
              <a:buNone/>
              <a:defRPr>
                <a:solidFill>
                  <a:srgbClr val="1C304A"/>
                </a:solidFill>
              </a:defRPr>
            </a:lvl4pPr>
            <a:lvl5pPr lvl="4" rtl="0">
              <a:lnSpc>
                <a:spcPct val="100000"/>
              </a:lnSpc>
              <a:spcBef>
                <a:spcPts val="0"/>
              </a:spcBef>
              <a:spcAft>
                <a:spcPts val="0"/>
              </a:spcAft>
              <a:buClr>
                <a:srgbClr val="1C304A"/>
              </a:buClr>
              <a:buSzPts val="1200"/>
              <a:buNone/>
              <a:defRPr>
                <a:solidFill>
                  <a:srgbClr val="1C304A"/>
                </a:solidFill>
              </a:defRPr>
            </a:lvl5pPr>
            <a:lvl6pPr lvl="5" rtl="0">
              <a:lnSpc>
                <a:spcPct val="100000"/>
              </a:lnSpc>
              <a:spcBef>
                <a:spcPts val="0"/>
              </a:spcBef>
              <a:spcAft>
                <a:spcPts val="0"/>
              </a:spcAft>
              <a:buClr>
                <a:srgbClr val="1C304A"/>
              </a:buClr>
              <a:buSzPts val="1000"/>
              <a:buNone/>
              <a:defRPr>
                <a:solidFill>
                  <a:srgbClr val="1C304A"/>
                </a:solidFill>
              </a:defRPr>
            </a:lvl6pPr>
            <a:lvl7pPr lvl="6" rtl="0">
              <a:lnSpc>
                <a:spcPct val="100000"/>
              </a:lnSpc>
              <a:spcBef>
                <a:spcPts val="0"/>
              </a:spcBef>
              <a:spcAft>
                <a:spcPts val="0"/>
              </a:spcAft>
              <a:buClr>
                <a:srgbClr val="1C304A"/>
              </a:buClr>
              <a:buSzPts val="1000"/>
              <a:buNone/>
              <a:defRPr>
                <a:solidFill>
                  <a:srgbClr val="1C304A"/>
                </a:solidFill>
              </a:defRPr>
            </a:lvl7pPr>
            <a:lvl8pPr lvl="7" rtl="0">
              <a:lnSpc>
                <a:spcPct val="100000"/>
              </a:lnSpc>
              <a:spcBef>
                <a:spcPts val="0"/>
              </a:spcBef>
              <a:spcAft>
                <a:spcPts val="0"/>
              </a:spcAft>
              <a:buClr>
                <a:srgbClr val="1C304A"/>
              </a:buClr>
              <a:buSzPts val="1000"/>
              <a:buNone/>
              <a:defRPr>
                <a:solidFill>
                  <a:srgbClr val="1C304A"/>
                </a:solidFill>
              </a:defRPr>
            </a:lvl8pPr>
            <a:lvl9pPr lvl="8" rtl="0">
              <a:lnSpc>
                <a:spcPct val="100000"/>
              </a:lnSpc>
              <a:spcBef>
                <a:spcPts val="0"/>
              </a:spcBef>
              <a:spcAft>
                <a:spcPts val="0"/>
              </a:spcAft>
              <a:buClr>
                <a:srgbClr val="1C304A"/>
              </a:buClr>
              <a:buSzPts val="1000"/>
              <a:buNone/>
              <a:defRPr>
                <a:solidFill>
                  <a:srgbClr val="1C304A"/>
                </a:solidFill>
              </a:defRPr>
            </a:lvl9pPr>
          </a:lstStyle>
          <a:p>
            <a:endParaRPr/>
          </a:p>
        </p:txBody>
      </p:sp>
      <p:sp>
        <p:nvSpPr>
          <p:cNvPr id="15" name="Google Shape;15;p3"/>
          <p:cNvSpPr txBox="1">
            <a:spLocks noGrp="1"/>
          </p:cNvSpPr>
          <p:nvPr>
            <p:ph type="subTitle" idx="2"/>
          </p:nvPr>
        </p:nvSpPr>
        <p:spPr>
          <a:xfrm>
            <a:off x="82550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117"/>
        <p:cNvGrpSpPr/>
        <p:nvPr/>
      </p:nvGrpSpPr>
      <p:grpSpPr>
        <a:xfrm>
          <a:off x="0" y="0"/>
          <a:ext cx="0" cy="0"/>
          <a:chOff x="0" y="0"/>
          <a:chExt cx="0" cy="0"/>
        </a:xfrm>
      </p:grpSpPr>
      <p:sp>
        <p:nvSpPr>
          <p:cNvPr id="118" name="Google Shape;118;p21"/>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20" name="Google Shape;120;p21"/>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121" name="Google Shape;121;p21"/>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202020"/>
        </a:solidFill>
        <a:effectLst/>
      </p:bgPr>
    </p:bg>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24" name="Google Shape;124;p22"/>
          <p:cNvSpPr txBox="1">
            <a:spLocks noGrp="1"/>
          </p:cNvSpPr>
          <p:nvPr>
            <p:ph type="body" idx="1"/>
          </p:nvPr>
        </p:nvSpPr>
        <p:spPr>
          <a:xfrm>
            <a:off x="737118" y="3585136"/>
            <a:ext cx="2258100" cy="1332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rgbClr val="FFFFFF"/>
              </a:buClr>
              <a:buSzPts val="1000"/>
              <a:buChar char="●"/>
              <a:defRPr sz="1000">
                <a:solidFill>
                  <a:srgbClr val="FFFFFF"/>
                </a:solidFill>
              </a:defRPr>
            </a:lvl1pPr>
            <a:lvl2pPr marL="914400" lvl="1" indent="-292100" rtl="0">
              <a:spcBef>
                <a:spcPts val="1600"/>
              </a:spcBef>
              <a:spcAft>
                <a:spcPts val="0"/>
              </a:spcAft>
              <a:buClr>
                <a:srgbClr val="FFFFFF"/>
              </a:buClr>
              <a:buSzPts val="1000"/>
              <a:buChar char="○"/>
              <a:defRPr sz="1000">
                <a:solidFill>
                  <a:srgbClr val="FFFFFF"/>
                </a:solidFill>
              </a:defRPr>
            </a:lvl2pPr>
            <a:lvl3pPr marL="1371600" lvl="2" indent="-292100" rtl="0">
              <a:spcBef>
                <a:spcPts val="1600"/>
              </a:spcBef>
              <a:spcAft>
                <a:spcPts val="0"/>
              </a:spcAft>
              <a:buClr>
                <a:srgbClr val="FFFFFF"/>
              </a:buClr>
              <a:buSzPts val="1000"/>
              <a:buChar char="■"/>
              <a:defRPr sz="1000">
                <a:solidFill>
                  <a:srgbClr val="FFFFFF"/>
                </a:solidFill>
              </a:defRPr>
            </a:lvl3pPr>
            <a:lvl4pPr marL="1828800" lvl="3" indent="-292100" rtl="0">
              <a:spcBef>
                <a:spcPts val="1600"/>
              </a:spcBef>
              <a:spcAft>
                <a:spcPts val="0"/>
              </a:spcAft>
              <a:buClr>
                <a:srgbClr val="FFFFFF"/>
              </a:buClr>
              <a:buSzPts val="1000"/>
              <a:buChar char="●"/>
              <a:defRPr sz="1000">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sz="1000">
                <a:solidFill>
                  <a:srgbClr val="FFFFFF"/>
                </a:solidFill>
              </a:defRPr>
            </a:lvl6pPr>
            <a:lvl7pPr marL="3200400" lvl="6" indent="-292100" rtl="0">
              <a:spcBef>
                <a:spcPts val="1600"/>
              </a:spcBef>
              <a:spcAft>
                <a:spcPts val="0"/>
              </a:spcAft>
              <a:buClr>
                <a:srgbClr val="FFFFFF"/>
              </a:buClr>
              <a:buSzPts val="1000"/>
              <a:buChar char="●"/>
              <a:defRPr sz="1000">
                <a:solidFill>
                  <a:srgbClr val="FFFFFF"/>
                </a:solidFill>
              </a:defRPr>
            </a:lvl7pPr>
            <a:lvl8pPr marL="3657600" lvl="7" indent="-292100" rtl="0">
              <a:spcBef>
                <a:spcPts val="1600"/>
              </a:spcBef>
              <a:spcAft>
                <a:spcPts val="0"/>
              </a:spcAft>
              <a:buClr>
                <a:srgbClr val="FFFFFF"/>
              </a:buClr>
              <a:buSzPts val="1000"/>
              <a:buChar char="○"/>
              <a:defRPr sz="1000">
                <a:solidFill>
                  <a:srgbClr val="FFFFFF"/>
                </a:solidFill>
              </a:defRPr>
            </a:lvl8pPr>
            <a:lvl9pPr marL="4114800" lvl="8" indent="-292100" rtl="0">
              <a:spcBef>
                <a:spcPts val="1600"/>
              </a:spcBef>
              <a:spcAft>
                <a:spcPts val="1600"/>
              </a:spcAft>
              <a:buClr>
                <a:srgbClr val="FFFFFF"/>
              </a:buClr>
              <a:buSzPts val="1000"/>
              <a:buChar char="■"/>
              <a:defRPr sz="10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
  <p:cSld name="CUSTOM_1">
    <p:spTree>
      <p:nvGrpSpPr>
        <p:cNvPr id="1" name="Shape 125"/>
        <p:cNvGrpSpPr/>
        <p:nvPr/>
      </p:nvGrpSpPr>
      <p:grpSpPr>
        <a:xfrm>
          <a:off x="0" y="0"/>
          <a:ext cx="0" cy="0"/>
          <a:chOff x="0" y="0"/>
          <a:chExt cx="0" cy="0"/>
        </a:xfrm>
      </p:grpSpPr>
      <p:sp>
        <p:nvSpPr>
          <p:cNvPr id="126" name="Google Shape;126;p23"/>
          <p:cNvSpPr txBox="1"/>
          <p:nvPr/>
        </p:nvSpPr>
        <p:spPr>
          <a:xfrm>
            <a:off x="712850" y="441800"/>
            <a:ext cx="7704900" cy="84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046B99"/>
                </a:solidFill>
                <a:latin typeface="Helvetica Neue"/>
                <a:ea typeface="Helvetica Neue"/>
                <a:cs typeface="Helvetica Neue"/>
                <a:sym typeface="Helvetica Neue"/>
              </a:rPr>
              <a:t>Icons to use in presentations</a:t>
            </a:r>
            <a:endParaRPr sz="2800" b="1">
              <a:solidFill>
                <a:srgbClr val="046B99"/>
              </a:solidFill>
              <a:latin typeface="Helvetica Neue"/>
              <a:ea typeface="Helvetica Neue"/>
              <a:cs typeface="Helvetica Neue"/>
              <a:sym typeface="Helvetica Neue"/>
            </a:endParaRPr>
          </a:p>
          <a:p>
            <a:pPr marL="0" lvl="0" indent="0" algn="l" rtl="0">
              <a:spcBef>
                <a:spcPts val="0"/>
              </a:spcBef>
              <a:spcAft>
                <a:spcPts val="0"/>
              </a:spcAft>
              <a:buNone/>
            </a:pPr>
            <a:r>
              <a:rPr lang="en" sz="1800" b="0">
                <a:solidFill>
                  <a:srgbClr val="1C304A"/>
                </a:solidFill>
                <a:latin typeface="Helvetica Neue"/>
                <a:ea typeface="Helvetica Neue"/>
                <a:cs typeface="Helvetica Neue"/>
                <a:sym typeface="Helvetica Neue"/>
              </a:rPr>
              <a:t>Copy </a:t>
            </a:r>
            <a:r>
              <a:rPr lang="en" sz="1800">
                <a:solidFill>
                  <a:srgbClr val="1C304A"/>
                </a:solidFill>
                <a:latin typeface="Helvetica Neue"/>
                <a:ea typeface="Helvetica Neue"/>
                <a:cs typeface="Helvetica Neue"/>
                <a:sym typeface="Helvetica Neue"/>
              </a:rPr>
              <a:t>icons </a:t>
            </a:r>
            <a:r>
              <a:rPr lang="en" sz="1800" b="0">
                <a:solidFill>
                  <a:srgbClr val="1C304A"/>
                </a:solidFill>
                <a:latin typeface="Helvetica Neue"/>
                <a:ea typeface="Helvetica Neue"/>
                <a:cs typeface="Helvetica Neue"/>
                <a:sym typeface="Helvetica Neue"/>
              </a:rPr>
              <a:t>from the master </a:t>
            </a:r>
            <a:r>
              <a:rPr lang="en" sz="1800">
                <a:solidFill>
                  <a:srgbClr val="1C304A"/>
                </a:solidFill>
                <a:latin typeface="Helvetica Neue"/>
                <a:ea typeface="Helvetica Neue"/>
                <a:cs typeface="Helvetica Neue"/>
                <a:sym typeface="Helvetica Neue"/>
              </a:rPr>
              <a:t>slide</a:t>
            </a:r>
            <a:r>
              <a:rPr lang="en" sz="1800" b="0">
                <a:solidFill>
                  <a:srgbClr val="1C304A"/>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for use in your presentation </a:t>
            </a:r>
            <a:br>
              <a:rPr lang="en" sz="1800">
                <a:solidFill>
                  <a:srgbClr val="1C304A"/>
                </a:solidFill>
                <a:latin typeface="Helvetica Neue"/>
                <a:ea typeface="Helvetica Neue"/>
                <a:cs typeface="Helvetica Neue"/>
                <a:sym typeface="Helvetica Neue"/>
              </a:rPr>
            </a:br>
            <a:r>
              <a:rPr lang="en" sz="1800">
                <a:solidFill>
                  <a:srgbClr val="1C304A"/>
                </a:solidFill>
                <a:latin typeface="Helvetica Neue"/>
                <a:ea typeface="Helvetica Neue"/>
                <a:cs typeface="Helvetica Neue"/>
                <a:sym typeface="Helvetica Neue"/>
              </a:rPr>
              <a:t>(Slide&gt;Edit master) </a:t>
            </a:r>
            <a:endParaRPr sz="1800" b="0">
              <a:solidFill>
                <a:srgbClr val="1C304A"/>
              </a:solidFill>
              <a:latin typeface="Helvetica Neue"/>
              <a:ea typeface="Helvetica Neue"/>
              <a:cs typeface="Helvetica Neue"/>
              <a:sym typeface="Helvetica Neue"/>
            </a:endParaRPr>
          </a:p>
        </p:txBody>
      </p:sp>
      <p:pic>
        <p:nvPicPr>
          <p:cNvPr id="127" name="Google Shape;127;p23" descr="thin-0001_compose_write_pencil_new.png"/>
          <p:cNvPicPr preferRelativeResize="0"/>
          <p:nvPr/>
        </p:nvPicPr>
        <p:blipFill>
          <a:blip r:embed="rId2">
            <a:alphaModFix/>
          </a:blip>
          <a:stretch>
            <a:fillRect/>
          </a:stretch>
        </p:blipFill>
        <p:spPr>
          <a:xfrm>
            <a:off x="832613" y="1637008"/>
            <a:ext cx="498701" cy="498697"/>
          </a:xfrm>
          <a:prstGeom prst="rect">
            <a:avLst/>
          </a:prstGeom>
          <a:noFill/>
          <a:ln>
            <a:noFill/>
          </a:ln>
        </p:spPr>
      </p:pic>
      <p:pic>
        <p:nvPicPr>
          <p:cNvPr id="128" name="Google Shape;128;p23" descr="thin-0019_mobile_iphone.png"/>
          <p:cNvPicPr preferRelativeResize="0"/>
          <p:nvPr/>
        </p:nvPicPr>
        <p:blipFill>
          <a:blip r:embed="rId3">
            <a:alphaModFix/>
          </a:blip>
          <a:stretch>
            <a:fillRect/>
          </a:stretch>
        </p:blipFill>
        <p:spPr>
          <a:xfrm>
            <a:off x="1716772" y="1643745"/>
            <a:ext cx="571184" cy="571179"/>
          </a:xfrm>
          <a:prstGeom prst="rect">
            <a:avLst/>
          </a:prstGeom>
          <a:noFill/>
          <a:ln>
            <a:noFill/>
          </a:ln>
        </p:spPr>
      </p:pic>
      <p:pic>
        <p:nvPicPr>
          <p:cNvPr id="129" name="Google Shape;129;p23" descr="thin-0020_ipad_reading_mobile.png"/>
          <p:cNvPicPr preferRelativeResize="0"/>
          <p:nvPr/>
        </p:nvPicPr>
        <p:blipFill>
          <a:blip r:embed="rId4">
            <a:alphaModFix/>
          </a:blip>
          <a:stretch>
            <a:fillRect/>
          </a:stretch>
        </p:blipFill>
        <p:spPr>
          <a:xfrm>
            <a:off x="2495492" y="1643755"/>
            <a:ext cx="595156" cy="595153"/>
          </a:xfrm>
          <a:prstGeom prst="rect">
            <a:avLst/>
          </a:prstGeom>
          <a:noFill/>
          <a:ln>
            <a:noFill/>
          </a:ln>
        </p:spPr>
      </p:pic>
      <p:pic>
        <p:nvPicPr>
          <p:cNvPr id="130" name="Google Shape;130;p23" descr="thin-0021_calendar_month_day_planner.png"/>
          <p:cNvPicPr preferRelativeResize="0"/>
          <p:nvPr/>
        </p:nvPicPr>
        <p:blipFill>
          <a:blip r:embed="rId5">
            <a:alphaModFix/>
          </a:blip>
          <a:stretch>
            <a:fillRect/>
          </a:stretch>
        </p:blipFill>
        <p:spPr>
          <a:xfrm>
            <a:off x="5860041" y="2383961"/>
            <a:ext cx="595156" cy="595153"/>
          </a:xfrm>
          <a:prstGeom prst="rect">
            <a:avLst/>
          </a:prstGeom>
          <a:noFill/>
          <a:ln>
            <a:noFill/>
          </a:ln>
        </p:spPr>
      </p:pic>
      <p:pic>
        <p:nvPicPr>
          <p:cNvPr id="131" name="Google Shape;131;p23" descr="thin-0027_stopwatch_timer_running_time.png"/>
          <p:cNvPicPr preferRelativeResize="0"/>
          <p:nvPr/>
        </p:nvPicPr>
        <p:blipFill>
          <a:blip r:embed="rId6">
            <a:alphaModFix/>
          </a:blip>
          <a:stretch>
            <a:fillRect/>
          </a:stretch>
        </p:blipFill>
        <p:spPr>
          <a:xfrm>
            <a:off x="6753851" y="2383961"/>
            <a:ext cx="595156" cy="595153"/>
          </a:xfrm>
          <a:prstGeom prst="rect">
            <a:avLst/>
          </a:prstGeom>
          <a:noFill/>
          <a:ln>
            <a:noFill/>
          </a:ln>
        </p:spPr>
      </p:pic>
      <p:pic>
        <p:nvPicPr>
          <p:cNvPr id="132" name="Google Shape;132;p23" descr="thin-0032_flag.png"/>
          <p:cNvPicPr preferRelativeResize="0"/>
          <p:nvPr/>
        </p:nvPicPr>
        <p:blipFill>
          <a:blip r:embed="rId7">
            <a:alphaModFix/>
          </a:blip>
          <a:stretch>
            <a:fillRect/>
          </a:stretch>
        </p:blipFill>
        <p:spPr>
          <a:xfrm>
            <a:off x="7647668" y="2409073"/>
            <a:ext cx="595156" cy="595153"/>
          </a:xfrm>
          <a:prstGeom prst="rect">
            <a:avLst/>
          </a:prstGeom>
          <a:noFill/>
          <a:ln>
            <a:noFill/>
          </a:ln>
        </p:spPr>
      </p:pic>
      <p:pic>
        <p:nvPicPr>
          <p:cNvPr id="133" name="Google Shape;133;p23" descr="thin-0033_search_find_zoom.png"/>
          <p:cNvPicPr preferRelativeResize="0"/>
          <p:nvPr/>
        </p:nvPicPr>
        <p:blipFill>
          <a:blip r:embed="rId8">
            <a:alphaModFix/>
          </a:blip>
          <a:stretch>
            <a:fillRect/>
          </a:stretch>
        </p:blipFill>
        <p:spPr>
          <a:xfrm>
            <a:off x="7687363" y="1692950"/>
            <a:ext cx="595156" cy="595153"/>
          </a:xfrm>
          <a:prstGeom prst="rect">
            <a:avLst/>
          </a:prstGeom>
          <a:noFill/>
          <a:ln>
            <a:noFill/>
          </a:ln>
        </p:spPr>
      </p:pic>
      <p:pic>
        <p:nvPicPr>
          <p:cNvPr id="134" name="Google Shape;134;p23" descr="thin-0042_attachment.png"/>
          <p:cNvPicPr preferRelativeResize="0"/>
          <p:nvPr/>
        </p:nvPicPr>
        <p:blipFill>
          <a:blip r:embed="rId9">
            <a:alphaModFix/>
          </a:blip>
          <a:stretch>
            <a:fillRect/>
          </a:stretch>
        </p:blipFill>
        <p:spPr>
          <a:xfrm>
            <a:off x="6768100" y="1631769"/>
            <a:ext cx="595156" cy="595153"/>
          </a:xfrm>
          <a:prstGeom prst="rect">
            <a:avLst/>
          </a:prstGeom>
          <a:noFill/>
          <a:ln>
            <a:noFill/>
          </a:ln>
        </p:spPr>
      </p:pic>
      <p:pic>
        <p:nvPicPr>
          <p:cNvPr id="135" name="Google Shape;135;p23" descr="thin-0052_settings_gears_preferences_gearbox.png"/>
          <p:cNvPicPr preferRelativeResize="0"/>
          <p:nvPr/>
        </p:nvPicPr>
        <p:blipFill>
          <a:blip r:embed="rId10">
            <a:alphaModFix/>
          </a:blip>
          <a:stretch>
            <a:fillRect/>
          </a:stretch>
        </p:blipFill>
        <p:spPr>
          <a:xfrm>
            <a:off x="6052860" y="1679996"/>
            <a:ext cx="595156" cy="595153"/>
          </a:xfrm>
          <a:prstGeom prst="rect">
            <a:avLst/>
          </a:prstGeom>
          <a:noFill/>
          <a:ln>
            <a:noFill/>
          </a:ln>
        </p:spPr>
      </p:pic>
      <p:pic>
        <p:nvPicPr>
          <p:cNvPr id="136" name="Google Shape;136;p23" descr="thin-0055_settings_tools_configuration_preferences.png"/>
          <p:cNvPicPr preferRelativeResize="0"/>
          <p:nvPr/>
        </p:nvPicPr>
        <p:blipFill>
          <a:blip r:embed="rId11">
            <a:alphaModFix/>
          </a:blip>
          <a:stretch>
            <a:fillRect/>
          </a:stretch>
        </p:blipFill>
        <p:spPr>
          <a:xfrm>
            <a:off x="5414033" y="1631769"/>
            <a:ext cx="595156" cy="595153"/>
          </a:xfrm>
          <a:prstGeom prst="rect">
            <a:avLst/>
          </a:prstGeom>
          <a:noFill/>
          <a:ln>
            <a:noFill/>
          </a:ln>
        </p:spPr>
      </p:pic>
      <p:pic>
        <p:nvPicPr>
          <p:cNvPr id="137" name="Google Shape;137;p23" descr="thin-0070_paper_role.png"/>
          <p:cNvPicPr preferRelativeResize="0"/>
          <p:nvPr/>
        </p:nvPicPr>
        <p:blipFill>
          <a:blip r:embed="rId12">
            <a:alphaModFix/>
          </a:blip>
          <a:stretch>
            <a:fillRect/>
          </a:stretch>
        </p:blipFill>
        <p:spPr>
          <a:xfrm>
            <a:off x="4718901" y="1631769"/>
            <a:ext cx="595156" cy="595153"/>
          </a:xfrm>
          <a:prstGeom prst="rect">
            <a:avLst/>
          </a:prstGeom>
          <a:noFill/>
          <a:ln>
            <a:noFill/>
          </a:ln>
        </p:spPr>
      </p:pic>
      <p:pic>
        <p:nvPicPr>
          <p:cNvPr id="138" name="Google Shape;138;p23" descr="thin-0100_to_do_list_reminder_done.png"/>
          <p:cNvPicPr preferRelativeResize="0"/>
          <p:nvPr/>
        </p:nvPicPr>
        <p:blipFill>
          <a:blip r:embed="rId13">
            <a:alphaModFix/>
          </a:blip>
          <a:stretch>
            <a:fillRect/>
          </a:stretch>
        </p:blipFill>
        <p:spPr>
          <a:xfrm>
            <a:off x="3957875" y="1583542"/>
            <a:ext cx="595156" cy="595153"/>
          </a:xfrm>
          <a:prstGeom prst="rect">
            <a:avLst/>
          </a:prstGeom>
          <a:noFill/>
          <a:ln>
            <a:noFill/>
          </a:ln>
        </p:spPr>
      </p:pic>
      <p:pic>
        <p:nvPicPr>
          <p:cNvPr id="139" name="Google Shape;139;p23" descr="thin-0128_upload_load_share.png"/>
          <p:cNvPicPr preferRelativeResize="0"/>
          <p:nvPr/>
        </p:nvPicPr>
        <p:blipFill>
          <a:blip r:embed="rId14">
            <a:alphaModFix/>
          </a:blip>
          <a:stretch>
            <a:fillRect/>
          </a:stretch>
        </p:blipFill>
        <p:spPr>
          <a:xfrm>
            <a:off x="3253382" y="1566900"/>
            <a:ext cx="595156" cy="595153"/>
          </a:xfrm>
          <a:prstGeom prst="rect">
            <a:avLst/>
          </a:prstGeom>
          <a:noFill/>
          <a:ln>
            <a:noFill/>
          </a:ln>
        </p:spPr>
      </p:pic>
      <p:pic>
        <p:nvPicPr>
          <p:cNvPr id="140" name="Google Shape;140;p23" descr="thin-0143_rotate_clockwise.png"/>
          <p:cNvPicPr preferRelativeResize="0"/>
          <p:nvPr/>
        </p:nvPicPr>
        <p:blipFill>
          <a:blip r:embed="rId15">
            <a:alphaModFix/>
          </a:blip>
          <a:stretch>
            <a:fillRect/>
          </a:stretch>
        </p:blipFill>
        <p:spPr>
          <a:xfrm>
            <a:off x="5075362" y="2434212"/>
            <a:ext cx="544895" cy="544891"/>
          </a:xfrm>
          <a:prstGeom prst="rect">
            <a:avLst/>
          </a:prstGeom>
          <a:noFill/>
          <a:ln>
            <a:noFill/>
          </a:ln>
        </p:spPr>
      </p:pic>
      <p:pic>
        <p:nvPicPr>
          <p:cNvPr id="141" name="Google Shape;141;p23" descr="thin-0153_delete_exit_remove_close.png"/>
          <p:cNvPicPr preferRelativeResize="0"/>
          <p:nvPr/>
        </p:nvPicPr>
        <p:blipFill>
          <a:blip r:embed="rId16">
            <a:alphaModFix/>
          </a:blip>
          <a:stretch>
            <a:fillRect/>
          </a:stretch>
        </p:blipFill>
        <p:spPr>
          <a:xfrm>
            <a:off x="5073022" y="3166648"/>
            <a:ext cx="595155" cy="573770"/>
          </a:xfrm>
          <a:prstGeom prst="rect">
            <a:avLst/>
          </a:prstGeom>
          <a:noFill/>
          <a:ln>
            <a:noFill/>
          </a:ln>
        </p:spPr>
      </p:pic>
      <p:pic>
        <p:nvPicPr>
          <p:cNvPr id="142" name="Google Shape;142;p23" descr="thin-0154_ok_successful_check.png"/>
          <p:cNvPicPr preferRelativeResize="0"/>
          <p:nvPr/>
        </p:nvPicPr>
        <p:blipFill>
          <a:blip r:embed="rId17">
            <a:alphaModFix/>
          </a:blip>
          <a:stretch>
            <a:fillRect/>
          </a:stretch>
        </p:blipFill>
        <p:spPr>
          <a:xfrm>
            <a:off x="5886138" y="3185345"/>
            <a:ext cx="595155" cy="573770"/>
          </a:xfrm>
          <a:prstGeom prst="rect">
            <a:avLst/>
          </a:prstGeom>
          <a:noFill/>
          <a:ln>
            <a:noFill/>
          </a:ln>
        </p:spPr>
      </p:pic>
      <p:pic>
        <p:nvPicPr>
          <p:cNvPr id="143" name="Google Shape;143;p23" descr="thin-0207_list_checkbox_todo_done.png"/>
          <p:cNvPicPr preferRelativeResize="0"/>
          <p:nvPr/>
        </p:nvPicPr>
        <p:blipFill>
          <a:blip r:embed="rId18">
            <a:alphaModFix/>
          </a:blip>
          <a:stretch>
            <a:fillRect/>
          </a:stretch>
        </p:blipFill>
        <p:spPr>
          <a:xfrm>
            <a:off x="6768100" y="3198478"/>
            <a:ext cx="595155" cy="573770"/>
          </a:xfrm>
          <a:prstGeom prst="rect">
            <a:avLst/>
          </a:prstGeom>
          <a:noFill/>
          <a:ln>
            <a:noFill/>
          </a:ln>
        </p:spPr>
      </p:pic>
      <p:pic>
        <p:nvPicPr>
          <p:cNvPr id="144" name="Google Shape;144;p23" descr="thin-0281_chat_message_discussion_bubble_reply_conversation.png"/>
          <p:cNvPicPr preferRelativeResize="0"/>
          <p:nvPr/>
        </p:nvPicPr>
        <p:blipFill>
          <a:blip r:embed="rId19">
            <a:alphaModFix/>
          </a:blip>
          <a:stretch>
            <a:fillRect/>
          </a:stretch>
        </p:blipFill>
        <p:spPr>
          <a:xfrm>
            <a:off x="7687363" y="3248923"/>
            <a:ext cx="595155" cy="573770"/>
          </a:xfrm>
          <a:prstGeom prst="rect">
            <a:avLst/>
          </a:prstGeom>
          <a:noFill/>
          <a:ln>
            <a:noFill/>
          </a:ln>
        </p:spPr>
      </p:pic>
      <p:pic>
        <p:nvPicPr>
          <p:cNvPr id="145" name="Google Shape;145;p23" descr="thin-0310_support_help_talk_call.png"/>
          <p:cNvPicPr preferRelativeResize="0"/>
          <p:nvPr/>
        </p:nvPicPr>
        <p:blipFill>
          <a:blip r:embed="rId20">
            <a:alphaModFix/>
          </a:blip>
          <a:stretch>
            <a:fillRect/>
          </a:stretch>
        </p:blipFill>
        <p:spPr>
          <a:xfrm>
            <a:off x="3439815" y="3179144"/>
            <a:ext cx="595155" cy="573770"/>
          </a:xfrm>
          <a:prstGeom prst="rect">
            <a:avLst/>
          </a:prstGeom>
          <a:noFill/>
          <a:ln>
            <a:noFill/>
          </a:ln>
        </p:spPr>
      </p:pic>
      <p:pic>
        <p:nvPicPr>
          <p:cNvPr id="146" name="Google Shape;146;p23" descr="thin-0358_database_raid.png"/>
          <p:cNvPicPr preferRelativeResize="0"/>
          <p:nvPr/>
        </p:nvPicPr>
        <p:blipFill>
          <a:blip r:embed="rId21">
            <a:alphaModFix/>
          </a:blip>
          <a:stretch>
            <a:fillRect/>
          </a:stretch>
        </p:blipFill>
        <p:spPr>
          <a:xfrm>
            <a:off x="5025101" y="3927978"/>
            <a:ext cx="595155" cy="573770"/>
          </a:xfrm>
          <a:prstGeom prst="rect">
            <a:avLst/>
          </a:prstGeom>
          <a:noFill/>
          <a:ln>
            <a:noFill/>
          </a:ln>
        </p:spPr>
      </p:pic>
      <p:pic>
        <p:nvPicPr>
          <p:cNvPr id="147" name="Google Shape;147;p23" descr="thin-0383_graph_columns_growth_statistics.png"/>
          <p:cNvPicPr preferRelativeResize="0"/>
          <p:nvPr/>
        </p:nvPicPr>
        <p:blipFill>
          <a:blip r:embed="rId22">
            <a:alphaModFix/>
          </a:blip>
          <a:stretch>
            <a:fillRect/>
          </a:stretch>
        </p:blipFill>
        <p:spPr>
          <a:xfrm>
            <a:off x="3398723" y="3970150"/>
            <a:ext cx="595155" cy="573770"/>
          </a:xfrm>
          <a:prstGeom prst="rect">
            <a:avLst/>
          </a:prstGeom>
          <a:noFill/>
          <a:ln>
            <a:noFill/>
          </a:ln>
        </p:spPr>
      </p:pic>
      <p:pic>
        <p:nvPicPr>
          <p:cNvPr id="148" name="Google Shape;148;p23" descr="thin-0384_graph_columns_drop_statistics.png"/>
          <p:cNvPicPr preferRelativeResize="0"/>
          <p:nvPr/>
        </p:nvPicPr>
        <p:blipFill>
          <a:blip r:embed="rId23">
            <a:alphaModFix/>
          </a:blip>
          <a:stretch>
            <a:fillRect/>
          </a:stretch>
        </p:blipFill>
        <p:spPr>
          <a:xfrm>
            <a:off x="4221438" y="3944292"/>
            <a:ext cx="595155" cy="573770"/>
          </a:xfrm>
          <a:prstGeom prst="rect">
            <a:avLst/>
          </a:prstGeom>
          <a:noFill/>
          <a:ln>
            <a:noFill/>
          </a:ln>
        </p:spPr>
      </p:pic>
      <p:pic>
        <p:nvPicPr>
          <p:cNvPr id="149" name="Google Shape;149;p23" descr="thin-0550_attention_error_alert_caution.png"/>
          <p:cNvPicPr preferRelativeResize="0"/>
          <p:nvPr/>
        </p:nvPicPr>
        <p:blipFill>
          <a:blip r:embed="rId24">
            <a:alphaModFix/>
          </a:blip>
          <a:stretch>
            <a:fillRect/>
          </a:stretch>
        </p:blipFill>
        <p:spPr>
          <a:xfrm>
            <a:off x="2597763" y="3912345"/>
            <a:ext cx="595155" cy="573770"/>
          </a:xfrm>
          <a:prstGeom prst="rect">
            <a:avLst/>
          </a:prstGeom>
          <a:noFill/>
          <a:ln>
            <a:noFill/>
          </a:ln>
        </p:spPr>
      </p:pic>
      <p:pic>
        <p:nvPicPr>
          <p:cNvPr id="150" name="Google Shape;150;p23" descr="thin-0661_like_thumb_up_vote.png"/>
          <p:cNvPicPr preferRelativeResize="0"/>
          <p:nvPr/>
        </p:nvPicPr>
        <p:blipFill>
          <a:blip r:embed="rId25">
            <a:alphaModFix/>
          </a:blip>
          <a:stretch>
            <a:fillRect/>
          </a:stretch>
        </p:blipFill>
        <p:spPr>
          <a:xfrm>
            <a:off x="755526" y="3856336"/>
            <a:ext cx="595155" cy="573770"/>
          </a:xfrm>
          <a:prstGeom prst="rect">
            <a:avLst/>
          </a:prstGeom>
          <a:noFill/>
          <a:ln>
            <a:noFill/>
          </a:ln>
        </p:spPr>
      </p:pic>
      <p:pic>
        <p:nvPicPr>
          <p:cNvPr id="151" name="Google Shape;151;p23" descr="thin-0662_dislike_thumb_down_vote.png"/>
          <p:cNvPicPr preferRelativeResize="0"/>
          <p:nvPr/>
        </p:nvPicPr>
        <p:blipFill>
          <a:blip r:embed="rId26">
            <a:alphaModFix/>
          </a:blip>
          <a:stretch>
            <a:fillRect/>
          </a:stretch>
        </p:blipFill>
        <p:spPr>
          <a:xfrm>
            <a:off x="1727542" y="3912345"/>
            <a:ext cx="595155" cy="573770"/>
          </a:xfrm>
          <a:prstGeom prst="rect">
            <a:avLst/>
          </a:prstGeom>
          <a:noFill/>
          <a:ln>
            <a:noFill/>
          </a:ln>
        </p:spPr>
      </p:pic>
      <p:pic>
        <p:nvPicPr>
          <p:cNvPr id="152" name="Google Shape;152;p23" descr="thin-0699_user_profile_avatar_man_male.png"/>
          <p:cNvPicPr preferRelativeResize="0"/>
          <p:nvPr/>
        </p:nvPicPr>
        <p:blipFill>
          <a:blip r:embed="rId27">
            <a:alphaModFix/>
          </a:blip>
          <a:stretch>
            <a:fillRect/>
          </a:stretch>
        </p:blipFill>
        <p:spPr>
          <a:xfrm>
            <a:off x="2597763" y="3179133"/>
            <a:ext cx="595155" cy="573770"/>
          </a:xfrm>
          <a:prstGeom prst="rect">
            <a:avLst/>
          </a:prstGeom>
          <a:noFill/>
          <a:ln>
            <a:noFill/>
          </a:ln>
        </p:spPr>
      </p:pic>
      <p:pic>
        <p:nvPicPr>
          <p:cNvPr id="153" name="Google Shape;153;p23" descr="thin-0700_user_profile_avatar_woman_female.png"/>
          <p:cNvPicPr preferRelativeResize="0"/>
          <p:nvPr/>
        </p:nvPicPr>
        <p:blipFill>
          <a:blip r:embed="rId28">
            <a:alphaModFix/>
          </a:blip>
          <a:stretch>
            <a:fillRect/>
          </a:stretch>
        </p:blipFill>
        <p:spPr>
          <a:xfrm>
            <a:off x="1716772" y="3179133"/>
            <a:ext cx="595155" cy="573770"/>
          </a:xfrm>
          <a:prstGeom prst="rect">
            <a:avLst/>
          </a:prstGeom>
          <a:noFill/>
          <a:ln>
            <a:noFill/>
          </a:ln>
        </p:spPr>
      </p:pic>
      <p:pic>
        <p:nvPicPr>
          <p:cNvPr id="154" name="Google Shape;154;p23" descr="thin-0704_users_profile_group_couple_man_woman.png"/>
          <p:cNvPicPr preferRelativeResize="0"/>
          <p:nvPr/>
        </p:nvPicPr>
        <p:blipFill>
          <a:blip r:embed="rId29">
            <a:alphaModFix/>
          </a:blip>
          <a:stretch>
            <a:fillRect/>
          </a:stretch>
        </p:blipFill>
        <p:spPr>
          <a:xfrm>
            <a:off x="784379" y="3179133"/>
            <a:ext cx="595155" cy="573770"/>
          </a:xfrm>
          <a:prstGeom prst="rect">
            <a:avLst/>
          </a:prstGeom>
          <a:noFill/>
          <a:ln>
            <a:noFill/>
          </a:ln>
        </p:spPr>
      </p:pic>
      <p:pic>
        <p:nvPicPr>
          <p:cNvPr id="155" name="Google Shape;155;p23" descr="thin-0709_user_profile_avatar_man_male.png"/>
          <p:cNvPicPr preferRelativeResize="0"/>
          <p:nvPr/>
        </p:nvPicPr>
        <p:blipFill>
          <a:blip r:embed="rId30">
            <a:alphaModFix/>
          </a:blip>
          <a:stretch>
            <a:fillRect/>
          </a:stretch>
        </p:blipFill>
        <p:spPr>
          <a:xfrm>
            <a:off x="3362720" y="2383962"/>
            <a:ext cx="595155" cy="573770"/>
          </a:xfrm>
          <a:prstGeom prst="rect">
            <a:avLst/>
          </a:prstGeom>
          <a:noFill/>
          <a:ln>
            <a:noFill/>
          </a:ln>
        </p:spPr>
      </p:pic>
      <p:pic>
        <p:nvPicPr>
          <p:cNvPr id="156" name="Google Shape;156;p23" descr="thin-0710_business_tie_user_profile_avatar_man_male.png"/>
          <p:cNvPicPr preferRelativeResize="0"/>
          <p:nvPr/>
        </p:nvPicPr>
        <p:blipFill>
          <a:blip r:embed="rId31">
            <a:alphaModFix/>
          </a:blip>
          <a:stretch>
            <a:fillRect/>
          </a:stretch>
        </p:blipFill>
        <p:spPr>
          <a:xfrm>
            <a:off x="2597763" y="2383962"/>
            <a:ext cx="595155" cy="573770"/>
          </a:xfrm>
          <a:prstGeom prst="rect">
            <a:avLst/>
          </a:prstGeom>
          <a:noFill/>
          <a:ln>
            <a:noFill/>
          </a:ln>
        </p:spPr>
      </p:pic>
      <p:pic>
        <p:nvPicPr>
          <p:cNvPr id="157" name="Google Shape;157;p23" descr="thin-0711_young_boy_user_profile_avatar_man_male.png"/>
          <p:cNvPicPr preferRelativeResize="0"/>
          <p:nvPr/>
        </p:nvPicPr>
        <p:blipFill>
          <a:blip r:embed="rId32">
            <a:alphaModFix/>
          </a:blip>
          <a:stretch>
            <a:fillRect/>
          </a:stretch>
        </p:blipFill>
        <p:spPr>
          <a:xfrm>
            <a:off x="1710910" y="2383962"/>
            <a:ext cx="595155" cy="573770"/>
          </a:xfrm>
          <a:prstGeom prst="rect">
            <a:avLst/>
          </a:prstGeom>
          <a:noFill/>
          <a:ln>
            <a:noFill/>
          </a:ln>
        </p:spPr>
      </p:pic>
      <p:pic>
        <p:nvPicPr>
          <p:cNvPr id="158" name="Google Shape;158;p23" descr="thin-0712_user_profile_avatar_girl_woman_female.png"/>
          <p:cNvPicPr preferRelativeResize="0"/>
          <p:nvPr/>
        </p:nvPicPr>
        <p:blipFill>
          <a:blip r:embed="rId33">
            <a:alphaModFix/>
          </a:blip>
          <a:stretch>
            <a:fillRect/>
          </a:stretch>
        </p:blipFill>
        <p:spPr>
          <a:xfrm>
            <a:off x="784379" y="2301278"/>
            <a:ext cx="595155" cy="573770"/>
          </a:xfrm>
          <a:prstGeom prst="rect">
            <a:avLst/>
          </a:prstGeom>
          <a:noFill/>
          <a:ln>
            <a:noFill/>
          </a:ln>
        </p:spPr>
      </p:pic>
      <p:pic>
        <p:nvPicPr>
          <p:cNvPr id="159" name="Google Shape;159;p23"/>
          <p:cNvPicPr preferRelativeResize="0"/>
          <p:nvPr/>
        </p:nvPicPr>
        <p:blipFill>
          <a:blip r:embed="rId34">
            <a:alphaModFix/>
          </a:blip>
          <a:stretch>
            <a:fillRect/>
          </a:stretch>
        </p:blipFill>
        <p:spPr>
          <a:xfrm>
            <a:off x="5845136" y="3971900"/>
            <a:ext cx="691905" cy="691900"/>
          </a:xfrm>
          <a:prstGeom prst="rect">
            <a:avLst/>
          </a:prstGeom>
          <a:noFill/>
          <a:ln>
            <a:noFill/>
          </a:ln>
        </p:spPr>
      </p:pic>
      <p:pic>
        <p:nvPicPr>
          <p:cNvPr id="160" name="Google Shape;160;p23" descr="thin-0766_weather_snow_flake_winter.png"/>
          <p:cNvPicPr preferRelativeResize="0"/>
          <p:nvPr/>
        </p:nvPicPr>
        <p:blipFill>
          <a:blip r:embed="rId35">
            <a:alphaModFix/>
          </a:blip>
          <a:stretch>
            <a:fillRect/>
          </a:stretch>
        </p:blipFill>
        <p:spPr>
          <a:xfrm>
            <a:off x="4257589" y="3242016"/>
            <a:ext cx="595155" cy="595151"/>
          </a:xfrm>
          <a:prstGeom prst="rect">
            <a:avLst/>
          </a:prstGeom>
          <a:noFill/>
          <a:ln>
            <a:noFill/>
          </a:ln>
        </p:spPr>
      </p:pic>
      <p:pic>
        <p:nvPicPr>
          <p:cNvPr id="161" name="Google Shape;161;p23" descr="thin-0719_group_users_circle.png"/>
          <p:cNvPicPr preferRelativeResize="0"/>
          <p:nvPr/>
        </p:nvPicPr>
        <p:blipFill>
          <a:blip r:embed="rId36">
            <a:alphaModFix/>
          </a:blip>
          <a:stretch>
            <a:fillRect/>
          </a:stretch>
        </p:blipFill>
        <p:spPr>
          <a:xfrm>
            <a:off x="4240422" y="2367637"/>
            <a:ext cx="595155" cy="595151"/>
          </a:xfrm>
          <a:prstGeom prst="rect">
            <a:avLst/>
          </a:prstGeom>
          <a:noFill/>
          <a:ln>
            <a:noFill/>
          </a:ln>
        </p:spPr>
      </p:pic>
      <p:pic>
        <p:nvPicPr>
          <p:cNvPr id="162" name="Google Shape;162;p23" descr="thin-0632_security_lock.png"/>
          <p:cNvPicPr preferRelativeResize="0"/>
          <p:nvPr/>
        </p:nvPicPr>
        <p:blipFill>
          <a:blip r:embed="rId37">
            <a:alphaModFix/>
          </a:blip>
          <a:stretch>
            <a:fillRect/>
          </a:stretch>
        </p:blipFill>
        <p:spPr>
          <a:xfrm>
            <a:off x="7687363" y="3992557"/>
            <a:ext cx="595155" cy="595151"/>
          </a:xfrm>
          <a:prstGeom prst="rect">
            <a:avLst/>
          </a:prstGeom>
          <a:noFill/>
          <a:ln>
            <a:noFill/>
          </a:ln>
        </p:spPr>
      </p:pic>
      <p:pic>
        <p:nvPicPr>
          <p:cNvPr id="163" name="Google Shape;163;p23" descr="thin-0540_map_path_navigation_location_treasure_hunt.png"/>
          <p:cNvPicPr preferRelativeResize="0"/>
          <p:nvPr/>
        </p:nvPicPr>
        <p:blipFill>
          <a:blip r:embed="rId38">
            <a:alphaModFix/>
          </a:blip>
          <a:stretch>
            <a:fillRect/>
          </a:stretch>
        </p:blipFill>
        <p:spPr>
          <a:xfrm>
            <a:off x="6730621" y="3971900"/>
            <a:ext cx="595155" cy="5951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 Bright" type="tx">
  <p:cSld name="TITLE_AND_BODY">
    <p:bg>
      <p:bgPr>
        <a:solidFill>
          <a:srgbClr val="00CFFF"/>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8" name="Google Shape;18;p4"/>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Dark Blue">
  <p:cSld name="TITLE_AND_BODY_2">
    <p:bg>
      <p:bgPr>
        <a:solidFill>
          <a:srgbClr val="202020"/>
        </a:soli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1" name="Google Shape;21;p5"/>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4" name="Google Shape;24;p6"/>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27"/>
        <p:cNvGrpSpPr/>
        <p:nvPr/>
      </p:nvGrpSpPr>
      <p:grpSpPr>
        <a:xfrm>
          <a:off x="0" y="0"/>
          <a:ext cx="0" cy="0"/>
          <a:chOff x="0" y="0"/>
          <a:chExt cx="0" cy="0"/>
        </a:xfrm>
      </p:grpSpPr>
      <p:sp>
        <p:nvSpPr>
          <p:cNvPr id="28" name="Google Shape;28;p8"/>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202020"/>
        </a:solid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1" name="Google Shape;31;p9"/>
          <p:cNvSpPr txBox="1">
            <a:spLocks noGrp="1"/>
          </p:cNvSpPr>
          <p:nvPr>
            <p:ph type="body" idx="1"/>
          </p:nvPr>
        </p:nvSpPr>
        <p:spPr>
          <a:xfrm>
            <a:off x="623400" y="1654658"/>
            <a:ext cx="78915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30200" rtl="0">
              <a:spcBef>
                <a:spcPts val="1600"/>
              </a:spcBef>
              <a:spcAft>
                <a:spcPts val="0"/>
              </a:spcAft>
              <a:buClr>
                <a:srgbClr val="FFFFFF"/>
              </a:buClr>
              <a:buSzPts val="1600"/>
              <a:buChar char="■"/>
              <a:defRPr>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a:solidFill>
                  <a:srgbClr val="FFFFFF"/>
                </a:solidFill>
              </a:defRPr>
            </a:lvl6pPr>
            <a:lvl7pPr marL="3200400" lvl="6" indent="-292100" rtl="0">
              <a:spcBef>
                <a:spcPts val="1600"/>
              </a:spcBef>
              <a:spcAft>
                <a:spcPts val="0"/>
              </a:spcAft>
              <a:buClr>
                <a:srgbClr val="FFFFFF"/>
              </a:buClr>
              <a:buSzPts val="1000"/>
              <a:buChar char="●"/>
              <a:defRPr>
                <a:solidFill>
                  <a:srgbClr val="FFFFFF"/>
                </a:solidFill>
              </a:defRPr>
            </a:lvl7pPr>
            <a:lvl8pPr marL="3657600" lvl="7" indent="-292100" rtl="0">
              <a:spcBef>
                <a:spcPts val="1600"/>
              </a:spcBef>
              <a:spcAft>
                <a:spcPts val="0"/>
              </a:spcAft>
              <a:buClr>
                <a:srgbClr val="FFFFFF"/>
              </a:buClr>
              <a:buSzPts val="1000"/>
              <a:buChar char="○"/>
              <a:defRPr>
                <a:solidFill>
                  <a:srgbClr val="FFFFFF"/>
                </a:solidFill>
              </a:defRPr>
            </a:lvl8pPr>
            <a:lvl9pPr marL="4114800" lvl="8" indent="-292100" rtl="0">
              <a:spcBef>
                <a:spcPts val="1600"/>
              </a:spcBef>
              <a:spcAft>
                <a:spcPts val="1600"/>
              </a:spcAft>
              <a:buClr>
                <a:srgbClr val="FFFFFF"/>
              </a:buClr>
              <a:buSzPts val="1000"/>
              <a:buChar char="■"/>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202020"/>
        </a:solidFill>
        <a:effectLst/>
      </p:bgPr>
    </p:bg>
    <p:spTree>
      <p:nvGrpSpPr>
        <p:cNvPr id="1" name="Shape 32"/>
        <p:cNvGrpSpPr/>
        <p:nvPr/>
      </p:nvGrpSpPr>
      <p:grpSpPr>
        <a:xfrm>
          <a:off x="0" y="0"/>
          <a:ext cx="0" cy="0"/>
          <a:chOff x="0" y="0"/>
          <a:chExt cx="0" cy="0"/>
        </a:xfrm>
      </p:grpSpPr>
      <p:sp>
        <p:nvSpPr>
          <p:cNvPr id="33" name="Google Shape;33;p10"/>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4" name="Google Shape;34;p10"/>
          <p:cNvSpPr txBox="1">
            <a:spLocks noGrp="1"/>
          </p:cNvSpPr>
          <p:nvPr>
            <p:ph type="body" idx="1"/>
          </p:nvPr>
        </p:nvSpPr>
        <p:spPr>
          <a:xfrm>
            <a:off x="697434" y="171406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35" name="Google Shape;35;p10"/>
          <p:cNvSpPr txBox="1">
            <a:spLocks noGrp="1"/>
          </p:cNvSpPr>
          <p:nvPr>
            <p:ph type="body" idx="2"/>
          </p:nvPr>
        </p:nvSpPr>
        <p:spPr>
          <a:xfrm>
            <a:off x="4675870" y="173731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36" name="Google Shape;36;p10"/>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2800"/>
              <a:buFont typeface="Source Sans Pro SemiBold"/>
              <a:buNone/>
              <a:defRPr sz="2800">
                <a:solidFill>
                  <a:srgbClr val="202020"/>
                </a:solidFill>
                <a:latin typeface="Source Sans Pro SemiBold"/>
                <a:ea typeface="Source Sans Pro SemiBold"/>
                <a:cs typeface="Source Sans Pro SemiBold"/>
                <a:sym typeface="Source Sans Pro SemiBold"/>
              </a:defRPr>
            </a:lvl1pPr>
            <a:lvl2pPr lvl="1"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2pPr>
            <a:lvl3pPr lvl="2"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3pPr>
            <a:lvl4pPr lvl="3"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4pPr>
            <a:lvl5pPr lvl="4"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5pPr>
            <a:lvl6pPr lvl="5"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6pPr>
            <a:lvl7pPr lvl="6"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7pPr>
            <a:lvl8pPr lvl="7"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8pPr>
            <a:lvl9pPr lvl="8"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55600" rtl="0">
              <a:lnSpc>
                <a:spcPct val="115000"/>
              </a:lnSpc>
              <a:spcBef>
                <a:spcPts val="0"/>
              </a:spcBef>
              <a:spcAft>
                <a:spcPts val="0"/>
              </a:spcAft>
              <a:buClr>
                <a:srgbClr val="202020"/>
              </a:buClr>
              <a:buSzPts val="2000"/>
              <a:buFont typeface="Source Sans Pro"/>
              <a:buChar char="●"/>
              <a:defRPr sz="2000">
                <a:solidFill>
                  <a:srgbClr val="202020"/>
                </a:solidFill>
                <a:latin typeface="Source Sans Pro"/>
                <a:ea typeface="Source Sans Pro"/>
                <a:cs typeface="Source Sans Pro"/>
                <a:sym typeface="Source Sans Pro"/>
              </a:defRPr>
            </a:lvl1pPr>
            <a:lvl2pPr marL="914400" lvl="1"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2pPr>
            <a:lvl3pPr marL="1371600" lvl="2"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3pPr>
            <a:lvl4pPr marL="1828800" lvl="3" indent="-317500" rtl="0">
              <a:lnSpc>
                <a:spcPct val="115000"/>
              </a:lnSpc>
              <a:spcBef>
                <a:spcPts val="1600"/>
              </a:spcBef>
              <a:spcAft>
                <a:spcPts val="0"/>
              </a:spcAft>
              <a:buClr>
                <a:srgbClr val="202020"/>
              </a:buClr>
              <a:buSzPts val="1400"/>
              <a:buFont typeface="Source Sans Pro"/>
              <a:buChar char="●"/>
              <a:defRPr>
                <a:solidFill>
                  <a:srgbClr val="202020"/>
                </a:solidFill>
                <a:latin typeface="Source Sans Pro"/>
                <a:ea typeface="Source Sans Pro"/>
                <a:cs typeface="Source Sans Pro"/>
                <a:sym typeface="Source Sans Pro"/>
              </a:defRPr>
            </a:lvl4pPr>
            <a:lvl5pPr marL="2286000" lvl="4" indent="-304800" rtl="0">
              <a:lnSpc>
                <a:spcPct val="115000"/>
              </a:lnSpc>
              <a:spcBef>
                <a:spcPts val="1600"/>
              </a:spcBef>
              <a:spcAft>
                <a:spcPts val="0"/>
              </a:spcAft>
              <a:buClr>
                <a:srgbClr val="202020"/>
              </a:buClr>
              <a:buSzPts val="1200"/>
              <a:buFont typeface="Source Sans Pro"/>
              <a:buChar char="○"/>
              <a:defRPr sz="1200">
                <a:solidFill>
                  <a:srgbClr val="202020"/>
                </a:solidFill>
                <a:latin typeface="Source Sans Pro"/>
                <a:ea typeface="Source Sans Pro"/>
                <a:cs typeface="Source Sans Pro"/>
                <a:sym typeface="Source Sans Pro"/>
              </a:defRPr>
            </a:lvl5pPr>
            <a:lvl6pPr marL="2743200" lvl="5"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6pPr>
            <a:lvl7pPr marL="3200400" lvl="6"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7pPr>
            <a:lvl8pPr marL="3657600" lvl="7"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8pPr>
            <a:lvl9pPr marL="4114800" lvl="8" indent="-292100" rtl="0">
              <a:lnSpc>
                <a:spcPct val="115000"/>
              </a:lnSpc>
              <a:spcBef>
                <a:spcPts val="1600"/>
              </a:spcBef>
              <a:spcAft>
                <a:spcPts val="160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hyperlink" Target="https://www.w3.org/WAI/WCAG21/Understanding/page-titled#:~:text=Titles%20identify%20the%20current%20location,user%20for%20identifying%20the%20page."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hyperlink" Target="https://wave.webaim.org/extension/"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hyperlink" Target="https://www.w3.org/WAI/WCAG21/Understanding/info-and-relationship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44.gif"/></Relationships>
</file>

<file path=ppt/slides/_rels/slide35.xml.rels><?xml version="1.0" encoding="UTF-8" standalone="yes"?>
<Relationships xmlns="http://schemas.openxmlformats.org/package/2006/relationships"><Relationship Id="rId3" Type="http://schemas.openxmlformats.org/officeDocument/2006/relationships/hyperlink" Target="https://www.w3.org/WAI/WCAG21/Understanding/info-and-relationships"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hyperlink" Target="https://www.w3.org/WAI/WCAG21/Understanding/meaningful-sequence.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org/WAI/tutorials/tables/"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w3.org/WAI/WCAG21/Understanding/info-and-relationships.html" TargetMode="External"/><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www.w3.org/WAI/WCAG21/Understanding/multiple-ways" TargetMode="External"/><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45.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46.gif"/></Relationships>
</file>

<file path=ppt/slides/_rels/slide51.xml.rels><?xml version="1.0" encoding="UTF-8" standalone="yes"?>
<Relationships xmlns="http://schemas.openxmlformats.org/package/2006/relationships"><Relationship Id="rId3" Type="http://schemas.openxmlformats.org/officeDocument/2006/relationships/hyperlink" Target="https://www.w3.org/TR/UNDERSTANDING-WCAG20/navigation-mechanisms-skip.html" TargetMode="External"/><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s://www.w3.org/WAI/WCAG21/Understanding/link-purpose-in-context.html" TargetMode="External"/><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www.w3.org/WAI/WCAG21/Understanding/language-of-page" TargetMode="External"/><Relationship Id="rId2" Type="http://schemas.openxmlformats.org/officeDocument/2006/relationships/notesSlide" Target="../notesSlides/notesSlide61.xml"/><Relationship Id="rId1" Type="http://schemas.openxmlformats.org/officeDocument/2006/relationships/slideLayout" Target="../slideLayouts/slideLayout11.xml"/><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uswds/uswds/issues/3035" TargetMode="External"/><Relationship Id="rId2" Type="http://schemas.openxmlformats.org/officeDocument/2006/relationships/notesSlide" Target="../notesSlides/notesSlide64.xml"/><Relationship Id="rId1" Type="http://schemas.openxmlformats.org/officeDocument/2006/relationships/slideLayout" Target="../slideLayouts/slideLayout11.xml"/><Relationship Id="rId4" Type="http://schemas.openxmlformats.org/officeDocument/2006/relationships/hyperlink" Target="http://olin.edu/"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ctrTitle"/>
          </p:nvPr>
        </p:nvSpPr>
        <p:spPr>
          <a:xfrm>
            <a:off x="718450" y="525013"/>
            <a:ext cx="7386600" cy="16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Well-structured HTML</a:t>
            </a:r>
            <a:endParaRPr>
              <a:solidFill>
                <a:srgbClr val="FFFFFF"/>
              </a:solidFill>
            </a:endParaRPr>
          </a:p>
        </p:txBody>
      </p:sp>
      <p:sp>
        <p:nvSpPr>
          <p:cNvPr id="169" name="Google Shape;169;p24"/>
          <p:cNvSpPr txBox="1">
            <a:spLocks noGrp="1"/>
          </p:cNvSpPr>
          <p:nvPr>
            <p:ph type="subTitle" idx="1"/>
          </p:nvPr>
        </p:nvSpPr>
        <p:spPr>
          <a:xfrm>
            <a:off x="735281" y="2270704"/>
            <a:ext cx="438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TTS Accessibility Guild</a:t>
            </a:r>
            <a:endParaRPr/>
          </a:p>
        </p:txBody>
      </p:sp>
      <p:sp>
        <p:nvSpPr>
          <p:cNvPr id="170" name="Google Shape;170;p24"/>
          <p:cNvSpPr txBox="1">
            <a:spLocks noGrp="1"/>
          </p:cNvSpPr>
          <p:nvPr>
            <p:ph type="subTitle" idx="2"/>
          </p:nvPr>
        </p:nvSpPr>
        <p:spPr>
          <a:xfrm>
            <a:off x="825510" y="4444055"/>
            <a:ext cx="2736000" cy="26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GSA | Technology Transformation Services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231" name="Google Shape;231;p33"/>
          <p:cNvSpPr txBox="1">
            <a:spLocks noGrp="1"/>
          </p:cNvSpPr>
          <p:nvPr>
            <p:ph type="body" idx="2"/>
          </p:nvPr>
        </p:nvSpPr>
        <p:spPr>
          <a:xfrm>
            <a:off x="4675873" y="1271799"/>
            <a:ext cx="3617700" cy="31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Inclusive design has many benefits.</a:t>
            </a:r>
            <a:endParaRPr sz="1400" b="1"/>
          </a:p>
          <a:p>
            <a:pPr marL="0" lvl="0" indent="0" algn="l" rtl="0">
              <a:spcBef>
                <a:spcPts val="1000"/>
              </a:spcBef>
              <a:spcAft>
                <a:spcPts val="0"/>
              </a:spcAft>
              <a:buNone/>
            </a:pPr>
            <a:r>
              <a:rPr lang="en"/>
              <a:t>Inclusive design helps us make sure that what we build can be used by everyone. It also helps us identify opportunities to make our products work better for everyone.</a:t>
            </a:r>
            <a:endParaRPr/>
          </a:p>
          <a:p>
            <a:pPr marL="0" lvl="0" indent="0" algn="l" rtl="0">
              <a:spcBef>
                <a:spcPts val="1000"/>
              </a:spcBef>
              <a:spcAft>
                <a:spcPts val="1000"/>
              </a:spcAft>
              <a:buNone/>
            </a:pPr>
            <a:r>
              <a:rPr lang="en"/>
              <a:t>For example, designing a website to work well for people who are blind also helps people who can’t look at the screen right now.</a:t>
            </a:r>
            <a:endParaRPr/>
          </a:p>
        </p:txBody>
      </p:sp>
      <p:sp>
        <p:nvSpPr>
          <p:cNvPr id="232" name="Google Shape;232;p33"/>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&lt;h2&gt;Inclusive design has many benefits.&lt;/h2&gt; </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&lt;p&gt;Inclusive design helps us make sure that what we build can be used by everyone. It also helps us identify opportunities to make our products work better for everyone.&lt;/p&gt;</a:t>
            </a:r>
            <a:endParaRPr>
              <a:latin typeface="Consolas"/>
              <a:ea typeface="Consolas"/>
              <a:cs typeface="Consolas"/>
              <a:sym typeface="Consolas"/>
            </a:endParaRPr>
          </a:p>
          <a:p>
            <a:pPr marL="0" lvl="0" indent="0" algn="l" rtl="0">
              <a:spcBef>
                <a:spcPts val="1000"/>
              </a:spcBef>
              <a:spcAft>
                <a:spcPts val="1000"/>
              </a:spcAft>
              <a:buNone/>
            </a:pPr>
            <a:r>
              <a:rPr lang="en">
                <a:latin typeface="Consolas"/>
                <a:ea typeface="Consolas"/>
                <a:cs typeface="Consolas"/>
                <a:sym typeface="Consolas"/>
              </a:rPr>
              <a:t>&lt;p&gt;For example, designing a website to work well for people who are blind also helps people who can’t look at the screen right now.&lt;/p&gt;</a:t>
            </a:r>
            <a:endParaRPr>
              <a:latin typeface="Consolas"/>
              <a:ea typeface="Consolas"/>
              <a:cs typeface="Consolas"/>
              <a:sym typeface="Consolas"/>
            </a:endParaRPr>
          </a:p>
        </p:txBody>
      </p:sp>
      <p:sp>
        <p:nvSpPr>
          <p:cNvPr id="233" name="Google Shape;233;p33"/>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a:t>
            </a:r>
            <a:endParaRPr/>
          </a:p>
        </p:txBody>
      </p:sp>
      <p:sp>
        <p:nvSpPr>
          <p:cNvPr id="234" name="Google Shape;234;p33"/>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Screen readers read the underlying 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240" name="Google Shape;240;p34"/>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&lt;h2&gt;Inclusive design has many benefits.&lt;/h2&gt; </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&lt;p&gt;Inclusive design helps us make sure that what we build can be used by everyone. It also helps us identify opportunities to make our products work better for everyone.&lt;/p&gt;</a:t>
            </a:r>
            <a:endParaRPr>
              <a:latin typeface="Consolas"/>
              <a:ea typeface="Consolas"/>
              <a:cs typeface="Consolas"/>
              <a:sym typeface="Consolas"/>
            </a:endParaRPr>
          </a:p>
          <a:p>
            <a:pPr marL="0" lvl="0" indent="0" algn="l" rtl="0">
              <a:spcBef>
                <a:spcPts val="1000"/>
              </a:spcBef>
              <a:spcAft>
                <a:spcPts val="1000"/>
              </a:spcAft>
              <a:buNone/>
            </a:pPr>
            <a:r>
              <a:rPr lang="en">
                <a:latin typeface="Consolas"/>
                <a:ea typeface="Consolas"/>
                <a:cs typeface="Consolas"/>
                <a:sym typeface="Consolas"/>
              </a:rPr>
              <a:t>&lt;p&gt;For example, designing a website to work well for people who are blind also helps people who can’t look at the screen right now.&lt;/p&gt;</a:t>
            </a:r>
            <a:endParaRPr>
              <a:latin typeface="Consolas"/>
              <a:ea typeface="Consolas"/>
              <a:cs typeface="Consolas"/>
              <a:sym typeface="Consolas"/>
            </a:endParaRPr>
          </a:p>
        </p:txBody>
      </p:sp>
      <p:sp>
        <p:nvSpPr>
          <p:cNvPr id="241" name="Google Shape;241;p34"/>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 reader</a:t>
            </a:r>
            <a:endParaRPr/>
          </a:p>
        </p:txBody>
      </p:sp>
      <p:sp>
        <p:nvSpPr>
          <p:cNvPr id="242" name="Google Shape;242;p34"/>
          <p:cNvSpPr/>
          <p:nvPr/>
        </p:nvSpPr>
        <p:spPr>
          <a:xfrm>
            <a:off x="4691175" y="1271703"/>
            <a:ext cx="3617700" cy="4341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Source Sans Pro"/>
                <a:ea typeface="Source Sans Pro"/>
                <a:cs typeface="Source Sans Pro"/>
                <a:sym typeface="Source Sans Pro"/>
              </a:rPr>
              <a:t>Heading level 2, Inclusive design has many benefits.</a:t>
            </a:r>
            <a:endParaRPr>
              <a:solidFill>
                <a:schemeClr val="lt1"/>
              </a:solidFill>
              <a:latin typeface="Source Sans Pro"/>
              <a:ea typeface="Source Sans Pro"/>
              <a:cs typeface="Source Sans Pro"/>
              <a:sym typeface="Source Sans Pro"/>
            </a:endParaRPr>
          </a:p>
        </p:txBody>
      </p:sp>
      <p:sp>
        <p:nvSpPr>
          <p:cNvPr id="243" name="Google Shape;243;p34"/>
          <p:cNvSpPr/>
          <p:nvPr/>
        </p:nvSpPr>
        <p:spPr>
          <a:xfrm>
            <a:off x="4675875" y="1940630"/>
            <a:ext cx="3617700" cy="1045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Source Sans Pro"/>
                <a:ea typeface="Source Sans Pro"/>
                <a:cs typeface="Source Sans Pro"/>
                <a:sym typeface="Source Sans Pro"/>
              </a:rPr>
              <a:t>Inclusive design helps us make sure that what we build can be used by everyone. It also helps us identify opportunities to make our products work better for everyone.</a:t>
            </a:r>
            <a:endParaRPr>
              <a:solidFill>
                <a:schemeClr val="lt1"/>
              </a:solidFill>
              <a:latin typeface="Source Sans Pro"/>
              <a:ea typeface="Source Sans Pro"/>
              <a:cs typeface="Source Sans Pro"/>
              <a:sym typeface="Source Sans Pro"/>
            </a:endParaRPr>
          </a:p>
        </p:txBody>
      </p:sp>
      <p:sp>
        <p:nvSpPr>
          <p:cNvPr id="244" name="Google Shape;244;p34"/>
          <p:cNvSpPr/>
          <p:nvPr/>
        </p:nvSpPr>
        <p:spPr>
          <a:xfrm>
            <a:off x="4675875" y="3298033"/>
            <a:ext cx="3617700" cy="8283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Source Sans Pro"/>
                <a:ea typeface="Source Sans Pro"/>
                <a:cs typeface="Source Sans Pro"/>
                <a:sym typeface="Source Sans Pro"/>
              </a:rPr>
              <a:t>For example, designing a website to work well for people who are blind also helps people who can’t look at the screen right now.</a:t>
            </a:r>
            <a:endParaRPr>
              <a:solidFill>
                <a:schemeClr val="lt1"/>
              </a:solidFill>
              <a:latin typeface="Source Sans Pro"/>
              <a:ea typeface="Source Sans Pro"/>
              <a:cs typeface="Source Sans Pro"/>
              <a:sym typeface="Source Sans Pro"/>
            </a:endParaRPr>
          </a:p>
        </p:txBody>
      </p:sp>
      <p:sp>
        <p:nvSpPr>
          <p:cNvPr id="245" name="Google Shape;245;p34"/>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Screen readers read the underlying 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Testing HTML</a:t>
            </a:r>
            <a:endParaRPr/>
          </a:p>
        </p:txBody>
      </p:sp>
      <p:sp>
        <p:nvSpPr>
          <p:cNvPr id="251" name="Google Shape;251;p35"/>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6"/>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 / Look for a descriptive title on every page.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ctrTitle"/>
          </p:nvPr>
        </p:nvSpPr>
        <p:spPr>
          <a:xfrm>
            <a:off x="712850" y="536200"/>
            <a:ext cx="7425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Every page should have a descriptive title. This is how people using a screen reader know where they are.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&lt;head&gt;</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  &lt;title&gt;Official Guide to Government Information and Services   &amp;#124; USAGov&lt;/title&gt;</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1000"/>
              </a:spcBef>
              <a:spcAft>
                <a:spcPts val="1000"/>
              </a:spcAft>
              <a:buNone/>
            </a:pPr>
            <a:r>
              <a:rPr lang="en">
                <a:latin typeface="Consolas"/>
                <a:ea typeface="Consolas"/>
                <a:cs typeface="Consolas"/>
                <a:sym typeface="Consolas"/>
              </a:rPr>
              <a:t>&lt;/head&gt;</a:t>
            </a:r>
            <a:endParaRPr>
              <a:latin typeface="Consolas"/>
              <a:ea typeface="Consolas"/>
              <a:cs typeface="Consolas"/>
              <a:sym typeface="Consolas"/>
            </a:endParaRPr>
          </a:p>
        </p:txBody>
      </p:sp>
      <p:sp>
        <p:nvSpPr>
          <p:cNvPr id="267" name="Google Shape;267;p38"/>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268" name="Google Shape;268;p38"/>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a:t>
            </a:r>
            <a:endParaRPr/>
          </a:p>
        </p:txBody>
      </p:sp>
      <p:pic>
        <p:nvPicPr>
          <p:cNvPr id="269" name="Google Shape;269;p38" descr="A browser tab showing that the web page title is &quot;Official Guide to Government Information and Services&quot;" title="USAGov web page title"/>
          <p:cNvPicPr preferRelativeResize="0"/>
          <p:nvPr/>
        </p:nvPicPr>
        <p:blipFill>
          <a:blip r:embed="rId3">
            <a:alphaModFix/>
          </a:blip>
          <a:stretch>
            <a:fillRect/>
          </a:stretch>
        </p:blipFill>
        <p:spPr>
          <a:xfrm>
            <a:off x="4675875" y="1244375"/>
            <a:ext cx="3617701" cy="1083610"/>
          </a:xfrm>
          <a:prstGeom prst="rect">
            <a:avLst/>
          </a:prstGeom>
          <a:noFill/>
          <a:ln>
            <a:noFill/>
          </a:ln>
        </p:spPr>
      </p:pic>
      <p:sp>
        <p:nvSpPr>
          <p:cNvPr id="270" name="Google Shape;270;p38"/>
          <p:cNvSpPr txBox="1">
            <a:spLocks noGrp="1"/>
          </p:cNvSpPr>
          <p:nvPr>
            <p:ph type="ctrTitle"/>
          </p:nvPr>
        </p:nvSpPr>
        <p:spPr>
          <a:xfrm>
            <a:off x="4675875" y="26721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 reader</a:t>
            </a:r>
            <a:endParaRPr/>
          </a:p>
        </p:txBody>
      </p:sp>
      <p:sp>
        <p:nvSpPr>
          <p:cNvPr id="271" name="Google Shape;271;p38"/>
          <p:cNvSpPr/>
          <p:nvPr/>
        </p:nvSpPr>
        <p:spPr>
          <a:xfrm>
            <a:off x="4691175" y="3329099"/>
            <a:ext cx="3617700" cy="55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lt1"/>
                </a:solidFill>
                <a:latin typeface="Source Sans Pro"/>
                <a:ea typeface="Source Sans Pro"/>
                <a:cs typeface="Source Sans Pro"/>
                <a:sym typeface="Source Sans Pro"/>
              </a:rPr>
              <a:t>Now in, Official Guide to Government Information and Services | </a:t>
            </a:r>
            <a:r>
              <a:rPr lang="en" sz="1200" dirty="0" err="1">
                <a:solidFill>
                  <a:schemeClr val="lt1"/>
                </a:solidFill>
                <a:latin typeface="Source Sans Pro"/>
                <a:ea typeface="Source Sans Pro"/>
                <a:cs typeface="Source Sans Pro"/>
                <a:sym typeface="Source Sans Pro"/>
              </a:rPr>
              <a:t>USAGov</a:t>
            </a:r>
            <a:endParaRPr dirty="0">
              <a:solidFill>
                <a:schemeClr val="lt1"/>
              </a:solidFill>
              <a:latin typeface="Source Sans Pro"/>
              <a:ea typeface="Source Sans Pro"/>
              <a:cs typeface="Source Sans Pro"/>
              <a:sym typeface="Source Sans Pro"/>
            </a:endParaRPr>
          </a:p>
        </p:txBody>
      </p:sp>
      <p:pic>
        <p:nvPicPr>
          <p:cNvPr id="272" name="Google Shape;272;p38">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725279" y="195878"/>
            <a:ext cx="419100" cy="418850"/>
          </a:xfrm>
          <a:prstGeom prst="rect">
            <a:avLst/>
          </a:prstGeom>
          <a:noFill/>
          <a:ln>
            <a:noFill/>
          </a:ln>
        </p:spPr>
      </p:pic>
      <p:sp>
        <p:nvSpPr>
          <p:cNvPr id="273" name="Google Shape;273;p38"/>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A descriptive, accessible page title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9" descr="A browser tab showing that the web page title is &quot;Home&quot;" title="GSA.gov web page title"/>
          <p:cNvPicPr preferRelativeResize="0"/>
          <p:nvPr/>
        </p:nvPicPr>
        <p:blipFill>
          <a:blip r:embed="rId3">
            <a:alphaModFix/>
          </a:blip>
          <a:stretch>
            <a:fillRect/>
          </a:stretch>
        </p:blipFill>
        <p:spPr>
          <a:xfrm>
            <a:off x="4675878" y="1244378"/>
            <a:ext cx="3617686" cy="1275150"/>
          </a:xfrm>
          <a:prstGeom prst="rect">
            <a:avLst/>
          </a:prstGeom>
          <a:noFill/>
          <a:ln>
            <a:noFill/>
          </a:ln>
        </p:spPr>
      </p:pic>
      <p:pic>
        <p:nvPicPr>
          <p:cNvPr id="279" name="Google Shape;279;p39">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725270" y="195878"/>
            <a:ext cx="419100" cy="418850"/>
          </a:xfrm>
          <a:prstGeom prst="rect">
            <a:avLst/>
          </a:prstGeom>
          <a:noFill/>
          <a:ln>
            <a:noFill/>
          </a:ln>
        </p:spPr>
      </p:pic>
      <p:sp>
        <p:nvSpPr>
          <p:cNvPr id="280" name="Google Shape;280;p39"/>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&lt;head&gt;</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  &lt;title&gt;Home&lt;/title&gt;</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1000"/>
              </a:spcBef>
              <a:spcAft>
                <a:spcPts val="1000"/>
              </a:spcAft>
              <a:buNone/>
            </a:pPr>
            <a:r>
              <a:rPr lang="en">
                <a:latin typeface="Consolas"/>
                <a:ea typeface="Consolas"/>
                <a:cs typeface="Consolas"/>
                <a:sym typeface="Consolas"/>
              </a:rPr>
              <a:t>&lt;/head&gt;</a:t>
            </a:r>
            <a:endParaRPr>
              <a:latin typeface="Consolas"/>
              <a:ea typeface="Consolas"/>
              <a:cs typeface="Consolas"/>
              <a:sym typeface="Consolas"/>
            </a:endParaRPr>
          </a:p>
        </p:txBody>
      </p:sp>
      <p:sp>
        <p:nvSpPr>
          <p:cNvPr id="281" name="Google Shape;281;p39"/>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282" name="Google Shape;282;p39"/>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a:t>
            </a:r>
            <a:endParaRPr/>
          </a:p>
        </p:txBody>
      </p:sp>
      <p:sp>
        <p:nvSpPr>
          <p:cNvPr id="283" name="Google Shape;283;p39"/>
          <p:cNvSpPr txBox="1">
            <a:spLocks noGrp="1"/>
          </p:cNvSpPr>
          <p:nvPr>
            <p:ph type="ctrTitle"/>
          </p:nvPr>
        </p:nvSpPr>
        <p:spPr>
          <a:xfrm>
            <a:off x="4675875" y="26721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 reader</a:t>
            </a:r>
            <a:endParaRPr/>
          </a:p>
        </p:txBody>
      </p:sp>
      <p:sp>
        <p:nvSpPr>
          <p:cNvPr id="284" name="Google Shape;284;p39"/>
          <p:cNvSpPr/>
          <p:nvPr/>
        </p:nvSpPr>
        <p:spPr>
          <a:xfrm>
            <a:off x="4691175" y="3329100"/>
            <a:ext cx="3617700" cy="4188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Source Sans Pro"/>
                <a:ea typeface="Source Sans Pro"/>
                <a:cs typeface="Source Sans Pro"/>
                <a:sym typeface="Source Sans Pro"/>
              </a:rPr>
              <a:t>Now in, Home</a:t>
            </a:r>
            <a:endParaRPr>
              <a:solidFill>
                <a:schemeClr val="lt1"/>
              </a:solidFill>
              <a:latin typeface="Source Sans Pro"/>
              <a:ea typeface="Source Sans Pro"/>
              <a:cs typeface="Source Sans Pro"/>
              <a:sym typeface="Source Sans Pro"/>
            </a:endParaRPr>
          </a:p>
        </p:txBody>
      </p:sp>
      <p:sp>
        <p:nvSpPr>
          <p:cNvPr id="285" name="Google Shape;285;p39"/>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An uninformative page title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
        <p:nvSpPr>
          <p:cNvPr id="291" name="Google Shape;291;p40"/>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up a page, and look at the title in the tab. Hover over the title in the tab.</a:t>
            </a:r>
            <a:endParaRPr/>
          </a:p>
          <a:p>
            <a:pPr marL="0" lvl="0" indent="0" algn="l" rtl="0">
              <a:spcBef>
                <a:spcPts val="1600"/>
              </a:spcBef>
              <a:spcAft>
                <a:spcPts val="0"/>
              </a:spcAft>
              <a:buNone/>
            </a:pPr>
            <a:r>
              <a:rPr lang="en" b="1"/>
              <a:t>A good title</a:t>
            </a:r>
            <a:r>
              <a:rPr lang="en"/>
              <a:t> will be descriptive and unique. You’ll be able to guess the contents or purpose of the page just by reading the title. You should also know where on the website you are — different pages must have different titles.</a:t>
            </a:r>
            <a:endParaRPr/>
          </a:p>
          <a:p>
            <a:pPr marL="0" lvl="0" indent="0" algn="l" rtl="0">
              <a:spcBef>
                <a:spcPts val="1600"/>
              </a:spcBef>
              <a:spcAft>
                <a:spcPts val="1600"/>
              </a:spcAft>
              <a:buNone/>
            </a:pPr>
            <a:r>
              <a:rPr lang="en"/>
              <a:t>If any of that is missing, you can reference </a:t>
            </a:r>
            <a:r>
              <a:rPr lang="en" u="sng">
                <a:solidFill>
                  <a:schemeClr val="hlink"/>
                </a:solidFill>
                <a:hlinkClick r:id="rId3"/>
              </a:rPr>
              <a:t>WCAG 2.4.2: Page Titled</a:t>
            </a:r>
            <a:r>
              <a:rPr lang="en"/>
              <a:t> in your bug report.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 Check for appropriate headings and HTML elements to structure content.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Screen readers use different HTML tags, like </a:t>
            </a:r>
            <a:r>
              <a:rPr lang="en">
                <a:solidFill>
                  <a:srgbClr val="0071BC"/>
                </a:solidFill>
              </a:rPr>
              <a:t>&lt;h2&gt;</a:t>
            </a:r>
            <a:r>
              <a:rPr lang="en"/>
              <a:t> and </a:t>
            </a:r>
            <a:r>
              <a:rPr lang="en">
                <a:solidFill>
                  <a:srgbClr val="0071BC"/>
                </a:solidFill>
              </a:rPr>
              <a:t>&lt;p&gt;</a:t>
            </a:r>
            <a:r>
              <a:rPr lang="en"/>
              <a:t>, to reveal the page’s structure and content hierarchy. This is equivalent to a sighted person visually scanning the page.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Homework</a:t>
            </a:r>
            <a:endParaRPr/>
          </a:p>
        </p:txBody>
      </p:sp>
      <p:sp>
        <p:nvSpPr>
          <p:cNvPr id="176" name="Google Shape;176;p25"/>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What is the </a:t>
            </a:r>
            <a:r>
              <a:rPr lang="en" b="1"/>
              <a:t>most interesting</a:t>
            </a:r>
            <a:r>
              <a:rPr lang="en"/>
              <a:t> thing you learned from the homework?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If those tags aren’t used, it’s difficult for a person using a screen reader to understand the overall structure of the content – which makes it harder for them to read. It can even alter the meaning of the page.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4"/>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nsolas"/>
                <a:ea typeface="Consolas"/>
                <a:cs typeface="Consolas"/>
                <a:sym typeface="Consolas"/>
              </a:rPr>
              <a:t>&lt;h2&gt;Headers help everyone&lt;/h2&gt;</a:t>
            </a:r>
            <a:endParaRPr dirty="0">
              <a:latin typeface="Consolas"/>
              <a:ea typeface="Consolas"/>
              <a:cs typeface="Consolas"/>
              <a:sym typeface="Consolas"/>
            </a:endParaRPr>
          </a:p>
          <a:p>
            <a:pPr marL="0" lvl="0" indent="0" algn="l" rtl="0">
              <a:spcBef>
                <a:spcPts val="1000"/>
              </a:spcBef>
              <a:spcAft>
                <a:spcPts val="1000"/>
              </a:spcAft>
              <a:buNone/>
            </a:pPr>
            <a:r>
              <a:rPr lang="en" dirty="0">
                <a:latin typeface="Consolas"/>
                <a:ea typeface="Consolas"/>
                <a:cs typeface="Consolas"/>
                <a:sym typeface="Consolas"/>
              </a:rPr>
              <a:t>&lt;p&gt;Sighted users can tell that something that’s large, or bold, is a heading. But screen readers don’t know that! They have to rely on the underlying HTML.&lt;/p&gt;</a:t>
            </a:r>
            <a:endParaRPr dirty="0">
              <a:latin typeface="Consolas"/>
              <a:ea typeface="Consolas"/>
              <a:cs typeface="Consolas"/>
              <a:sym typeface="Consolas"/>
            </a:endParaRPr>
          </a:p>
        </p:txBody>
      </p:sp>
      <p:sp>
        <p:nvSpPr>
          <p:cNvPr id="312" name="Google Shape;312;p44"/>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313" name="Google Shape;313;p44"/>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a:t>
            </a:r>
            <a:endParaRPr/>
          </a:p>
        </p:txBody>
      </p:sp>
      <p:sp>
        <p:nvSpPr>
          <p:cNvPr id="314" name="Google Shape;314;p44"/>
          <p:cNvSpPr txBox="1">
            <a:spLocks noGrp="1"/>
          </p:cNvSpPr>
          <p:nvPr>
            <p:ph type="ctrTitle"/>
          </p:nvPr>
        </p:nvSpPr>
        <p:spPr>
          <a:xfrm>
            <a:off x="4668225" y="253447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 reader</a:t>
            </a:r>
            <a:endParaRPr/>
          </a:p>
        </p:txBody>
      </p:sp>
      <p:sp>
        <p:nvSpPr>
          <p:cNvPr id="315" name="Google Shape;315;p44"/>
          <p:cNvSpPr/>
          <p:nvPr/>
        </p:nvSpPr>
        <p:spPr>
          <a:xfrm>
            <a:off x="4683525" y="3039050"/>
            <a:ext cx="3617700" cy="3741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Source Sans Pro"/>
                <a:ea typeface="Source Sans Pro"/>
                <a:cs typeface="Source Sans Pro"/>
                <a:sym typeface="Source Sans Pro"/>
              </a:rPr>
              <a:t>Heading level 2, Headers help everyone</a:t>
            </a:r>
            <a:endParaRPr>
              <a:solidFill>
                <a:schemeClr val="lt1"/>
              </a:solidFill>
              <a:latin typeface="Source Sans Pro"/>
              <a:ea typeface="Source Sans Pro"/>
              <a:cs typeface="Source Sans Pro"/>
              <a:sym typeface="Source Sans Pro"/>
            </a:endParaRPr>
          </a:p>
        </p:txBody>
      </p:sp>
      <p:pic>
        <p:nvPicPr>
          <p:cNvPr id="316" name="Google Shape;316;p44">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9" y="195878"/>
            <a:ext cx="419100" cy="418850"/>
          </a:xfrm>
          <a:prstGeom prst="rect">
            <a:avLst/>
          </a:prstGeom>
          <a:noFill/>
          <a:ln>
            <a:noFill/>
          </a:ln>
        </p:spPr>
      </p:pic>
      <p:sp>
        <p:nvSpPr>
          <p:cNvPr id="317" name="Google Shape;317;p44"/>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Page structure set using appropriate HTML elements</a:t>
            </a:r>
            <a:endParaRPr/>
          </a:p>
        </p:txBody>
      </p:sp>
      <p:sp>
        <p:nvSpPr>
          <p:cNvPr id="318" name="Google Shape;318;p44"/>
          <p:cNvSpPr txBox="1">
            <a:spLocks noGrp="1"/>
          </p:cNvSpPr>
          <p:nvPr>
            <p:ph type="body" idx="2"/>
          </p:nvPr>
        </p:nvSpPr>
        <p:spPr>
          <a:xfrm>
            <a:off x="4675875" y="1271799"/>
            <a:ext cx="3617700" cy="14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Headers help everyone</a:t>
            </a:r>
            <a:endParaRPr sz="1400" b="1"/>
          </a:p>
          <a:p>
            <a:pPr marL="0" lvl="0" indent="0" algn="l" rtl="0">
              <a:spcBef>
                <a:spcPts val="1000"/>
              </a:spcBef>
              <a:spcAft>
                <a:spcPts val="1000"/>
              </a:spcAft>
              <a:buNone/>
            </a:pPr>
            <a:r>
              <a:rPr lang="en"/>
              <a:t>Sighted users can tell that something that’s large, or bold, is a heading. But screen readers don’t know that! They have to rely on the underlying HTML.</a:t>
            </a:r>
            <a:endParaRPr/>
          </a:p>
        </p:txBody>
      </p:sp>
      <p:sp>
        <p:nvSpPr>
          <p:cNvPr id="319" name="Google Shape;319;p44"/>
          <p:cNvSpPr/>
          <p:nvPr/>
        </p:nvSpPr>
        <p:spPr>
          <a:xfrm>
            <a:off x="4683525" y="3500375"/>
            <a:ext cx="3617700" cy="8550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Source Sans Pro"/>
                <a:ea typeface="Source Sans Pro"/>
                <a:cs typeface="Source Sans Pro"/>
                <a:sym typeface="Source Sans Pro"/>
              </a:rPr>
              <a:t>Sighted users can tell that something that’s large, or bold, is a heading. But screen readers don’t know that! They have to rely on the underlying HTML.</a:t>
            </a:r>
            <a:endParaRPr sz="1200">
              <a:solidFill>
                <a:schemeClr val="lt1"/>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45"/>
          <p:cNvPicPr preferRelativeResize="0"/>
          <p:nvPr/>
        </p:nvPicPr>
        <p:blipFill>
          <a:blip r:embed="rId3">
            <a:alphaModFix/>
          </a:blip>
          <a:stretch>
            <a:fillRect/>
          </a:stretch>
        </p:blipFill>
        <p:spPr>
          <a:xfrm>
            <a:off x="725270" y="195878"/>
            <a:ext cx="419100" cy="418850"/>
          </a:xfrm>
          <a:prstGeom prst="rect">
            <a:avLst/>
          </a:prstGeom>
          <a:noFill/>
          <a:ln>
            <a:noFill/>
          </a:ln>
        </p:spPr>
      </p:pic>
      <p:sp>
        <p:nvSpPr>
          <p:cNvPr id="325" name="Google Shape;325;p45"/>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326" name="Google Shape;326;p45"/>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a:t>
            </a:r>
            <a:endParaRPr/>
          </a:p>
        </p:txBody>
      </p:sp>
      <p:sp>
        <p:nvSpPr>
          <p:cNvPr id="327" name="Google Shape;327;p45"/>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Page structure set only using visual properties</a:t>
            </a:r>
            <a:endParaRPr/>
          </a:p>
        </p:txBody>
      </p:sp>
      <p:sp>
        <p:nvSpPr>
          <p:cNvPr id="328" name="Google Shape;328;p45"/>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&lt;span style=”font-weight: bold; font-size: 14pt”&gt;Headers help everyone&lt;/span&gt;</a:t>
            </a:r>
            <a:endParaRPr>
              <a:latin typeface="Consolas"/>
              <a:ea typeface="Consolas"/>
              <a:cs typeface="Consolas"/>
              <a:sym typeface="Consolas"/>
            </a:endParaRPr>
          </a:p>
          <a:p>
            <a:pPr marL="0" lvl="0" indent="0" algn="l" rtl="0">
              <a:spcBef>
                <a:spcPts val="1000"/>
              </a:spcBef>
              <a:spcAft>
                <a:spcPts val="1000"/>
              </a:spcAft>
              <a:buNone/>
            </a:pPr>
            <a:r>
              <a:rPr lang="en">
                <a:latin typeface="Consolas"/>
                <a:ea typeface="Consolas"/>
                <a:cs typeface="Consolas"/>
                <a:sym typeface="Consolas"/>
              </a:rPr>
              <a:t>&lt;p&gt;Sighted users can tell that something that’s large, or bold, is a heading. But screen readers don’t know that! They have to rely on the underlying HTML.&lt;/p&gt;</a:t>
            </a:r>
            <a:endParaRPr>
              <a:latin typeface="Consolas"/>
              <a:ea typeface="Consolas"/>
              <a:cs typeface="Consolas"/>
              <a:sym typeface="Consolas"/>
            </a:endParaRPr>
          </a:p>
        </p:txBody>
      </p:sp>
      <p:sp>
        <p:nvSpPr>
          <p:cNvPr id="329" name="Google Shape;329;p45"/>
          <p:cNvSpPr txBox="1">
            <a:spLocks noGrp="1"/>
          </p:cNvSpPr>
          <p:nvPr>
            <p:ph type="body" idx="2"/>
          </p:nvPr>
        </p:nvSpPr>
        <p:spPr>
          <a:xfrm>
            <a:off x="4675875" y="1271799"/>
            <a:ext cx="3617700" cy="14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Headers help everyone</a:t>
            </a:r>
            <a:endParaRPr sz="1400" b="1"/>
          </a:p>
          <a:p>
            <a:pPr marL="0" lvl="0" indent="0" algn="l" rtl="0">
              <a:spcBef>
                <a:spcPts val="1000"/>
              </a:spcBef>
              <a:spcAft>
                <a:spcPts val="1000"/>
              </a:spcAft>
              <a:buNone/>
            </a:pPr>
            <a:r>
              <a:rPr lang="en"/>
              <a:t>Sighted users can tell that something that’s large, or bold, is a heading. But screen readers don’t know that! They have to rely on the underlying HTML.</a:t>
            </a:r>
            <a:endParaRPr/>
          </a:p>
        </p:txBody>
      </p:sp>
      <p:sp>
        <p:nvSpPr>
          <p:cNvPr id="330" name="Google Shape;330;p45"/>
          <p:cNvSpPr txBox="1">
            <a:spLocks noGrp="1"/>
          </p:cNvSpPr>
          <p:nvPr>
            <p:ph type="ctrTitle"/>
          </p:nvPr>
        </p:nvSpPr>
        <p:spPr>
          <a:xfrm>
            <a:off x="4668225" y="253447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 reader</a:t>
            </a:r>
            <a:endParaRPr/>
          </a:p>
        </p:txBody>
      </p:sp>
      <p:sp>
        <p:nvSpPr>
          <p:cNvPr id="331" name="Google Shape;331;p45"/>
          <p:cNvSpPr/>
          <p:nvPr/>
        </p:nvSpPr>
        <p:spPr>
          <a:xfrm>
            <a:off x="4683525" y="3039050"/>
            <a:ext cx="3617700" cy="3741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Source Sans Pro"/>
                <a:ea typeface="Source Sans Pro"/>
                <a:cs typeface="Source Sans Pro"/>
                <a:sym typeface="Source Sans Pro"/>
              </a:rPr>
              <a:t>Headers help everyone</a:t>
            </a:r>
            <a:endParaRPr>
              <a:solidFill>
                <a:schemeClr val="lt1"/>
              </a:solidFill>
              <a:latin typeface="Source Sans Pro"/>
              <a:ea typeface="Source Sans Pro"/>
              <a:cs typeface="Source Sans Pro"/>
              <a:sym typeface="Source Sans Pro"/>
            </a:endParaRPr>
          </a:p>
        </p:txBody>
      </p:sp>
      <p:sp>
        <p:nvSpPr>
          <p:cNvPr id="332" name="Google Shape;332;p45"/>
          <p:cNvSpPr/>
          <p:nvPr/>
        </p:nvSpPr>
        <p:spPr>
          <a:xfrm>
            <a:off x="4683525" y="3500375"/>
            <a:ext cx="3617700" cy="8550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Source Sans Pro"/>
                <a:ea typeface="Source Sans Pro"/>
                <a:cs typeface="Source Sans Pro"/>
                <a:sym typeface="Source Sans Pro"/>
              </a:rPr>
              <a:t>Sighted users can tell that something that’s large, or bold, is a heading. But screen readers don’t know that! They have to rely on the underlying HTML.</a:t>
            </a:r>
            <a:endParaRPr sz="1200">
              <a:solidFill>
                <a:schemeClr val="lt1"/>
              </a:solidFill>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6"/>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We’re not going to talk about every single HTML element, but these are some of the most important ones...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7"/>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Headings</a:t>
            </a:r>
            <a:endParaRPr/>
          </a:p>
        </p:txBody>
      </p:sp>
      <p:sp>
        <p:nvSpPr>
          <p:cNvPr id="343" name="Google Shape;343;p47"/>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has a hierarchy of headings: </a:t>
            </a:r>
            <a:r>
              <a:rPr lang="en">
                <a:solidFill>
                  <a:srgbClr val="0071BC"/>
                </a:solidFill>
                <a:latin typeface="Consolas"/>
                <a:ea typeface="Consolas"/>
                <a:cs typeface="Consolas"/>
                <a:sym typeface="Consolas"/>
              </a:rPr>
              <a:t>&lt;h1&gt;</a:t>
            </a:r>
            <a:r>
              <a:rPr lang="en"/>
              <a:t> is the highest level of heading, </a:t>
            </a:r>
            <a:r>
              <a:rPr lang="en">
                <a:solidFill>
                  <a:srgbClr val="0071BC"/>
                </a:solidFill>
                <a:latin typeface="Consolas"/>
                <a:ea typeface="Consolas"/>
                <a:cs typeface="Consolas"/>
                <a:sym typeface="Consolas"/>
              </a:rPr>
              <a:t>&lt;h2&gt;</a:t>
            </a:r>
            <a:r>
              <a:rPr lang="en"/>
              <a:t> is the next highest, and so on.</a:t>
            </a:r>
            <a:endParaRPr/>
          </a:p>
          <a:p>
            <a:pPr marL="0" lvl="0" indent="0" algn="l" rtl="0">
              <a:spcBef>
                <a:spcPts val="1600"/>
              </a:spcBef>
              <a:spcAft>
                <a:spcPts val="0"/>
              </a:spcAft>
              <a:buNone/>
            </a:pPr>
            <a:r>
              <a:rPr lang="en"/>
              <a:t>Headings should reflect the content hierarchy of the page.</a:t>
            </a:r>
            <a:endParaRPr/>
          </a:p>
          <a:p>
            <a:pPr marL="0" lvl="0" indent="0" algn="l" rtl="0">
              <a:spcBef>
                <a:spcPts val="1600"/>
              </a:spcBef>
              <a:spcAft>
                <a:spcPts val="1600"/>
              </a:spcAft>
              <a:buNone/>
            </a:pPr>
            <a:r>
              <a:rPr lang="en"/>
              <a:t>If text is styled to look like a heading (bolded, larger), then it should be coded as a heading.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8"/>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Paragraphs</a:t>
            </a:r>
            <a:endParaRPr/>
          </a:p>
        </p:txBody>
      </p:sp>
      <p:sp>
        <p:nvSpPr>
          <p:cNvPr id="349" name="Google Shape;349;p48"/>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Text should live inside of paragraph (</a:t>
            </a:r>
            <a:r>
              <a:rPr lang="en">
                <a:solidFill>
                  <a:srgbClr val="0071BC"/>
                </a:solidFill>
                <a:latin typeface="Consolas"/>
                <a:ea typeface="Consolas"/>
                <a:cs typeface="Consolas"/>
                <a:sym typeface="Consolas"/>
              </a:rPr>
              <a:t>&lt;p&gt;</a:t>
            </a:r>
            <a:r>
              <a:rPr lang="en"/>
              <a:t>) tags, instead of free floating inside of a </a:t>
            </a:r>
            <a:r>
              <a:rPr lang="en">
                <a:solidFill>
                  <a:srgbClr val="0071BC"/>
                </a:solidFill>
                <a:latin typeface="Consolas"/>
                <a:ea typeface="Consolas"/>
                <a:cs typeface="Consolas"/>
                <a:sym typeface="Consolas"/>
              </a:rPr>
              <a:t>&lt;div&gt;</a:t>
            </a:r>
            <a:r>
              <a:rPr lang="en"/>
              <a:t> or </a:t>
            </a:r>
            <a:r>
              <a:rPr lang="en">
                <a:solidFill>
                  <a:srgbClr val="0071BC"/>
                </a:solidFill>
                <a:latin typeface="Consolas"/>
                <a:ea typeface="Consolas"/>
                <a:cs typeface="Consolas"/>
                <a:sym typeface="Consolas"/>
              </a:rPr>
              <a:t>&lt;span&gt;</a:t>
            </a:r>
            <a:r>
              <a:rPr lang="en"/>
              <a:t> element.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Lists</a:t>
            </a:r>
            <a:endParaRPr/>
          </a:p>
        </p:txBody>
      </p:sp>
      <p:sp>
        <p:nvSpPr>
          <p:cNvPr id="355" name="Google Shape;355;p49"/>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Lists allow us to group information in logical ways for our audiences.</a:t>
            </a:r>
            <a:endParaRPr/>
          </a:p>
          <a:p>
            <a:pPr marL="457200" lvl="0" indent="-355600" algn="l" rtl="0">
              <a:spcBef>
                <a:spcPts val="1600"/>
              </a:spcBef>
              <a:spcAft>
                <a:spcPts val="0"/>
              </a:spcAft>
              <a:buSzPts val="2000"/>
              <a:buChar char="●"/>
            </a:pPr>
            <a:r>
              <a:rPr lang="en"/>
              <a:t>Unordered (bulleted) lists: for items where their order isn’t relevant.</a:t>
            </a:r>
            <a:endParaRPr/>
          </a:p>
          <a:p>
            <a:pPr marL="914400" lvl="1" indent="-330200" algn="l" rtl="0">
              <a:spcBef>
                <a:spcPts val="0"/>
              </a:spcBef>
              <a:spcAft>
                <a:spcPts val="0"/>
              </a:spcAft>
              <a:buClr>
                <a:srgbClr val="0071BC"/>
              </a:buClr>
              <a:buSzPts val="1600"/>
              <a:buFont typeface="Consolas"/>
              <a:buChar char="○"/>
            </a:pPr>
            <a:r>
              <a:rPr lang="en">
                <a:solidFill>
                  <a:srgbClr val="0071BC"/>
                </a:solidFill>
                <a:latin typeface="Consolas"/>
                <a:ea typeface="Consolas"/>
                <a:cs typeface="Consolas"/>
                <a:sym typeface="Consolas"/>
              </a:rPr>
              <a:t>&lt;ul&gt;</a:t>
            </a:r>
            <a:endParaRPr>
              <a:solidFill>
                <a:srgbClr val="0071BC"/>
              </a:solidFill>
              <a:latin typeface="Consolas"/>
              <a:ea typeface="Consolas"/>
              <a:cs typeface="Consolas"/>
              <a:sym typeface="Consolas"/>
            </a:endParaRPr>
          </a:p>
          <a:p>
            <a:pPr marL="457200" lvl="0" indent="-355600" algn="l" rtl="0">
              <a:spcBef>
                <a:spcPts val="0"/>
              </a:spcBef>
              <a:spcAft>
                <a:spcPts val="0"/>
              </a:spcAft>
              <a:buSzPts val="2000"/>
              <a:buChar char="●"/>
            </a:pPr>
            <a:r>
              <a:rPr lang="en"/>
              <a:t>Ordered (numbered) lists: for items in a sequence.</a:t>
            </a:r>
            <a:endParaRPr/>
          </a:p>
          <a:p>
            <a:pPr marL="914400" lvl="1" indent="-330200" algn="l" rtl="0">
              <a:spcBef>
                <a:spcPts val="0"/>
              </a:spcBef>
              <a:spcAft>
                <a:spcPts val="0"/>
              </a:spcAft>
              <a:buClr>
                <a:srgbClr val="0071BC"/>
              </a:buClr>
              <a:buSzPts val="1600"/>
              <a:buFont typeface="Consolas"/>
              <a:buChar char="○"/>
            </a:pPr>
            <a:r>
              <a:rPr lang="en">
                <a:solidFill>
                  <a:srgbClr val="0071BC"/>
                </a:solidFill>
                <a:latin typeface="Consolas"/>
                <a:ea typeface="Consolas"/>
                <a:cs typeface="Consolas"/>
                <a:sym typeface="Consolas"/>
              </a:rPr>
              <a:t>&lt;ol&gt;</a:t>
            </a:r>
            <a:endParaRPr>
              <a:solidFill>
                <a:srgbClr val="0071BC"/>
              </a:solidFill>
              <a:latin typeface="Consolas"/>
              <a:ea typeface="Consolas"/>
              <a:cs typeface="Consolas"/>
              <a:sym typeface="Consolas"/>
            </a:endParaRPr>
          </a:p>
          <a:p>
            <a:pPr marL="457200" lvl="0" indent="-355600" algn="l" rtl="0">
              <a:spcBef>
                <a:spcPts val="0"/>
              </a:spcBef>
              <a:spcAft>
                <a:spcPts val="0"/>
              </a:spcAft>
              <a:buSzPts val="2000"/>
              <a:buChar char="●"/>
            </a:pPr>
            <a:r>
              <a:rPr lang="en"/>
              <a:t>Description lists: for terms and their descriptions.</a:t>
            </a:r>
            <a:endParaRPr/>
          </a:p>
          <a:p>
            <a:pPr marL="914400" lvl="1" indent="-330200" algn="l" rtl="0">
              <a:spcBef>
                <a:spcPts val="0"/>
              </a:spcBef>
              <a:spcAft>
                <a:spcPts val="0"/>
              </a:spcAft>
              <a:buClr>
                <a:srgbClr val="0071BC"/>
              </a:buClr>
              <a:buSzPts val="1600"/>
              <a:buChar char="○"/>
            </a:pPr>
            <a:r>
              <a:rPr lang="en">
                <a:solidFill>
                  <a:srgbClr val="0071BC"/>
                </a:solidFill>
              </a:rPr>
              <a:t>&lt;dl&gt;</a:t>
            </a:r>
            <a:endParaRPr>
              <a:solidFill>
                <a:srgbClr val="0071BC"/>
              </a:solidFil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0"/>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Anything that you click on to go to another web page should live inside of an </a:t>
            </a:r>
            <a:r>
              <a:rPr lang="en">
                <a:solidFill>
                  <a:srgbClr val="0071BC"/>
                </a:solidFill>
                <a:latin typeface="Consolas"/>
                <a:ea typeface="Consolas"/>
                <a:cs typeface="Consolas"/>
                <a:sym typeface="Consolas"/>
              </a:rPr>
              <a:t>&lt;a&gt;</a:t>
            </a:r>
            <a:r>
              <a:rPr lang="en"/>
              <a:t> (anchor) element!</a:t>
            </a:r>
            <a:endParaRPr/>
          </a:p>
          <a:p>
            <a:pPr marL="0" lvl="0" indent="0" algn="l" rtl="0">
              <a:spcBef>
                <a:spcPts val="1600"/>
              </a:spcBef>
              <a:spcAft>
                <a:spcPts val="1600"/>
              </a:spcAft>
              <a:buNone/>
            </a:pPr>
            <a:r>
              <a:rPr lang="en"/>
              <a:t>Similarly, anything you click on to do something should use the </a:t>
            </a:r>
            <a:r>
              <a:rPr lang="en">
                <a:solidFill>
                  <a:srgbClr val="0071BC"/>
                </a:solidFill>
                <a:latin typeface="Consolas"/>
                <a:ea typeface="Consolas"/>
                <a:cs typeface="Consolas"/>
                <a:sym typeface="Consolas"/>
              </a:rPr>
              <a:t>&lt;button&gt;</a:t>
            </a:r>
            <a:r>
              <a:rPr lang="en"/>
              <a:t> tag. In the past it was common to use a </a:t>
            </a:r>
            <a:r>
              <a:rPr lang="en">
                <a:solidFill>
                  <a:srgbClr val="0071BC"/>
                </a:solidFill>
                <a:latin typeface="Consolas"/>
                <a:ea typeface="Consolas"/>
                <a:cs typeface="Consolas"/>
                <a:sym typeface="Consolas"/>
              </a:rPr>
              <a:t>&lt;div&gt;</a:t>
            </a:r>
            <a:r>
              <a:rPr lang="en"/>
              <a:t> with javascript attached to it, but we can (and should) use </a:t>
            </a:r>
            <a:r>
              <a:rPr lang="en">
                <a:solidFill>
                  <a:srgbClr val="0071BC"/>
                </a:solidFill>
                <a:latin typeface="Consolas"/>
                <a:ea typeface="Consolas"/>
                <a:cs typeface="Consolas"/>
                <a:sym typeface="Consolas"/>
              </a:rPr>
              <a:t>&lt;button&gt;</a:t>
            </a:r>
            <a:r>
              <a:rPr lang="en"/>
              <a:t> now that HTML5 is widely supported.</a:t>
            </a:r>
            <a:endParaRPr/>
          </a:p>
        </p:txBody>
      </p:sp>
      <p:sp>
        <p:nvSpPr>
          <p:cNvPr id="361" name="Google Shape;361;p50"/>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 and buttons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67" name="Google Shape;367;p51"/>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belong inside of </a:t>
            </a:r>
            <a:r>
              <a:rPr lang="en">
                <a:solidFill>
                  <a:srgbClr val="0071BC"/>
                </a:solidFill>
                <a:latin typeface="Consolas"/>
                <a:ea typeface="Consolas"/>
                <a:cs typeface="Consolas"/>
                <a:sym typeface="Consolas"/>
              </a:rPr>
              <a:t>&lt;img&gt;</a:t>
            </a:r>
            <a:r>
              <a:rPr lang="en"/>
              <a:t> tags. </a:t>
            </a:r>
            <a:endParaRPr/>
          </a:p>
          <a:p>
            <a:pPr marL="0" lvl="0" indent="0" algn="l" rtl="0">
              <a:spcBef>
                <a:spcPts val="1600"/>
              </a:spcBef>
              <a:spcAft>
                <a:spcPts val="1600"/>
              </a:spcAft>
              <a:buNone/>
            </a:pPr>
            <a:r>
              <a:rPr lang="en">
                <a:solidFill>
                  <a:srgbClr val="0071BC"/>
                </a:solidFill>
                <a:latin typeface="Consolas"/>
                <a:ea typeface="Consolas"/>
                <a:cs typeface="Consolas"/>
                <a:sym typeface="Consolas"/>
              </a:rPr>
              <a:t>&lt;img&gt;</a:t>
            </a:r>
            <a:r>
              <a:rPr lang="en"/>
              <a:t> supports </a:t>
            </a:r>
            <a:r>
              <a:rPr lang="en">
                <a:solidFill>
                  <a:srgbClr val="0071BC"/>
                </a:solidFill>
                <a:latin typeface="Consolas"/>
                <a:ea typeface="Consolas"/>
                <a:cs typeface="Consolas"/>
                <a:sym typeface="Consolas"/>
              </a:rPr>
              <a:t>alt</a:t>
            </a:r>
            <a:r>
              <a:rPr lang="en"/>
              <a:t>, or alternative, text. Alt text is a written description of the image, for those who are unable to see it, and should be included for every image.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body" idx="1"/>
          </p:nvPr>
        </p:nvSpPr>
        <p:spPr>
          <a:xfrm>
            <a:off x="712850" y="1133602"/>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A well-structured page</a:t>
            </a:r>
            <a:r>
              <a:rPr lang="en" dirty="0"/>
              <a:t> will make sense when you look at only the HTML.</a:t>
            </a:r>
            <a:endParaRPr dirty="0"/>
          </a:p>
          <a:p>
            <a:pPr marL="0" lvl="0" indent="0" algn="l" rtl="0">
              <a:spcBef>
                <a:spcPts val="1600"/>
              </a:spcBef>
              <a:spcAft>
                <a:spcPts val="0"/>
              </a:spcAft>
              <a:buNone/>
            </a:pPr>
            <a:r>
              <a:rPr lang="en" dirty="0"/>
              <a:t>A browser extension tool like </a:t>
            </a:r>
            <a:r>
              <a:rPr lang="en" u="sng" dirty="0">
                <a:solidFill>
                  <a:schemeClr val="hlink"/>
                </a:solidFill>
                <a:hlinkClick r:id="rId3"/>
              </a:rPr>
              <a:t>WAVE</a:t>
            </a:r>
            <a:r>
              <a:rPr lang="en" dirty="0"/>
              <a:t> will catch many structural problems. Navigate to the structure section of WAVE and look at all of the headers or use WAVE to turn off styles, exposing the structure and order of the HTML. If what you see doesn’t make sense, that’s a problem!</a:t>
            </a:r>
            <a:endParaRPr dirty="0"/>
          </a:p>
          <a:p>
            <a:pPr marL="0" lvl="0" indent="0" algn="l" rtl="0">
              <a:spcBef>
                <a:spcPts val="1600"/>
              </a:spcBef>
              <a:spcAft>
                <a:spcPts val="1600"/>
              </a:spcAft>
              <a:buClr>
                <a:schemeClr val="dk1"/>
              </a:buClr>
              <a:buSzPts val="1100"/>
              <a:buFont typeface="Arial"/>
              <a:buNone/>
            </a:pPr>
            <a:r>
              <a:rPr lang="en" dirty="0"/>
              <a:t>If any of that is missing, you can reference </a:t>
            </a:r>
            <a:r>
              <a:rPr lang="en" u="sng" dirty="0">
                <a:solidFill>
                  <a:schemeClr val="hlink"/>
                </a:solidFill>
                <a:hlinkClick r:id="rId4"/>
              </a:rPr>
              <a:t>WCAG 1.3.1: Info and Relationships</a:t>
            </a:r>
            <a:r>
              <a:rPr lang="en" dirty="0"/>
              <a:t> in your bug report.</a:t>
            </a:r>
            <a:endParaRPr dirty="0"/>
          </a:p>
        </p:txBody>
      </p:sp>
      <p:sp>
        <p:nvSpPr>
          <p:cNvPr id="373" name="Google Shape;373;p52"/>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does </a:t>
            </a:r>
            <a:r>
              <a:rPr lang="en">
                <a:solidFill>
                  <a:srgbClr val="FFFFFF"/>
                </a:solidFill>
              </a:rPr>
              <a:t>HTML</a:t>
            </a:r>
            <a:r>
              <a:rPr lang="en"/>
              <a:t> matter?</a:t>
            </a:r>
            <a:endParaRPr/>
          </a:p>
        </p:txBody>
      </p:sp>
      <p:sp>
        <p:nvSpPr>
          <p:cNvPr id="182" name="Google Shape;182;p26"/>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3"/>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 / Use HTML to present content in a logical order.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4"/>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Screen readers read pages in the order that the code is in. If the code order and the visual order don’t match, it can cause real usability problems for people.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5"/>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 is usually in a particular order for a reason, and that ordering should be the same for all users.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56" descr="Animated GIF showing that navigating through the web page with the Tab key is consistent with the visual hierarchy" title="Animated GIF of proper page sequence"/>
          <p:cNvPicPr preferRelativeResize="0"/>
          <p:nvPr/>
        </p:nvPicPr>
        <p:blipFill>
          <a:blip r:embed="rId3">
            <a:alphaModFix/>
          </a:blip>
          <a:stretch>
            <a:fillRect/>
          </a:stretch>
        </p:blipFill>
        <p:spPr>
          <a:xfrm>
            <a:off x="4675875" y="1244376"/>
            <a:ext cx="3849750" cy="2406090"/>
          </a:xfrm>
          <a:prstGeom prst="rect">
            <a:avLst/>
          </a:prstGeom>
          <a:noFill/>
          <a:ln>
            <a:noFill/>
          </a:ln>
        </p:spPr>
      </p:pic>
      <p:sp>
        <p:nvSpPr>
          <p:cNvPr id="394" name="Google Shape;394;p56"/>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&lt;div id=”mainbar”&gt;...&lt;/div&gt;</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&lt;div id=”sidebar”&gt;...&lt;/div&gt;</a:t>
            </a:r>
            <a:endParaRPr>
              <a:latin typeface="Consolas"/>
              <a:ea typeface="Consolas"/>
              <a:cs typeface="Consolas"/>
              <a:sym typeface="Consolas"/>
            </a:endParaRPr>
          </a:p>
          <a:p>
            <a:pPr marL="0" lvl="0" indent="0" algn="l" rtl="0">
              <a:spcBef>
                <a:spcPts val="1000"/>
              </a:spcBef>
              <a:spcAft>
                <a:spcPts val="1000"/>
              </a:spcAft>
              <a:buNone/>
            </a:pPr>
            <a:endParaRPr>
              <a:latin typeface="Consolas"/>
              <a:ea typeface="Consolas"/>
              <a:cs typeface="Consolas"/>
              <a:sym typeface="Consolas"/>
            </a:endParaRPr>
          </a:p>
        </p:txBody>
      </p:sp>
      <p:sp>
        <p:nvSpPr>
          <p:cNvPr id="395" name="Google Shape;395;p56"/>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396" name="Google Shape;396;p56"/>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a:t>
            </a:r>
            <a:endParaRPr/>
          </a:p>
        </p:txBody>
      </p:sp>
      <p:pic>
        <p:nvPicPr>
          <p:cNvPr id="397" name="Google Shape;397;p56">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725279" y="195878"/>
            <a:ext cx="419100" cy="418850"/>
          </a:xfrm>
          <a:prstGeom prst="rect">
            <a:avLst/>
          </a:prstGeom>
          <a:noFill/>
          <a:ln>
            <a:noFill/>
          </a:ln>
        </p:spPr>
      </p:pic>
      <p:sp>
        <p:nvSpPr>
          <p:cNvPr id="398" name="Google Shape;398;p56"/>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page sequence is consistent no matter how you interact with it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57">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0" y="195878"/>
            <a:ext cx="419100" cy="418850"/>
          </a:xfrm>
          <a:prstGeom prst="rect">
            <a:avLst/>
          </a:prstGeom>
          <a:noFill/>
          <a:ln>
            <a:noFill/>
          </a:ln>
        </p:spPr>
      </p:pic>
      <p:sp>
        <p:nvSpPr>
          <p:cNvPr id="404" name="Google Shape;404;p57"/>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405" name="Google Shape;405;p57"/>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a:t>
            </a:r>
            <a:endParaRPr/>
          </a:p>
        </p:txBody>
      </p:sp>
      <p:sp>
        <p:nvSpPr>
          <p:cNvPr id="406" name="Google Shape;406;p57"/>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visual order is different from the underlying structure</a:t>
            </a:r>
            <a:endParaRPr/>
          </a:p>
        </p:txBody>
      </p:sp>
      <p:sp>
        <p:nvSpPr>
          <p:cNvPr id="407" name="Google Shape;407;p57"/>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&lt;div class=”discussion-sidebar”&gt;...&lt;/div&gt;</a:t>
            </a:r>
            <a:endParaRPr>
              <a:latin typeface="Consolas"/>
              <a:ea typeface="Consolas"/>
              <a:cs typeface="Consolas"/>
              <a:sym typeface="Consolas"/>
            </a:endParaRPr>
          </a:p>
          <a:p>
            <a:pPr marL="0" lvl="0" indent="0" algn="l" rtl="0">
              <a:spcBef>
                <a:spcPts val="100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1000"/>
              </a:spcBef>
              <a:spcAft>
                <a:spcPts val="1000"/>
              </a:spcAft>
              <a:buNone/>
            </a:pPr>
            <a:r>
              <a:rPr lang="en">
                <a:latin typeface="Consolas"/>
                <a:ea typeface="Consolas"/>
                <a:cs typeface="Consolas"/>
                <a:sym typeface="Consolas"/>
              </a:rPr>
              <a:t>&lt;div class=”discussion-timeline”&gt;...&lt;/div&gt;</a:t>
            </a:r>
            <a:endParaRPr>
              <a:latin typeface="Consolas"/>
              <a:ea typeface="Consolas"/>
              <a:cs typeface="Consolas"/>
              <a:sym typeface="Consolas"/>
            </a:endParaRPr>
          </a:p>
        </p:txBody>
      </p:sp>
      <p:pic>
        <p:nvPicPr>
          <p:cNvPr id="408" name="Google Shape;408;p57" descr="Animated GIF showing that navigating through the web page with the Tab key is not consistent with the visual hierarchy" title="Animated GIF of improper page sequence"/>
          <p:cNvPicPr preferRelativeResize="0"/>
          <p:nvPr/>
        </p:nvPicPr>
        <p:blipFill>
          <a:blip r:embed="rId4">
            <a:alphaModFix/>
          </a:blip>
          <a:stretch>
            <a:fillRect/>
          </a:stretch>
        </p:blipFill>
        <p:spPr>
          <a:xfrm>
            <a:off x="4675875" y="1244375"/>
            <a:ext cx="3849750" cy="2406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Load the web page and use your </a:t>
            </a:r>
            <a:r>
              <a:rPr lang="en">
                <a:solidFill>
                  <a:srgbClr val="0071BC"/>
                </a:solidFill>
                <a:latin typeface="Consolas"/>
                <a:ea typeface="Consolas"/>
                <a:cs typeface="Consolas"/>
                <a:sym typeface="Consolas"/>
              </a:rPr>
              <a:t>tab</a:t>
            </a:r>
            <a:r>
              <a:rPr lang="en"/>
              <a:t> key to see whether or not you can navigate the content and reach any controls.</a:t>
            </a:r>
            <a:endParaRPr/>
          </a:p>
          <a:p>
            <a:pPr marL="0" lvl="0" indent="0" algn="l" rtl="0">
              <a:spcBef>
                <a:spcPts val="1600"/>
              </a:spcBef>
              <a:spcAft>
                <a:spcPts val="0"/>
              </a:spcAft>
              <a:buNone/>
            </a:pPr>
            <a:r>
              <a:rPr lang="en"/>
              <a:t>You should be able to navigate to and use any controls (links, buttons, forms, and any other interactive elements) without taking your hands off your keyboard. Most commonly, you should be able to use the whole web page with </a:t>
            </a:r>
            <a:r>
              <a:rPr lang="en">
                <a:solidFill>
                  <a:srgbClr val="0071BC"/>
                </a:solidFill>
                <a:latin typeface="Consolas"/>
                <a:ea typeface="Consolas"/>
                <a:cs typeface="Consolas"/>
                <a:sym typeface="Consolas"/>
              </a:rPr>
              <a:t>tab</a:t>
            </a:r>
            <a:r>
              <a:rPr lang="en"/>
              <a:t>, </a:t>
            </a:r>
            <a:r>
              <a:rPr lang="en">
                <a:solidFill>
                  <a:srgbClr val="0071BC"/>
                </a:solidFill>
                <a:latin typeface="Consolas"/>
                <a:ea typeface="Consolas"/>
                <a:cs typeface="Consolas"/>
                <a:sym typeface="Consolas"/>
              </a:rPr>
              <a:t>arrow keys</a:t>
            </a:r>
            <a:r>
              <a:rPr lang="en"/>
              <a:t>, </a:t>
            </a:r>
            <a:r>
              <a:rPr lang="en">
                <a:solidFill>
                  <a:srgbClr val="0071BC"/>
                </a:solidFill>
                <a:latin typeface="Consolas"/>
                <a:ea typeface="Consolas"/>
                <a:cs typeface="Consolas"/>
                <a:sym typeface="Consolas"/>
              </a:rPr>
              <a:t>enter</a:t>
            </a:r>
            <a:r>
              <a:rPr lang="en"/>
              <a:t>, </a:t>
            </a:r>
            <a:r>
              <a:rPr lang="en">
                <a:solidFill>
                  <a:srgbClr val="0071BC"/>
                </a:solidFill>
                <a:latin typeface="Consolas"/>
                <a:ea typeface="Consolas"/>
                <a:cs typeface="Consolas"/>
                <a:sym typeface="Consolas"/>
              </a:rPr>
              <a:t>space</a:t>
            </a:r>
            <a:r>
              <a:rPr lang="en"/>
              <a:t>, and </a:t>
            </a:r>
            <a:r>
              <a:rPr lang="en">
                <a:solidFill>
                  <a:srgbClr val="0071BC"/>
                </a:solidFill>
                <a:latin typeface="Consolas"/>
                <a:ea typeface="Consolas"/>
                <a:cs typeface="Consolas"/>
                <a:sym typeface="Consolas"/>
              </a:rPr>
              <a:t>esc</a:t>
            </a:r>
            <a:r>
              <a:rPr lang="en"/>
              <a:t>.</a:t>
            </a:r>
            <a:endParaRPr/>
          </a:p>
          <a:p>
            <a:pPr marL="0" lvl="0" indent="0" algn="l" rtl="0">
              <a:spcBef>
                <a:spcPts val="1600"/>
              </a:spcBef>
              <a:spcAft>
                <a:spcPts val="1600"/>
              </a:spcAft>
              <a:buClr>
                <a:schemeClr val="dk1"/>
              </a:buClr>
              <a:buSzPts val="1100"/>
              <a:buFont typeface="Arial"/>
              <a:buNone/>
            </a:pPr>
            <a:r>
              <a:rPr lang="en"/>
              <a:t>If you find problems, reference </a:t>
            </a:r>
            <a:r>
              <a:rPr lang="en" u="sng">
                <a:solidFill>
                  <a:schemeClr val="hlink"/>
                </a:solidFill>
                <a:hlinkClick r:id="rId3"/>
              </a:rPr>
              <a:t>WCAG 1.3.1: Info and Relationships</a:t>
            </a:r>
            <a:r>
              <a:rPr lang="en"/>
              <a:t> and/or </a:t>
            </a:r>
            <a:r>
              <a:rPr lang="en" u="sng">
                <a:solidFill>
                  <a:schemeClr val="hlink"/>
                </a:solidFill>
                <a:hlinkClick r:id="rId4"/>
              </a:rPr>
              <a:t>WCAG 1.3.2 Meaningful Sequence</a:t>
            </a:r>
            <a:r>
              <a:rPr lang="en"/>
              <a:t> in your bug report.</a:t>
            </a:r>
            <a:endParaRPr/>
          </a:p>
        </p:txBody>
      </p:sp>
      <p:sp>
        <p:nvSpPr>
          <p:cNvPr id="414" name="Google Shape;414;p58"/>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9"/>
          <p:cNvSpPr txBox="1">
            <a:spLocks noGrp="1"/>
          </p:cNvSpPr>
          <p:nvPr>
            <p:ph type="body" idx="1"/>
          </p:nvPr>
        </p:nvSpPr>
        <p:spPr>
          <a:xfrm>
            <a:off x="712850" y="135230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71BC"/>
                </a:solidFill>
                <a:latin typeface="Consolas"/>
                <a:ea typeface="Consolas"/>
                <a:cs typeface="Consolas"/>
                <a:sym typeface="Consolas"/>
              </a:rPr>
              <a:t>arrows</a:t>
            </a:r>
            <a:r>
              <a:rPr lang="en" dirty="0"/>
              <a:t>: pan the web page, or, if you’re inside a control, interact with the control</a:t>
            </a:r>
            <a:endParaRPr dirty="0"/>
          </a:p>
          <a:p>
            <a:pPr marL="0" lvl="0" indent="0" algn="l" rtl="0">
              <a:spcBef>
                <a:spcPts val="1600"/>
              </a:spcBef>
              <a:spcAft>
                <a:spcPts val="0"/>
              </a:spcAft>
              <a:buNone/>
            </a:pPr>
            <a:r>
              <a:rPr lang="en" dirty="0">
                <a:solidFill>
                  <a:srgbClr val="0071BC"/>
                </a:solidFill>
                <a:latin typeface="Consolas"/>
                <a:ea typeface="Consolas"/>
                <a:cs typeface="Consolas"/>
                <a:sym typeface="Consolas"/>
              </a:rPr>
              <a:t>tab</a:t>
            </a:r>
            <a:r>
              <a:rPr lang="en" dirty="0"/>
              <a:t>: move to the next control</a:t>
            </a:r>
            <a:endParaRPr dirty="0"/>
          </a:p>
          <a:p>
            <a:pPr marL="0" lvl="0" indent="0" algn="l" rtl="0">
              <a:spcBef>
                <a:spcPts val="1600"/>
              </a:spcBef>
              <a:spcAft>
                <a:spcPts val="0"/>
              </a:spcAft>
              <a:buNone/>
            </a:pPr>
            <a:r>
              <a:rPr lang="en" dirty="0">
                <a:solidFill>
                  <a:srgbClr val="0071BC"/>
                </a:solidFill>
                <a:latin typeface="Consolas"/>
                <a:ea typeface="Consolas"/>
                <a:cs typeface="Consolas"/>
                <a:sym typeface="Consolas"/>
              </a:rPr>
              <a:t>shift + tab</a:t>
            </a:r>
            <a:r>
              <a:rPr lang="en" dirty="0"/>
              <a:t>: move to the previous control</a:t>
            </a:r>
            <a:endParaRPr dirty="0"/>
          </a:p>
          <a:p>
            <a:pPr marL="0" lvl="0" indent="0" algn="l" rtl="0">
              <a:spcBef>
                <a:spcPts val="1600"/>
              </a:spcBef>
              <a:spcAft>
                <a:spcPts val="0"/>
              </a:spcAft>
              <a:buNone/>
            </a:pPr>
            <a:r>
              <a:rPr lang="en" dirty="0">
                <a:solidFill>
                  <a:srgbClr val="0071BC"/>
                </a:solidFill>
                <a:latin typeface="Consolas"/>
                <a:ea typeface="Consolas"/>
                <a:cs typeface="Consolas"/>
                <a:sym typeface="Consolas"/>
              </a:rPr>
              <a:t>enter</a:t>
            </a:r>
            <a:r>
              <a:rPr lang="en" dirty="0"/>
              <a:t>: “click” on all controls</a:t>
            </a:r>
            <a:endParaRPr dirty="0"/>
          </a:p>
          <a:p>
            <a:pPr marL="0" lvl="0" indent="0" algn="l" rtl="0">
              <a:spcBef>
                <a:spcPts val="1600"/>
              </a:spcBef>
              <a:spcAft>
                <a:spcPts val="0"/>
              </a:spcAft>
              <a:buNone/>
            </a:pPr>
            <a:r>
              <a:rPr lang="en" dirty="0">
                <a:solidFill>
                  <a:srgbClr val="0071BC"/>
                </a:solidFill>
                <a:latin typeface="Consolas"/>
                <a:ea typeface="Consolas"/>
                <a:cs typeface="Consolas"/>
                <a:sym typeface="Consolas"/>
              </a:rPr>
              <a:t>space</a:t>
            </a:r>
            <a:r>
              <a:rPr lang="en" dirty="0"/>
              <a:t>: “click” on most controls (but not links!)</a:t>
            </a:r>
            <a:endParaRPr dirty="0"/>
          </a:p>
          <a:p>
            <a:pPr marL="0" lvl="0" indent="0" algn="l" rtl="0">
              <a:spcBef>
                <a:spcPts val="1600"/>
              </a:spcBef>
              <a:spcAft>
                <a:spcPts val="1600"/>
              </a:spcAft>
              <a:buNone/>
            </a:pPr>
            <a:r>
              <a:rPr lang="en" dirty="0">
                <a:solidFill>
                  <a:srgbClr val="0071BC"/>
                </a:solidFill>
                <a:latin typeface="Consolas"/>
                <a:ea typeface="Consolas"/>
                <a:cs typeface="Consolas"/>
                <a:sym typeface="Consolas"/>
              </a:rPr>
              <a:t>esc</a:t>
            </a:r>
            <a:r>
              <a:rPr lang="en" dirty="0"/>
              <a:t>: escape your current context</a:t>
            </a:r>
            <a:endParaRPr dirty="0"/>
          </a:p>
        </p:txBody>
      </p:sp>
      <p:sp>
        <p:nvSpPr>
          <p:cNvPr id="420" name="Google Shape;420;p5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Keyboard navigation cheat sheet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0"/>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 Make sure tables work with a screen reader.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1"/>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Tables should be used for tabular data, and not for layout. Tables aren’t just a visual style – they have meaning that is interpreted by assistive technology like screen readers. Tables should be navigable and understandable with a screen reader.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2"/>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Tables can be marked up so that column and row headers are identified to assistive technology. This makes it easier for users to skim the table without having to examine every single cell in the table.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HTML is the bedrock of all web products.</a:t>
            </a:r>
            <a:endParaRPr/>
          </a:p>
          <a:p>
            <a:pPr marL="0" lvl="0" indent="0" algn="l" rtl="0">
              <a:spcBef>
                <a:spcPts val="0"/>
              </a:spcBef>
              <a:spcAft>
                <a:spcPts val="0"/>
              </a:spcAft>
              <a:buNone/>
            </a:pPr>
            <a:endParaRPr/>
          </a:p>
          <a:p>
            <a:pPr marL="0" lvl="0" indent="0" algn="l" rtl="0">
              <a:spcBef>
                <a:spcPts val="0"/>
              </a:spcBef>
              <a:spcAft>
                <a:spcPts val="0"/>
              </a:spcAft>
              <a:buNone/>
            </a:pPr>
            <a:r>
              <a:rPr lang="en"/>
              <a:t>How you structure your HTML sets the foundation for how all of the content on your website is experienced.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grpSp>
        <p:nvGrpSpPr>
          <p:cNvPr id="440" name="Google Shape;440;p63" descr="image of outlined table with a header row and header column showing an arrow above the header row pointing right and an arrow to the left of the header column pointing down indicating direction of reading (left to right then top to bottom) for tables."/>
          <p:cNvGrpSpPr/>
          <p:nvPr/>
        </p:nvGrpSpPr>
        <p:grpSpPr>
          <a:xfrm>
            <a:off x="1151700" y="1563170"/>
            <a:ext cx="6059513" cy="2906400"/>
            <a:chOff x="1151700" y="760575"/>
            <a:chExt cx="6059513" cy="2906400"/>
          </a:xfrm>
        </p:grpSpPr>
        <p:sp>
          <p:nvSpPr>
            <p:cNvPr id="441" name="Google Shape;441;p63"/>
            <p:cNvSpPr/>
            <p:nvPr/>
          </p:nvSpPr>
          <p:spPr>
            <a:xfrm>
              <a:off x="1932788" y="1476525"/>
              <a:ext cx="1213500" cy="433200"/>
            </a:xfrm>
            <a:prstGeom prst="rect">
              <a:avLst/>
            </a:prstGeom>
            <a:solidFill>
              <a:srgbClr val="1C304A"/>
            </a:solid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3"/>
            <p:cNvSpPr/>
            <p:nvPr/>
          </p:nvSpPr>
          <p:spPr>
            <a:xfrm>
              <a:off x="3287763" y="1476525"/>
              <a:ext cx="1213500" cy="433200"/>
            </a:xfrm>
            <a:prstGeom prst="rect">
              <a:avLst/>
            </a:prstGeom>
            <a:solidFill>
              <a:srgbClr val="1C304A"/>
            </a:solid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3"/>
            <p:cNvSpPr/>
            <p:nvPr/>
          </p:nvSpPr>
          <p:spPr>
            <a:xfrm>
              <a:off x="4642738" y="1476525"/>
              <a:ext cx="1213500" cy="433200"/>
            </a:xfrm>
            <a:prstGeom prst="rect">
              <a:avLst/>
            </a:prstGeom>
            <a:solidFill>
              <a:srgbClr val="1C304A"/>
            </a:solid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3"/>
            <p:cNvSpPr/>
            <p:nvPr/>
          </p:nvSpPr>
          <p:spPr>
            <a:xfrm>
              <a:off x="5997713" y="1476525"/>
              <a:ext cx="1213500" cy="433200"/>
            </a:xfrm>
            <a:prstGeom prst="rect">
              <a:avLst/>
            </a:prstGeom>
            <a:solidFill>
              <a:srgbClr val="1C304A"/>
            </a:solid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3"/>
            <p:cNvSpPr/>
            <p:nvPr/>
          </p:nvSpPr>
          <p:spPr>
            <a:xfrm>
              <a:off x="1932788" y="2062275"/>
              <a:ext cx="1213500" cy="433200"/>
            </a:xfrm>
            <a:prstGeom prst="rect">
              <a:avLst/>
            </a:prstGeom>
            <a:solidFill>
              <a:srgbClr val="0071BC"/>
            </a:solidFill>
            <a:ln w="19050"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3"/>
            <p:cNvSpPr/>
            <p:nvPr/>
          </p:nvSpPr>
          <p:spPr>
            <a:xfrm>
              <a:off x="3287763" y="2062275"/>
              <a:ext cx="1213500" cy="433200"/>
            </a:xfrm>
            <a:prstGeom prst="rect">
              <a:avLst/>
            </a:prstGeom>
            <a:no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3"/>
            <p:cNvSpPr/>
            <p:nvPr/>
          </p:nvSpPr>
          <p:spPr>
            <a:xfrm>
              <a:off x="4642738" y="2062275"/>
              <a:ext cx="1213500" cy="433200"/>
            </a:xfrm>
            <a:prstGeom prst="rect">
              <a:avLst/>
            </a:prstGeom>
            <a:no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3"/>
            <p:cNvSpPr/>
            <p:nvPr/>
          </p:nvSpPr>
          <p:spPr>
            <a:xfrm>
              <a:off x="5997713" y="2062275"/>
              <a:ext cx="1213500" cy="433200"/>
            </a:xfrm>
            <a:prstGeom prst="rect">
              <a:avLst/>
            </a:prstGeom>
            <a:no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3"/>
            <p:cNvSpPr/>
            <p:nvPr/>
          </p:nvSpPr>
          <p:spPr>
            <a:xfrm>
              <a:off x="1932775" y="2648025"/>
              <a:ext cx="1213500" cy="433200"/>
            </a:xfrm>
            <a:prstGeom prst="rect">
              <a:avLst/>
            </a:prstGeom>
            <a:solidFill>
              <a:srgbClr val="0071BC"/>
            </a:solidFill>
            <a:ln w="19050"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3"/>
            <p:cNvSpPr/>
            <p:nvPr/>
          </p:nvSpPr>
          <p:spPr>
            <a:xfrm>
              <a:off x="3287750" y="2648025"/>
              <a:ext cx="1213500" cy="433200"/>
            </a:xfrm>
            <a:prstGeom prst="rect">
              <a:avLst/>
            </a:prstGeom>
            <a:no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3"/>
            <p:cNvSpPr/>
            <p:nvPr/>
          </p:nvSpPr>
          <p:spPr>
            <a:xfrm>
              <a:off x="4642725" y="2648025"/>
              <a:ext cx="1213500" cy="433200"/>
            </a:xfrm>
            <a:prstGeom prst="rect">
              <a:avLst/>
            </a:prstGeom>
            <a:no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3"/>
            <p:cNvSpPr/>
            <p:nvPr/>
          </p:nvSpPr>
          <p:spPr>
            <a:xfrm>
              <a:off x="5997700" y="2648025"/>
              <a:ext cx="1213500" cy="433200"/>
            </a:xfrm>
            <a:prstGeom prst="rect">
              <a:avLst/>
            </a:prstGeom>
            <a:no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3"/>
            <p:cNvSpPr/>
            <p:nvPr/>
          </p:nvSpPr>
          <p:spPr>
            <a:xfrm>
              <a:off x="1932775" y="3233775"/>
              <a:ext cx="1213500" cy="433200"/>
            </a:xfrm>
            <a:prstGeom prst="rect">
              <a:avLst/>
            </a:prstGeom>
            <a:solidFill>
              <a:srgbClr val="0071BC"/>
            </a:solidFill>
            <a:ln w="19050"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3"/>
            <p:cNvSpPr/>
            <p:nvPr/>
          </p:nvSpPr>
          <p:spPr>
            <a:xfrm>
              <a:off x="3287750" y="3233775"/>
              <a:ext cx="1213500" cy="433200"/>
            </a:xfrm>
            <a:prstGeom prst="rect">
              <a:avLst/>
            </a:prstGeom>
            <a:no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3"/>
            <p:cNvSpPr/>
            <p:nvPr/>
          </p:nvSpPr>
          <p:spPr>
            <a:xfrm>
              <a:off x="4642725" y="3233775"/>
              <a:ext cx="1213500" cy="433200"/>
            </a:xfrm>
            <a:prstGeom prst="rect">
              <a:avLst/>
            </a:prstGeom>
            <a:no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3"/>
            <p:cNvSpPr/>
            <p:nvPr/>
          </p:nvSpPr>
          <p:spPr>
            <a:xfrm>
              <a:off x="5997700" y="3233775"/>
              <a:ext cx="1213500" cy="433200"/>
            </a:xfrm>
            <a:prstGeom prst="rect">
              <a:avLst/>
            </a:prstGeom>
            <a:noFill/>
            <a:ln w="19050" cap="flat" cmpd="sng">
              <a:solidFill>
                <a:srgbClr val="1C3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3"/>
            <p:cNvSpPr/>
            <p:nvPr/>
          </p:nvSpPr>
          <p:spPr>
            <a:xfrm>
              <a:off x="2432250" y="760575"/>
              <a:ext cx="4279500" cy="563400"/>
            </a:xfrm>
            <a:prstGeom prst="rightArrow">
              <a:avLst>
                <a:gd name="adj1" fmla="val 50000"/>
                <a:gd name="adj2" fmla="val 50000"/>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3"/>
            <p:cNvSpPr/>
            <p:nvPr/>
          </p:nvSpPr>
          <p:spPr>
            <a:xfrm rot="5400000">
              <a:off x="436500" y="2290050"/>
              <a:ext cx="1993800" cy="563400"/>
            </a:xfrm>
            <a:prstGeom prst="rightArrow">
              <a:avLst>
                <a:gd name="adj1" fmla="val 50000"/>
                <a:gd name="adj2" fmla="val 50000"/>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63"/>
          <p:cNvSpPr txBox="1">
            <a:spLocks noGrp="1"/>
          </p:cNvSpPr>
          <p:nvPr>
            <p:ph type="ctrTitle"/>
          </p:nvPr>
        </p:nvSpPr>
        <p:spPr>
          <a:xfrm>
            <a:off x="725550" y="0"/>
            <a:ext cx="7692900" cy="14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Marking table row and column headers allows screen reader users to skim the table.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4"/>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Captions and summaries also help with understanding the information contained in a table.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5"/>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 more information about </a:t>
            </a:r>
            <a:r>
              <a:rPr lang="en">
                <a:solidFill>
                  <a:srgbClr val="0071BC"/>
                </a:solidFill>
              </a:rPr>
              <a:t>building</a:t>
            </a:r>
            <a:r>
              <a:rPr lang="en"/>
              <a:t> accessible tables, the </a:t>
            </a:r>
            <a:r>
              <a:rPr lang="en" u="sng">
                <a:solidFill>
                  <a:srgbClr val="046B99"/>
                </a:solidFill>
                <a:hlinkClick r:id="rId3">
                  <a:extLst>
                    <a:ext uri="{A12FA001-AC4F-418D-AE19-62706E023703}">
                      <ahyp:hlinkClr xmlns:ahyp="http://schemas.microsoft.com/office/drawing/2018/hyperlinkcolor" val="tx"/>
                    </a:ext>
                  </a:extLst>
                </a:hlinkClick>
              </a:rPr>
              <a:t>W3C has an excellent guide</a:t>
            </a:r>
            <a:r>
              <a:rPr lang="en"/>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6"/>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Every data table should have headers that tell you what the data is.</a:t>
            </a:r>
            <a:endParaRPr b="1"/>
          </a:p>
          <a:p>
            <a:pPr marL="0" lvl="0" indent="0" algn="l" rtl="0">
              <a:spcBef>
                <a:spcPts val="1600"/>
              </a:spcBef>
              <a:spcAft>
                <a:spcPts val="0"/>
              </a:spcAft>
              <a:buNone/>
            </a:pPr>
            <a:r>
              <a:rPr lang="en"/>
              <a:t>If you’re comfortable using a screen reader, turn on your screen reader and have it read through the table. If you’re not comfortable using a screen reader, you can use WAVE to scan the page.</a:t>
            </a:r>
            <a:endParaRPr/>
          </a:p>
          <a:p>
            <a:pPr marL="0" lvl="0" indent="0" algn="l" rtl="0">
              <a:spcBef>
                <a:spcPts val="1600"/>
              </a:spcBef>
              <a:spcAft>
                <a:spcPts val="1600"/>
              </a:spcAft>
              <a:buNone/>
            </a:pPr>
            <a:r>
              <a:rPr lang="en"/>
              <a:t>If the table doesn’t have headers, you can reference </a:t>
            </a:r>
            <a:r>
              <a:rPr lang="en" u="sng">
                <a:solidFill>
                  <a:schemeClr val="hlink"/>
                </a:solidFill>
                <a:hlinkClick r:id="rId3"/>
              </a:rPr>
              <a:t>WCAG 1.3.1 Info and Relationships</a:t>
            </a:r>
            <a:r>
              <a:rPr lang="en"/>
              <a:t> in your bug report.</a:t>
            </a:r>
            <a:endParaRPr/>
          </a:p>
        </p:txBody>
      </p:sp>
      <p:sp>
        <p:nvSpPr>
          <p:cNvPr id="475" name="Google Shape;475;p66"/>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 / Double check your navigation options.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8"/>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Not all users move through a web page in the same way, and websites should respect that. Provide multiple ways to navigate a site, such as a navigation menu, sitemap, or search function.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9"/>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There is one exception to this: steps in a linear process (like a registration or checkout flow) don’t need to support multiple types of navigation.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0"/>
          <p:cNvSpPr txBox="1">
            <a:spLocks noGrp="1"/>
          </p:cNvSpPr>
          <p:nvPr>
            <p:ph type="body" idx="1"/>
          </p:nvPr>
        </p:nvSpPr>
        <p:spPr>
          <a:xfrm>
            <a:off x="712850" y="127935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There should be more than one way to locate a page within a site</a:t>
            </a:r>
            <a:endParaRPr b="1"/>
          </a:p>
          <a:p>
            <a:pPr marL="0" lvl="0" indent="0" algn="l" rtl="0">
              <a:spcBef>
                <a:spcPts val="1600"/>
              </a:spcBef>
              <a:spcAft>
                <a:spcPts val="0"/>
              </a:spcAft>
              <a:buClr>
                <a:schemeClr val="dk1"/>
              </a:buClr>
              <a:buSzPts val="1100"/>
              <a:buFont typeface="Arial"/>
              <a:buNone/>
            </a:pPr>
            <a:r>
              <a:rPr lang="en"/>
              <a:t>Check for the presence of one or more of the following:</a:t>
            </a:r>
            <a:endParaRPr/>
          </a:p>
          <a:p>
            <a:pPr marL="457200" lvl="0" indent="-355600" algn="l" rtl="0">
              <a:spcBef>
                <a:spcPts val="1600"/>
              </a:spcBef>
              <a:spcAft>
                <a:spcPts val="0"/>
              </a:spcAft>
              <a:buSzPts val="2000"/>
              <a:buChar char="●"/>
            </a:pPr>
            <a:r>
              <a:rPr lang="en"/>
              <a:t>a working site search</a:t>
            </a:r>
            <a:endParaRPr/>
          </a:p>
          <a:p>
            <a:pPr marL="457200" lvl="0" indent="-355600" algn="l" rtl="0">
              <a:spcBef>
                <a:spcPts val="0"/>
              </a:spcBef>
              <a:spcAft>
                <a:spcPts val="0"/>
              </a:spcAft>
              <a:buSzPts val="2000"/>
              <a:buChar char="●"/>
            </a:pPr>
            <a:r>
              <a:rPr lang="en"/>
              <a:t>a sitemap or table of contents</a:t>
            </a:r>
            <a:endParaRPr/>
          </a:p>
          <a:p>
            <a:pPr marL="457200" lvl="0" indent="-355600" algn="l" rtl="0">
              <a:spcBef>
                <a:spcPts val="0"/>
              </a:spcBef>
              <a:spcAft>
                <a:spcPts val="0"/>
              </a:spcAft>
              <a:buSzPts val="2000"/>
              <a:buChar char="●"/>
            </a:pPr>
            <a:r>
              <a:rPr lang="en"/>
              <a:t>links to pages from other pages </a:t>
            </a:r>
            <a:endParaRPr/>
          </a:p>
          <a:p>
            <a:pPr marL="0" lvl="0" indent="0" algn="l" rtl="0">
              <a:spcBef>
                <a:spcPts val="1600"/>
              </a:spcBef>
              <a:spcAft>
                <a:spcPts val="1600"/>
              </a:spcAft>
              <a:buClr>
                <a:schemeClr val="dk1"/>
              </a:buClr>
              <a:buSzPts val="1100"/>
              <a:buFont typeface="Arial"/>
              <a:buNone/>
            </a:pPr>
            <a:r>
              <a:rPr lang="en"/>
              <a:t>If there is only one way to reach a page—and it’s not a step in a sequential process—you can reference </a:t>
            </a:r>
            <a:r>
              <a:rPr lang="en" u="sng">
                <a:solidFill>
                  <a:schemeClr val="hlink"/>
                </a:solidFill>
                <a:hlinkClick r:id="rId3"/>
              </a:rPr>
              <a:t>WCAG 2.4.5 Multiple Ways</a:t>
            </a:r>
            <a:r>
              <a:rPr lang="en"/>
              <a:t> in your bug report.</a:t>
            </a:r>
            <a:endParaRPr/>
          </a:p>
        </p:txBody>
      </p:sp>
      <p:sp>
        <p:nvSpPr>
          <p:cNvPr id="496" name="Google Shape;496;p70"/>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1"/>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 users who navigate primarily with a keyboard, allow them to bypass repetitive blocks of content. Don’t make them tab through navigation links and side bars on every page.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6" name="Google Shape;506;p72">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9" y="195878"/>
            <a:ext cx="419100" cy="418850"/>
          </a:xfrm>
          <a:prstGeom prst="rect">
            <a:avLst/>
          </a:prstGeom>
          <a:noFill/>
          <a:ln>
            <a:noFill/>
          </a:ln>
        </p:spPr>
      </p:pic>
      <p:sp>
        <p:nvSpPr>
          <p:cNvPr id="507" name="Google Shape;507;p72"/>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Users can immediately skip to the main content</a:t>
            </a:r>
            <a:endParaRPr/>
          </a:p>
        </p:txBody>
      </p:sp>
      <p:pic>
        <p:nvPicPr>
          <p:cNvPr id="508" name="Google Shape;508;p72" descr="Animation showing how the Google Search skip to content link allows keyboard users to quickly select content" title="Animated GIF of skip to content link"/>
          <p:cNvPicPr preferRelativeResize="0"/>
          <p:nvPr/>
        </p:nvPicPr>
        <p:blipFill>
          <a:blip r:embed="rId4">
            <a:alphaModFix/>
          </a:blip>
          <a:stretch>
            <a:fillRect/>
          </a:stretch>
        </p:blipFill>
        <p:spPr>
          <a:xfrm>
            <a:off x="1714500" y="850875"/>
            <a:ext cx="5715000" cy="35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p:nvPr/>
        </p:nvSpPr>
        <p:spPr>
          <a:xfrm>
            <a:off x="4062250" y="3602350"/>
            <a:ext cx="1734000" cy="400200"/>
          </a:xfrm>
          <a:prstGeom prst="rect">
            <a:avLst/>
          </a:prstGeom>
          <a:solidFill>
            <a:srgbClr val="1C304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dirty="0">
                <a:solidFill>
                  <a:srgbClr val="FFFFFF"/>
                </a:solidFill>
                <a:latin typeface="Source Sans Pro"/>
                <a:ea typeface="Source Sans Pro"/>
                <a:cs typeface="Source Sans Pro"/>
                <a:sym typeface="Source Sans Pro"/>
              </a:rPr>
              <a:t>HTML</a:t>
            </a:r>
            <a:endParaRPr sz="3000" b="1" dirty="0">
              <a:solidFill>
                <a:srgbClr val="FFFFFF"/>
              </a:solidFill>
              <a:latin typeface="Source Sans Pro"/>
              <a:ea typeface="Source Sans Pro"/>
              <a:cs typeface="Source Sans Pro"/>
              <a:sym typeface="Source Sans Pro"/>
            </a:endParaRPr>
          </a:p>
        </p:txBody>
      </p:sp>
      <p:sp>
        <p:nvSpPr>
          <p:cNvPr id="193" name="Google Shape;193;p28" descr="HTML represented as the base layer of the pyramid for the front end tech stack"/>
          <p:cNvSpPr/>
          <p:nvPr/>
        </p:nvSpPr>
        <p:spPr>
          <a:xfrm>
            <a:off x="367000" y="642150"/>
            <a:ext cx="4461900" cy="3859200"/>
          </a:xfrm>
          <a:prstGeom prst="triangle">
            <a:avLst>
              <a:gd name="adj" fmla="val 50000"/>
            </a:avLst>
          </a:prstGeom>
          <a:solidFill>
            <a:srgbClr val="1C304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3295450" y="2371675"/>
            <a:ext cx="1395000" cy="400200"/>
          </a:xfrm>
          <a:prstGeom prst="rect">
            <a:avLst/>
          </a:prstGeom>
          <a:solidFill>
            <a:srgbClr val="046B9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solidFill>
                  <a:srgbClr val="FFFFFF"/>
                </a:solidFill>
                <a:latin typeface="Source Sans Pro"/>
                <a:ea typeface="Source Sans Pro"/>
                <a:cs typeface="Source Sans Pro"/>
                <a:sym typeface="Source Sans Pro"/>
              </a:rPr>
              <a:t>CSS</a:t>
            </a:r>
            <a:endParaRPr sz="3000" b="1">
              <a:solidFill>
                <a:srgbClr val="FFFFFF"/>
              </a:solidFill>
              <a:latin typeface="Source Sans Pro"/>
              <a:ea typeface="Source Sans Pro"/>
              <a:cs typeface="Source Sans Pro"/>
              <a:sym typeface="Source Sans Pro"/>
            </a:endParaRPr>
          </a:p>
        </p:txBody>
      </p:sp>
      <p:sp>
        <p:nvSpPr>
          <p:cNvPr id="195" name="Google Shape;195;p28"/>
          <p:cNvSpPr/>
          <p:nvPr/>
        </p:nvSpPr>
        <p:spPr>
          <a:xfrm>
            <a:off x="2811475" y="1141000"/>
            <a:ext cx="997500" cy="400200"/>
          </a:xfrm>
          <a:prstGeom prst="rect">
            <a:avLst/>
          </a:prstGeom>
          <a:solidFill>
            <a:srgbClr val="0071B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dirty="0">
                <a:solidFill>
                  <a:srgbClr val="FFFFFF"/>
                </a:solidFill>
                <a:latin typeface="Source Sans Pro"/>
                <a:ea typeface="Source Sans Pro"/>
                <a:cs typeface="Source Sans Pro"/>
                <a:sym typeface="Source Sans Pro"/>
              </a:rPr>
              <a:t>JS</a:t>
            </a:r>
            <a:endParaRPr sz="3000" b="1" dirty="0">
              <a:solidFill>
                <a:srgbClr val="FFFFFF"/>
              </a:solidFill>
              <a:latin typeface="Source Sans Pro"/>
              <a:ea typeface="Source Sans Pro"/>
              <a:cs typeface="Source Sans Pro"/>
              <a:sym typeface="Source Sans Pro"/>
            </a:endParaRPr>
          </a:p>
        </p:txBody>
      </p:sp>
      <p:sp>
        <p:nvSpPr>
          <p:cNvPr id="196" name="Google Shape;196;p28" descr="CSS represented as the middle layer of the pyramid for the front end tech stack"/>
          <p:cNvSpPr/>
          <p:nvPr/>
        </p:nvSpPr>
        <p:spPr>
          <a:xfrm>
            <a:off x="1133650" y="642150"/>
            <a:ext cx="2928600" cy="2532900"/>
          </a:xfrm>
          <a:prstGeom prst="triangle">
            <a:avLst>
              <a:gd name="adj" fmla="val 50000"/>
            </a:avLst>
          </a:prstGeom>
          <a:solidFill>
            <a:srgbClr val="046B9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descr="javascript represented at the top of pyramid for the front end tech stack"/>
          <p:cNvSpPr/>
          <p:nvPr/>
        </p:nvSpPr>
        <p:spPr>
          <a:xfrm>
            <a:off x="1900450" y="642150"/>
            <a:ext cx="1395000" cy="1206600"/>
          </a:xfrm>
          <a:prstGeom prst="triangle">
            <a:avLst>
              <a:gd name="adj" fmla="val 50000"/>
            </a:avLst>
          </a:prstGeom>
          <a:solidFill>
            <a:srgbClr val="0071B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txBox="1"/>
          <p:nvPr/>
        </p:nvSpPr>
        <p:spPr>
          <a:xfrm>
            <a:off x="6076000" y="1140950"/>
            <a:ext cx="267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Functionality &amp; Interactivity</a:t>
            </a:r>
            <a:endParaRPr>
              <a:latin typeface="Source Sans Pro"/>
              <a:ea typeface="Source Sans Pro"/>
              <a:cs typeface="Source Sans Pro"/>
              <a:sym typeface="Source Sans Pro"/>
            </a:endParaRPr>
          </a:p>
        </p:txBody>
      </p:sp>
      <p:sp>
        <p:nvSpPr>
          <p:cNvPr id="199" name="Google Shape;199;p28"/>
          <p:cNvSpPr txBox="1"/>
          <p:nvPr/>
        </p:nvSpPr>
        <p:spPr>
          <a:xfrm>
            <a:off x="6076000" y="2371638"/>
            <a:ext cx="267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Styling &amp; Layout</a:t>
            </a:r>
            <a:endParaRPr>
              <a:latin typeface="Source Sans Pro"/>
              <a:ea typeface="Source Sans Pro"/>
              <a:cs typeface="Source Sans Pro"/>
              <a:sym typeface="Source Sans Pro"/>
            </a:endParaRPr>
          </a:p>
        </p:txBody>
      </p:sp>
      <p:sp>
        <p:nvSpPr>
          <p:cNvPr id="200" name="Google Shape;200;p28"/>
          <p:cNvSpPr txBox="1"/>
          <p:nvPr/>
        </p:nvSpPr>
        <p:spPr>
          <a:xfrm>
            <a:off x="6076000" y="3602338"/>
            <a:ext cx="267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Source Sans Pro"/>
                <a:ea typeface="Source Sans Pro"/>
                <a:cs typeface="Source Sans Pro"/>
                <a:sym typeface="Source Sans Pro"/>
              </a:rPr>
              <a:t>Structure &amp; Meaning</a:t>
            </a:r>
            <a:endParaRPr dirty="0">
              <a:latin typeface="Source Sans Pro"/>
              <a:ea typeface="Source Sans Pro"/>
              <a:cs typeface="Source Sans Pro"/>
              <a:sym typeface="Source Sans Pro"/>
            </a:endParaRPr>
          </a:p>
        </p:txBody>
      </p:sp>
      <p:cxnSp>
        <p:nvCxnSpPr>
          <p:cNvPr id="201" name="Google Shape;201;p28">
            <a:extLst>
              <a:ext uri="{C183D7F6-B498-43B3-948B-1728B52AA6E4}">
                <adec:decorative xmlns:adec="http://schemas.microsoft.com/office/drawing/2017/decorative" val="1"/>
              </a:ext>
            </a:extLst>
          </p:cNvPr>
          <p:cNvCxnSpPr/>
          <p:nvPr/>
        </p:nvCxnSpPr>
        <p:spPr>
          <a:xfrm>
            <a:off x="3809050" y="1341100"/>
            <a:ext cx="2267100" cy="0"/>
          </a:xfrm>
          <a:prstGeom prst="straightConnector1">
            <a:avLst/>
          </a:prstGeom>
          <a:noFill/>
          <a:ln w="9525" cap="flat" cmpd="sng">
            <a:solidFill>
              <a:schemeClr val="dk2"/>
            </a:solidFill>
            <a:prstDash val="solid"/>
            <a:round/>
            <a:headEnd type="none" w="med" len="med"/>
            <a:tailEnd type="none" w="med" len="med"/>
          </a:ln>
        </p:spPr>
      </p:cxnSp>
      <p:cxnSp>
        <p:nvCxnSpPr>
          <p:cNvPr id="202" name="Google Shape;202;p28">
            <a:extLst>
              <a:ext uri="{C183D7F6-B498-43B3-948B-1728B52AA6E4}">
                <adec:decorative xmlns:adec="http://schemas.microsoft.com/office/drawing/2017/decorative" val="1"/>
              </a:ext>
            </a:extLst>
          </p:cNvPr>
          <p:cNvCxnSpPr/>
          <p:nvPr/>
        </p:nvCxnSpPr>
        <p:spPr>
          <a:xfrm>
            <a:off x="4690450" y="2571775"/>
            <a:ext cx="1385700" cy="0"/>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28">
            <a:extLst>
              <a:ext uri="{C183D7F6-B498-43B3-948B-1728B52AA6E4}">
                <adec:decorative xmlns:adec="http://schemas.microsoft.com/office/drawing/2017/decorative" val="1"/>
              </a:ext>
            </a:extLst>
          </p:cNvPr>
          <p:cNvCxnSpPr/>
          <p:nvPr/>
        </p:nvCxnSpPr>
        <p:spPr>
          <a:xfrm>
            <a:off x="5796250" y="3802450"/>
            <a:ext cx="27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pic>
        <p:nvPicPr>
          <p:cNvPr id="513" name="Google Shape;513;p73">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0" y="195878"/>
            <a:ext cx="419100" cy="418850"/>
          </a:xfrm>
          <a:prstGeom prst="rect">
            <a:avLst/>
          </a:prstGeom>
          <a:noFill/>
          <a:ln>
            <a:noFill/>
          </a:ln>
        </p:spPr>
      </p:pic>
      <p:sp>
        <p:nvSpPr>
          <p:cNvPr id="514" name="Google Shape;514;p73"/>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Users have to tab many times to get to the main content</a:t>
            </a:r>
            <a:endParaRPr/>
          </a:p>
        </p:txBody>
      </p:sp>
      <p:pic>
        <p:nvPicPr>
          <p:cNvPr id="515" name="Google Shape;515;p73" descr="Animation showing that keyboard users must tab many times to get to the content after navigating to the Reddit forum about accessibility" title="Animated GIF of Reddit's lack of skip to content link"/>
          <p:cNvPicPr preferRelativeResize="0"/>
          <p:nvPr/>
        </p:nvPicPr>
        <p:blipFill>
          <a:blip r:embed="rId4">
            <a:alphaModFix/>
          </a:blip>
          <a:stretch>
            <a:fillRect/>
          </a:stretch>
        </p:blipFill>
        <p:spPr>
          <a:xfrm>
            <a:off x="1714500" y="850875"/>
            <a:ext cx="5715000" cy="35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4"/>
          <p:cNvSpPr txBox="1">
            <a:spLocks noGrp="1"/>
          </p:cNvSpPr>
          <p:nvPr>
            <p:ph type="body" idx="1"/>
          </p:nvPr>
        </p:nvSpPr>
        <p:spPr>
          <a:xfrm>
            <a:off x="712850" y="137965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Load up a web page and hit tab. The page should offer you a way to quickly skip to the most relevant content. This should be the first focusable element on the page.</a:t>
            </a:r>
            <a:endParaRPr/>
          </a:p>
          <a:p>
            <a:pPr marL="0" lvl="0" indent="0" algn="l" rtl="0">
              <a:spcBef>
                <a:spcPts val="1600"/>
              </a:spcBef>
              <a:spcAft>
                <a:spcPts val="0"/>
              </a:spcAft>
              <a:buNone/>
            </a:pPr>
            <a:r>
              <a:rPr lang="en"/>
              <a:t>If there’s not a lot of repetitive content (like navigation), the page doesn’t need to have a skip link. There are no hard rules for what is “a lot” of repetitive content; use your usability common sense. One shared element doesn’t need a skip link, and a 50 item menu obviously does.</a:t>
            </a:r>
            <a:endParaRPr/>
          </a:p>
          <a:p>
            <a:pPr marL="0" lvl="0" indent="0" algn="l" rtl="0">
              <a:spcBef>
                <a:spcPts val="1600"/>
              </a:spcBef>
              <a:spcAft>
                <a:spcPts val="1600"/>
              </a:spcAft>
              <a:buNone/>
            </a:pPr>
            <a:r>
              <a:rPr lang="en"/>
              <a:t>You can reference </a:t>
            </a:r>
            <a:r>
              <a:rPr lang="en" u="sng">
                <a:solidFill>
                  <a:schemeClr val="hlink"/>
                </a:solidFill>
                <a:hlinkClick r:id="rId3"/>
              </a:rPr>
              <a:t>WCAG 2.4.1 Bypass Blocks</a:t>
            </a:r>
            <a:r>
              <a:rPr lang="en"/>
              <a:t> in your bug report.</a:t>
            </a:r>
            <a:endParaRPr/>
          </a:p>
        </p:txBody>
      </p:sp>
      <p:sp>
        <p:nvSpPr>
          <p:cNvPr id="521" name="Google Shape;521;p74"/>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5/ Give links descriptive names.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6"/>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Links should have descriptive text that gives users a sense of what they will find after clicking the link. This is better for everybody; all users are more likely to follow links that have clear descriptions.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Screen reader users have the ability to display a list of links on a page. Writing descriptive text ensures that links are understandable on their own.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8"/>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short, avoid link text like “click here” and “read more” and instead use text that actually describes the link.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9"/>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1000"/>
              </a:spcAft>
              <a:buClr>
                <a:schemeClr val="dk1"/>
              </a:buClr>
              <a:buSzPts val="1100"/>
              <a:buFont typeface="Arial"/>
              <a:buNone/>
            </a:pPr>
            <a:r>
              <a:rPr lang="en">
                <a:latin typeface="Consolas"/>
                <a:ea typeface="Consolas"/>
                <a:cs typeface="Consolas"/>
                <a:sym typeface="Consolas"/>
              </a:rPr>
              <a:t>&lt;p&gt;Spotted owls live in Western North America. &lt;a href=”https://en.wikipedia.org/wiki/Spotted_owl”&gt;You can read more about the spotted owl on Wikipedia.&lt;/a&gt;&lt;/p&gt;</a:t>
            </a:r>
            <a:endParaRPr>
              <a:latin typeface="Consolas"/>
              <a:ea typeface="Consolas"/>
              <a:cs typeface="Consolas"/>
              <a:sym typeface="Consolas"/>
            </a:endParaRPr>
          </a:p>
        </p:txBody>
      </p:sp>
      <p:sp>
        <p:nvSpPr>
          <p:cNvPr id="547" name="Google Shape;547;p79"/>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548" name="Google Shape;548;p79"/>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a:t>
            </a:r>
            <a:endParaRPr/>
          </a:p>
        </p:txBody>
      </p:sp>
      <p:sp>
        <p:nvSpPr>
          <p:cNvPr id="549" name="Google Shape;549;p79"/>
          <p:cNvSpPr txBox="1">
            <a:spLocks noGrp="1"/>
          </p:cNvSpPr>
          <p:nvPr>
            <p:ph type="ctrTitle"/>
          </p:nvPr>
        </p:nvSpPr>
        <p:spPr>
          <a:xfrm>
            <a:off x="4668225" y="253447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 reader</a:t>
            </a:r>
            <a:endParaRPr/>
          </a:p>
        </p:txBody>
      </p:sp>
      <p:pic>
        <p:nvPicPr>
          <p:cNvPr id="550" name="Google Shape;550;p79">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9" y="195878"/>
            <a:ext cx="419100" cy="418850"/>
          </a:xfrm>
          <a:prstGeom prst="rect">
            <a:avLst/>
          </a:prstGeom>
          <a:noFill/>
          <a:ln>
            <a:noFill/>
          </a:ln>
        </p:spPr>
      </p:pic>
      <p:sp>
        <p:nvSpPr>
          <p:cNvPr id="551" name="Google Shape;551;p79"/>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link clearly communicates where the user will end up</a:t>
            </a:r>
            <a:endParaRPr/>
          </a:p>
        </p:txBody>
      </p:sp>
      <p:sp>
        <p:nvSpPr>
          <p:cNvPr id="552" name="Google Shape;552;p79"/>
          <p:cNvSpPr txBox="1">
            <a:spLocks noGrp="1"/>
          </p:cNvSpPr>
          <p:nvPr>
            <p:ph type="body" idx="2"/>
          </p:nvPr>
        </p:nvSpPr>
        <p:spPr>
          <a:xfrm>
            <a:off x="4675875" y="1271799"/>
            <a:ext cx="3617700" cy="14004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Spotted owls live in Western North America. </a:t>
            </a:r>
            <a:r>
              <a:rPr lang="en" u="sng">
                <a:solidFill>
                  <a:srgbClr val="0071BC"/>
                </a:solidFill>
              </a:rPr>
              <a:t>You can read more about the spotted owl on Wikipedia.</a:t>
            </a:r>
            <a:endParaRPr u="sng">
              <a:solidFill>
                <a:srgbClr val="0071BC"/>
              </a:solidFill>
            </a:endParaRPr>
          </a:p>
        </p:txBody>
      </p:sp>
      <p:sp>
        <p:nvSpPr>
          <p:cNvPr id="553" name="Google Shape;553;p79"/>
          <p:cNvSpPr/>
          <p:nvPr/>
        </p:nvSpPr>
        <p:spPr>
          <a:xfrm>
            <a:off x="4683525" y="3450075"/>
            <a:ext cx="3617700" cy="526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lt1"/>
                </a:solidFill>
                <a:latin typeface="Source Sans Pro"/>
                <a:ea typeface="Source Sans Pro"/>
                <a:cs typeface="Source Sans Pro"/>
                <a:sym typeface="Source Sans Pro"/>
              </a:rPr>
              <a:t>Link, You can read more about the spotted owl on Wikipedia.</a:t>
            </a:r>
            <a:endParaRPr dirty="0">
              <a:solidFill>
                <a:schemeClr val="lt1"/>
              </a:solidFill>
              <a:latin typeface="Source Sans Pro"/>
              <a:ea typeface="Source Sans Pro"/>
              <a:cs typeface="Source Sans Pro"/>
              <a:sym typeface="Source Sans Pro"/>
            </a:endParaRPr>
          </a:p>
        </p:txBody>
      </p:sp>
      <p:sp>
        <p:nvSpPr>
          <p:cNvPr id="554" name="Google Shape;554;p79"/>
          <p:cNvSpPr/>
          <p:nvPr/>
        </p:nvSpPr>
        <p:spPr>
          <a:xfrm>
            <a:off x="4683525" y="3039050"/>
            <a:ext cx="3617700" cy="343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lt1"/>
                </a:solidFill>
                <a:latin typeface="Source Sans Pro"/>
                <a:ea typeface="Source Sans Pro"/>
                <a:cs typeface="Source Sans Pro"/>
                <a:sym typeface="Source Sans Pro"/>
              </a:rPr>
              <a:t>Spotted owls live in Western North America.</a:t>
            </a:r>
            <a:endParaRPr dirty="0">
              <a:solidFill>
                <a:schemeClr val="lt1"/>
              </a:solidFill>
              <a:latin typeface="Source Sans Pro"/>
              <a:ea typeface="Source Sans Pro"/>
              <a:cs typeface="Source Sans Pro"/>
              <a:sym typeface="Source Sans Pr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80">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0" y="195878"/>
            <a:ext cx="419100" cy="418850"/>
          </a:xfrm>
          <a:prstGeom prst="rect">
            <a:avLst/>
          </a:prstGeom>
          <a:noFill/>
          <a:ln>
            <a:noFill/>
          </a:ln>
        </p:spPr>
      </p:pic>
      <p:sp>
        <p:nvSpPr>
          <p:cNvPr id="560" name="Google Shape;560;p80"/>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561" name="Google Shape;561;p80"/>
          <p:cNvSpPr txBox="1">
            <a:spLocks noGrp="1"/>
          </p:cNvSpPr>
          <p:nvPr>
            <p:ph type="ctrTitle"/>
          </p:nvPr>
        </p:nvSpPr>
        <p:spPr>
          <a:xfrm>
            <a:off x="4675875"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a:t>
            </a:r>
            <a:endParaRPr/>
          </a:p>
        </p:txBody>
      </p:sp>
      <p:sp>
        <p:nvSpPr>
          <p:cNvPr id="562" name="Google Shape;562;p80"/>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link doesn’t tell the user where they will end up</a:t>
            </a:r>
            <a:endParaRPr/>
          </a:p>
        </p:txBody>
      </p:sp>
      <p:sp>
        <p:nvSpPr>
          <p:cNvPr id="563" name="Google Shape;563;p80"/>
          <p:cNvSpPr txBox="1">
            <a:spLocks noGrp="1"/>
          </p:cNvSpPr>
          <p:nvPr>
            <p:ph type="body" idx="2"/>
          </p:nvPr>
        </p:nvSpPr>
        <p:spPr>
          <a:xfrm>
            <a:off x="4675875" y="1271799"/>
            <a:ext cx="3617700" cy="14004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Spotted owls live in Western North America. You can read more about the spotted owl: </a:t>
            </a:r>
            <a:r>
              <a:rPr lang="en" u="sng">
                <a:solidFill>
                  <a:srgbClr val="0071BC"/>
                </a:solidFill>
              </a:rPr>
              <a:t>click here</a:t>
            </a:r>
            <a:endParaRPr u="sng">
              <a:solidFill>
                <a:srgbClr val="0071BC"/>
              </a:solidFill>
            </a:endParaRPr>
          </a:p>
        </p:txBody>
      </p:sp>
      <p:sp>
        <p:nvSpPr>
          <p:cNvPr id="564" name="Google Shape;564;p80"/>
          <p:cNvSpPr txBox="1">
            <a:spLocks noGrp="1"/>
          </p:cNvSpPr>
          <p:nvPr>
            <p:ph type="ctrTitle"/>
          </p:nvPr>
        </p:nvSpPr>
        <p:spPr>
          <a:xfrm>
            <a:off x="4668225" y="253447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 reader</a:t>
            </a:r>
            <a:endParaRPr/>
          </a:p>
        </p:txBody>
      </p:sp>
      <p:sp>
        <p:nvSpPr>
          <p:cNvPr id="565" name="Google Shape;565;p80"/>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1000"/>
              </a:spcAft>
              <a:buNone/>
            </a:pPr>
            <a:r>
              <a:rPr lang="en">
                <a:latin typeface="Consolas"/>
                <a:ea typeface="Consolas"/>
                <a:cs typeface="Consolas"/>
                <a:sym typeface="Consolas"/>
              </a:rPr>
              <a:t>&lt;p&gt;Spotted owls live in Western North America. You can read more about the spotted owl: &lt;a href=”https://en.wikipedia.org/wiki/Spotted_owl”&gt;click here&lt;/a&gt;&lt;/p&gt;</a:t>
            </a:r>
            <a:endParaRPr>
              <a:latin typeface="Consolas"/>
              <a:ea typeface="Consolas"/>
              <a:cs typeface="Consolas"/>
              <a:sym typeface="Consolas"/>
            </a:endParaRPr>
          </a:p>
        </p:txBody>
      </p:sp>
      <p:sp>
        <p:nvSpPr>
          <p:cNvPr id="566" name="Google Shape;566;p80"/>
          <p:cNvSpPr/>
          <p:nvPr/>
        </p:nvSpPr>
        <p:spPr>
          <a:xfrm>
            <a:off x="4683525" y="3039050"/>
            <a:ext cx="3617700" cy="343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Source Sans Pro"/>
                <a:ea typeface="Source Sans Pro"/>
                <a:cs typeface="Source Sans Pro"/>
                <a:sym typeface="Source Sans Pro"/>
              </a:rPr>
              <a:t>Spotted owls live in Western North America.</a:t>
            </a:r>
            <a:endParaRPr>
              <a:solidFill>
                <a:schemeClr val="lt1"/>
              </a:solidFill>
              <a:latin typeface="Source Sans Pro"/>
              <a:ea typeface="Source Sans Pro"/>
              <a:cs typeface="Source Sans Pro"/>
              <a:sym typeface="Source Sans Pro"/>
            </a:endParaRPr>
          </a:p>
        </p:txBody>
      </p:sp>
      <p:sp>
        <p:nvSpPr>
          <p:cNvPr id="567" name="Google Shape;567;p80"/>
          <p:cNvSpPr/>
          <p:nvPr/>
        </p:nvSpPr>
        <p:spPr>
          <a:xfrm>
            <a:off x="4683525" y="3450075"/>
            <a:ext cx="3617700" cy="343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Source Sans Pro"/>
                <a:ea typeface="Source Sans Pro"/>
                <a:cs typeface="Source Sans Pro"/>
                <a:sym typeface="Source Sans Pro"/>
              </a:rPr>
              <a:t>You can read more about the spotted owl:</a:t>
            </a:r>
            <a:endParaRPr>
              <a:solidFill>
                <a:schemeClr val="lt1"/>
              </a:solidFill>
              <a:latin typeface="Source Sans Pro"/>
              <a:ea typeface="Source Sans Pro"/>
              <a:cs typeface="Source Sans Pro"/>
              <a:sym typeface="Source Sans Pro"/>
            </a:endParaRPr>
          </a:p>
        </p:txBody>
      </p:sp>
      <p:sp>
        <p:nvSpPr>
          <p:cNvPr id="568" name="Google Shape;568;p80"/>
          <p:cNvSpPr/>
          <p:nvPr/>
        </p:nvSpPr>
        <p:spPr>
          <a:xfrm>
            <a:off x="4683525" y="3861100"/>
            <a:ext cx="3617700" cy="343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Source Sans Pro"/>
                <a:ea typeface="Source Sans Pro"/>
                <a:cs typeface="Source Sans Pro"/>
                <a:sym typeface="Source Sans Pro"/>
              </a:rPr>
              <a:t>Link, click here</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81"/>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Examine all of the links on the page. See if they have descriptive titles that would still make sense if the link was taken out of context.</a:t>
            </a:r>
            <a:endParaRPr/>
          </a:p>
          <a:p>
            <a:pPr marL="0" lvl="0" indent="0" algn="l" rtl="0">
              <a:spcBef>
                <a:spcPts val="1600"/>
              </a:spcBef>
              <a:spcAft>
                <a:spcPts val="1600"/>
              </a:spcAft>
              <a:buNone/>
            </a:pPr>
            <a:r>
              <a:rPr lang="en"/>
              <a:t>If you find an undescriptive link name, like “read more”, you can cite </a:t>
            </a:r>
            <a:r>
              <a:rPr lang="en" u="sng">
                <a:solidFill>
                  <a:schemeClr val="hlink"/>
                </a:solidFill>
                <a:hlinkClick r:id="rId3"/>
              </a:rPr>
              <a:t>WCAG 2.4.4 Link Purpose</a:t>
            </a:r>
            <a:r>
              <a:rPr lang="en"/>
              <a:t>.</a:t>
            </a:r>
            <a:endParaRPr/>
          </a:p>
        </p:txBody>
      </p:sp>
      <p:sp>
        <p:nvSpPr>
          <p:cNvPr id="574" name="Google Shape;574;p81"/>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2"/>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6 / Tell automated tools what language to 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Well-structured HTML is easier to maintain, and it’s also more </a:t>
            </a:r>
            <a:r>
              <a:rPr lang="en">
                <a:solidFill>
                  <a:srgbClr val="0071BC"/>
                </a:solidFill>
              </a:rPr>
              <a:t>accessible</a:t>
            </a:r>
            <a:r>
              <a:rPr lang="en"/>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83"/>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Ensure that every page has the language set, so that assistive technologies appropriately interpret the page contents.</a:t>
            </a:r>
            <a:endParaRPr/>
          </a:p>
          <a:p>
            <a:pPr marL="0" lvl="0" indent="0" algn="l" rtl="0">
              <a:spcBef>
                <a:spcPts val="0"/>
              </a:spcBef>
              <a:spcAft>
                <a:spcPts val="0"/>
              </a:spcAft>
              <a:buNone/>
            </a:pPr>
            <a:endParaRPr/>
          </a:p>
          <a:p>
            <a:pPr marL="0" lvl="0" indent="0" algn="ctr" rtl="0">
              <a:spcBef>
                <a:spcPts val="0"/>
              </a:spcBef>
              <a:spcAft>
                <a:spcPts val="0"/>
              </a:spcAft>
              <a:buNone/>
            </a:pPr>
            <a:r>
              <a:rPr lang="en">
                <a:latin typeface="Consolas"/>
                <a:ea typeface="Consolas"/>
                <a:cs typeface="Consolas"/>
                <a:sym typeface="Consolas"/>
              </a:rPr>
              <a:t>&lt;html lang="</a:t>
            </a:r>
            <a:r>
              <a:rPr lang="en">
                <a:solidFill>
                  <a:srgbClr val="0071BC"/>
                </a:solidFill>
                <a:latin typeface="Consolas"/>
                <a:ea typeface="Consolas"/>
                <a:cs typeface="Consolas"/>
                <a:sym typeface="Consolas"/>
              </a:rPr>
              <a:t>en</a:t>
            </a:r>
            <a:r>
              <a:rPr lang="en">
                <a:latin typeface="Consolas"/>
                <a:ea typeface="Consolas"/>
                <a:cs typeface="Consolas"/>
                <a:sym typeface="Consolas"/>
              </a:rPr>
              <a:t>"&gt;</a:t>
            </a:r>
            <a:endParaRPr>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84"/>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either look at the source code or run WAVE, which will tell you if the language is not set. WAVE will also show you which language the page is set to at the very top of the marked up web page.</a:t>
            </a:r>
            <a:endParaRPr/>
          </a:p>
          <a:p>
            <a:pPr marL="0" lvl="0" indent="0" algn="l" rtl="0">
              <a:spcBef>
                <a:spcPts val="1600"/>
              </a:spcBef>
              <a:spcAft>
                <a:spcPts val="1600"/>
              </a:spcAft>
              <a:buNone/>
            </a:pPr>
            <a:r>
              <a:rPr lang="en"/>
              <a:t>If the language is not set, you can reference </a:t>
            </a:r>
            <a:r>
              <a:rPr lang="en" u="sng">
                <a:solidFill>
                  <a:schemeClr val="hlink"/>
                </a:solidFill>
                <a:hlinkClick r:id="rId3"/>
              </a:rPr>
              <a:t>WCAG 3.1.1 Language of Page</a:t>
            </a:r>
            <a:r>
              <a:rPr lang="en"/>
              <a:t>.</a:t>
            </a:r>
            <a:endParaRPr/>
          </a:p>
        </p:txBody>
      </p:sp>
      <p:sp>
        <p:nvSpPr>
          <p:cNvPr id="590" name="Google Shape;590;p84"/>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pic>
        <p:nvPicPr>
          <p:cNvPr id="591" name="Google Shape;591;p84" title="Screenshot of WAVE output showing language of page (&quot;en&quot;) when detected"/>
          <p:cNvPicPr preferRelativeResize="0"/>
          <p:nvPr/>
        </p:nvPicPr>
        <p:blipFill>
          <a:blip r:embed="rId4">
            <a:alphaModFix/>
          </a:blip>
          <a:stretch>
            <a:fillRect/>
          </a:stretch>
        </p:blipFill>
        <p:spPr>
          <a:xfrm>
            <a:off x="2558300" y="3850638"/>
            <a:ext cx="3695700" cy="6572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8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
        <p:nvSpPr>
          <p:cNvPr id="597" name="Google Shape;597;p85"/>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Homework</a:t>
            </a:r>
            <a:endParaRPr/>
          </a:p>
        </p:txBody>
      </p:sp>
      <p:sp>
        <p:nvSpPr>
          <p:cNvPr id="603" name="Google Shape;603;p86"/>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87"/>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Assignment #2: </a:t>
            </a:r>
            <a:endParaRPr/>
          </a:p>
        </p:txBody>
      </p:sp>
      <p:sp>
        <p:nvSpPr>
          <p:cNvPr id="609" name="Google Shape;609;p87"/>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two websites for you to look at — spend </a:t>
            </a:r>
            <a:r>
              <a:rPr lang="en" b="1"/>
              <a:t>20 minutes</a:t>
            </a:r>
            <a:r>
              <a:rPr lang="en"/>
              <a:t> on each website and write up your findings.</a:t>
            </a:r>
            <a:endParaRPr/>
          </a:p>
          <a:p>
            <a:pPr marL="457200" lvl="0" indent="-355600" algn="l" rtl="0">
              <a:spcBef>
                <a:spcPts val="1600"/>
              </a:spcBef>
              <a:spcAft>
                <a:spcPts val="0"/>
              </a:spcAft>
              <a:buSzPts val="2000"/>
              <a:buAutoNum type="arabicPeriod"/>
            </a:pPr>
            <a:r>
              <a:rPr lang="en" u="sng">
                <a:solidFill>
                  <a:schemeClr val="hlink"/>
                </a:solidFill>
                <a:hlinkClick r:id="rId3"/>
              </a:rPr>
              <a:t>Look at this GitHub page.</a:t>
            </a:r>
            <a:r>
              <a:rPr lang="en"/>
              <a:t> What accessibility issues do you see?</a:t>
            </a:r>
            <a:endParaRPr/>
          </a:p>
          <a:p>
            <a:pPr marL="457200" lvl="0" indent="-355600" algn="l" rtl="0">
              <a:spcBef>
                <a:spcPts val="0"/>
              </a:spcBef>
              <a:spcAft>
                <a:spcPts val="0"/>
              </a:spcAft>
              <a:buSzPts val="2000"/>
              <a:buAutoNum type="arabicPeriod"/>
            </a:pPr>
            <a:r>
              <a:rPr lang="en" u="sng">
                <a:solidFill>
                  <a:schemeClr val="hlink"/>
                </a:solidFill>
                <a:hlinkClick r:id="rId4"/>
              </a:rPr>
              <a:t>Now take a look at this college website.</a:t>
            </a:r>
            <a:r>
              <a:rPr lang="en"/>
              <a:t> What layout choices have they made? How about their design choices? How do those affect accessibility?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88"/>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615" name="Google Shape;615;p88"/>
          <p:cNvSpPr txBox="1">
            <a:spLocks noGrp="1"/>
          </p:cNvSpPr>
          <p:nvPr>
            <p:ph type="body" idx="1"/>
          </p:nvPr>
        </p:nvSpPr>
        <p:spPr>
          <a:xfrm>
            <a:off x="737118" y="3585136"/>
            <a:ext cx="2258100" cy="1332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CFFF"/>
                </a:solidFill>
              </a:rPr>
              <a:t>Slack</a:t>
            </a:r>
            <a:r>
              <a:rPr lang="en">
                <a:solidFill>
                  <a:schemeClr val="lt1"/>
                </a:solidFill>
              </a:rPr>
              <a:t> #g-accessibility</a:t>
            </a:r>
            <a:endParaRPr>
              <a:solidFill>
                <a:schemeClr val="lt1"/>
              </a:solidFill>
            </a:endParaRPr>
          </a:p>
          <a:p>
            <a:pPr marL="0" lvl="0" indent="0" algn="l" rtl="0">
              <a:lnSpc>
                <a:spcPct val="115000"/>
              </a:lnSpc>
              <a:spcBef>
                <a:spcPts val="0"/>
              </a:spcBef>
              <a:spcAft>
                <a:spcPts val="0"/>
              </a:spcAft>
              <a:buNone/>
            </a:pPr>
            <a:endParaRPr>
              <a:solidFill>
                <a:srgbClr val="00C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Specifically, it makes it easier for computers to parse. This is important because many people rely on </a:t>
            </a:r>
            <a:r>
              <a:rPr lang="en">
                <a:solidFill>
                  <a:srgbClr val="0071BC"/>
                </a:solidFill>
              </a:rPr>
              <a:t>assistive technology</a:t>
            </a:r>
            <a:r>
              <a:rPr lang="en"/>
              <a:t> — tools that help people with disabilities interact with the world.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Screen readers are a great example. Well-structured HTML makes it easy for a screen reader to read the page to a user.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ctrTitle"/>
          </p:nvPr>
        </p:nvSpPr>
        <p:spPr>
          <a:xfrm>
            <a:off x="718650" y="614725"/>
            <a:ext cx="3617700" cy="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224" name="Google Shape;224;p32"/>
          <p:cNvSpPr txBox="1">
            <a:spLocks noGrp="1"/>
          </p:cNvSpPr>
          <p:nvPr>
            <p:ph type="body" idx="1"/>
          </p:nvPr>
        </p:nvSpPr>
        <p:spPr>
          <a:xfrm>
            <a:off x="725275" y="1244375"/>
            <a:ext cx="3617700" cy="31110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&lt;h2&gt;Inclusive design has many benefits.&lt;/h2&gt; </a:t>
            </a:r>
            <a:endParaRPr dirty="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dirty="0">
                <a:latin typeface="Consolas"/>
                <a:ea typeface="Consolas"/>
                <a:cs typeface="Consolas"/>
                <a:sym typeface="Consolas"/>
              </a:rPr>
              <a:t>&lt;p&gt;Inclusive design helps us make sure that what we build can be used by everyone. It also helps us identify opportunities to make our products work better for everyone.&lt;/p&gt;</a:t>
            </a:r>
            <a:endParaRPr dirty="0">
              <a:latin typeface="Consolas"/>
              <a:ea typeface="Consolas"/>
              <a:cs typeface="Consolas"/>
              <a:sym typeface="Consolas"/>
            </a:endParaRPr>
          </a:p>
          <a:p>
            <a:pPr marL="0" lvl="0" indent="0" algn="l" rtl="0">
              <a:spcBef>
                <a:spcPts val="1000"/>
              </a:spcBef>
              <a:spcAft>
                <a:spcPts val="1000"/>
              </a:spcAft>
              <a:buNone/>
            </a:pPr>
            <a:r>
              <a:rPr lang="en" dirty="0">
                <a:latin typeface="Consolas"/>
                <a:ea typeface="Consolas"/>
                <a:cs typeface="Consolas"/>
                <a:sym typeface="Consolas"/>
              </a:rPr>
              <a:t>&lt;p&gt;For example, designing a website to work well for people who are blind also helps people who can’t look at the screen right now.&lt;/p&gt;</a:t>
            </a:r>
            <a:endParaRPr dirty="0">
              <a:latin typeface="Consolas"/>
              <a:ea typeface="Consolas"/>
              <a:cs typeface="Consolas"/>
              <a:sym typeface="Consolas"/>
            </a:endParaRPr>
          </a:p>
        </p:txBody>
      </p:sp>
      <p:sp>
        <p:nvSpPr>
          <p:cNvPr id="225" name="Google Shape;225;p32"/>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Screen readers read the underlying HTML</a:t>
            </a:r>
            <a:endParaRPr/>
          </a:p>
        </p:txBody>
      </p:sp>
    </p:spTree>
  </p:cSld>
  <p:clrMapOvr>
    <a:masterClrMapping/>
  </p:clrMapOvr>
</p:sld>
</file>

<file path=ppt/theme/theme1.xml><?xml version="1.0" encoding="utf-8"?>
<a:theme xmlns:a="http://schemas.openxmlformats.org/drawingml/2006/main"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2851</Words>
  <Application>Microsoft Macintosh PowerPoint</Application>
  <PresentationFormat>On-screen Show (16:9)</PresentationFormat>
  <Paragraphs>219</Paragraphs>
  <Slides>65</Slides>
  <Notes>65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Helvetica Neue</vt:lpstr>
      <vt:lpstr>Source Sans Pro</vt:lpstr>
      <vt:lpstr>Arial</vt:lpstr>
      <vt:lpstr>Source Sans Pro SemiBold</vt:lpstr>
      <vt:lpstr>Consolas</vt:lpstr>
      <vt:lpstr>18F Slide Styles</vt:lpstr>
      <vt:lpstr>Well-structured HTML</vt:lpstr>
      <vt:lpstr>Homework</vt:lpstr>
      <vt:lpstr>Why does HTML matter?</vt:lpstr>
      <vt:lpstr>HTML is the bedrock of all web products.  How you structure your HTML sets the foundation for how all of the content on your website is experienced.</vt:lpstr>
      <vt:lpstr>PowerPoint Presentation</vt:lpstr>
      <vt:lpstr>Well-structured HTML is easier to maintain, and it’s also more accessible.</vt:lpstr>
      <vt:lpstr>Specifically, it makes it easier for computers to parse. This is important because many people rely on assistive technology — tools that help people with disabilities interact with the world.</vt:lpstr>
      <vt:lpstr>Screen readers are a great example. Well-structured HTML makes it easy for a screen reader to read the page to a user.</vt:lpstr>
      <vt:lpstr>HTML</vt:lpstr>
      <vt:lpstr>HTML</vt:lpstr>
      <vt:lpstr>HTML</vt:lpstr>
      <vt:lpstr>Testing HTML</vt:lpstr>
      <vt:lpstr>1 / Look for a descriptive title on every page.</vt:lpstr>
      <vt:lpstr>Every page should have a descriptive title. This is how people using a screen reader know where they are.</vt:lpstr>
      <vt:lpstr>HTML</vt:lpstr>
      <vt:lpstr>HTML</vt:lpstr>
      <vt:lpstr>How to test</vt:lpstr>
      <vt:lpstr>2 / Check for appropriate headings and HTML elements to structure content.</vt:lpstr>
      <vt:lpstr>Screen readers use different HTML tags, like &lt;h2&gt; and &lt;p&gt;, to reveal the page’s structure and content hierarchy. This is equivalent to a sighted person visually scanning the page. </vt:lpstr>
      <vt:lpstr>If those tags aren’t used, it’s difficult for a person using a screen reader to understand the overall structure of the content – which makes it harder for them to read. It can even alter the meaning of the page.</vt:lpstr>
      <vt:lpstr>HTML</vt:lpstr>
      <vt:lpstr>HTML</vt:lpstr>
      <vt:lpstr>We’re not going to talk about every single HTML element, but these are some of the most important ones...</vt:lpstr>
      <vt:lpstr>Headings</vt:lpstr>
      <vt:lpstr>Paragraphs</vt:lpstr>
      <vt:lpstr>Lists</vt:lpstr>
      <vt:lpstr>Links and buttons</vt:lpstr>
      <vt:lpstr>Images</vt:lpstr>
      <vt:lpstr>How to test</vt:lpstr>
      <vt:lpstr>3 / Use HTML to present content in a logical order.</vt:lpstr>
      <vt:lpstr>Screen readers read pages in the order that the code is in. If the code order and the visual order don’t match, it can cause real usability problems for people.</vt:lpstr>
      <vt:lpstr>Content is usually in a particular order for a reason, and that ordering should be the same for all users.</vt:lpstr>
      <vt:lpstr>HTML</vt:lpstr>
      <vt:lpstr>HTML</vt:lpstr>
      <vt:lpstr>How to test</vt:lpstr>
      <vt:lpstr>Keyboard navigation cheat sheet</vt:lpstr>
      <vt:lpstr>4/ Make sure tables work with a screen reader.</vt:lpstr>
      <vt:lpstr>Tables should be used for tabular data, and not for layout. Tables aren’t just a visual style – they have meaning that is interpreted by assistive technology like screen readers. Tables should be navigable and understandable with a screen reader.</vt:lpstr>
      <vt:lpstr>Tables can be marked up so that column and row headers are identified to assistive technology. This makes it easier for users to skim the table without having to examine every single cell in the table.</vt:lpstr>
      <vt:lpstr>Marking table row and column headers allows screen reader users to skim the table.</vt:lpstr>
      <vt:lpstr>Captions and summaries also help with understanding the information contained in a table.</vt:lpstr>
      <vt:lpstr>For more information about building accessible tables, the W3C has an excellent guide.</vt:lpstr>
      <vt:lpstr>How to test</vt:lpstr>
      <vt:lpstr>4 / Double check your navigation options.</vt:lpstr>
      <vt:lpstr>Not all users move through a web page in the same way, and websites should respect that. Provide multiple ways to navigate a site, such as a navigation menu, sitemap, or search function.</vt:lpstr>
      <vt:lpstr>There is one exception to this: steps in a linear process (like a registration or checkout flow) don’t need to support multiple types of navigation.</vt:lpstr>
      <vt:lpstr>How to test</vt:lpstr>
      <vt:lpstr>For users who navigate primarily with a keyboard, allow them to bypass repetitive blocks of content. Don’t make them tab through navigation links and side bars on every page.</vt:lpstr>
      <vt:lpstr>PowerPoint Presentation</vt:lpstr>
      <vt:lpstr>PowerPoint Presentation</vt:lpstr>
      <vt:lpstr>How to test</vt:lpstr>
      <vt:lpstr>5/ Give links descriptive names.</vt:lpstr>
      <vt:lpstr>Links should have descriptive text that gives users a sense of what they will find after clicking the link. This is better for everybody; all users are more likely to follow links that have clear descriptions.</vt:lpstr>
      <vt:lpstr>Screen reader users have the ability to display a list of links on a page. Writing descriptive text ensures that links are understandable on their own.</vt:lpstr>
      <vt:lpstr>In short, avoid link text like “click here” and “read more” and instead use text that actually describes the link.</vt:lpstr>
      <vt:lpstr>HTML</vt:lpstr>
      <vt:lpstr>HTML</vt:lpstr>
      <vt:lpstr>How to test</vt:lpstr>
      <vt:lpstr>6 / Tell automated tools what language to use.</vt:lpstr>
      <vt:lpstr>Ensure that every page has the language set, so that assistive technologies appropriately interpret the page contents.  &lt;html lang="en"&gt;</vt:lpstr>
      <vt:lpstr>How to test</vt:lpstr>
      <vt:lpstr>Questions?</vt:lpstr>
      <vt:lpstr>Homework</vt:lpstr>
      <vt:lpstr>Assignment #2: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Well-structured HTML</dc:title>
  <cp:lastModifiedBy>Microsoft Office User</cp:lastModifiedBy>
  <cp:revision>3</cp:revision>
  <dcterms:modified xsi:type="dcterms:W3CDTF">2021-12-21T21:39:56Z</dcterms:modified>
</cp:coreProperties>
</file>