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46" r:id="rId3"/>
    <p:sldId id="347" r:id="rId4"/>
    <p:sldId id="315" r:id="rId5"/>
    <p:sldId id="316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09" r:id="rId14"/>
    <p:sldId id="337" r:id="rId15"/>
    <p:sldId id="350" r:id="rId16"/>
    <p:sldId id="325" r:id="rId17"/>
    <p:sldId id="326" r:id="rId18"/>
    <p:sldId id="335" r:id="rId19"/>
    <p:sldId id="336" r:id="rId20"/>
    <p:sldId id="328" r:id="rId21"/>
    <p:sldId id="338" r:id="rId22"/>
    <p:sldId id="31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4" autoAdjust="0"/>
    <p:restoredTop sz="94660"/>
  </p:normalViewPr>
  <p:slideViewPr>
    <p:cSldViewPr>
      <p:cViewPr>
        <p:scale>
          <a:sx n="80" d="100"/>
          <a:sy n="80" d="100"/>
        </p:scale>
        <p:origin x="-8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B9861-DF8A-4989-BCBE-D02F3F9F803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3E302-3145-4818-9E5D-6D7530A4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9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3E302-3145-4818-9E5D-6D7530A42E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C53-30E2-4CD1-A785-CAE9BED332C3}" type="datetime1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7672-B2C0-49D3-A983-2688B32CF863}" type="datetime1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CDC0-7719-4CE0-87CD-434E6CB56A31}" type="datetime1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Body Level One</a:t>
            </a:r>
          </a:p>
          <a:p>
            <a:pPr lvl="1">
              <a:defRPr sz="1800"/>
            </a:pPr>
            <a:r>
              <a:rPr sz="2500"/>
              <a:t>Body Level Two</a:t>
            </a:r>
          </a:p>
          <a:p>
            <a:pPr lvl="2">
              <a:defRPr sz="1800"/>
            </a:pPr>
            <a:r>
              <a:rPr sz="2500"/>
              <a:t>Body Level Three</a:t>
            </a:r>
          </a:p>
          <a:p>
            <a:pPr lvl="3">
              <a:defRPr sz="1800"/>
            </a:pPr>
            <a:r>
              <a:rPr sz="2500"/>
              <a:t>Body Level Four</a:t>
            </a:r>
          </a:p>
          <a:p>
            <a:pPr lvl="4">
              <a:defRPr sz="1800"/>
            </a:pPr>
            <a:r>
              <a:rPr sz="25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0012077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67BC-6A16-4548-BBAA-6451967CFEA1}" type="datetime1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6C3-5C25-4126-8326-9A5AA4A70B4D}" type="datetime1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7595-A5DF-4172-9BCD-F99810AB787D}" type="datetime1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22D7-14A7-4750-A8D9-DA93EEC02964}" type="datetime1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3482-3833-427B-A7B4-A8217E82ED87}" type="datetime1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DFDE-C8A4-4CDF-A1CB-4B2360ABBCC3}" type="datetime1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1801-E727-4E18-AC7A-FB9B35A4B769}" type="datetime1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3021-167C-4B7C-929D-8A50359197FF}" type="datetime1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50E3-D27E-42A1-9E9F-2390D09213B7}" type="datetime1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rosalind.info/problems/list-vie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381000"/>
            <a:ext cx="5791200" cy="4038599"/>
          </a:xfrm>
        </p:spPr>
        <p:txBody>
          <a:bodyPr>
            <a:normAutofit/>
          </a:bodyPr>
          <a:lstStyle/>
          <a:p>
            <a:r>
              <a:rPr lang="en-US" dirty="0" smtClean="0"/>
              <a:t>Welcome to</a:t>
            </a:r>
            <a:br>
              <a:rPr lang="en-US" dirty="0" smtClean="0"/>
            </a:br>
            <a: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Python 2</a:t>
            </a:r>
            <a:b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Session </a:t>
            </a:r>
            <a:r>
              <a:rPr lang="en-US" dirty="0" smtClean="0"/>
              <a:t>#3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60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Michael Purcaro &amp; The GSBS </a:t>
            </a:r>
            <a:r>
              <a:rPr lang="en-US" dirty="0" err="1" smtClean="0"/>
              <a:t>Bootstrappers</a:t>
            </a:r>
            <a:endParaRPr lang="en-US" dirty="0" smtClean="0"/>
          </a:p>
          <a:p>
            <a:r>
              <a:rPr lang="en-US" dirty="0" smtClean="0"/>
              <a:t>February 2014</a:t>
            </a:r>
          </a:p>
          <a:p>
            <a:r>
              <a:rPr lang="en-US" dirty="0" smtClean="0"/>
              <a:t>michael.purcaro@umassmed.edu</a:t>
            </a:r>
          </a:p>
        </p:txBody>
      </p:sp>
      <p:pic>
        <p:nvPicPr>
          <p:cNvPr id="1026" name="Picture 2" descr="C:\Users\mjp\Dropbox (UMASS MED - BIB)\5 python 2\boot clips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152400"/>
            <a:ext cx="2986565" cy="442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251835" y="257313"/>
            <a:ext cx="4022428" cy="1923436"/>
          </a:xfrm>
          <a:prstGeom prst="rect">
            <a:avLst/>
          </a:prstGeom>
          <a:ln w="635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58897" y="405644"/>
            <a:ext cx="1722810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class bedRecord</a:t>
            </a:r>
          </a:p>
        </p:txBody>
      </p:sp>
      <p:sp>
        <p:nvSpPr>
          <p:cNvPr id="113" name="Shape 113"/>
          <p:cNvSpPr/>
          <p:nvPr/>
        </p:nvSpPr>
        <p:spPr>
          <a:xfrm>
            <a:off x="691515" y="884255"/>
            <a:ext cx="1722810" cy="36271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self.chr = “chr7”</a:t>
            </a:r>
          </a:p>
        </p:txBody>
      </p:sp>
      <p:sp>
        <p:nvSpPr>
          <p:cNvPr id="114" name="Shape 114"/>
          <p:cNvSpPr/>
          <p:nvPr/>
        </p:nvSpPr>
        <p:spPr>
          <a:xfrm>
            <a:off x="691514" y="1282933"/>
            <a:ext cx="1956019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self.start = 100050</a:t>
            </a:r>
          </a:p>
        </p:txBody>
      </p:sp>
      <p:sp>
        <p:nvSpPr>
          <p:cNvPr id="115" name="Shape 115"/>
          <p:cNvSpPr/>
          <p:nvPr/>
        </p:nvSpPr>
        <p:spPr>
          <a:xfrm>
            <a:off x="691514" y="1681609"/>
            <a:ext cx="1956019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self.stop = 100079</a:t>
            </a:r>
          </a:p>
        </p:txBody>
      </p:sp>
      <p:sp>
        <p:nvSpPr>
          <p:cNvPr id="116" name="Shape 116"/>
          <p:cNvSpPr/>
          <p:nvPr/>
        </p:nvSpPr>
        <p:spPr>
          <a:xfrm>
            <a:off x="2754883" y="405644"/>
            <a:ext cx="1064130" cy="36271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bed1</a:t>
            </a:r>
          </a:p>
        </p:txBody>
      </p:sp>
      <p:sp>
        <p:nvSpPr>
          <p:cNvPr id="117" name="Shape 117"/>
          <p:cNvSpPr/>
          <p:nvPr/>
        </p:nvSpPr>
        <p:spPr>
          <a:xfrm>
            <a:off x="4514514" y="263268"/>
            <a:ext cx="4022428" cy="1923436"/>
          </a:xfrm>
          <a:prstGeom prst="rect">
            <a:avLst/>
          </a:prstGeom>
          <a:ln w="635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621575" y="411599"/>
            <a:ext cx="1722811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class bedRecord</a:t>
            </a:r>
          </a:p>
        </p:txBody>
      </p:sp>
      <p:sp>
        <p:nvSpPr>
          <p:cNvPr id="119" name="Shape 119"/>
          <p:cNvSpPr/>
          <p:nvPr/>
        </p:nvSpPr>
        <p:spPr>
          <a:xfrm>
            <a:off x="4954194" y="890211"/>
            <a:ext cx="1722810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self.chr = “chr7”</a:t>
            </a:r>
          </a:p>
        </p:txBody>
      </p:sp>
      <p:sp>
        <p:nvSpPr>
          <p:cNvPr id="120" name="Shape 120"/>
          <p:cNvSpPr/>
          <p:nvPr/>
        </p:nvSpPr>
        <p:spPr>
          <a:xfrm>
            <a:off x="4954194" y="1288887"/>
            <a:ext cx="1956019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self.start = 100025</a:t>
            </a:r>
          </a:p>
        </p:txBody>
      </p:sp>
      <p:sp>
        <p:nvSpPr>
          <p:cNvPr id="121" name="Shape 121"/>
          <p:cNvSpPr/>
          <p:nvPr/>
        </p:nvSpPr>
        <p:spPr>
          <a:xfrm>
            <a:off x="4954194" y="1687565"/>
            <a:ext cx="1956019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self.stop = 100060</a:t>
            </a:r>
          </a:p>
        </p:txBody>
      </p:sp>
      <p:sp>
        <p:nvSpPr>
          <p:cNvPr id="122" name="Shape 122"/>
          <p:cNvSpPr/>
          <p:nvPr/>
        </p:nvSpPr>
        <p:spPr>
          <a:xfrm>
            <a:off x="7017561" y="411599"/>
            <a:ext cx="1064131" cy="36271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bed2</a:t>
            </a:r>
          </a:p>
        </p:txBody>
      </p:sp>
      <p:pic>
        <p:nvPicPr>
          <p:cNvPr id="123" name="Screen Shot 2015-02-08 at 12.35.20 PM.png"/>
          <p:cNvPicPr/>
          <p:nvPr/>
        </p:nvPicPr>
        <p:blipFill>
          <a:blip r:embed="rId5">
            <a:extLst/>
          </a:blip>
          <a:srcRect l="3174"/>
          <a:stretch>
            <a:fillRect/>
          </a:stretch>
        </p:blipFill>
        <p:spPr>
          <a:xfrm>
            <a:off x="56686" y="2309727"/>
            <a:ext cx="8853725" cy="796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Screen Shot 2015-02-08 at 12.35.10 P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6526" y="3365589"/>
            <a:ext cx="4714876" cy="33932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Box 15"/>
          <p:cNvSpPr txBox="1"/>
          <p:nvPr/>
        </p:nvSpPr>
        <p:spPr>
          <a:xfrm>
            <a:off x="8275493" y="64475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Nick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011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251835" y="257313"/>
            <a:ext cx="4022428" cy="1923436"/>
          </a:xfrm>
          <a:prstGeom prst="rect">
            <a:avLst/>
          </a:prstGeom>
          <a:ln w="635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58897" y="405644"/>
            <a:ext cx="1722810" cy="36271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class bedRecord</a:t>
            </a:r>
          </a:p>
        </p:txBody>
      </p:sp>
      <p:sp>
        <p:nvSpPr>
          <p:cNvPr id="128" name="Shape 128"/>
          <p:cNvSpPr/>
          <p:nvPr/>
        </p:nvSpPr>
        <p:spPr>
          <a:xfrm>
            <a:off x="691515" y="884256"/>
            <a:ext cx="1722810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self.chr = “chr7”</a:t>
            </a:r>
          </a:p>
        </p:txBody>
      </p:sp>
      <p:sp>
        <p:nvSpPr>
          <p:cNvPr id="129" name="Shape 129"/>
          <p:cNvSpPr/>
          <p:nvPr/>
        </p:nvSpPr>
        <p:spPr>
          <a:xfrm>
            <a:off x="691514" y="1282933"/>
            <a:ext cx="1956019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self.start = 100050</a:t>
            </a:r>
          </a:p>
        </p:txBody>
      </p:sp>
      <p:sp>
        <p:nvSpPr>
          <p:cNvPr id="130" name="Shape 130"/>
          <p:cNvSpPr/>
          <p:nvPr/>
        </p:nvSpPr>
        <p:spPr>
          <a:xfrm>
            <a:off x="691514" y="1681610"/>
            <a:ext cx="1956019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self.stop = 100079</a:t>
            </a:r>
          </a:p>
        </p:txBody>
      </p:sp>
      <p:sp>
        <p:nvSpPr>
          <p:cNvPr id="131" name="Shape 131"/>
          <p:cNvSpPr/>
          <p:nvPr/>
        </p:nvSpPr>
        <p:spPr>
          <a:xfrm>
            <a:off x="2754883" y="405644"/>
            <a:ext cx="1064130" cy="36271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bed1</a:t>
            </a:r>
          </a:p>
        </p:txBody>
      </p:sp>
      <p:sp>
        <p:nvSpPr>
          <p:cNvPr id="132" name="Shape 132"/>
          <p:cNvSpPr/>
          <p:nvPr/>
        </p:nvSpPr>
        <p:spPr>
          <a:xfrm>
            <a:off x="4514514" y="263268"/>
            <a:ext cx="4022428" cy="1923436"/>
          </a:xfrm>
          <a:prstGeom prst="rect">
            <a:avLst/>
          </a:prstGeom>
          <a:ln w="635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621575" y="411599"/>
            <a:ext cx="1722810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class bedRecord</a:t>
            </a:r>
          </a:p>
        </p:txBody>
      </p:sp>
      <p:sp>
        <p:nvSpPr>
          <p:cNvPr id="134" name="Shape 134"/>
          <p:cNvSpPr/>
          <p:nvPr/>
        </p:nvSpPr>
        <p:spPr>
          <a:xfrm>
            <a:off x="4954194" y="890211"/>
            <a:ext cx="1722810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self.chr = “chr7”</a:t>
            </a:r>
          </a:p>
        </p:txBody>
      </p:sp>
      <p:sp>
        <p:nvSpPr>
          <p:cNvPr id="135" name="Shape 135"/>
          <p:cNvSpPr/>
          <p:nvPr/>
        </p:nvSpPr>
        <p:spPr>
          <a:xfrm>
            <a:off x="4954194" y="1288887"/>
            <a:ext cx="1956019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self.start = 100025</a:t>
            </a:r>
          </a:p>
        </p:txBody>
      </p:sp>
      <p:sp>
        <p:nvSpPr>
          <p:cNvPr id="136" name="Shape 136"/>
          <p:cNvSpPr/>
          <p:nvPr/>
        </p:nvSpPr>
        <p:spPr>
          <a:xfrm>
            <a:off x="4954194" y="1687565"/>
            <a:ext cx="1956019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self.stop = 100060</a:t>
            </a:r>
          </a:p>
        </p:txBody>
      </p:sp>
      <p:sp>
        <p:nvSpPr>
          <p:cNvPr id="137" name="Shape 137"/>
          <p:cNvSpPr/>
          <p:nvPr/>
        </p:nvSpPr>
        <p:spPr>
          <a:xfrm>
            <a:off x="7017561" y="411599"/>
            <a:ext cx="1064131" cy="36271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bed2</a:t>
            </a:r>
          </a:p>
        </p:txBody>
      </p:sp>
      <p:pic>
        <p:nvPicPr>
          <p:cNvPr id="138" name="Screen Shot 2015-02-08 at 12.35.20 PM.png"/>
          <p:cNvPicPr/>
          <p:nvPr/>
        </p:nvPicPr>
        <p:blipFill>
          <a:blip r:embed="rId5">
            <a:extLst/>
          </a:blip>
          <a:srcRect l="3174"/>
          <a:stretch>
            <a:fillRect/>
          </a:stretch>
        </p:blipFill>
        <p:spPr>
          <a:xfrm>
            <a:off x="56686" y="2309727"/>
            <a:ext cx="8853725" cy="796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Screen Shot 2015-02-08 at 12.35.10 P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6526" y="3365589"/>
            <a:ext cx="4714876" cy="33932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4108372" y="2265619"/>
            <a:ext cx="902699" cy="1283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63" h="21315" extrusionOk="0">
                <a:moveTo>
                  <a:pt x="0" y="21315"/>
                </a:moveTo>
                <a:cubicBezTo>
                  <a:pt x="1659" y="17881"/>
                  <a:pt x="4808" y="14960"/>
                  <a:pt x="8946" y="13017"/>
                </a:cubicBezTo>
                <a:cubicBezTo>
                  <a:pt x="14532" y="10395"/>
                  <a:pt x="21600" y="7883"/>
                  <a:pt x="19768" y="3472"/>
                </a:cubicBezTo>
                <a:cubicBezTo>
                  <a:pt x="18647" y="772"/>
                  <a:pt x="14509" y="-285"/>
                  <a:pt x="10546" y="65"/>
                </a:cubicBezTo>
                <a:cubicBezTo>
                  <a:pt x="7748" y="313"/>
                  <a:pt x="5098" y="1137"/>
                  <a:pt x="2892" y="2446"/>
                </a:cubicBezTo>
              </a:path>
            </a:pathLst>
          </a:custGeom>
          <a:ln w="25400">
            <a:solidFill>
              <a:srgbClr val="EC5D5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418869" y="2973800"/>
            <a:ext cx="437449" cy="566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4762" y="19996"/>
                  <a:pt x="9029" y="17627"/>
                  <a:pt x="12516" y="14652"/>
                </a:cubicBezTo>
                <a:cubicBezTo>
                  <a:pt x="17320" y="10552"/>
                  <a:pt x="20476" y="5462"/>
                  <a:pt x="21600" y="0"/>
                </a:cubicBezTo>
              </a:path>
            </a:pathLst>
          </a:custGeom>
          <a:ln w="25400">
            <a:solidFill>
              <a:srgbClr val="70BF4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497645" y="2746480"/>
            <a:ext cx="793542" cy="780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0" y="21600"/>
                </a:moveTo>
                <a:cubicBezTo>
                  <a:pt x="4650" y="19718"/>
                  <a:pt x="9125" y="17402"/>
                  <a:pt x="13370" y="14682"/>
                </a:cubicBezTo>
                <a:cubicBezTo>
                  <a:pt x="15905" y="13057"/>
                  <a:pt x="18403" y="11233"/>
                  <a:pt x="19879" y="8546"/>
                </a:cubicBezTo>
                <a:cubicBezTo>
                  <a:pt x="21308" y="5945"/>
                  <a:pt x="21600" y="2837"/>
                  <a:pt x="20682" y="0"/>
                </a:cubicBezTo>
              </a:path>
            </a:pathLst>
          </a:custGeom>
          <a:ln w="25400">
            <a:solidFill>
              <a:srgbClr val="70BF4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558247" y="2556357"/>
            <a:ext cx="1627664" cy="982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39" extrusionOk="0">
                <a:moveTo>
                  <a:pt x="0" y="21072"/>
                </a:moveTo>
                <a:cubicBezTo>
                  <a:pt x="4428" y="21600"/>
                  <a:pt x="8780" y="18979"/>
                  <a:pt x="11921" y="13890"/>
                </a:cubicBezTo>
                <a:cubicBezTo>
                  <a:pt x="12896" y="12310"/>
                  <a:pt x="13729" y="10519"/>
                  <a:pt x="14648" y="8852"/>
                </a:cubicBezTo>
                <a:cubicBezTo>
                  <a:pt x="16625" y="5260"/>
                  <a:pt x="18979" y="2263"/>
                  <a:pt x="21600" y="0"/>
                </a:cubicBezTo>
              </a:path>
            </a:pathLst>
          </a:custGeom>
          <a:ln w="25400">
            <a:solidFill>
              <a:srgbClr val="70BF4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1467116" y="2966072"/>
            <a:ext cx="3703290" cy="526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21" extrusionOk="0">
                <a:moveTo>
                  <a:pt x="0" y="17121"/>
                </a:moveTo>
                <a:cubicBezTo>
                  <a:pt x="2369" y="13814"/>
                  <a:pt x="4814" y="12517"/>
                  <a:pt x="7253" y="13274"/>
                </a:cubicBezTo>
                <a:cubicBezTo>
                  <a:pt x="11504" y="14594"/>
                  <a:pt x="15986" y="21600"/>
                  <a:pt x="19668" y="9329"/>
                </a:cubicBezTo>
                <a:cubicBezTo>
                  <a:pt x="20405" y="6873"/>
                  <a:pt x="21059" y="3715"/>
                  <a:pt x="21600" y="0"/>
                </a:cubicBezTo>
              </a:path>
            </a:pathLst>
          </a:custGeom>
          <a:ln w="25400">
            <a:solidFill>
              <a:srgbClr val="70BF4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561364" y="2721623"/>
            <a:ext cx="4173335" cy="751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3608" y="15927"/>
                  <a:pt x="7351" y="13370"/>
                  <a:pt x="11098" y="14019"/>
                </a:cubicBezTo>
                <a:cubicBezTo>
                  <a:pt x="14336" y="14578"/>
                  <a:pt x="17786" y="17031"/>
                  <a:pt x="20410" y="6398"/>
                </a:cubicBezTo>
                <a:cubicBezTo>
                  <a:pt x="20859" y="4582"/>
                  <a:pt x="21259" y="2429"/>
                  <a:pt x="21600" y="0"/>
                </a:cubicBezTo>
              </a:path>
            </a:pathLst>
          </a:custGeom>
          <a:ln w="25400">
            <a:solidFill>
              <a:srgbClr val="70BF4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8275493" y="64475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Nick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615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51835" y="257313"/>
            <a:ext cx="4022428" cy="1923436"/>
          </a:xfrm>
          <a:prstGeom prst="rect">
            <a:avLst/>
          </a:prstGeom>
          <a:ln w="635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58897" y="405644"/>
            <a:ext cx="1722810" cy="36271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class bedRecord</a:t>
            </a:r>
          </a:p>
        </p:txBody>
      </p:sp>
      <p:sp>
        <p:nvSpPr>
          <p:cNvPr id="149" name="Shape 149"/>
          <p:cNvSpPr/>
          <p:nvPr/>
        </p:nvSpPr>
        <p:spPr>
          <a:xfrm>
            <a:off x="691515" y="884256"/>
            <a:ext cx="1722810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self.chr = “chr7”</a:t>
            </a:r>
          </a:p>
        </p:txBody>
      </p:sp>
      <p:sp>
        <p:nvSpPr>
          <p:cNvPr id="150" name="Shape 150"/>
          <p:cNvSpPr/>
          <p:nvPr/>
        </p:nvSpPr>
        <p:spPr>
          <a:xfrm>
            <a:off x="691514" y="1282933"/>
            <a:ext cx="1956019" cy="36271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self.start = 100050</a:t>
            </a:r>
          </a:p>
        </p:txBody>
      </p:sp>
      <p:sp>
        <p:nvSpPr>
          <p:cNvPr id="151" name="Shape 151"/>
          <p:cNvSpPr/>
          <p:nvPr/>
        </p:nvSpPr>
        <p:spPr>
          <a:xfrm>
            <a:off x="691514" y="1681610"/>
            <a:ext cx="1956019" cy="36271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self.stop = 100079</a:t>
            </a:r>
          </a:p>
        </p:txBody>
      </p:sp>
      <p:sp>
        <p:nvSpPr>
          <p:cNvPr id="152" name="Shape 152"/>
          <p:cNvSpPr/>
          <p:nvPr/>
        </p:nvSpPr>
        <p:spPr>
          <a:xfrm>
            <a:off x="2754883" y="405644"/>
            <a:ext cx="1064130" cy="36271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bed1</a:t>
            </a:r>
          </a:p>
        </p:txBody>
      </p:sp>
      <p:sp>
        <p:nvSpPr>
          <p:cNvPr id="153" name="Shape 153"/>
          <p:cNvSpPr/>
          <p:nvPr/>
        </p:nvSpPr>
        <p:spPr>
          <a:xfrm>
            <a:off x="4514514" y="263268"/>
            <a:ext cx="4022428" cy="1923436"/>
          </a:xfrm>
          <a:prstGeom prst="rect">
            <a:avLst/>
          </a:prstGeom>
          <a:ln w="635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621575" y="411599"/>
            <a:ext cx="1722810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class bedRecord</a:t>
            </a:r>
          </a:p>
        </p:txBody>
      </p:sp>
      <p:sp>
        <p:nvSpPr>
          <p:cNvPr id="155" name="Shape 155"/>
          <p:cNvSpPr/>
          <p:nvPr/>
        </p:nvSpPr>
        <p:spPr>
          <a:xfrm>
            <a:off x="4954194" y="890211"/>
            <a:ext cx="1722810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self.chr = “chr7”</a:t>
            </a:r>
          </a:p>
        </p:txBody>
      </p:sp>
      <p:sp>
        <p:nvSpPr>
          <p:cNvPr id="156" name="Shape 156"/>
          <p:cNvSpPr/>
          <p:nvPr/>
        </p:nvSpPr>
        <p:spPr>
          <a:xfrm>
            <a:off x="4954194" y="1288887"/>
            <a:ext cx="1956019" cy="362718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self.start = 100025</a:t>
            </a:r>
          </a:p>
        </p:txBody>
      </p:sp>
      <p:sp>
        <p:nvSpPr>
          <p:cNvPr id="157" name="Shape 157"/>
          <p:cNvSpPr/>
          <p:nvPr/>
        </p:nvSpPr>
        <p:spPr>
          <a:xfrm>
            <a:off x="4954194" y="1687565"/>
            <a:ext cx="1956019" cy="362718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self.stop = 100060</a:t>
            </a:r>
          </a:p>
        </p:txBody>
      </p:sp>
      <p:sp>
        <p:nvSpPr>
          <p:cNvPr id="158" name="Shape 158"/>
          <p:cNvSpPr/>
          <p:nvPr/>
        </p:nvSpPr>
        <p:spPr>
          <a:xfrm>
            <a:off x="7017561" y="411599"/>
            <a:ext cx="1064131" cy="362718"/>
          </a:xfrm>
          <a:prstGeom prst="rect">
            <a:avLst/>
          </a:prstGeom>
          <a:blipFill>
            <a:blip r:embed="rId8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bed2</a:t>
            </a:r>
          </a:p>
        </p:txBody>
      </p:sp>
      <p:pic>
        <p:nvPicPr>
          <p:cNvPr id="159" name="Screen Shot 2015-02-08 at 12.35.20 PM.png"/>
          <p:cNvPicPr/>
          <p:nvPr/>
        </p:nvPicPr>
        <p:blipFill>
          <a:blip r:embed="rId9">
            <a:extLst/>
          </a:blip>
          <a:srcRect l="3174"/>
          <a:stretch>
            <a:fillRect/>
          </a:stretch>
        </p:blipFill>
        <p:spPr>
          <a:xfrm>
            <a:off x="56686" y="2309727"/>
            <a:ext cx="8853725" cy="796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Screen Shot 2015-02-08 at 12.35.10 PM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-16526" y="3365589"/>
            <a:ext cx="4714876" cy="339329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4583491" y="1464692"/>
            <a:ext cx="435733" cy="1204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03" h="21600" extrusionOk="0">
                <a:moveTo>
                  <a:pt x="4890" y="21600"/>
                </a:moveTo>
                <a:cubicBezTo>
                  <a:pt x="-1997" y="16496"/>
                  <a:pt x="-1585" y="10319"/>
                  <a:pt x="5973" y="5369"/>
                </a:cubicBezTo>
                <a:cubicBezTo>
                  <a:pt x="9344" y="3161"/>
                  <a:pt x="14024" y="1317"/>
                  <a:pt x="19603" y="0"/>
                </a:cubicBezTo>
              </a:path>
            </a:pathLst>
          </a:custGeom>
          <a:ln w="25400">
            <a:solidFill>
              <a:srgbClr val="B36AE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187223" y="1450303"/>
            <a:ext cx="757924" cy="1386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extrusionOk="0">
                <a:moveTo>
                  <a:pt x="0" y="21486"/>
                </a:moveTo>
                <a:cubicBezTo>
                  <a:pt x="932" y="17971"/>
                  <a:pt x="1995" y="14466"/>
                  <a:pt x="3190" y="10975"/>
                </a:cubicBezTo>
                <a:cubicBezTo>
                  <a:pt x="4703" y="6553"/>
                  <a:pt x="7272" y="1839"/>
                  <a:pt x="14880" y="360"/>
                </a:cubicBezTo>
                <a:cubicBezTo>
                  <a:pt x="17040" y="-60"/>
                  <a:pt x="19383" y="-114"/>
                  <a:pt x="21600" y="206"/>
                </a:cubicBezTo>
              </a:path>
            </a:pathLst>
          </a:custGeom>
          <a:ln w="25400">
            <a:solidFill>
              <a:srgbClr val="B36AE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6982433" y="1783359"/>
            <a:ext cx="1117550" cy="835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9" h="20340" extrusionOk="0">
                <a:moveTo>
                  <a:pt x="20310" y="20340"/>
                </a:moveTo>
                <a:cubicBezTo>
                  <a:pt x="21326" y="17776"/>
                  <a:pt x="21600" y="14837"/>
                  <a:pt x="21085" y="12040"/>
                </a:cubicBezTo>
                <a:cubicBezTo>
                  <a:pt x="20466" y="8681"/>
                  <a:pt x="18785" y="5839"/>
                  <a:pt x="16615" y="3775"/>
                </a:cubicBezTo>
                <a:cubicBezTo>
                  <a:pt x="11758" y="-843"/>
                  <a:pt x="5193" y="-1260"/>
                  <a:pt x="0" y="2721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7011966" y="1672707"/>
            <a:ext cx="851689" cy="1108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6" h="20497" extrusionOk="0">
                <a:moveTo>
                  <a:pt x="13482" y="20497"/>
                </a:moveTo>
                <a:cubicBezTo>
                  <a:pt x="17027" y="18580"/>
                  <a:pt x="19536" y="15773"/>
                  <a:pt x="20554" y="12587"/>
                </a:cubicBezTo>
                <a:cubicBezTo>
                  <a:pt x="21600" y="9311"/>
                  <a:pt x="20964" y="5793"/>
                  <a:pt x="18067" y="3238"/>
                </a:cubicBezTo>
                <a:cubicBezTo>
                  <a:pt x="13409" y="-869"/>
                  <a:pt x="5054" y="-1103"/>
                  <a:pt x="0" y="2733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2601489" y="1510321"/>
            <a:ext cx="597085" cy="1139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32" h="21441" extrusionOk="0">
                <a:moveTo>
                  <a:pt x="0" y="21437"/>
                </a:moveTo>
                <a:cubicBezTo>
                  <a:pt x="12111" y="21600"/>
                  <a:pt x="21600" y="15670"/>
                  <a:pt x="19944" y="8974"/>
                </a:cubicBezTo>
                <a:cubicBezTo>
                  <a:pt x="18740" y="4110"/>
                  <a:pt x="11620" y="373"/>
                  <a:pt x="2846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2731586" y="1506521"/>
            <a:ext cx="3493315" cy="1057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6" h="21600" extrusionOk="0">
                <a:moveTo>
                  <a:pt x="21470" y="21600"/>
                </a:moveTo>
                <a:cubicBezTo>
                  <a:pt x="21600" y="20051"/>
                  <a:pt x="21500" y="18388"/>
                  <a:pt x="21201" y="17121"/>
                </a:cubicBezTo>
                <a:cubicBezTo>
                  <a:pt x="20195" y="12858"/>
                  <a:pt x="18356" y="15482"/>
                  <a:pt x="16723" y="17157"/>
                </a:cubicBezTo>
                <a:cubicBezTo>
                  <a:pt x="13497" y="20464"/>
                  <a:pt x="10165" y="16291"/>
                  <a:pt x="7088" y="11652"/>
                </a:cubicBezTo>
                <a:cubicBezTo>
                  <a:pt x="4687" y="8032"/>
                  <a:pt x="2323" y="4146"/>
                  <a:pt x="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713829" y="2032371"/>
            <a:ext cx="1609095" cy="1161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9" h="21384" extrusionOk="0">
                <a:moveTo>
                  <a:pt x="21199" y="17436"/>
                </a:moveTo>
                <a:cubicBezTo>
                  <a:pt x="18638" y="20209"/>
                  <a:pt x="15449" y="21600"/>
                  <a:pt x="12215" y="21356"/>
                </a:cubicBezTo>
                <a:cubicBezTo>
                  <a:pt x="7862" y="21028"/>
                  <a:pt x="3864" y="17806"/>
                  <a:pt x="1662" y="12561"/>
                </a:cubicBezTo>
                <a:cubicBezTo>
                  <a:pt x="71" y="8772"/>
                  <a:pt x="-401" y="4267"/>
                  <a:pt x="346" y="0"/>
                </a:cubicBezTo>
              </a:path>
            </a:pathLst>
          </a:custGeom>
          <a:ln w="25400">
            <a:solidFill>
              <a:srgbClr val="F5D32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61045" y="2027804"/>
            <a:ext cx="5154135" cy="1249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1" h="21512" extrusionOk="0">
                <a:moveTo>
                  <a:pt x="21371" y="16271"/>
                </a:moveTo>
                <a:cubicBezTo>
                  <a:pt x="18195" y="19838"/>
                  <a:pt x="14918" y="21600"/>
                  <a:pt x="11628" y="21508"/>
                </a:cubicBezTo>
                <a:cubicBezTo>
                  <a:pt x="9608" y="21452"/>
                  <a:pt x="7594" y="20696"/>
                  <a:pt x="5583" y="19915"/>
                </a:cubicBezTo>
                <a:cubicBezTo>
                  <a:pt x="3947" y="19280"/>
                  <a:pt x="2238" y="18475"/>
                  <a:pt x="998" y="13980"/>
                </a:cubicBezTo>
                <a:cubicBezTo>
                  <a:pt x="241" y="11234"/>
                  <a:pt x="-229" y="7158"/>
                  <a:pt x="115" y="3347"/>
                </a:cubicBezTo>
                <a:cubicBezTo>
                  <a:pt x="241" y="1953"/>
                  <a:pt x="476" y="775"/>
                  <a:pt x="782" y="0"/>
                </a:cubicBezTo>
              </a:path>
            </a:pathLst>
          </a:custGeom>
          <a:ln w="25400">
            <a:solidFill>
              <a:srgbClr val="F5D32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8275493" y="64475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Nick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995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Rework your code from the previous Extended Exercises into a </a:t>
            </a:r>
            <a:r>
              <a:rPr lang="en-US" dirty="0" err="1" smtClean="0"/>
              <a:t>ChipseqData</a:t>
            </a:r>
            <a:r>
              <a:rPr lang="en-US" dirty="0" smtClean="0"/>
              <a:t> class, similar to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ChipseqData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paths,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/>
              <a:t>The class initializer should only download the </a:t>
            </a:r>
            <a:r>
              <a:rPr lang="en-US" dirty="0" err="1" smtClean="0"/>
              <a:t>chipseq</a:t>
            </a:r>
            <a:r>
              <a:rPr lang="en-US" dirty="0" smtClean="0"/>
              <a:t> data if needed</a:t>
            </a:r>
          </a:p>
          <a:p>
            <a:pPr lvl="1"/>
            <a:r>
              <a:rPr lang="en-US" dirty="0" smtClean="0"/>
              <a:t>What are the pros/cons of downloading the data during class initialization?</a:t>
            </a:r>
          </a:p>
          <a:p>
            <a:r>
              <a:rPr lang="en-US" dirty="0" smtClean="0"/>
              <a:t>The class should have a function to return the number of peaks found in a given chromosome</a:t>
            </a:r>
          </a:p>
          <a:p>
            <a:r>
              <a:rPr lang="en-US" dirty="0"/>
              <a:t>The class should </a:t>
            </a:r>
            <a:r>
              <a:rPr lang="en-US" dirty="0" smtClean="0"/>
              <a:t>also have </a:t>
            </a:r>
            <a:r>
              <a:rPr lang="en-US" dirty="0"/>
              <a:t>a function to </a:t>
            </a:r>
            <a:r>
              <a:rPr lang="en-US" dirty="0" smtClean="0"/>
              <a:t>compute the percentage of a given chromosome covered by peaks</a:t>
            </a:r>
          </a:p>
          <a:p>
            <a:r>
              <a:rPr lang="en-US" dirty="0" smtClean="0"/>
              <a:t>Would a Peak class (that understood how to parse each line of the narrow peak) be useful? Try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304800"/>
            <a:ext cx="8534400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class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Paths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():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__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init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__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lectureNumber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homeFolder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os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path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abspath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os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path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expanduser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"~"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desktopFolder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os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path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join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homeFolder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"Desktop"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python2folder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os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path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join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desktopFolder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"python_2"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lecture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"lecture_"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+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lectureNumber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lectureFolder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os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path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join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python2folder, lecture)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"today's lecture folder location will be:"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lectureFolder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Utils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mkdir_p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lectureFolder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 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makeFilePath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fn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os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path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join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lectureFolder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fn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6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304800"/>
            <a:ext cx="8534400" cy="4658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class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Paths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():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__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init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__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lectureNumber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homeFolder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os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path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abspath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os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path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expanduser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"~"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desktopFolder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os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path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join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homeFolder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"Desktop"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python2folder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os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path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join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desktopFolder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"python_2"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lecture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"lecture_"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+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lectureNumber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lectureFolder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os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path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join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python2folder, lecture)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"today's lecture folder location will be:"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lectureFolder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Utils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mkdir_p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lectureFolder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 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makeFilePath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fn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os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path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join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lectureFolder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fn</a:t>
            </a:r>
            <a:r>
              <a:rPr lang="en-US" sz="1400" dirty="0" smtClean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</a:p>
          <a:p>
            <a:pPr>
              <a:lnSpc>
                <a:spcPct val="115000"/>
              </a:lnSpc>
            </a:pPr>
            <a:endParaRPr lang="en-US" sz="14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ea typeface="Times New Roman"/>
                <a:cs typeface="Courier New" pitchFamily="49" charset="0"/>
              </a:rPr>
              <a:t>  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1200" dirty="0" smtClean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makeRawDataPath</a:t>
            </a:r>
            <a:r>
              <a:rPr lang="en-US" sz="1200" dirty="0" smtClean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2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ea typeface="Times New Roman"/>
                <a:cs typeface="Courier New" pitchFamily="49" charset="0"/>
              </a:rPr>
              <a:t>fn</a:t>
            </a:r>
            <a:r>
              <a:rPr lang="en-US" sz="1200" dirty="0" smtClean="0">
                <a:latin typeface="Courier New" pitchFamily="49" charset="0"/>
                <a:ea typeface="Times New Roman"/>
                <a:cs typeface="Courier New" pitchFamily="49" charset="0"/>
              </a:rPr>
              <a:t>):...</a:t>
            </a:r>
          </a:p>
          <a:p>
            <a:pPr>
              <a:lnSpc>
                <a:spcPct val="115000"/>
              </a:lnSpc>
            </a:pPr>
            <a:endParaRPr lang="en-US" sz="14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12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makePreprocessDataPath</a:t>
            </a:r>
            <a:r>
              <a:rPr lang="en-US" sz="1200" dirty="0" smtClean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2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ea typeface="Times New Roman"/>
                <a:cs typeface="Courier New" pitchFamily="49" charset="0"/>
              </a:rPr>
              <a:t>fn</a:t>
            </a:r>
            <a:r>
              <a:rPr lang="en-US" sz="1200" dirty="0">
                <a:latin typeface="Courier New" pitchFamily="49" charset="0"/>
                <a:ea typeface="Times New Roman"/>
                <a:cs typeface="Courier New" pitchFamily="49" charset="0"/>
              </a:rPr>
              <a:t>):...</a:t>
            </a:r>
          </a:p>
          <a:p>
            <a:pPr>
              <a:lnSpc>
                <a:spcPct val="115000"/>
              </a:lnSpc>
            </a:pPr>
            <a:endParaRPr lang="en-US" sz="14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12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makeOutputPath</a:t>
            </a:r>
            <a:r>
              <a:rPr lang="en-US" sz="1200" dirty="0" smtClean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2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ea typeface="Times New Roman"/>
                <a:cs typeface="Courier New" pitchFamily="49" charset="0"/>
              </a:rPr>
              <a:t>fn</a:t>
            </a:r>
            <a:r>
              <a:rPr lang="en-US" sz="1200" dirty="0">
                <a:latin typeface="Courier New" pitchFamily="49" charset="0"/>
                <a:ea typeface="Times New Roman"/>
                <a:cs typeface="Courier New" pitchFamily="49" charset="0"/>
              </a:rPr>
              <a:t>):...</a:t>
            </a:r>
          </a:p>
          <a:p>
            <a:pPr>
              <a:lnSpc>
                <a:spcPct val="115000"/>
              </a:lnSpc>
            </a:pP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2971800"/>
            <a:ext cx="3942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http://bioinfo.umassmed.edu/bootstrappers/bootstrappers-courses/python2/lecture2/lecture2.txt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2400"/>
            <a:ext cx="8743402" cy="653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class</a:t>
            </a:r>
            <a:r>
              <a:rPr lang="en-US" sz="1400" dirty="0" smtClean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ChipseqData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__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init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__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paths,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url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paths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paths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url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url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fnp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Utils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get_file_if_size_diff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url,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paths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lectureFolder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 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getPeaks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peaks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[]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with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open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fnp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f: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for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line </a:t>
            </a:r>
            <a:r>
              <a:rPr lang="en-US" sz="1400" b="1" dirty="0">
                <a:solidFill>
                  <a:srgbClr val="AA22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f: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toks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line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split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!=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toks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]: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         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continue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peaks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append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toks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peaks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 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numPeaks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getPeaks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 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computePercentageChromosomeCovered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chromosomeLength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peaks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getPeaks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numBases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for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toks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A22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peaks: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numBases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+=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toks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2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])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toks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])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"{0:.2f}%"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format(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float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numBases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Times New Roman"/>
                <a:cs typeface="Courier New" pitchFamily="49" charset="0"/>
              </a:rPr>
              <a:t>chromosomeLength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100</a:t>
            </a:r>
            <a:r>
              <a:rPr lang="en-US" sz="14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200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1750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143000"/>
            <a:ext cx="8686800" cy="416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 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paths </a:t>
            </a:r>
            <a:r>
              <a:rPr lang="en-US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Paths(</a:t>
            </a:r>
            <a:r>
              <a:rPr lang="en-US" dirty="0" smtClean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3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</a:p>
          <a:p>
            <a:pPr>
              <a:lnSpc>
                <a:spcPct val="115000"/>
              </a:lnSpc>
            </a:pP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 err="1">
                <a:latin typeface="Courier New" pitchFamily="49" charset="0"/>
                <a:ea typeface="Times New Roman"/>
                <a:cs typeface="Courier New" pitchFamily="49" charset="0"/>
              </a:rPr>
              <a:t>chipData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Times New Roman"/>
                <a:cs typeface="Courier New" pitchFamily="49" charset="0"/>
              </a:rPr>
              <a:t>ChipseqData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(paths, </a:t>
            </a:r>
            <a:r>
              <a:rPr lang="en-US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"http://bib3.umassmed.edu/~</a:t>
            </a:r>
            <a:r>
              <a:rPr lang="en-US" dirty="0" err="1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purcarom</a:t>
            </a:r>
            <a:r>
              <a:rPr lang="en-US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/Python2/Lecture1/ENCFF002COQ.narrowPeak"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 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"number of peaks on chromosome 7:"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chipData</a:t>
            </a:r>
            <a:r>
              <a:rPr lang="en-US" dirty="0" err="1" smtClean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numPeaks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"chr7</a:t>
            </a:r>
            <a:r>
              <a:rPr lang="en-US" dirty="0" smtClean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</a:p>
          <a:p>
            <a:pPr>
              <a:lnSpc>
                <a:spcPct val="115000"/>
              </a:lnSpc>
            </a:pP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BB6688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% o</a:t>
            </a:r>
            <a:r>
              <a:rPr lang="en-US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 chromosome 7 covered by peaks:"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chipData</a:t>
            </a:r>
            <a:r>
              <a:rPr lang="en-US" dirty="0" err="1" smtClean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computePercentageChromosomeCovered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"chr7"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endParaRPr lang="en-US" dirty="0" smtClean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						159138663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4500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Build </a:t>
            </a:r>
            <a:r>
              <a:rPr lang="en-US" dirty="0"/>
              <a:t>a class “</a:t>
            </a:r>
            <a:r>
              <a:rPr lang="en-US" dirty="0" smtClean="0"/>
              <a:t>HG19chrSize” that holds chromosome lengths</a:t>
            </a:r>
          </a:p>
          <a:p>
            <a:pPr lvl="1"/>
            <a:r>
              <a:rPr lang="en-US" dirty="0" smtClean="0"/>
              <a:t>Have its constructor download and parse the file</a:t>
            </a:r>
          </a:p>
          <a:p>
            <a:pPr lvl="2"/>
            <a:r>
              <a:rPr lang="en-US" dirty="0" smtClean="0"/>
              <a:t>Store chromosome lengths in a dictionary</a:t>
            </a:r>
          </a:p>
          <a:p>
            <a:pPr lvl="3"/>
            <a:r>
              <a:rPr lang="en-US" dirty="0" smtClean="0"/>
              <a:t>Key of “chromosome name” (i.e. “chr6” or “</a:t>
            </a:r>
            <a:r>
              <a:rPr lang="en-US" dirty="0" err="1" smtClean="0"/>
              <a:t>chrX</a:t>
            </a:r>
            <a:r>
              <a:rPr lang="en-US" dirty="0" smtClean="0"/>
              <a:t>”)</a:t>
            </a:r>
          </a:p>
          <a:p>
            <a:pPr lvl="3"/>
            <a:r>
              <a:rPr lang="en-US" dirty="0" smtClean="0"/>
              <a:t>Value of integer </a:t>
            </a:r>
          </a:p>
          <a:p>
            <a:pPr lvl="1"/>
            <a:r>
              <a:rPr lang="en-US" dirty="0" smtClean="0"/>
              <a:t>Have a class method “length(</a:t>
            </a:r>
            <a:r>
              <a:rPr lang="en-US" dirty="0" err="1" smtClean="0"/>
              <a:t>chrmosomeNum</a:t>
            </a:r>
            <a:r>
              <a:rPr lang="en-US" dirty="0" smtClean="0"/>
              <a:t>)” that returns the length of the chromosome requested </a:t>
            </a:r>
          </a:p>
          <a:p>
            <a:r>
              <a:rPr lang="en-US" dirty="0"/>
              <a:t>Chromosome </a:t>
            </a:r>
            <a:r>
              <a:rPr lang="en-US" dirty="0" smtClean="0"/>
              <a:t>length file url: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bioinfo.umassmed.edu/bootstrappers/bootstrappers-courses/python2/lecture1/hg19.chrom.sizes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9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class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HG19chrSize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():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__</a:t>
            </a:r>
            <a:r>
              <a:rPr lang="en-US" sz="1800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init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__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, paths):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8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paths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paths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8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url </a:t>
            </a:r>
            <a:r>
              <a:rPr lang="en-US" sz="18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"http://bioinfo.umassmed.edu/</a:t>
            </a:r>
            <a:r>
              <a:rPr lang="en-US" sz="1800" dirty="0" err="1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bootstrappers</a:t>
            </a:r>
            <a:r>
              <a:rPr lang="en-US" sz="1800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en-US" sz="1800" dirty="0" err="1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bootstrappers</a:t>
            </a:r>
            <a:r>
              <a:rPr lang="en-US" sz="1800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-courses/python2/lecture1/hg19.chrom.sizes"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fnp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Utils</a:t>
            </a:r>
            <a:r>
              <a:rPr lang="en-US" sz="18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get_file_if_size_diff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8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url, 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paths</a:t>
            </a:r>
            <a:r>
              <a:rPr lang="en-US" sz="18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lectureFolder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8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chrsToLen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{}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with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open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fnp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)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as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f: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for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line </a:t>
            </a:r>
            <a:r>
              <a:rPr lang="en-US" sz="1800" b="1" dirty="0">
                <a:solidFill>
                  <a:srgbClr val="AA22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f: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               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toks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line</a:t>
            </a:r>
            <a:r>
              <a:rPr lang="en-US" sz="18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split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               </a:t>
            </a:r>
            <a:r>
              <a:rPr lang="en-US" sz="18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8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chrsToLen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toks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8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]] </a:t>
            </a:r>
            <a:r>
              <a:rPr lang="en-US" sz="18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toks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8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])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 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length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AA22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not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AA22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8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chrsToLen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raise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D2413A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Exception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"unknown chromosome: "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+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18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chrsToLen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sz="18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]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7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Strings, dictionary, </a:t>
            </a:r>
            <a:r>
              <a:rPr lang="en-US" dirty="0" err="1" smtClean="0"/>
              <a:t>defaultdict</a:t>
            </a:r>
            <a:r>
              <a:rPr lang="en-US" dirty="0" smtClean="0"/>
              <a:t>, set are all examples of classes</a:t>
            </a:r>
          </a:p>
          <a:p>
            <a:r>
              <a:rPr lang="en-US" dirty="0" smtClean="0"/>
              <a:t>In an ideal world, a class contains</a:t>
            </a:r>
          </a:p>
          <a:p>
            <a:pPr lvl="1"/>
            <a:r>
              <a:rPr lang="en-US" dirty="0" smtClean="0"/>
              <a:t>data (numbers, strings, lists, other classes, etc.)</a:t>
            </a:r>
          </a:p>
          <a:p>
            <a:pPr lvl="1"/>
            <a:r>
              <a:rPr lang="en-US" dirty="0" smtClean="0"/>
              <a:t>the functions allowed to manipulate the data</a:t>
            </a:r>
          </a:p>
          <a:p>
            <a:r>
              <a:rPr lang="en-US" dirty="0" smtClean="0"/>
              <a:t>Provides further mechanisms to give code structure</a:t>
            </a:r>
          </a:p>
          <a:p>
            <a:pPr lvl="1"/>
            <a:r>
              <a:rPr lang="en-US" dirty="0" smtClean="0"/>
              <a:t>Allows data and concepts to be encapsulated (i.e. hidden or only occur in one place)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Exercise </a:t>
            </a:r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Goal: Run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numPeak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and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computePercentageChromosomeCovered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chromosomes 1 to 22</a:t>
            </a:r>
          </a:p>
          <a:p>
            <a:pPr lvl="1"/>
            <a:r>
              <a:rPr lang="en-US" dirty="0" smtClean="0"/>
              <a:t>Store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numPeak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output into a dictionary:</a:t>
            </a:r>
          </a:p>
          <a:p>
            <a:pPr marL="914400" lvl="2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numPeaks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pPr marL="914400" lvl="2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numPeaks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[“chr1”] = …</a:t>
            </a:r>
          </a:p>
          <a:p>
            <a:pPr lvl="1"/>
            <a:r>
              <a:rPr lang="en-US" dirty="0"/>
              <a:t>Store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computePercentageChromosomeCovered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output in another dictionary:</a:t>
            </a:r>
          </a:p>
          <a:p>
            <a:pPr marL="914400" lvl="2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percChromCovered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141123783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381000"/>
            <a:ext cx="8839200" cy="483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chrLengths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 = HG19chrSize(paths)</a:t>
            </a:r>
          </a:p>
          <a:p>
            <a:pPr>
              <a:lnSpc>
                <a:spcPct val="115000"/>
              </a:lnSpc>
            </a:pP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numPeaks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{}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 err="1">
                <a:latin typeface="Courier New" pitchFamily="49" charset="0"/>
                <a:ea typeface="Times New Roman"/>
                <a:cs typeface="Courier New" pitchFamily="49" charset="0"/>
              </a:rPr>
              <a:t>percChromCovered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{}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endParaRPr lang="en-US" b="1" dirty="0" smtClean="0">
              <a:solidFill>
                <a:srgbClr val="008000"/>
              </a:solidFill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Times New Roman"/>
                <a:cs typeface="Courier New" pitchFamily="49" charset="0"/>
              </a:rPr>
              <a:t>chrNum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range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23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Times New Roman"/>
                <a:cs typeface="Courier New" pitchFamily="49" charset="0"/>
              </a:rPr>
              <a:t>chrNum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</a:p>
          <a:p>
            <a:pPr>
              <a:lnSpc>
                <a:spcPct val="115000"/>
              </a:lnSpc>
            </a:pP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Times New Roman"/>
                <a:cs typeface="Courier New" pitchFamily="49" charset="0"/>
              </a:rPr>
              <a:t>numPeaks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] </a:t>
            </a:r>
            <a:r>
              <a:rPr lang="en-US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Times New Roman"/>
                <a:cs typeface="Courier New" pitchFamily="49" charset="0"/>
              </a:rPr>
              <a:t>chipData</a:t>
            </a:r>
            <a:r>
              <a:rPr lang="en-US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ea typeface="Times New Roman"/>
                <a:cs typeface="Courier New" pitchFamily="49" charset="0"/>
              </a:rPr>
              <a:t>numPeaks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endParaRPr lang="en-US" dirty="0" smtClean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Times New Roman"/>
                <a:cs typeface="Courier New" pitchFamily="49" charset="0"/>
              </a:rPr>
              <a:t>percChromCovered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] </a:t>
            </a:r>
            <a:r>
              <a:rPr lang="en-US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Times New Roman"/>
                <a:cs typeface="Courier New" pitchFamily="49" charset="0"/>
              </a:rPr>
              <a:t>chipData</a:t>
            </a:r>
            <a:r>
              <a:rPr lang="en-US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ea typeface="Times New Roman"/>
                <a:cs typeface="Courier New" pitchFamily="49" charset="0"/>
              </a:rPr>
              <a:t>computePercentageChromosomeCovered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Times New Roman"/>
                <a:cs typeface="Courier New" pitchFamily="49" charset="0"/>
              </a:rPr>
              <a:t>chrLenths</a:t>
            </a:r>
            <a:r>
              <a:rPr lang="en-US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ea typeface="Times New Roman"/>
                <a:cs typeface="Courier New" pitchFamily="49" charset="0"/>
              </a:rPr>
              <a:t>length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endParaRPr lang="en-US" dirty="0" smtClean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Times New Roman"/>
                <a:cs typeface="Courier New" pitchFamily="49" charset="0"/>
              </a:rPr>
              <a:t>numPeaks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], </a:t>
            </a:r>
            <a:r>
              <a:rPr lang="en-US" dirty="0" err="1">
                <a:latin typeface="Courier New" pitchFamily="49" charset="0"/>
                <a:ea typeface="Times New Roman"/>
                <a:cs typeface="Courier New" pitchFamily="49" charset="0"/>
              </a:rPr>
              <a:t>percChromCovered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[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dirty="0">
                <a:latin typeface="Courier New" pitchFamily="49" charset="0"/>
                <a:ea typeface="Times New Roman"/>
                <a:cs typeface="Courier New" pitchFamily="49" charset="0"/>
              </a:rPr>
              <a:t>] </a:t>
            </a:r>
            <a:endParaRPr lang="en-US" sz="1600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1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Work through these problems from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://rosalind.info/problems/list-view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0" indent="0">
              <a:buNone/>
            </a:pPr>
            <a:endParaRPr lang="en-US" dirty="0"/>
          </a:p>
          <a:p>
            <a:pPr fontAlgn="base"/>
            <a:r>
              <a:rPr lang="en-US" sz="2600" dirty="0"/>
              <a:t>DNA Counting DNA Nucleotides</a:t>
            </a:r>
          </a:p>
          <a:p>
            <a:pPr fontAlgn="base"/>
            <a:r>
              <a:rPr lang="en-US" sz="2600" dirty="0"/>
              <a:t>RNA Transcribing DNA into RNA</a:t>
            </a:r>
          </a:p>
          <a:p>
            <a:pPr fontAlgn="base"/>
            <a:r>
              <a:rPr lang="en-US" sz="2600" dirty="0"/>
              <a:t>REVC Complementing a Strand of DNA</a:t>
            </a:r>
          </a:p>
          <a:p>
            <a:pPr fontAlgn="base"/>
            <a:r>
              <a:rPr lang="en-US" sz="2600" dirty="0"/>
              <a:t>GC Computing GC Content</a:t>
            </a:r>
          </a:p>
          <a:p>
            <a:pPr fontAlgn="base"/>
            <a:r>
              <a:rPr lang="en-US" sz="2600" dirty="0"/>
              <a:t>HAMM Counting Point Mutations</a:t>
            </a:r>
          </a:p>
          <a:p>
            <a:pPr fontAlgn="base"/>
            <a:r>
              <a:rPr lang="en-US" sz="2600" dirty="0"/>
              <a:t>SPLC RNA Splicing</a:t>
            </a:r>
          </a:p>
          <a:p>
            <a:pPr fontAlgn="base"/>
            <a:r>
              <a:rPr lang="en-US" sz="2600" dirty="0"/>
              <a:t>PROT Translating RNA into Protein</a:t>
            </a:r>
          </a:p>
          <a:p>
            <a:pPr fontAlgn="base"/>
            <a:r>
              <a:rPr lang="en-US" sz="2600" dirty="0"/>
              <a:t>SUBS Finding a Motif in DNA</a:t>
            </a:r>
          </a:p>
          <a:p>
            <a:pPr fontAlgn="base"/>
            <a:r>
              <a:rPr lang="en-US" sz="2600" dirty="0"/>
              <a:t>PRTM Calculating Protein Mass</a:t>
            </a:r>
          </a:p>
          <a:p>
            <a:pPr fontAlgn="base"/>
            <a:r>
              <a:rPr lang="en-US" sz="2600" dirty="0"/>
              <a:t>REVP Locating Restriction </a:t>
            </a:r>
            <a:r>
              <a:rPr lang="en-US" sz="2600" dirty="0" smtClean="0"/>
              <a:t>Sites</a:t>
            </a:r>
          </a:p>
          <a:p>
            <a:pPr marL="0" indent="0" fontAlgn="base">
              <a:buNone/>
            </a:pPr>
            <a:endParaRPr lang="en-US" sz="2600" dirty="0" smtClean="0"/>
          </a:p>
          <a:p>
            <a:pPr marL="0" indent="0" fontAlgn="base">
              <a:buNone/>
            </a:pPr>
            <a:r>
              <a:rPr lang="en-US" sz="2600" b="1" dirty="0" smtClean="0"/>
              <a:t>Review on February 12, 2015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object-oriented programming, a “class” is the code that defines </a:t>
            </a:r>
          </a:p>
          <a:p>
            <a:pPr lvl="1"/>
            <a:r>
              <a:rPr lang="en-US" dirty="0" smtClean="0"/>
              <a:t>the class variables </a:t>
            </a:r>
          </a:p>
          <a:p>
            <a:pPr lvl="1"/>
            <a:r>
              <a:rPr lang="en-US" dirty="0" smtClean="0"/>
              <a:t>the functions allowed to operate on those class variables</a:t>
            </a:r>
          </a:p>
          <a:p>
            <a:pPr lvl="1"/>
            <a:r>
              <a:rPr lang="en-US" dirty="0" smtClean="0"/>
              <a:t>No memory taken up</a:t>
            </a:r>
          </a:p>
          <a:p>
            <a:pPr lvl="1"/>
            <a:r>
              <a:rPr lang="en-US" i="1" dirty="0" smtClean="0"/>
              <a:t>Like the abstract concept of a book</a:t>
            </a:r>
          </a:p>
          <a:p>
            <a:r>
              <a:rPr lang="en-US" dirty="0" smtClean="0"/>
              <a:t>An “object” is an instance of a class</a:t>
            </a:r>
          </a:p>
          <a:p>
            <a:pPr lvl="1"/>
            <a:r>
              <a:rPr lang="en-US" dirty="0" smtClean="0"/>
              <a:t>Memory will be allocated for the variables in the object</a:t>
            </a:r>
          </a:p>
          <a:p>
            <a:pPr lvl="1"/>
            <a:r>
              <a:rPr lang="en-US" i="1" dirty="0" smtClean="0"/>
              <a:t>Like an actual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creen Shot 2015-02-06 at 5.11.01 PM.png"/>
          <p:cNvPicPr/>
          <p:nvPr/>
        </p:nvPicPr>
        <p:blipFill rotWithShape="1">
          <a:blip r:embed="rId2">
            <a:extLst/>
          </a:blip>
          <a:srcRect l="4622" t="3681" r="16275"/>
          <a:stretch/>
        </p:blipFill>
        <p:spPr>
          <a:xfrm>
            <a:off x="412124" y="1918952"/>
            <a:ext cx="8731876" cy="3140096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/>
        </p:nvSpPr>
        <p:spPr>
          <a:xfrm>
            <a:off x="2096914" y="681554"/>
            <a:ext cx="4355355" cy="78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6500"/>
            </a:lvl1pPr>
          </a:lstStyle>
          <a:p>
            <a:pPr lvl="0">
              <a:defRPr sz="1800"/>
            </a:pPr>
            <a:r>
              <a:rPr sz="4600"/>
              <a:t>Simple Book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493" y="64475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Nick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252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creen Shot 2015-02-06 at 5.11.01 PM.png"/>
          <p:cNvPicPr/>
          <p:nvPr/>
        </p:nvPicPr>
        <p:blipFill rotWithShape="1">
          <a:blip r:embed="rId2">
            <a:extLst/>
          </a:blip>
          <a:srcRect l="4878" r="12706" b="46774"/>
          <a:stretch/>
        </p:blipFill>
        <p:spPr>
          <a:xfrm>
            <a:off x="3376301" y="597730"/>
            <a:ext cx="5767699" cy="1100078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187618" y="242094"/>
            <a:ext cx="1909384" cy="54328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Class Book</a:t>
            </a:r>
          </a:p>
        </p:txBody>
      </p:sp>
      <p:sp>
        <p:nvSpPr>
          <p:cNvPr id="37" name="Shape 37"/>
          <p:cNvSpPr/>
          <p:nvPr/>
        </p:nvSpPr>
        <p:spPr>
          <a:xfrm>
            <a:off x="732329" y="876102"/>
            <a:ext cx="1085094" cy="54328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self.author</a:t>
            </a:r>
          </a:p>
        </p:txBody>
      </p:sp>
      <p:sp>
        <p:nvSpPr>
          <p:cNvPr id="38" name="Shape 38"/>
          <p:cNvSpPr/>
          <p:nvPr/>
        </p:nvSpPr>
        <p:spPr>
          <a:xfrm>
            <a:off x="732329" y="1510110"/>
            <a:ext cx="878030" cy="54328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self.title</a:t>
            </a:r>
          </a:p>
        </p:txBody>
      </p:sp>
      <p:sp>
        <p:nvSpPr>
          <p:cNvPr id="39" name="Shape 39"/>
          <p:cNvSpPr/>
          <p:nvPr/>
        </p:nvSpPr>
        <p:spPr>
          <a:xfrm>
            <a:off x="71532" y="67250"/>
            <a:ext cx="2767262" cy="2160985"/>
          </a:xfrm>
          <a:prstGeom prst="rect">
            <a:avLst/>
          </a:prstGeom>
          <a:ln w="635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2926852" y="97207"/>
            <a:ext cx="898899" cy="446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29" y="14256"/>
                </a:moveTo>
                <a:lnTo>
                  <a:pt x="10729" y="21600"/>
                </a:lnTo>
                <a:lnTo>
                  <a:pt x="0" y="10800"/>
                </a:lnTo>
                <a:lnTo>
                  <a:pt x="10729" y="0"/>
                </a:lnTo>
                <a:lnTo>
                  <a:pt x="10729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7" tIns="35717" rIns="35717" bIns="35717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4040792" y="168967"/>
            <a:ext cx="846318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100"/>
            </a:lvl1pPr>
          </a:lstStyle>
          <a:p>
            <a:pPr lvl="0">
              <a:defRPr sz="1800"/>
            </a:pPr>
            <a:r>
              <a:rPr sz="1500"/>
              <a:t>Definition</a:t>
            </a:r>
          </a:p>
        </p:txBody>
      </p:sp>
      <p:sp>
        <p:nvSpPr>
          <p:cNvPr id="42" name="Shape 42"/>
          <p:cNvSpPr/>
          <p:nvPr/>
        </p:nvSpPr>
        <p:spPr>
          <a:xfrm>
            <a:off x="237275" y="2544878"/>
            <a:ext cx="1909384" cy="54328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Class Book</a:t>
            </a:r>
          </a:p>
        </p:txBody>
      </p:sp>
      <p:sp>
        <p:nvSpPr>
          <p:cNvPr id="43" name="Shape 43"/>
          <p:cNvSpPr/>
          <p:nvPr/>
        </p:nvSpPr>
        <p:spPr>
          <a:xfrm>
            <a:off x="1139173" y="3178886"/>
            <a:ext cx="1909384" cy="54328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self.author = “Joe”</a:t>
            </a:r>
          </a:p>
        </p:txBody>
      </p:sp>
      <p:sp>
        <p:nvSpPr>
          <p:cNvPr id="44" name="Shape 44"/>
          <p:cNvSpPr/>
          <p:nvPr/>
        </p:nvSpPr>
        <p:spPr>
          <a:xfrm>
            <a:off x="1144276" y="3812893"/>
            <a:ext cx="2275295" cy="54328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self.title = “Joe’s Story”</a:t>
            </a:r>
          </a:p>
        </p:txBody>
      </p:sp>
      <p:sp>
        <p:nvSpPr>
          <p:cNvPr id="45" name="Shape 45"/>
          <p:cNvSpPr/>
          <p:nvPr/>
        </p:nvSpPr>
        <p:spPr>
          <a:xfrm>
            <a:off x="216652" y="4696436"/>
            <a:ext cx="1909384" cy="54328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Class Book</a:t>
            </a:r>
          </a:p>
        </p:txBody>
      </p:sp>
      <p:sp>
        <p:nvSpPr>
          <p:cNvPr id="46" name="Shape 46"/>
          <p:cNvSpPr/>
          <p:nvPr/>
        </p:nvSpPr>
        <p:spPr>
          <a:xfrm>
            <a:off x="761363" y="5330444"/>
            <a:ext cx="2008667" cy="54328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self.author = “Dave”</a:t>
            </a:r>
          </a:p>
        </p:txBody>
      </p:sp>
      <p:sp>
        <p:nvSpPr>
          <p:cNvPr id="47" name="Shape 47"/>
          <p:cNvSpPr/>
          <p:nvPr/>
        </p:nvSpPr>
        <p:spPr>
          <a:xfrm>
            <a:off x="777189" y="5964452"/>
            <a:ext cx="2346276" cy="54328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self.title = “Dave’s Tale”</a:t>
            </a:r>
          </a:p>
        </p:txBody>
      </p:sp>
      <p:sp>
        <p:nvSpPr>
          <p:cNvPr id="48" name="Shape 48"/>
          <p:cNvSpPr/>
          <p:nvPr/>
        </p:nvSpPr>
        <p:spPr>
          <a:xfrm>
            <a:off x="147664" y="2370034"/>
            <a:ext cx="3748865" cy="2060168"/>
          </a:xfrm>
          <a:prstGeom prst="rect">
            <a:avLst/>
          </a:prstGeom>
          <a:ln w="635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47664" y="4571999"/>
            <a:ext cx="3748865" cy="2060169"/>
          </a:xfrm>
          <a:prstGeom prst="rect">
            <a:avLst/>
          </a:prstGeom>
          <a:ln w="635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4585076" y="3248636"/>
            <a:ext cx="687685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100"/>
            </a:lvl1pPr>
          </a:lstStyle>
          <a:p>
            <a:pPr lvl="0">
              <a:defRPr sz="1800"/>
            </a:pPr>
            <a:r>
              <a:rPr sz="1500"/>
              <a:t>Usage 1</a:t>
            </a:r>
          </a:p>
        </p:txBody>
      </p:sp>
      <p:sp>
        <p:nvSpPr>
          <p:cNvPr id="51" name="Shape 51"/>
          <p:cNvSpPr/>
          <p:nvPr/>
        </p:nvSpPr>
        <p:spPr>
          <a:xfrm>
            <a:off x="4585076" y="5352636"/>
            <a:ext cx="687685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100"/>
            </a:lvl1pPr>
          </a:lstStyle>
          <a:p>
            <a:pPr lvl="0">
              <a:defRPr sz="1800"/>
            </a:pPr>
            <a:r>
              <a:rPr sz="1500"/>
              <a:t>Usage 2</a:t>
            </a:r>
          </a:p>
        </p:txBody>
      </p:sp>
      <p:sp>
        <p:nvSpPr>
          <p:cNvPr id="52" name="Shape 52"/>
          <p:cNvSpPr/>
          <p:nvPr/>
        </p:nvSpPr>
        <p:spPr>
          <a:xfrm>
            <a:off x="3931038" y="2863042"/>
            <a:ext cx="898900" cy="446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29" y="14256"/>
                </a:moveTo>
                <a:lnTo>
                  <a:pt x="10729" y="21600"/>
                </a:lnTo>
                <a:lnTo>
                  <a:pt x="0" y="10800"/>
                </a:lnTo>
                <a:lnTo>
                  <a:pt x="10729" y="0"/>
                </a:lnTo>
                <a:lnTo>
                  <a:pt x="10729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7" tIns="35717" rIns="35717" bIns="35717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3931038" y="5025439"/>
            <a:ext cx="898900" cy="446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29" y="14256"/>
                </a:moveTo>
                <a:lnTo>
                  <a:pt x="10729" y="21600"/>
                </a:lnTo>
                <a:lnTo>
                  <a:pt x="0" y="10800"/>
                </a:lnTo>
                <a:lnTo>
                  <a:pt x="10729" y="0"/>
                </a:lnTo>
                <a:lnTo>
                  <a:pt x="10729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7" tIns="35717" rIns="35717" bIns="35717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4" name="Screen Shot 2015-02-06 at 5.11.01 PM.png"/>
          <p:cNvPicPr/>
          <p:nvPr/>
        </p:nvPicPr>
        <p:blipFill rotWithShape="1">
          <a:blip r:embed="rId2">
            <a:extLst/>
          </a:blip>
          <a:srcRect l="4440" t="62328" r="33360" b="22175"/>
          <a:stretch/>
        </p:blipFill>
        <p:spPr>
          <a:xfrm>
            <a:off x="4280452" y="3621712"/>
            <a:ext cx="4863548" cy="357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Screen Shot 2015-02-06 at 5.11.01 PM.png"/>
          <p:cNvPicPr/>
          <p:nvPr/>
        </p:nvPicPr>
        <p:blipFill rotWithShape="1">
          <a:blip r:embed="rId2">
            <a:extLst/>
          </a:blip>
          <a:srcRect l="4138" t="79540" r="26366" b="10341"/>
          <a:stretch/>
        </p:blipFill>
        <p:spPr>
          <a:xfrm>
            <a:off x="4280452" y="5772647"/>
            <a:ext cx="4863548" cy="209128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2295806" y="4785733"/>
            <a:ext cx="1085094" cy="36468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daveBook</a:t>
            </a:r>
          </a:p>
        </p:txBody>
      </p:sp>
      <p:sp>
        <p:nvSpPr>
          <p:cNvPr id="57" name="Shape 57"/>
          <p:cNvSpPr/>
          <p:nvPr/>
        </p:nvSpPr>
        <p:spPr>
          <a:xfrm>
            <a:off x="2293155" y="2634174"/>
            <a:ext cx="1085094" cy="36468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joeBook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493" y="64475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Nick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152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166275" y="117047"/>
            <a:ext cx="4120419" cy="78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6500"/>
            </a:lvl1pPr>
          </a:lstStyle>
          <a:p>
            <a:pPr lvl="0">
              <a:defRPr sz="1800"/>
            </a:pPr>
            <a:r>
              <a:rPr sz="4600" dirty="0"/>
              <a:t>Bed Record Class</a:t>
            </a:r>
          </a:p>
        </p:txBody>
      </p:sp>
      <p:pic>
        <p:nvPicPr>
          <p:cNvPr id="60" name="Screen Shot 2015-02-06 at 5.38.1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68522"/>
            <a:ext cx="9144001" cy="452095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8275493" y="64475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Nick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34265" y="4008092"/>
            <a:ext cx="252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“Instantiate the objects”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951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2166275" y="117047"/>
            <a:ext cx="4120419" cy="78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6500"/>
            </a:lvl1pPr>
          </a:lstStyle>
          <a:p>
            <a:pPr lvl="0">
              <a:defRPr sz="1800"/>
            </a:pPr>
            <a:r>
              <a:rPr sz="4600"/>
              <a:t>Bed Record Class</a:t>
            </a:r>
          </a:p>
        </p:txBody>
      </p:sp>
      <p:pic>
        <p:nvPicPr>
          <p:cNvPr id="63" name="Screen Shot 2015-02-06 at 5.38.1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68522"/>
            <a:ext cx="9144001" cy="4520957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149405" y="1648450"/>
            <a:ext cx="746812" cy="2346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7" h="21600" extrusionOk="0">
                <a:moveTo>
                  <a:pt x="4269" y="21600"/>
                </a:moveTo>
                <a:cubicBezTo>
                  <a:pt x="2385" y="18300"/>
                  <a:pt x="1066" y="14969"/>
                  <a:pt x="317" y="11621"/>
                </a:cubicBezTo>
                <a:cubicBezTo>
                  <a:pt x="-272" y="8990"/>
                  <a:pt x="-433" y="6262"/>
                  <a:pt x="3444" y="3939"/>
                </a:cubicBezTo>
                <a:cubicBezTo>
                  <a:pt x="7054" y="1776"/>
                  <a:pt x="13651" y="309"/>
                  <a:pt x="21167" y="0"/>
                </a:cubicBezTo>
              </a:path>
            </a:pathLst>
          </a:custGeom>
          <a:ln w="25400">
            <a:solidFill>
              <a:srgbClr val="B36AE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3795" y="1658660"/>
            <a:ext cx="751097" cy="2551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3" h="21565" extrusionOk="0">
                <a:moveTo>
                  <a:pt x="6923" y="21565"/>
                </a:moveTo>
                <a:cubicBezTo>
                  <a:pt x="4000" y="17751"/>
                  <a:pt x="1877" y="13885"/>
                  <a:pt x="566" y="9991"/>
                </a:cubicBezTo>
                <a:cubicBezTo>
                  <a:pt x="-19" y="8255"/>
                  <a:pt x="-437" y="6495"/>
                  <a:pt x="814" y="4789"/>
                </a:cubicBezTo>
                <a:cubicBezTo>
                  <a:pt x="2575" y="2386"/>
                  <a:pt x="7929" y="249"/>
                  <a:pt x="15853" y="17"/>
                </a:cubicBezTo>
                <a:cubicBezTo>
                  <a:pt x="17649" y="-35"/>
                  <a:pt x="19461" y="31"/>
                  <a:pt x="21163" y="211"/>
                </a:cubicBezTo>
              </a:path>
            </a:pathLst>
          </a:custGeom>
          <a:ln w="25400">
            <a:solidFill>
              <a:srgbClr val="B36AE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96220" y="1584137"/>
            <a:ext cx="586443" cy="2841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6" h="21600" extrusionOk="0">
                <a:moveTo>
                  <a:pt x="8691" y="21600"/>
                </a:moveTo>
                <a:cubicBezTo>
                  <a:pt x="4945" y="17324"/>
                  <a:pt x="2204" y="13011"/>
                  <a:pt x="479" y="8678"/>
                </a:cubicBezTo>
                <a:cubicBezTo>
                  <a:pt x="-644" y="5858"/>
                  <a:pt x="-555" y="2792"/>
                  <a:pt x="9490" y="1000"/>
                </a:cubicBezTo>
                <a:cubicBezTo>
                  <a:pt x="12731" y="422"/>
                  <a:pt x="16739" y="72"/>
                  <a:pt x="20956" y="0"/>
                </a:cubicBezTo>
              </a:path>
            </a:pathLst>
          </a:custGeom>
          <a:ln w="25400">
            <a:solidFill>
              <a:srgbClr val="B36AE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792626" y="2444931"/>
            <a:ext cx="2857702" cy="2812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86" h="17455" extrusionOk="0">
                <a:moveTo>
                  <a:pt x="5945" y="17455"/>
                </a:moveTo>
                <a:cubicBezTo>
                  <a:pt x="8104" y="16916"/>
                  <a:pt x="10292" y="16476"/>
                  <a:pt x="12502" y="16136"/>
                </a:cubicBezTo>
                <a:cubicBezTo>
                  <a:pt x="14819" y="15780"/>
                  <a:pt x="17293" y="15451"/>
                  <a:pt x="18811" y="13872"/>
                </a:cubicBezTo>
                <a:cubicBezTo>
                  <a:pt x="19543" y="13110"/>
                  <a:pt x="19927" y="12150"/>
                  <a:pt x="20076" y="11163"/>
                </a:cubicBezTo>
                <a:cubicBezTo>
                  <a:pt x="21600" y="1103"/>
                  <a:pt x="6889" y="-4145"/>
                  <a:pt x="0" y="4000"/>
                </a:cubicBezTo>
              </a:path>
            </a:pathLst>
          </a:custGeom>
          <a:ln w="25400">
            <a:solidFill>
              <a:srgbClr val="F3901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776339" y="2086520"/>
            <a:ext cx="3105957" cy="3333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32" h="17696" extrusionOk="0">
                <a:moveTo>
                  <a:pt x="5858" y="17696"/>
                </a:moveTo>
                <a:cubicBezTo>
                  <a:pt x="8319" y="17181"/>
                  <a:pt x="10792" y="16850"/>
                  <a:pt x="13262" y="16684"/>
                </a:cubicBezTo>
                <a:cubicBezTo>
                  <a:pt x="14609" y="16593"/>
                  <a:pt x="16064" y="16535"/>
                  <a:pt x="17134" y="15776"/>
                </a:cubicBezTo>
                <a:cubicBezTo>
                  <a:pt x="17960" y="15190"/>
                  <a:pt x="18307" y="14309"/>
                  <a:pt x="18687" y="13474"/>
                </a:cubicBezTo>
                <a:cubicBezTo>
                  <a:pt x="19246" y="12244"/>
                  <a:pt x="19944" y="11041"/>
                  <a:pt x="20140" y="9736"/>
                </a:cubicBezTo>
                <a:cubicBezTo>
                  <a:pt x="21600" y="-4"/>
                  <a:pt x="5195" y="-3904"/>
                  <a:pt x="0" y="4948"/>
                </a:cubicBezTo>
              </a:path>
            </a:pathLst>
          </a:custGeom>
          <a:ln w="25400">
            <a:solidFill>
              <a:srgbClr val="F3901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6846" y="2519760"/>
            <a:ext cx="1270316" cy="2246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7" h="21600" extrusionOk="0">
                <a:moveTo>
                  <a:pt x="20547" y="21600"/>
                </a:moveTo>
                <a:cubicBezTo>
                  <a:pt x="11648" y="21229"/>
                  <a:pt x="3988" y="17726"/>
                  <a:pt x="1104" y="12708"/>
                </a:cubicBezTo>
                <a:cubicBezTo>
                  <a:pt x="-1053" y="8955"/>
                  <a:pt x="-119" y="4740"/>
                  <a:pt x="4520" y="1936"/>
                </a:cubicBezTo>
                <a:cubicBezTo>
                  <a:pt x="5927" y="1085"/>
                  <a:pt x="7626" y="425"/>
                  <a:pt x="9502" y="0"/>
                </a:cubicBezTo>
              </a:path>
            </a:pathLst>
          </a:custGeom>
          <a:ln w="25400">
            <a:solidFill>
              <a:srgbClr val="00882B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8275493" y="64475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Nick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34265" y="4008092"/>
            <a:ext cx="252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“Instantiate the objects”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853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310232" y="773155"/>
            <a:ext cx="4022428" cy="1923437"/>
          </a:xfrm>
          <a:prstGeom prst="rect">
            <a:avLst/>
          </a:prstGeom>
          <a:ln w="635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17293" y="921486"/>
            <a:ext cx="1722811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class bedRecord</a:t>
            </a:r>
          </a:p>
        </p:txBody>
      </p:sp>
      <p:sp>
        <p:nvSpPr>
          <p:cNvPr id="73" name="Shape 73"/>
          <p:cNvSpPr/>
          <p:nvPr/>
        </p:nvSpPr>
        <p:spPr>
          <a:xfrm>
            <a:off x="749912" y="1400097"/>
            <a:ext cx="1722810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self.chr = “chr7”</a:t>
            </a:r>
          </a:p>
        </p:txBody>
      </p:sp>
      <p:sp>
        <p:nvSpPr>
          <p:cNvPr id="74" name="Shape 74"/>
          <p:cNvSpPr/>
          <p:nvPr/>
        </p:nvSpPr>
        <p:spPr>
          <a:xfrm>
            <a:off x="749912" y="1798775"/>
            <a:ext cx="1956019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self.start = 100050</a:t>
            </a:r>
          </a:p>
        </p:txBody>
      </p:sp>
      <p:sp>
        <p:nvSpPr>
          <p:cNvPr id="75" name="Shape 75"/>
          <p:cNvSpPr/>
          <p:nvPr/>
        </p:nvSpPr>
        <p:spPr>
          <a:xfrm>
            <a:off x="749912" y="2197451"/>
            <a:ext cx="1956019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self.stop = 100079</a:t>
            </a:r>
          </a:p>
        </p:txBody>
      </p:sp>
      <p:sp>
        <p:nvSpPr>
          <p:cNvPr id="76" name="Shape 76"/>
          <p:cNvSpPr/>
          <p:nvPr/>
        </p:nvSpPr>
        <p:spPr>
          <a:xfrm>
            <a:off x="2813280" y="921486"/>
            <a:ext cx="1064131" cy="36271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bed1</a:t>
            </a:r>
          </a:p>
        </p:txBody>
      </p:sp>
      <p:pic>
        <p:nvPicPr>
          <p:cNvPr id="77" name="Screen Shot 2015-02-06 at 5.34.06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803" y="2927556"/>
            <a:ext cx="5143501" cy="625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Screen Shot 2015-02-06 at 5.35.42 P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292" y="4007617"/>
            <a:ext cx="4893469" cy="446485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2745414" y="86058"/>
            <a:ext cx="2406489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lang="en-US" sz="2500" dirty="0" smtClean="0"/>
              <a:t>Instance Methods</a:t>
            </a:r>
            <a:endParaRPr sz="2500" dirty="0"/>
          </a:p>
        </p:txBody>
      </p:sp>
      <p:sp>
        <p:nvSpPr>
          <p:cNvPr id="80" name="Shape 80"/>
          <p:cNvSpPr/>
          <p:nvPr/>
        </p:nvSpPr>
        <p:spPr>
          <a:xfrm>
            <a:off x="6158832" y="3200575"/>
            <a:ext cx="13581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Definition</a:t>
            </a:r>
          </a:p>
        </p:txBody>
      </p:sp>
      <p:sp>
        <p:nvSpPr>
          <p:cNvPr id="81" name="Shape 81"/>
          <p:cNvSpPr/>
          <p:nvPr/>
        </p:nvSpPr>
        <p:spPr>
          <a:xfrm>
            <a:off x="4984077" y="3287712"/>
            <a:ext cx="963239" cy="282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12" y="14256"/>
                </a:moveTo>
                <a:lnTo>
                  <a:pt x="10012" y="21600"/>
                </a:lnTo>
                <a:lnTo>
                  <a:pt x="0" y="10800"/>
                </a:lnTo>
                <a:lnTo>
                  <a:pt x="10012" y="0"/>
                </a:lnTo>
                <a:lnTo>
                  <a:pt x="10012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7" tIns="35717" rIns="35717" bIns="35717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364328" y="3919303"/>
            <a:ext cx="827659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usage</a:t>
            </a:r>
          </a:p>
        </p:txBody>
      </p:sp>
      <p:sp>
        <p:nvSpPr>
          <p:cNvPr id="83" name="Shape 83"/>
          <p:cNvSpPr/>
          <p:nvPr/>
        </p:nvSpPr>
        <p:spPr>
          <a:xfrm>
            <a:off x="3214449" y="4006440"/>
            <a:ext cx="2715103" cy="282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52" y="14256"/>
                </a:moveTo>
                <a:lnTo>
                  <a:pt x="3552" y="21600"/>
                </a:lnTo>
                <a:lnTo>
                  <a:pt x="0" y="10800"/>
                </a:lnTo>
                <a:lnTo>
                  <a:pt x="3552" y="0"/>
                </a:lnTo>
                <a:lnTo>
                  <a:pt x="3552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7" tIns="35717" rIns="35717" bIns="35717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4" name="Screen Shot 2015-02-06 at 5.48.37 P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50587" y="981404"/>
            <a:ext cx="4400435" cy="24288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Box 15"/>
          <p:cNvSpPr txBox="1"/>
          <p:nvPr/>
        </p:nvSpPr>
        <p:spPr>
          <a:xfrm>
            <a:off x="8275493" y="64475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Nick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835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310232" y="773155"/>
            <a:ext cx="4022428" cy="1923437"/>
          </a:xfrm>
          <a:prstGeom prst="rect">
            <a:avLst/>
          </a:prstGeom>
          <a:ln w="63500">
            <a:solid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17293" y="921486"/>
            <a:ext cx="1722811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class bedRecord</a:t>
            </a:r>
          </a:p>
        </p:txBody>
      </p:sp>
      <p:sp>
        <p:nvSpPr>
          <p:cNvPr id="88" name="Shape 88"/>
          <p:cNvSpPr/>
          <p:nvPr/>
        </p:nvSpPr>
        <p:spPr>
          <a:xfrm>
            <a:off x="749912" y="1400097"/>
            <a:ext cx="1722810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self.chr = “chr7”</a:t>
            </a:r>
          </a:p>
        </p:txBody>
      </p:sp>
      <p:sp>
        <p:nvSpPr>
          <p:cNvPr id="89" name="Shape 89"/>
          <p:cNvSpPr/>
          <p:nvPr/>
        </p:nvSpPr>
        <p:spPr>
          <a:xfrm>
            <a:off x="749912" y="1798775"/>
            <a:ext cx="1956019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self.start = 100050</a:t>
            </a:r>
          </a:p>
        </p:txBody>
      </p:sp>
      <p:sp>
        <p:nvSpPr>
          <p:cNvPr id="90" name="Shape 90"/>
          <p:cNvSpPr/>
          <p:nvPr/>
        </p:nvSpPr>
        <p:spPr>
          <a:xfrm>
            <a:off x="749912" y="2197451"/>
            <a:ext cx="1956019" cy="36271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self.stop = 100079</a:t>
            </a:r>
          </a:p>
        </p:txBody>
      </p:sp>
      <p:sp>
        <p:nvSpPr>
          <p:cNvPr id="91" name="Shape 91"/>
          <p:cNvSpPr/>
          <p:nvPr/>
        </p:nvSpPr>
        <p:spPr>
          <a:xfrm>
            <a:off x="2813280" y="921486"/>
            <a:ext cx="1064131" cy="36271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bed1</a:t>
            </a:r>
          </a:p>
        </p:txBody>
      </p:sp>
      <p:pic>
        <p:nvPicPr>
          <p:cNvPr id="92" name="Screen Shot 2015-02-06 at 5.34.06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803" y="2927556"/>
            <a:ext cx="5143501" cy="625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Screen Shot 2015-02-06 at 5.35.42 P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292" y="4007617"/>
            <a:ext cx="4893469" cy="446485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2745414" y="86058"/>
            <a:ext cx="2406489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lang="en-US" sz="2500" dirty="0"/>
              <a:t>Instance Methods</a:t>
            </a:r>
          </a:p>
        </p:txBody>
      </p:sp>
      <p:sp>
        <p:nvSpPr>
          <p:cNvPr id="95" name="Shape 95"/>
          <p:cNvSpPr/>
          <p:nvPr/>
        </p:nvSpPr>
        <p:spPr>
          <a:xfrm>
            <a:off x="6158832" y="3200575"/>
            <a:ext cx="13581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Definition</a:t>
            </a:r>
          </a:p>
        </p:txBody>
      </p:sp>
      <p:sp>
        <p:nvSpPr>
          <p:cNvPr id="96" name="Shape 96"/>
          <p:cNvSpPr/>
          <p:nvPr/>
        </p:nvSpPr>
        <p:spPr>
          <a:xfrm>
            <a:off x="4984077" y="3287712"/>
            <a:ext cx="963239" cy="282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12" y="14256"/>
                </a:moveTo>
                <a:lnTo>
                  <a:pt x="10012" y="21600"/>
                </a:lnTo>
                <a:lnTo>
                  <a:pt x="0" y="10800"/>
                </a:lnTo>
                <a:lnTo>
                  <a:pt x="10012" y="0"/>
                </a:lnTo>
                <a:lnTo>
                  <a:pt x="10012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7" tIns="35717" rIns="35717" bIns="35717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364327" y="3919303"/>
            <a:ext cx="827659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usage</a:t>
            </a:r>
          </a:p>
        </p:txBody>
      </p:sp>
      <p:sp>
        <p:nvSpPr>
          <p:cNvPr id="98" name="Shape 98"/>
          <p:cNvSpPr/>
          <p:nvPr/>
        </p:nvSpPr>
        <p:spPr>
          <a:xfrm>
            <a:off x="3214449" y="4006440"/>
            <a:ext cx="2715103" cy="282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52" y="14256"/>
                </a:moveTo>
                <a:lnTo>
                  <a:pt x="3552" y="21600"/>
                </a:lnTo>
                <a:lnTo>
                  <a:pt x="0" y="10800"/>
                </a:lnTo>
                <a:lnTo>
                  <a:pt x="3552" y="0"/>
                </a:lnTo>
                <a:lnTo>
                  <a:pt x="3552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7" tIns="35717" rIns="35717" bIns="35717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582503" y="3508463"/>
            <a:ext cx="850170" cy="582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4715" y="19621"/>
                  <a:pt x="9153" y="16438"/>
                  <a:pt x="13108" y="12200"/>
                </a:cubicBezTo>
                <a:cubicBezTo>
                  <a:pt x="16326" y="8751"/>
                  <a:pt x="19186" y="4642"/>
                  <a:pt x="21600" y="0"/>
                </a:cubicBezTo>
              </a:path>
            </a:pathLst>
          </a:custGeom>
          <a:ln w="25400">
            <a:solidFill>
              <a:srgbClr val="B36AE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559502" y="3232067"/>
            <a:ext cx="653785" cy="860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8430" y="21182"/>
                  <a:pt x="15589" y="16758"/>
                  <a:pt x="17840" y="10574"/>
                </a:cubicBezTo>
                <a:cubicBezTo>
                  <a:pt x="18758" y="8054"/>
                  <a:pt x="18745" y="5382"/>
                  <a:pt x="19800" y="2892"/>
                </a:cubicBezTo>
                <a:cubicBezTo>
                  <a:pt x="20232" y="1873"/>
                  <a:pt x="20837" y="900"/>
                  <a:pt x="21600" y="0"/>
                </a:cubicBezTo>
              </a:path>
            </a:pathLst>
          </a:custGeom>
          <a:ln w="25400">
            <a:solidFill>
              <a:srgbClr val="B36AE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582389" y="3539778"/>
            <a:ext cx="2203135" cy="557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3078" y="18394"/>
                  <a:pt x="6259" y="16982"/>
                  <a:pt x="9441" y="17411"/>
                </a:cubicBezTo>
                <a:cubicBezTo>
                  <a:pt x="13478" y="17955"/>
                  <a:pt x="17957" y="20194"/>
                  <a:pt x="20535" y="8084"/>
                </a:cubicBezTo>
                <a:cubicBezTo>
                  <a:pt x="21036" y="5731"/>
                  <a:pt x="21400" y="2971"/>
                  <a:pt x="21600" y="0"/>
                </a:cubicBezTo>
              </a:path>
            </a:pathLst>
          </a:custGeom>
          <a:ln w="25400">
            <a:solidFill>
              <a:srgbClr val="B36AE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694896" y="2394589"/>
            <a:ext cx="497182" cy="944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29" h="21600" extrusionOk="0">
                <a:moveTo>
                  <a:pt x="15464" y="21600"/>
                </a:moveTo>
                <a:cubicBezTo>
                  <a:pt x="20707" y="17530"/>
                  <a:pt x="21600" y="12167"/>
                  <a:pt x="17791" y="7616"/>
                </a:cubicBezTo>
                <a:cubicBezTo>
                  <a:pt x="14420" y="3588"/>
                  <a:pt x="7777" y="744"/>
                  <a:pt x="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804360" y="1770253"/>
            <a:ext cx="1776668" cy="1570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6" h="20866" extrusionOk="0">
                <a:moveTo>
                  <a:pt x="19282" y="20866"/>
                </a:moveTo>
                <a:cubicBezTo>
                  <a:pt x="20481" y="18330"/>
                  <a:pt x="21202" y="15555"/>
                  <a:pt x="21405" y="12706"/>
                </a:cubicBezTo>
                <a:cubicBezTo>
                  <a:pt x="21600" y="9949"/>
                  <a:pt x="21281" y="7105"/>
                  <a:pt x="19799" y="4875"/>
                </a:cubicBezTo>
                <a:cubicBezTo>
                  <a:pt x="18568" y="3024"/>
                  <a:pt x="16701" y="1873"/>
                  <a:pt x="14732" y="1121"/>
                </a:cubicBezTo>
                <a:cubicBezTo>
                  <a:pt x="9875" y="-734"/>
                  <a:pt x="4534" y="-273"/>
                  <a:pt x="0" y="2393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pic>
        <p:nvPicPr>
          <p:cNvPr id="104" name="Screen Shot 2015-02-06 at 5.48.37 P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50587" y="981404"/>
            <a:ext cx="4400435" cy="242882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1025277" y="1126313"/>
            <a:ext cx="1846452" cy="40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9935" y="740"/>
                  <a:pt x="18276" y="1758"/>
                  <a:pt x="16627" y="3052"/>
                </a:cubicBezTo>
                <a:cubicBezTo>
                  <a:pt x="14604" y="4640"/>
                  <a:pt x="12597" y="6643"/>
                  <a:pt x="10614" y="9054"/>
                </a:cubicBezTo>
                <a:lnTo>
                  <a:pt x="0" y="21600"/>
                </a:lnTo>
              </a:path>
            </a:pathLst>
          </a:custGeom>
          <a:ln w="63500">
            <a:solidFill>
              <a:srgbClr val="B36AE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126028" y="1144372"/>
            <a:ext cx="1727869" cy="756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7227" y="3108"/>
                  <a:pt x="12707" y="5018"/>
                  <a:pt x="8136" y="5690"/>
                </a:cubicBezTo>
                <a:cubicBezTo>
                  <a:pt x="5614" y="6061"/>
                  <a:pt x="2860" y="6464"/>
                  <a:pt x="1417" y="11137"/>
                </a:cubicBezTo>
                <a:cubicBezTo>
                  <a:pt x="1079" y="12230"/>
                  <a:pt x="858" y="13488"/>
                  <a:pt x="771" y="14810"/>
                </a:cubicBezTo>
                <a:lnTo>
                  <a:pt x="0" y="21600"/>
                </a:lnTo>
              </a:path>
            </a:pathLst>
          </a:custGeom>
          <a:ln w="63500">
            <a:solidFill>
              <a:srgbClr val="B36AE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143993" y="1113387"/>
            <a:ext cx="1724542" cy="1176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7938" y="1759"/>
                  <a:pt x="14116" y="2701"/>
                  <a:pt x="10263" y="2792"/>
                </a:cubicBezTo>
                <a:cubicBezTo>
                  <a:pt x="7221" y="2865"/>
                  <a:pt x="3896" y="2669"/>
                  <a:pt x="1882" y="5986"/>
                </a:cubicBezTo>
                <a:cubicBezTo>
                  <a:pt x="482" y="8293"/>
                  <a:pt x="298" y="11528"/>
                  <a:pt x="193" y="14610"/>
                </a:cubicBezTo>
                <a:cubicBezTo>
                  <a:pt x="114" y="16939"/>
                  <a:pt x="50" y="19269"/>
                  <a:pt x="0" y="21600"/>
                </a:cubicBezTo>
              </a:path>
            </a:pathLst>
          </a:custGeom>
          <a:ln w="63500">
            <a:solidFill>
              <a:srgbClr val="B36AE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08" name="Shape 108"/>
          <p:cNvSpPr/>
          <p:nvPr/>
        </p:nvSpPr>
        <p:spPr>
          <a:xfrm flipV="1">
            <a:off x="2645553" y="4318698"/>
            <a:ext cx="1" cy="47131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69454" y="4772616"/>
            <a:ext cx="3792766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Don’t need to use self when </a:t>
            </a:r>
          </a:p>
          <a:p>
            <a:pPr lvl="0">
              <a:defRPr sz="1800"/>
            </a:pPr>
            <a:r>
              <a:rPr sz="2500"/>
              <a:t>using the member function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75493" y="64475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Nick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340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877</Words>
  <Application>Microsoft Office PowerPoint</Application>
  <PresentationFormat>On-screen Show (4:3)</PresentationFormat>
  <Paragraphs>240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Welcome to Python 2 Session #3</vt:lpstr>
      <vt:lpstr>Building Blocks: Classes</vt:lpstr>
      <vt:lpstr>Classes and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Extended Exercise 4</vt:lpstr>
      <vt:lpstr>PowerPoint Presentation</vt:lpstr>
      <vt:lpstr>PowerPoint Presentation</vt:lpstr>
      <vt:lpstr>PowerPoint Presentation</vt:lpstr>
      <vt:lpstr>PowerPoint Presentation</vt:lpstr>
      <vt:lpstr>Extended Exercise 5</vt:lpstr>
      <vt:lpstr>PowerPoint Presentation</vt:lpstr>
      <vt:lpstr>Extended Exercise 6</vt:lpstr>
      <vt:lpstr>PowerPoint Presentation</vt:lpstr>
      <vt:lpstr>Homework #1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mjp</dc:creator>
  <cp:lastModifiedBy>purcaro@gmail.com</cp:lastModifiedBy>
  <cp:revision>346</cp:revision>
  <dcterms:created xsi:type="dcterms:W3CDTF">2006-08-16T00:00:00Z</dcterms:created>
  <dcterms:modified xsi:type="dcterms:W3CDTF">2015-02-17T01:14:18Z</dcterms:modified>
</cp:coreProperties>
</file>