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15" r:id="rId13"/>
    <p:sldId id="260" r:id="rId14"/>
    <p:sldId id="267" r:id="rId15"/>
    <p:sldId id="268" r:id="rId16"/>
    <p:sldId id="262" r:id="rId17"/>
    <p:sldId id="272" r:id="rId18"/>
    <p:sldId id="273" r:id="rId19"/>
    <p:sldId id="274" r:id="rId20"/>
    <p:sldId id="277" r:id="rId21"/>
    <p:sldId id="278" r:id="rId22"/>
    <p:sldId id="313" r:id="rId23"/>
    <p:sldId id="261" r:id="rId24"/>
    <p:sldId id="276" r:id="rId25"/>
    <p:sldId id="280" r:id="rId26"/>
    <p:sldId id="323" r:id="rId27"/>
    <p:sldId id="316" r:id="rId28"/>
    <p:sldId id="282" r:id="rId29"/>
    <p:sldId id="281" r:id="rId30"/>
    <p:sldId id="284" r:id="rId31"/>
    <p:sldId id="286" r:id="rId32"/>
    <p:sldId id="287" r:id="rId33"/>
    <p:sldId id="275" r:id="rId34"/>
    <p:sldId id="288" r:id="rId35"/>
    <p:sldId id="289" r:id="rId36"/>
    <p:sldId id="292" r:id="rId37"/>
    <p:sldId id="293" r:id="rId38"/>
    <p:sldId id="302" r:id="rId39"/>
    <p:sldId id="303" r:id="rId40"/>
    <p:sldId id="304" r:id="rId41"/>
    <p:sldId id="305" r:id="rId42"/>
    <p:sldId id="295" r:id="rId43"/>
    <p:sldId id="296" r:id="rId44"/>
    <p:sldId id="297" r:id="rId45"/>
    <p:sldId id="299" r:id="rId46"/>
    <p:sldId id="298" r:id="rId47"/>
    <p:sldId id="294" r:id="rId48"/>
    <p:sldId id="30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4" autoAdjust="0"/>
    <p:restoredTop sz="94660"/>
  </p:normalViewPr>
  <p:slideViewPr>
    <p:cSldViewPr>
      <p:cViewPr varScale="1">
        <p:scale>
          <a:sx n="70" d="100"/>
          <a:sy n="70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B9861-DF8A-4989-BCBE-D02F3F9F803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3E302-3145-4818-9E5D-6D7530A4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3E302-3145-4818-9E5D-6D7530A42E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C53-30E2-4CD1-A785-CAE9BED332C3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7672-B2C0-49D3-A983-2688B32CF863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CDC0-7719-4CE0-87CD-434E6CB56A31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67BC-6A16-4548-BBAA-6451967CFEA1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6C3-5C25-4126-8326-9A5AA4A70B4D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7595-A5DF-4172-9BCD-F99810AB787D}" type="datetime1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2D7-14A7-4750-A8D9-DA93EEC02964}" type="datetime1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3482-3833-427B-A7B4-A8217E82ED87}" type="datetime1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DFDE-C8A4-4CDF-A1CB-4B2360ABBCC3}" type="datetime1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801-E727-4E18-AC7A-FB9B35A4B769}" type="datetime1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3021-167C-4B7C-929D-8A50359197FF}" type="datetime1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50E3-D27E-42A1-9E9F-2390D09213B7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tutorial/datastructur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os.path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genome.ucsc.edu/FAQ/FAQformat.html#format12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381000"/>
            <a:ext cx="5791200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Welcome to</a:t>
            </a:r>
            <a:br>
              <a:rPr lang="en-US" dirty="0" smtClean="0"/>
            </a:br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Python 2</a:t>
            </a:r>
            <a:b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Session #</a:t>
            </a:r>
            <a:r>
              <a:rPr lang="en-US" dirty="0" smtClean="0"/>
              <a:t>1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Michael Purcaro &amp; The GSBS </a:t>
            </a:r>
            <a:r>
              <a:rPr lang="en-US" dirty="0" err="1" smtClean="0"/>
              <a:t>Bootstrappers</a:t>
            </a:r>
            <a:endParaRPr lang="en-US" dirty="0" smtClean="0"/>
          </a:p>
          <a:p>
            <a:r>
              <a:rPr lang="en-US" dirty="0" smtClean="0"/>
              <a:t>February 2014</a:t>
            </a:r>
          </a:p>
          <a:p>
            <a:r>
              <a:rPr lang="en-US" dirty="0" smtClean="0"/>
              <a:t>michael.purcaro@umassmed.edu</a:t>
            </a:r>
          </a:p>
        </p:txBody>
      </p:sp>
      <p:pic>
        <p:nvPicPr>
          <p:cNvPr id="1026" name="Picture 2" descr="C:\Users\mjp\Dropbox (UMASS MED - BIB)\5 python 2\boot clips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152400"/>
            <a:ext cx="2986565" cy="442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36491"/>
              </p:ext>
            </p:extLst>
          </p:nvPr>
        </p:nvGraphicFramePr>
        <p:xfrm>
          <a:off x="685800" y="2590800"/>
          <a:ext cx="33528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/>
                <a:gridCol w="1117600"/>
                <a:gridCol w="111760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Processors prefer to operate in terms of these blocks of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13" y="41148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4130" y="217753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10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80196"/>
              </p:ext>
            </p:extLst>
          </p:nvPr>
        </p:nvGraphicFramePr>
        <p:xfrm>
          <a:off x="685800" y="2590800"/>
          <a:ext cx="33528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/>
                <a:gridCol w="1117600"/>
                <a:gridCol w="111760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Processors prefer to operate in terms of these blocks of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13" y="41148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34388"/>
              </p:ext>
            </p:extLst>
          </p:nvPr>
        </p:nvGraphicFramePr>
        <p:xfrm>
          <a:off x="4572000" y="2590800"/>
          <a:ext cx="426720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1168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4130" y="217753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139971"/>
            <a:ext cx="235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2 </a:t>
            </a:r>
            <a:r>
              <a:rPr lang="en-US" dirty="0" smtClean="0">
                <a:sym typeface="Wingdings" panose="05000000000000000000" pitchFamily="2" charset="2"/>
              </a:rPr>
              <a:t> 8 bit integers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26517"/>
              </p:ext>
            </p:extLst>
          </p:nvPr>
        </p:nvGraphicFramePr>
        <p:xfrm>
          <a:off x="1905000" y="2057400"/>
          <a:ext cx="426720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1168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09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216134"/>
            <a:ext cx="404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is too large to fit in memory given!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177025" y="5718412"/>
            <a:ext cx="429697" cy="49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1985" y="340691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take up a certain amount of space in memory</a:t>
            </a:r>
          </a:p>
          <a:p>
            <a:r>
              <a:rPr lang="en-US" dirty="0" smtClean="0"/>
              <a:t>Two fundamental types in python</a:t>
            </a:r>
          </a:p>
          <a:p>
            <a:pPr lvl="1"/>
            <a:r>
              <a:rPr lang="en-US" dirty="0" smtClean="0"/>
              <a:t>Integers (</a:t>
            </a:r>
            <a:r>
              <a:rPr lang="en-US" dirty="0" err="1" smtClean="0"/>
              <a:t>ints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Decimal (float)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type(1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type(1.2)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Numbers take up a certain amount of space in memory</a:t>
            </a:r>
          </a:p>
          <a:p>
            <a:r>
              <a:rPr lang="en-US" dirty="0" smtClean="0"/>
              <a:t>Two fundamental types in python</a:t>
            </a:r>
          </a:p>
          <a:p>
            <a:pPr lvl="1"/>
            <a:r>
              <a:rPr lang="en-US" dirty="0" smtClean="0"/>
              <a:t>Integers (</a:t>
            </a:r>
            <a:r>
              <a:rPr lang="en-US" dirty="0" err="1" smtClean="0"/>
              <a:t>ints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Decimal (float)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type(1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&lt;type '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type(1.2)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 'float'&gt;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Size in memory limits precision of number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"1+2 = ", 1+2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"1e100 + 2e100 = ", 1e100 + 2e100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"1e400 + 2e400 = ", 1e400 + 2e400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"1e-100 + 2e-100 = ", 1e-100 + 2e-100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"1e-400 + 2e-400 = ", 1e-400 + 2e-400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Size in memory limits precision of number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 "1+2 = ", 1+2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1+2 = 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 "1e100 + 2e100 = ", 1e100 +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2e100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1e100 + 2e100 = 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3e+100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 "1e400 + 2e400 = ", 1e400 + 2e400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1e400 + 2e400 =  </a:t>
            </a:r>
            <a:r>
              <a:rPr lang="en-US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endParaRPr lang="en-US" sz="2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 "1e-100 + 2e-100 = ", 1e-100 +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2e-100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1e-100 + 2e-100 = 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3e-100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 "1e-400 + 2e-400 = ", 1e-400 +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2e-400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1e-400 + 2e-400 = 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en-US" sz="22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0" y="3805535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wrong!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6248400"/>
            <a:ext cx="10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wrong!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Arbitrary precision numbers possible!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mjp\Dropbox (UMASS MED - BIB)\5 python 2\Lecture 1\files\wolfram alph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60"/>
          <a:stretch/>
        </p:blipFill>
        <p:spPr bwMode="auto">
          <a:xfrm>
            <a:off x="22538" y="1676400"/>
            <a:ext cx="877874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Arbitrary precision </a:t>
            </a:r>
            <a:r>
              <a:rPr lang="en-US" dirty="0" smtClean="0"/>
              <a:t>numbers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gmpy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('1e100')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('2e100') =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('1e100')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('1e400')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('2e400') =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('1e400')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('2e400')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('1e-100')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('2e-100') =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('1e-100')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('2e-100')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('1e-400')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('2e-400') =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('1e-400')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('2e-400')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Arbitrary precision numbers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gmpy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('1e100')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('2e100') =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('1e100')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('1e100') +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('2e100') =  3.e100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('1e400')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('2e400') =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('1e400')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('2e400')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('1e400') +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('2e400') =  3.e400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('1e-100')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('2e-100') =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('1e-100')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('2e-100')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('1e-100') +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('2e-100') =  3.e-100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('1e-400')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('2e-400') = 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('1e-400')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('2e-400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('1e-400') +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mpf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('2e-400') =  3.e-400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2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examples in Lecture1/nums.py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6 sessions</a:t>
            </a:r>
          </a:p>
          <a:p>
            <a:pPr lvl="1"/>
            <a:r>
              <a:rPr lang="en-US" dirty="0" smtClean="0"/>
              <a:t>Review of Python 1</a:t>
            </a:r>
          </a:p>
          <a:p>
            <a:pPr lvl="1"/>
            <a:r>
              <a:rPr lang="en-US" dirty="0" smtClean="0"/>
              <a:t>Object orientation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Data structures </a:t>
            </a:r>
          </a:p>
          <a:p>
            <a:pPr lvl="1"/>
            <a:r>
              <a:rPr lang="en-US" dirty="0" smtClean="0"/>
              <a:t>Regular Expressions 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Working on cluster </a:t>
            </a:r>
          </a:p>
          <a:p>
            <a:r>
              <a:rPr lang="en-US" dirty="0" smtClean="0"/>
              <a:t>Work w/ real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/>
              <a:t>bioinfo.umassmed.edu/</a:t>
            </a:r>
            <a:r>
              <a:rPr lang="en-US" sz="2600" dirty="0" err="1"/>
              <a:t>bootstrappers</a:t>
            </a:r>
            <a:r>
              <a:rPr lang="en-US" sz="2600" dirty="0"/>
              <a:t>/</a:t>
            </a:r>
            <a:r>
              <a:rPr lang="en-US" sz="2600" dirty="0" err="1"/>
              <a:t>bootstrappers</a:t>
            </a:r>
            <a:r>
              <a:rPr lang="en-US" sz="2600" dirty="0"/>
              <a:t>-courses/python2/lecture1/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aren’t all numbers arbitrary precision?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81778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Size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Many complex and subtle floating point issues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aren’t all numbers arbitrary precision?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81778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Size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Many complex and subtle floating point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377"/>
            <a:ext cx="8997637" cy="239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aren’t all numbers arbitrary precision?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81778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Size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Many complex and subtle floating point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377"/>
            <a:ext cx="8997637" cy="239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2600" y="5925234"/>
            <a:ext cx="2909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94 pages long!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set of blocks in memory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[]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set of blocks in memory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[]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set of blocks in memory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[]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set of blocks in memory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[]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9, 8, 7, 6, 5, 4, 3, 2, 1, 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0-based indexing (list of length 10)</a:t>
            </a:r>
          </a:p>
          <a:p>
            <a:endParaRPr lang="en-US" sz="3600" dirty="0"/>
          </a:p>
          <a:p>
            <a:endParaRPr lang="en-US" sz="3600" dirty="0" smtClean="0"/>
          </a:p>
          <a:p>
            <a:pPr lvl="1"/>
            <a:r>
              <a:rPr lang="en-US" sz="3200" dirty="0" smtClean="0"/>
              <a:t>Python, C, C++, Java, </a:t>
            </a:r>
            <a:r>
              <a:rPr lang="en-US" sz="3200" dirty="0" err="1" smtClean="0"/>
              <a:t>Javascript</a:t>
            </a:r>
            <a:endParaRPr lang="en-US" sz="3200" dirty="0"/>
          </a:p>
          <a:p>
            <a:r>
              <a:rPr lang="en-US" sz="3600" dirty="0" smtClean="0"/>
              <a:t>1-based indexing (list of length 10)</a:t>
            </a:r>
          </a:p>
          <a:p>
            <a:endParaRPr lang="en-US" sz="3600" dirty="0"/>
          </a:p>
          <a:p>
            <a:endParaRPr lang="en-US" sz="3600" dirty="0" smtClean="0"/>
          </a:p>
          <a:p>
            <a:pPr lvl="1"/>
            <a:r>
              <a:rPr lang="en-US" sz="3200" dirty="0" smtClean="0"/>
              <a:t>R, MATLAB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48073"/>
              </p:ext>
            </p:extLst>
          </p:nvPr>
        </p:nvGraphicFramePr>
        <p:xfrm>
          <a:off x="10668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821" y="2219193"/>
            <a:ext cx="193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Starts at index of 0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1201003" y="2588525"/>
            <a:ext cx="0" cy="30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2185789"/>
            <a:ext cx="184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Ends at index of 9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6561104" y="2555121"/>
            <a:ext cx="45878" cy="30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06576"/>
              </p:ext>
            </p:extLst>
          </p:nvPr>
        </p:nvGraphicFramePr>
        <p:xfrm>
          <a:off x="1353403" y="5562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9424" y="4809993"/>
            <a:ext cx="193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Starts at index of 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1487606" y="5179325"/>
            <a:ext cx="0" cy="30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25403" y="4776589"/>
            <a:ext cx="19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Ends at index of 10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893585" y="5145921"/>
            <a:ext cx="12632" cy="30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[1, 1, 2, 3, 5, 8, 13, 21]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v[0]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v[-1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v[1:2]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v[::-1]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24600"/>
            <a:ext cx="780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docs.python.org/2/tutorial/datastructures.html</a:t>
            </a:r>
            <a:r>
              <a:rPr lang="en-US" dirty="0" smtClean="0"/>
              <a:t> for document on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[1, 1, 2, 3, 5, 8, 13, 21]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v[-1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Layers of Abstraction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6596390"/>
            <a:ext cx="548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Based on http</a:t>
            </a:r>
            <a:r>
              <a:rPr lang="en-US" sz="1100" dirty="0"/>
              <a:t>://www.cise.ufl.edu/~mssz/CompOrg/Figure1.1-LevelsOfAbstractn.gif</a:t>
            </a:r>
          </a:p>
        </p:txBody>
      </p:sp>
      <p:pic>
        <p:nvPicPr>
          <p:cNvPr id="1027" name="Picture 3" descr="C:\Users\mjp\Dropbox (UMASS MED - BIB)\5 python 2\Lecture 1\files\Figure1.1-LevelsOfAbstract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82000" cy="56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[1, 1, 2, 3, 5, 8, 13, 21]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v[1:2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v[::-1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[21, 13, 8, 5, 3, 2, 1, 1]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191555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[inclusive, exclusive)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3429000"/>
            <a:ext cx="1822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or </a:t>
            </a:r>
            <a:r>
              <a:rPr lang="en-US" sz="2400" dirty="0" err="1" smtClean="0">
                <a:solidFill>
                  <a:srgbClr val="FF0000"/>
                </a:solidFill>
              </a:rPr>
              <a:t>v.reverse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[1, 1, 2, 3, 5, 8, 13, 21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v[3:5]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v[0] = 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v[1] = [1,1,2]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[1, 1, 2, 3, 5, 8, 13, 21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v[3:5]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 5]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[100, 5]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[1,1,2]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v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[100, [1, 1, 2]]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Essentially (if not exactly) a list of characters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 World!"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 World!\n"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s[0:5]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s[0:5]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"HELLO!"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Essentially (if not exactly) a list of characters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 World!"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 World!\n"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s[0:5]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Essentially (</a:t>
            </a:r>
            <a:r>
              <a:rPr lang="en-US" i="1" dirty="0" smtClean="0"/>
              <a:t>if not exactly</a:t>
            </a:r>
            <a:r>
              <a:rPr lang="en-US" dirty="0" smtClean="0"/>
              <a:t>) a list of characters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 World!\n"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s[0:5]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"HELLO!"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b="1" dirty="0" err="1">
                <a:solidFill>
                  <a:schemeClr val="accent1"/>
                </a:solidFill>
              </a:rPr>
              <a:t>Traceback</a:t>
            </a:r>
            <a:r>
              <a:rPr lang="en-US" sz="2600" b="1" dirty="0">
                <a:solidFill>
                  <a:schemeClr val="accent1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1"/>
                </a:solidFill>
              </a:rPr>
              <a:t>  File "./strings.py", line 9, in &lt;module&gt;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1"/>
                </a:solidFill>
              </a:rPr>
              <a:t>    s[0:4] = "HELLO!"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chemeClr val="accent1"/>
                </a:solidFill>
              </a:rPr>
              <a:t>TypeError</a:t>
            </a:r>
            <a:r>
              <a:rPr lang="en-US" sz="2600" b="1" dirty="0">
                <a:solidFill>
                  <a:schemeClr val="accent1"/>
                </a:solidFill>
              </a:rPr>
              <a:t>: '</a:t>
            </a:r>
            <a:r>
              <a:rPr lang="en-US" sz="2600" b="1" dirty="0" err="1">
                <a:solidFill>
                  <a:schemeClr val="accent1"/>
                </a:solidFill>
              </a:rPr>
              <a:t>str</a:t>
            </a:r>
            <a:r>
              <a:rPr lang="en-US" sz="2600" b="1" dirty="0">
                <a:solidFill>
                  <a:schemeClr val="accent1"/>
                </a:solidFill>
              </a:rPr>
              <a:t>' object does not support item assignment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Essentially (</a:t>
            </a:r>
            <a:r>
              <a:rPr lang="en-US" i="1" dirty="0" smtClean="0"/>
              <a:t>if not exactly</a:t>
            </a:r>
            <a:r>
              <a:rPr lang="en-US" dirty="0" smtClean="0"/>
              <a:t>) a list of characters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 World!\n"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"HELLO!" + s[5:-1]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Essentially (</a:t>
            </a:r>
            <a:r>
              <a:rPr lang="en-US" i="1" dirty="0" smtClean="0"/>
              <a:t>if not exactly</a:t>
            </a:r>
            <a:r>
              <a:rPr lang="en-US" dirty="0" smtClean="0"/>
              <a:t>) a list of characters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 World!\n"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"HELLO!" + s[5:-1]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 World!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 World!"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 World!"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['Hello', 'World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['Hell', ' W', '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rld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!']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Layers of Abstraction</a:t>
            </a:r>
            <a:endParaRPr lang="en-US" dirty="0"/>
          </a:p>
        </p:txBody>
      </p:sp>
      <p:pic>
        <p:nvPicPr>
          <p:cNvPr id="2051" name="Picture 3" descr="C:\Users\mjp\Dropbox (UMASS MED - BIB)\5 python 2\Lecture 1\files\Figure1.1-LevelsOfAbstractn - Pyth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199"/>
            <a:ext cx="8915400" cy="596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"2015"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s == 2015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s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(2015)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"2015"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s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s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(2015)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docs.python.org/2/library/os.path.html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os</a:t>
            </a:r>
            <a:r>
              <a:rPr lang="en-US" dirty="0" smtClean="0"/>
              <a:t> is a Python module: code that can be imported and used w/ your own programs)</a:t>
            </a:r>
          </a:p>
          <a:p>
            <a:r>
              <a:rPr lang="en-US" dirty="0" smtClean="0"/>
              <a:t>Get home folder: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homeFolder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os.path.expanduser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("~")</a:t>
            </a:r>
          </a:p>
          <a:p>
            <a:r>
              <a:rPr lang="en-US" dirty="0" smtClean="0"/>
              <a:t>Get absolute path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homeFolder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os.path.abspath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homeFolder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Append a folder (or file) name to path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python2folder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homeFolder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"python_2")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files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Make directories if needed: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SimSun"/>
                <a:cs typeface="Times New Roman"/>
              </a:rPr>
              <a:t> </a:t>
            </a:r>
            <a:endParaRPr lang="en-US" sz="1600" dirty="0">
              <a:ea typeface="SimSu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import</a:t>
            </a: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22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</a:t>
            </a: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errno</a:t>
            </a:r>
            <a:endParaRPr lang="en-US" sz="19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def</a:t>
            </a:r>
            <a:r>
              <a:rPr lang="en-US" sz="22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mkdir_p</a:t>
            </a: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(path):</a:t>
            </a:r>
            <a:endParaRPr lang="en-US" sz="19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2200" i="1" dirty="0">
                <a:solidFill>
                  <a:srgbClr val="40808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# from http://stackoverflow.com/a/600612</a:t>
            </a:r>
            <a:endParaRPr lang="en-US" sz="19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try</a:t>
            </a: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:</a:t>
            </a:r>
            <a:endParaRPr lang="en-US" sz="19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22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2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makedirs</a:t>
            </a: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(path)</a:t>
            </a:r>
            <a:endParaRPr lang="en-US" sz="19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except</a:t>
            </a: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D2413A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OSError</a:t>
            </a: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as</a:t>
            </a: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exc</a:t>
            </a: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: </a:t>
            </a:r>
            <a:r>
              <a:rPr lang="en-US" sz="2200" i="1" dirty="0">
                <a:solidFill>
                  <a:srgbClr val="40808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# Python &gt;2.5</a:t>
            </a:r>
            <a:endParaRPr lang="en-US" sz="19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exc</a:t>
            </a:r>
            <a:r>
              <a:rPr lang="en-US" sz="18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errno</a:t>
            </a:r>
            <a:r>
              <a:rPr lang="en-US" sz="18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==</a:t>
            </a:r>
            <a:r>
              <a:rPr lang="en-US" sz="18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errno</a:t>
            </a:r>
            <a:r>
              <a:rPr lang="en-US" sz="18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EEXIST</a:t>
            </a:r>
            <a:r>
              <a:rPr lang="en-US" sz="18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AA22FF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8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18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isdir</a:t>
            </a:r>
            <a:r>
              <a:rPr lang="en-US" sz="18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(path):</a:t>
            </a:r>
            <a:endParaRPr lang="en-US" sz="19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   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pass</a:t>
            </a:r>
            <a:endParaRPr lang="en-US" sz="19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else</a:t>
            </a:r>
            <a:r>
              <a:rPr lang="en-US" sz="22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raise</a:t>
            </a:r>
            <a:endParaRPr lang="en-US" sz="19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make a folder for 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import</a:t>
            </a:r>
            <a:r>
              <a:rPr lang="en-US" sz="16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6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errno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mkdir_p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(path):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rgbClr val="40808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# from http://stackoverflow.com/a/600612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try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makedirs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(path)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except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D2413A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OSError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as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exc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: </a:t>
            </a:r>
            <a:r>
              <a:rPr lang="en-US" sz="1600" i="1" dirty="0">
                <a:solidFill>
                  <a:srgbClr val="40808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# Python &gt;2.5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exc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errno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==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errno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EEXIST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AA22FF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isdir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(path):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pass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raise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homeFolder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abspath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expanduser</a:t>
            </a:r>
            <a:r>
              <a:rPr lang="en-US" sz="16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"~"</a:t>
            </a:r>
            <a:r>
              <a:rPr lang="en-US" sz="16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desktopFolder</a:t>
            </a:r>
            <a:r>
              <a:rPr lang="en-US" sz="16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os.path.join</a:t>
            </a:r>
            <a:r>
              <a:rPr lang="en-US" sz="16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homeFolder</a:t>
            </a:r>
            <a:r>
              <a:rPr lang="en-US" sz="16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Desktop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python2folder </a:t>
            </a:r>
            <a:r>
              <a:rPr lang="en-US" sz="16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600" dirty="0" err="1" smtClean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1600" dirty="0" err="1" smtClean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desktopFolder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"python_2"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lecture1folder </a:t>
            </a:r>
            <a:r>
              <a:rPr lang="en-US" sz="16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join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(python2folder, 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"lecture_1"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print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"today's lecture folder location will be:"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lecture1folder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mkdir_p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(lecture1folder)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</a:t>
            </a:r>
            <a:r>
              <a:rPr lang="en-US" sz="20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= “http://someaddress.com/fileName.txt”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fileName</a:t>
            </a:r>
            <a:r>
              <a:rPr lang="en-US" sz="20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basename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fnp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join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(lecture1folder,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fileName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"going to download"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fileName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"from"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 </a:t>
            </a:r>
            <a:endParaRPr lang="en-US" sz="2000" dirty="0" smtClean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import </a:t>
            </a:r>
            <a:r>
              <a:rPr lang="en-US" sz="2000" dirty="0" err="1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urllib</a:t>
            </a:r>
            <a:endParaRPr lang="en-US" sz="20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urllib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URLopener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retrieve(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fnp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large file line-by-line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with</a:t>
            </a:r>
            <a:r>
              <a:rPr lang="en-US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open</a:t>
            </a:r>
            <a:r>
              <a:rPr lang="en-US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fileNameAndPath</a:t>
            </a:r>
            <a:r>
              <a:rPr lang="en-US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f:</a:t>
            </a:r>
            <a:endParaRPr lang="en-US" sz="2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line </a:t>
            </a:r>
            <a:r>
              <a:rPr lang="en-US" b="1" dirty="0">
                <a:solidFill>
                  <a:srgbClr val="AA22FF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f:</a:t>
            </a:r>
            <a:endParaRPr lang="en-US" sz="2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		print</a:t>
            </a:r>
            <a:r>
              <a:rPr lang="en-US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line</a:t>
            </a:r>
            <a:endParaRPr lang="en-US" sz="2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Goal: count how many signal peaks are present in processed ENCODE ChIP-seq data on chromosome 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url: http://</a:t>
            </a:r>
            <a:r>
              <a:rPr lang="en-US" sz="2000" dirty="0" smtClean="0"/>
              <a:t>bib3.umassmed.edu</a:t>
            </a:r>
            <a:r>
              <a:rPr lang="en-US" sz="2000" dirty="0"/>
              <a:t>/~</a:t>
            </a:r>
            <a:r>
              <a:rPr lang="en-US" sz="2000" dirty="0" smtClean="0"/>
              <a:t>purcarom/Python2/Lecture1/ENCFF002COQ.narrowPeak</a:t>
            </a:r>
            <a:endParaRPr lang="en-US" sz="2000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File format: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genome.ucsc.edu/FAQ/FAQformat.html#format12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 hint: between 2000 and 3000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Modify code from Extended Exercise 1 to count what percentage of chromosome 7 (assume hg19) is covered by peaks.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 of </a:t>
            </a:r>
            <a:r>
              <a:rPr lang="en-US" dirty="0" smtClean="0"/>
              <a:t>chr7 in hg19: 159138663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Length of HG19 chromosomes in </a:t>
            </a:r>
            <a:r>
              <a:rPr lang="en-US" dirty="0" smtClean="0"/>
              <a:t>hg19.chrom.sizes in </a:t>
            </a:r>
            <a:r>
              <a:rPr lang="en-US" sz="1800" dirty="0"/>
              <a:t>bioinfo.umassmed.edu/</a:t>
            </a:r>
            <a:r>
              <a:rPr lang="en-US" sz="1800" dirty="0" err="1"/>
              <a:t>bootstrappers</a:t>
            </a:r>
            <a:r>
              <a:rPr lang="en-US" sz="1800" dirty="0"/>
              <a:t>/</a:t>
            </a:r>
            <a:r>
              <a:rPr lang="en-US" sz="1800" dirty="0" err="1"/>
              <a:t>bootstrappers</a:t>
            </a:r>
            <a:r>
              <a:rPr lang="en-US" sz="1800" dirty="0"/>
              <a:t>-courses/python2/lecture1</a:t>
            </a:r>
            <a:r>
              <a:rPr lang="en-US" sz="1800" dirty="0" smtClean="0"/>
              <a:t>/</a:t>
            </a:r>
            <a:r>
              <a:rPr lang="en-US" dirty="0" smtClean="0"/>
              <a:t>)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Answer hint</a:t>
            </a:r>
            <a:r>
              <a:rPr lang="en-US" dirty="0" smtClean="0"/>
              <a:t>: &lt;5%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98934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Memory: Addressing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034139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Memory: Addressing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971398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33600" y="5754469"/>
            <a:ext cx="516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“data </a:t>
            </a:r>
            <a:r>
              <a:rPr lang="en-US" sz="3600" dirty="0"/>
              <a:t>structure </a:t>
            </a:r>
            <a:r>
              <a:rPr lang="en-US" sz="3600" dirty="0" smtClean="0"/>
              <a:t>alignment”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48768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units = bits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Memory: Addressing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163199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6400800" y="4572000"/>
            <a:ext cx="1447800" cy="1143000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5791200"/>
            <a:ext cx="522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size  limited by system, number of programs </a:t>
            </a:r>
          </a:p>
          <a:p>
            <a:r>
              <a:rPr lang="en-US" dirty="0" smtClean="0"/>
              <a:t>running, etc.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92056"/>
              </p:ext>
            </p:extLst>
          </p:nvPr>
        </p:nvGraphicFramePr>
        <p:xfrm>
          <a:off x="685800" y="2590800"/>
          <a:ext cx="33528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/>
                <a:gridCol w="1117600"/>
                <a:gridCol w="1117600"/>
              </a:tblGrid>
              <a:tr h="1143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Processors prefer to operate in terms of these blocks of memory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13" y="41148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1981200"/>
            <a:ext cx="347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adding two 3 digit </a:t>
            </a:r>
            <a:r>
              <a:rPr lang="en-US" dirty="0" err="1" smtClean="0"/>
              <a:t>intgers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1936</Words>
  <Application>Microsoft Office PowerPoint</Application>
  <PresentationFormat>On-screen Show (4:3)</PresentationFormat>
  <Paragraphs>571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Welcome to Python 2 Session #1</vt:lpstr>
      <vt:lpstr>Welcome and Structure</vt:lpstr>
      <vt:lpstr>Layers of Abstraction</vt:lpstr>
      <vt:lpstr>Layers of Abstraction</vt:lpstr>
      <vt:lpstr>Computer Memory</vt:lpstr>
      <vt:lpstr>Computer Memory: Addressing</vt:lpstr>
      <vt:lpstr>Computer Memory: Addressing</vt:lpstr>
      <vt:lpstr>Computer Memory: Addressing</vt:lpstr>
      <vt:lpstr>Processors prefer to operate in terms of these blocks of memory</vt:lpstr>
      <vt:lpstr>Processors prefer to operate in terms of these blocks of memory</vt:lpstr>
      <vt:lpstr>Processors prefer to operate in terms of these blocks of memory</vt:lpstr>
      <vt:lpstr>Overflow</vt:lpstr>
      <vt:lpstr>Building Blocks: Numbers</vt:lpstr>
      <vt:lpstr>Building Blocks: Numbers</vt:lpstr>
      <vt:lpstr>Size in memory limits precision of number types</vt:lpstr>
      <vt:lpstr>Size in memory limits precision of number types</vt:lpstr>
      <vt:lpstr>Arbitrary precision numbers possible!</vt:lpstr>
      <vt:lpstr>Arbitrary precision numbers in Python</vt:lpstr>
      <vt:lpstr>Arbitrary precision numbers in Python</vt:lpstr>
      <vt:lpstr>Why aren’t all numbers arbitrary precision?</vt:lpstr>
      <vt:lpstr>Why aren’t all numbers arbitrary precision?</vt:lpstr>
      <vt:lpstr>Why aren’t all numbers arbitrary precision?</vt:lpstr>
      <vt:lpstr>Building Blocks: Lists</vt:lpstr>
      <vt:lpstr>Building Blocks: Lists</vt:lpstr>
      <vt:lpstr>Building Blocks: Lists</vt:lpstr>
      <vt:lpstr>Building Blocks: Lists</vt:lpstr>
      <vt:lpstr>Building Blocks: Lists</vt:lpstr>
      <vt:lpstr>Building Blocks: Lists</vt:lpstr>
      <vt:lpstr>Building Blocks: Lists</vt:lpstr>
      <vt:lpstr>Building Blocks: Lists</vt:lpstr>
      <vt:lpstr>Building Blocks: Lists</vt:lpstr>
      <vt:lpstr>Building Blocks: Lists</vt:lpstr>
      <vt:lpstr>Building Blocks: Strings</vt:lpstr>
      <vt:lpstr>Building Blocks: Strings</vt:lpstr>
      <vt:lpstr>Building Blocks: Strings</vt:lpstr>
      <vt:lpstr>Building Blocks: Strings</vt:lpstr>
      <vt:lpstr>Building Blocks: Strings</vt:lpstr>
      <vt:lpstr>Building Blocks: Strings</vt:lpstr>
      <vt:lpstr>Building Blocks: Strings</vt:lpstr>
      <vt:lpstr>Building Blocks: Strings</vt:lpstr>
      <vt:lpstr>Building Blocks: Strings</vt:lpstr>
      <vt:lpstr>Dealing with files and folders</vt:lpstr>
      <vt:lpstr>Dealing with files and folders</vt:lpstr>
      <vt:lpstr>Example: make a folder for today’s lecture</vt:lpstr>
      <vt:lpstr>Downloading a file</vt:lpstr>
      <vt:lpstr>Reading a large file line-by-line</vt:lpstr>
      <vt:lpstr>Extended Exercise 1</vt:lpstr>
      <vt:lpstr>Extended 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mjp</dc:creator>
  <cp:lastModifiedBy>purcaro@gmail.com</cp:lastModifiedBy>
  <cp:revision>206</cp:revision>
  <dcterms:created xsi:type="dcterms:W3CDTF">2006-08-16T00:00:00Z</dcterms:created>
  <dcterms:modified xsi:type="dcterms:W3CDTF">2015-02-04T21:12:04Z</dcterms:modified>
</cp:coreProperties>
</file>