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94" r:id="rId3"/>
    <p:sldId id="308" r:id="rId4"/>
    <p:sldId id="290" r:id="rId5"/>
    <p:sldId id="291" r:id="rId6"/>
    <p:sldId id="336" r:id="rId7"/>
    <p:sldId id="301" r:id="rId8"/>
    <p:sldId id="323" r:id="rId9"/>
    <p:sldId id="324" r:id="rId10"/>
    <p:sldId id="328" r:id="rId11"/>
    <p:sldId id="329" r:id="rId12"/>
    <p:sldId id="330" r:id="rId13"/>
    <p:sldId id="331" r:id="rId14"/>
    <p:sldId id="332" r:id="rId15"/>
    <p:sldId id="334" r:id="rId16"/>
    <p:sldId id="325" r:id="rId17"/>
    <p:sldId id="333" r:id="rId18"/>
    <p:sldId id="326" r:id="rId19"/>
    <p:sldId id="335" r:id="rId20"/>
    <p:sldId id="327" r:id="rId21"/>
    <p:sldId id="337" r:id="rId22"/>
    <p:sldId id="338" r:id="rId23"/>
    <p:sldId id="300" r:id="rId24"/>
    <p:sldId id="340" r:id="rId25"/>
    <p:sldId id="339" r:id="rId26"/>
    <p:sldId id="311" r:id="rId27"/>
    <p:sldId id="341" r:id="rId28"/>
    <p:sldId id="317" r:id="rId29"/>
    <p:sldId id="310" r:id="rId30"/>
    <p:sldId id="342" r:id="rId31"/>
    <p:sldId id="343" r:id="rId32"/>
    <p:sldId id="307" r:id="rId33"/>
    <p:sldId id="312" r:id="rId34"/>
    <p:sldId id="318" r:id="rId35"/>
    <p:sldId id="319" r:id="rId36"/>
    <p:sldId id="320" r:id="rId37"/>
    <p:sldId id="321" r:id="rId38"/>
    <p:sldId id="322" r:id="rId39"/>
    <p:sldId id="309" r:id="rId40"/>
    <p:sldId id="314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14" autoAdjust="0"/>
    <p:restoredTop sz="94660"/>
  </p:normalViewPr>
  <p:slideViewPr>
    <p:cSldViewPr>
      <p:cViewPr varScale="1">
        <p:scale>
          <a:sx n="70" d="100"/>
          <a:sy n="70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AB9861-DF8A-4989-BCBE-D02F3F9F8032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3E302-3145-4818-9E5D-6D7530A42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98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3E302-3145-4818-9E5D-6D7530A42E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80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DC53-30E2-4CD1-A785-CAE9BED332C3}" type="datetime1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07672-B2C0-49D3-A983-2688B32CF863}" type="datetime1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2CDC0-7719-4CE0-87CD-434E6CB56A31}" type="datetime1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767BC-6A16-4548-BBAA-6451967CFEA1}" type="datetime1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C6C3-5C25-4126-8326-9A5AA4A70B4D}" type="datetime1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7595-A5DF-4172-9BCD-F99810AB787D}" type="datetime1">
              <a:rPr lang="en-US" smtClean="0"/>
              <a:t>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22D7-14A7-4750-A8D9-DA93EEC02964}" type="datetime1">
              <a:rPr lang="en-US" smtClean="0"/>
              <a:t>2/5/2015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73482-3833-427B-A7B4-A8217E82ED87}" type="datetime1">
              <a:rPr lang="en-US" smtClean="0"/>
              <a:t>2/5/2015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6DFDE-C8A4-4CDF-A1CB-4B2360ABBCC3}" type="datetime1">
              <a:rPr lang="en-US" smtClean="0"/>
              <a:t>2/5/2015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81801-E727-4E18-AC7A-FB9B35A4B769}" type="datetime1">
              <a:rPr lang="en-US" smtClean="0"/>
              <a:t>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3021-167C-4B7C-929D-8A50359197FF}" type="datetime1">
              <a:rPr lang="en-US" smtClean="0"/>
              <a:t>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050E3-D27E-42A1-9E9F-2390D09213B7}" type="datetime1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genome.ucsc.edu/FAQ/FAQformat.html#format12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bib3.umassmed.edu/~purcarom/Python2/Lecture2/ENCFF001VZW.narrowPeak" TargetMode="External"/><Relationship Id="rId2" Type="http://schemas.openxmlformats.org/officeDocument/2006/relationships/hyperlink" Target="http://bib3.umassmed.edu/~purcarom/Python2/Lecture1/ENCFF002COQ.narrowPeak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rosalind.info/problems/list-view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381000"/>
            <a:ext cx="5791200" cy="4038599"/>
          </a:xfrm>
        </p:spPr>
        <p:txBody>
          <a:bodyPr>
            <a:normAutofit/>
          </a:bodyPr>
          <a:lstStyle/>
          <a:p>
            <a:r>
              <a:rPr lang="en-US" dirty="0" smtClean="0"/>
              <a:t>Welcome to</a:t>
            </a:r>
            <a:br>
              <a:rPr lang="en-US" dirty="0" smtClean="0"/>
            </a:br>
            <a:r>
              <a:rPr lang="en-US" sz="8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Python 2</a:t>
            </a:r>
            <a:br>
              <a:rPr lang="en-US" sz="8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/>
              <a:t>Session </a:t>
            </a:r>
            <a:r>
              <a:rPr lang="en-US" dirty="0" smtClean="0"/>
              <a:t>#</a:t>
            </a:r>
            <a:r>
              <a:rPr lang="en-US" dirty="0"/>
              <a:t>2</a:t>
            </a:r>
            <a:endParaRPr lang="en-US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600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Michael Purcaro &amp; The GSBS </a:t>
            </a:r>
            <a:r>
              <a:rPr lang="en-US" dirty="0" err="1" smtClean="0"/>
              <a:t>Bootstrappers</a:t>
            </a:r>
            <a:endParaRPr lang="en-US" dirty="0" smtClean="0"/>
          </a:p>
          <a:p>
            <a:r>
              <a:rPr lang="en-US" dirty="0" smtClean="0"/>
              <a:t>February 2014</a:t>
            </a:r>
          </a:p>
          <a:p>
            <a:r>
              <a:rPr lang="en-US" dirty="0" smtClean="0"/>
              <a:t>michael.purcaro@umassmed.edu</a:t>
            </a:r>
          </a:p>
        </p:txBody>
      </p:sp>
      <p:pic>
        <p:nvPicPr>
          <p:cNvPr id="1026" name="Picture 2" descr="C:\Users\mjp\Dropbox (UMASS MED - BIB)\5 python 2\boot clipsar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8600" y="152400"/>
            <a:ext cx="2986565" cy="442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Blocks: 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Courier" pitchFamily="49" charset="0"/>
              </a:rPr>
              <a:t>dailyCalendar</a:t>
            </a:r>
            <a:r>
              <a:rPr lang="en-US" sz="2400" dirty="0" smtClean="0">
                <a:latin typeface="Courier" pitchFamily="49" charset="0"/>
              </a:rPr>
              <a:t> </a:t>
            </a:r>
            <a:r>
              <a:rPr lang="en-US" sz="2400" dirty="0">
                <a:latin typeface="Courier" pitchFamily="49" charset="0"/>
              </a:rPr>
              <a:t>= { "9AM" : "PI Meeting",</a:t>
            </a:r>
          </a:p>
          <a:p>
            <a:pPr marL="0" indent="0">
              <a:buNone/>
            </a:pPr>
            <a:r>
              <a:rPr lang="en-US" sz="2400" dirty="0">
                <a:latin typeface="Courier" pitchFamily="49" charset="0"/>
              </a:rPr>
              <a:t>                  "11AM" : "</a:t>
            </a:r>
            <a:r>
              <a:rPr lang="en-US" sz="2400" dirty="0" smtClean="0">
                <a:latin typeface="Courier" pitchFamily="49" charset="0"/>
              </a:rPr>
              <a:t>conference</a:t>
            </a:r>
            <a:r>
              <a:rPr lang="en-US" sz="2400" dirty="0">
                <a:latin typeface="Courier" pitchFamily="49" charset="0"/>
              </a:rPr>
              <a:t> </a:t>
            </a:r>
            <a:r>
              <a:rPr lang="en-US" sz="2400" dirty="0" smtClean="0">
                <a:latin typeface="Courier" pitchFamily="49" charset="0"/>
              </a:rPr>
              <a:t>",</a:t>
            </a:r>
            <a:endParaRPr lang="en-US" sz="2400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49" charset="0"/>
              </a:rPr>
              <a:t>                  "4PM" : "book club"</a:t>
            </a:r>
          </a:p>
          <a:p>
            <a:pPr marL="0" indent="0">
              <a:buNone/>
            </a:pPr>
            <a:r>
              <a:rPr lang="en-US" sz="2400" dirty="0" smtClean="0">
                <a:latin typeface="Courier" pitchFamily="49" charset="0"/>
              </a:rPr>
              <a:t>				}</a:t>
            </a:r>
            <a:endParaRPr lang="en-US" sz="2400" dirty="0">
              <a:latin typeface="Courier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49" charset="0"/>
              </a:rPr>
              <a:t>print </a:t>
            </a:r>
            <a:r>
              <a:rPr lang="en-US" sz="2400" dirty="0" err="1">
                <a:latin typeface="Courier" pitchFamily="49" charset="0"/>
              </a:rPr>
              <a:t>dailyCalendar</a:t>
            </a:r>
            <a:r>
              <a:rPr lang="en-US" sz="2400" dirty="0">
                <a:latin typeface="Courier" pitchFamily="49" charset="0"/>
              </a:rPr>
              <a:t>["4PM</a:t>
            </a:r>
            <a:r>
              <a:rPr lang="en-US" sz="2400" dirty="0" smtClean="0">
                <a:latin typeface="Courier" pitchFamily="49" charset="0"/>
              </a:rPr>
              <a:t>"]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latin typeface="Courier" pitchFamily="49" charset="0"/>
              </a:rPr>
              <a:t>book </a:t>
            </a:r>
            <a:r>
              <a:rPr lang="en-US" sz="2400" b="1" dirty="0" smtClean="0">
                <a:solidFill>
                  <a:schemeClr val="accent1"/>
                </a:solidFill>
                <a:latin typeface="Courier" pitchFamily="49" charset="0"/>
              </a:rPr>
              <a:t>club</a:t>
            </a:r>
            <a:endParaRPr lang="en-US" sz="2400" b="1" dirty="0">
              <a:solidFill>
                <a:schemeClr val="accent1"/>
              </a:solidFill>
              <a:latin typeface="Courier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" pitchFamily="49" charset="0"/>
              </a:rPr>
              <a:t>dailyCalendar</a:t>
            </a:r>
            <a:r>
              <a:rPr lang="en-US" sz="2400" dirty="0">
                <a:latin typeface="Courier" pitchFamily="49" charset="0"/>
              </a:rPr>
              <a:t>["4PM"] = "PI meeting"</a:t>
            </a:r>
          </a:p>
          <a:p>
            <a:pPr marL="0" indent="0">
              <a:buNone/>
            </a:pPr>
            <a:r>
              <a:rPr lang="en-US" sz="2400" dirty="0">
                <a:latin typeface="Courier" pitchFamily="49" charset="0"/>
              </a:rPr>
              <a:t>print </a:t>
            </a:r>
            <a:r>
              <a:rPr lang="en-US" sz="2400" dirty="0" err="1">
                <a:latin typeface="Courier" pitchFamily="49" charset="0"/>
              </a:rPr>
              <a:t>dailyCalendar</a:t>
            </a:r>
            <a:r>
              <a:rPr lang="en-US" sz="2400" dirty="0">
                <a:latin typeface="Courier" pitchFamily="49" charset="0"/>
              </a:rPr>
              <a:t>["4PM</a:t>
            </a:r>
            <a:r>
              <a:rPr lang="en-US" sz="2400" dirty="0" smtClean="0">
                <a:latin typeface="Courier" pitchFamily="49" charset="0"/>
              </a:rPr>
              <a:t>"]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latin typeface="Courier" pitchFamily="49" charset="0"/>
              </a:rPr>
              <a:t>PI </a:t>
            </a:r>
            <a:r>
              <a:rPr lang="en-US" sz="2400" b="1" dirty="0" smtClean="0">
                <a:solidFill>
                  <a:schemeClr val="accent1"/>
                </a:solidFill>
                <a:latin typeface="Courier" pitchFamily="49" charset="0"/>
              </a:rPr>
              <a:t>meeting</a:t>
            </a:r>
            <a:endParaRPr lang="en-US" sz="2400" b="1" dirty="0">
              <a:solidFill>
                <a:schemeClr val="accent1"/>
              </a:solidFill>
              <a:latin typeface="Courier" pitchFamily="49" charset="0"/>
            </a:endParaRP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8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Blocks: 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Courier" pitchFamily="49" charset="0"/>
              </a:rPr>
              <a:t>dailyCalendar</a:t>
            </a:r>
            <a:r>
              <a:rPr lang="en-US" sz="2400" dirty="0" smtClean="0">
                <a:latin typeface="Courier" pitchFamily="49" charset="0"/>
              </a:rPr>
              <a:t> </a:t>
            </a:r>
            <a:r>
              <a:rPr lang="en-US" sz="2400" dirty="0">
                <a:latin typeface="Courier" pitchFamily="49" charset="0"/>
              </a:rPr>
              <a:t>= { "9AM" : "PI Meeting",</a:t>
            </a:r>
          </a:p>
          <a:p>
            <a:pPr marL="0" indent="0">
              <a:buNone/>
            </a:pPr>
            <a:r>
              <a:rPr lang="en-US" sz="2400" dirty="0">
                <a:latin typeface="Courier" pitchFamily="49" charset="0"/>
              </a:rPr>
              <a:t>                  "11AM" : "</a:t>
            </a:r>
            <a:r>
              <a:rPr lang="en-US" sz="2400" dirty="0" smtClean="0">
                <a:latin typeface="Courier" pitchFamily="49" charset="0"/>
              </a:rPr>
              <a:t>conference</a:t>
            </a:r>
            <a:r>
              <a:rPr lang="en-US" sz="2400" dirty="0">
                <a:latin typeface="Courier" pitchFamily="49" charset="0"/>
              </a:rPr>
              <a:t> </a:t>
            </a:r>
            <a:r>
              <a:rPr lang="en-US" sz="2400" dirty="0" smtClean="0">
                <a:latin typeface="Courier" pitchFamily="49" charset="0"/>
              </a:rPr>
              <a:t>",</a:t>
            </a:r>
            <a:endParaRPr lang="en-US" sz="2400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49" charset="0"/>
              </a:rPr>
              <a:t>                  "4PM" : "book club"</a:t>
            </a:r>
          </a:p>
          <a:p>
            <a:pPr marL="0" indent="0">
              <a:buNone/>
            </a:pPr>
            <a:r>
              <a:rPr lang="en-US" sz="2400" dirty="0" smtClean="0">
                <a:latin typeface="Courier" pitchFamily="49" charset="0"/>
              </a:rPr>
              <a:t>				}</a:t>
            </a:r>
            <a:endParaRPr lang="en-US" sz="2400" dirty="0">
              <a:latin typeface="Courier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49" charset="0"/>
              </a:rPr>
              <a:t>print </a:t>
            </a:r>
            <a:r>
              <a:rPr lang="en-US" sz="2400" dirty="0" err="1">
                <a:latin typeface="Courier" pitchFamily="49" charset="0"/>
              </a:rPr>
              <a:t>dailyCalendar</a:t>
            </a:r>
            <a:r>
              <a:rPr lang="en-US" sz="2400" dirty="0">
                <a:latin typeface="Courier" pitchFamily="49" charset="0"/>
              </a:rPr>
              <a:t>["3PM"]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&lt;messy error!&gt;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chemeClr val="accent1"/>
                </a:solidFill>
                <a:latin typeface="Courier" pitchFamily="49" charset="0"/>
              </a:rPr>
              <a:t>KeyError</a:t>
            </a:r>
            <a:r>
              <a:rPr lang="en-US" sz="2400" b="1" dirty="0">
                <a:solidFill>
                  <a:schemeClr val="accent1"/>
                </a:solidFill>
                <a:latin typeface="Courier" pitchFamily="49" charset="0"/>
              </a:rPr>
              <a:t>: '3PM'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43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Blocks: 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Courier" pitchFamily="49" charset="0"/>
              </a:rPr>
              <a:t>dailyCalendar</a:t>
            </a:r>
            <a:r>
              <a:rPr lang="en-US" sz="2400" dirty="0" smtClean="0">
                <a:latin typeface="Courier" pitchFamily="49" charset="0"/>
              </a:rPr>
              <a:t> </a:t>
            </a:r>
            <a:r>
              <a:rPr lang="en-US" sz="2400" dirty="0">
                <a:latin typeface="Courier" pitchFamily="49" charset="0"/>
              </a:rPr>
              <a:t>= { "9AM" : "PI Meeting",</a:t>
            </a:r>
          </a:p>
          <a:p>
            <a:pPr marL="0" indent="0">
              <a:buNone/>
            </a:pPr>
            <a:r>
              <a:rPr lang="en-US" sz="2400" dirty="0">
                <a:latin typeface="Courier" pitchFamily="49" charset="0"/>
              </a:rPr>
              <a:t>                  "11AM" : "</a:t>
            </a:r>
            <a:r>
              <a:rPr lang="en-US" sz="2400" dirty="0" smtClean="0">
                <a:latin typeface="Courier" pitchFamily="49" charset="0"/>
              </a:rPr>
              <a:t>conference</a:t>
            </a:r>
            <a:r>
              <a:rPr lang="en-US" sz="2400" dirty="0">
                <a:latin typeface="Courier" pitchFamily="49" charset="0"/>
              </a:rPr>
              <a:t> </a:t>
            </a:r>
            <a:r>
              <a:rPr lang="en-US" sz="2400" dirty="0" smtClean="0">
                <a:latin typeface="Courier" pitchFamily="49" charset="0"/>
              </a:rPr>
              <a:t>",</a:t>
            </a:r>
            <a:endParaRPr lang="en-US" sz="2400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49" charset="0"/>
              </a:rPr>
              <a:t>                  "4PM" : "book club"</a:t>
            </a:r>
          </a:p>
          <a:p>
            <a:pPr marL="0" indent="0">
              <a:buNone/>
            </a:pPr>
            <a:r>
              <a:rPr lang="en-US" sz="2400" dirty="0" smtClean="0">
                <a:latin typeface="Courier" pitchFamily="49" charset="0"/>
              </a:rPr>
              <a:t>				}</a:t>
            </a:r>
            <a:endParaRPr lang="en-US" sz="2400" dirty="0">
              <a:latin typeface="Courier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49" charset="0"/>
              </a:rPr>
              <a:t>if "3PM" in </a:t>
            </a:r>
            <a:r>
              <a:rPr lang="en-US" sz="2400" dirty="0" err="1">
                <a:latin typeface="Courier" pitchFamily="49" charset="0"/>
              </a:rPr>
              <a:t>dailyCalendar</a:t>
            </a:r>
            <a:r>
              <a:rPr lang="en-US" sz="2400" dirty="0">
                <a:latin typeface="Courier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Courier" pitchFamily="49" charset="0"/>
              </a:rPr>
              <a:t>    print </a:t>
            </a:r>
            <a:r>
              <a:rPr lang="en-US" sz="2400" dirty="0" err="1">
                <a:latin typeface="Courier" pitchFamily="49" charset="0"/>
              </a:rPr>
              <a:t>dailyCalendar</a:t>
            </a:r>
            <a:r>
              <a:rPr lang="en-US" sz="2400" dirty="0">
                <a:latin typeface="Courier" pitchFamily="49" charset="0"/>
              </a:rPr>
              <a:t>["3PM"]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66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Blocks: 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Courier" pitchFamily="49" charset="0"/>
              </a:rPr>
              <a:t>dailyCalendar</a:t>
            </a:r>
            <a:r>
              <a:rPr lang="en-US" sz="2400" dirty="0" smtClean="0">
                <a:latin typeface="Courier" pitchFamily="49" charset="0"/>
              </a:rPr>
              <a:t> </a:t>
            </a:r>
            <a:r>
              <a:rPr lang="en-US" sz="2400" dirty="0">
                <a:latin typeface="Courier" pitchFamily="49" charset="0"/>
              </a:rPr>
              <a:t>= { "9AM" : "PI Meeting",</a:t>
            </a:r>
          </a:p>
          <a:p>
            <a:pPr marL="0" indent="0">
              <a:buNone/>
            </a:pPr>
            <a:r>
              <a:rPr lang="en-US" sz="2400" dirty="0">
                <a:latin typeface="Courier" pitchFamily="49" charset="0"/>
              </a:rPr>
              <a:t>                  "11AM" : "</a:t>
            </a:r>
            <a:r>
              <a:rPr lang="en-US" sz="2400" dirty="0" smtClean="0">
                <a:latin typeface="Courier" pitchFamily="49" charset="0"/>
              </a:rPr>
              <a:t>conference</a:t>
            </a:r>
            <a:r>
              <a:rPr lang="en-US" sz="2400" dirty="0">
                <a:latin typeface="Courier" pitchFamily="49" charset="0"/>
              </a:rPr>
              <a:t> </a:t>
            </a:r>
            <a:r>
              <a:rPr lang="en-US" sz="2400" dirty="0" smtClean="0">
                <a:latin typeface="Courier" pitchFamily="49" charset="0"/>
              </a:rPr>
              <a:t>",</a:t>
            </a:r>
            <a:endParaRPr lang="en-US" sz="2400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49" charset="0"/>
              </a:rPr>
              <a:t>                  "4PM" : "book club"</a:t>
            </a:r>
          </a:p>
          <a:p>
            <a:pPr marL="0" indent="0">
              <a:buNone/>
            </a:pPr>
            <a:r>
              <a:rPr lang="en-US" sz="2400" dirty="0" smtClean="0">
                <a:latin typeface="Courier" pitchFamily="49" charset="0"/>
              </a:rPr>
              <a:t>				}</a:t>
            </a:r>
            <a:endParaRPr lang="en-US" sz="2400" dirty="0">
              <a:latin typeface="Courier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" pitchFamily="49" charset="0"/>
              </a:rPr>
              <a:t>for time, obligation in </a:t>
            </a:r>
            <a:r>
              <a:rPr lang="en-US" sz="2000" dirty="0" err="1">
                <a:latin typeface="Courier" pitchFamily="49" charset="0"/>
              </a:rPr>
              <a:t>dailyCalendar.iteritems</a:t>
            </a:r>
            <a:r>
              <a:rPr lang="en-US" sz="2000" dirty="0">
                <a:latin typeface="Courier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2400" dirty="0">
                <a:latin typeface="Courier" pitchFamily="49" charset="0"/>
              </a:rPr>
              <a:t>    print "at", time, ":\t", obligation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26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Blocks: 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Courier" pitchFamily="49" charset="0"/>
              </a:rPr>
              <a:t>dailyCalendar</a:t>
            </a:r>
            <a:r>
              <a:rPr lang="en-US" sz="2400" dirty="0" smtClean="0">
                <a:latin typeface="Courier" pitchFamily="49" charset="0"/>
              </a:rPr>
              <a:t> </a:t>
            </a:r>
            <a:r>
              <a:rPr lang="en-US" sz="2400" dirty="0">
                <a:latin typeface="Courier" pitchFamily="49" charset="0"/>
              </a:rPr>
              <a:t>= { "9AM" : "PI Meeting",</a:t>
            </a:r>
          </a:p>
          <a:p>
            <a:pPr marL="0" indent="0">
              <a:buNone/>
            </a:pPr>
            <a:r>
              <a:rPr lang="en-US" sz="2400" dirty="0">
                <a:latin typeface="Courier" pitchFamily="49" charset="0"/>
              </a:rPr>
              <a:t>                  "11AM" : "</a:t>
            </a:r>
            <a:r>
              <a:rPr lang="en-US" sz="2400" dirty="0" smtClean="0">
                <a:latin typeface="Courier" pitchFamily="49" charset="0"/>
              </a:rPr>
              <a:t>conference</a:t>
            </a:r>
            <a:r>
              <a:rPr lang="en-US" sz="2400" dirty="0">
                <a:latin typeface="Courier" pitchFamily="49" charset="0"/>
              </a:rPr>
              <a:t> </a:t>
            </a:r>
            <a:r>
              <a:rPr lang="en-US" sz="2400" dirty="0" smtClean="0">
                <a:latin typeface="Courier" pitchFamily="49" charset="0"/>
              </a:rPr>
              <a:t>",</a:t>
            </a:r>
            <a:endParaRPr lang="en-US" sz="2400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49" charset="0"/>
              </a:rPr>
              <a:t>                  "4PM" : "book club"</a:t>
            </a:r>
          </a:p>
          <a:p>
            <a:pPr marL="0" indent="0">
              <a:buNone/>
            </a:pPr>
            <a:r>
              <a:rPr lang="en-US" sz="2400" dirty="0" smtClean="0">
                <a:latin typeface="Courier" pitchFamily="49" charset="0"/>
              </a:rPr>
              <a:t>				}</a:t>
            </a:r>
            <a:endParaRPr lang="en-US" sz="2400" dirty="0">
              <a:latin typeface="Courier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" pitchFamily="49" charset="0"/>
              </a:rPr>
              <a:t>for time, obligation in </a:t>
            </a:r>
            <a:r>
              <a:rPr lang="en-US" sz="2000" dirty="0" err="1">
                <a:latin typeface="Courier" pitchFamily="49" charset="0"/>
              </a:rPr>
              <a:t>dailyCalendar.</a:t>
            </a:r>
            <a:r>
              <a:rPr lang="en-US" sz="2000" b="1" dirty="0" err="1">
                <a:latin typeface="Courier" pitchFamily="49" charset="0"/>
              </a:rPr>
              <a:t>iteritems</a:t>
            </a:r>
            <a:r>
              <a:rPr lang="en-US" sz="2000" dirty="0">
                <a:latin typeface="Courier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2400" dirty="0">
                <a:latin typeface="Courier" pitchFamily="49" charset="0"/>
              </a:rPr>
              <a:t>    print "at", time, ":\t", </a:t>
            </a:r>
            <a:r>
              <a:rPr lang="en-US" sz="2400" dirty="0" smtClean="0">
                <a:latin typeface="Courier" pitchFamily="49" charset="0"/>
              </a:rPr>
              <a:t>obligation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latin typeface="Courier" pitchFamily="49" charset="0"/>
              </a:rPr>
              <a:t>at 9AM : PI Meeting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latin typeface="Courier" pitchFamily="49" charset="0"/>
              </a:rPr>
              <a:t>at 4PM : PI meeting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latin typeface="Courier" pitchFamily="49" charset="0"/>
              </a:rPr>
              <a:t>at 11AM : conference call</a:t>
            </a:r>
          </a:p>
          <a:p>
            <a:pPr marL="0" indent="0">
              <a:buNone/>
            </a:pPr>
            <a:endParaRPr lang="en-US" sz="2400" dirty="0">
              <a:latin typeface="Courier" pitchFamily="49" charset="0"/>
            </a:endParaRP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6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Blocks: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Dictionary can hold wide variety of data</a:t>
            </a: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d = {}</a:t>
            </a: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d[1] = </a:t>
            </a:r>
            <a:r>
              <a:rPr lang="en-US" sz="2800" dirty="0">
                <a:latin typeface="Courier" pitchFamily="49" charset="0"/>
              </a:rPr>
              <a:t>["a", "b", ["q", "r", "s"]]</a:t>
            </a:r>
            <a:endParaRPr lang="en-US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d[2] = 123</a:t>
            </a: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d[3] = set([1,1,2,3,5,8,13])</a:t>
            </a:r>
          </a:p>
          <a:p>
            <a:pPr marL="0" indent="0">
              <a:buNone/>
            </a:pPr>
            <a:endParaRPr lang="en-US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print d[2]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Courier" pitchFamily="49" charset="0"/>
              </a:rPr>
              <a:t>123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95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Blocks: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029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Keeps only unique items </a:t>
            </a:r>
          </a:p>
          <a:p>
            <a:pPr marL="0" indent="0">
              <a:buNone/>
            </a:pPr>
            <a:r>
              <a:rPr lang="en-US" dirty="0" err="1">
                <a:latin typeface="Courier" pitchFamily="49" charset="0"/>
              </a:rPr>
              <a:t>nums</a:t>
            </a:r>
            <a:r>
              <a:rPr lang="en-US" dirty="0">
                <a:latin typeface="Courier" pitchFamily="49" charset="0"/>
              </a:rPr>
              <a:t> = set()</a:t>
            </a:r>
          </a:p>
          <a:p>
            <a:pPr marL="0" indent="0">
              <a:buNone/>
            </a:pPr>
            <a:endParaRPr lang="en-US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" pitchFamily="49" charset="0"/>
              </a:rPr>
              <a:t>nums.add</a:t>
            </a:r>
            <a:r>
              <a:rPr lang="en-US" dirty="0">
                <a:latin typeface="Courier" pitchFamily="49" charset="0"/>
              </a:rPr>
              <a:t>(1)</a:t>
            </a:r>
          </a:p>
          <a:p>
            <a:pPr marL="0" indent="0">
              <a:buNone/>
            </a:pPr>
            <a:r>
              <a:rPr lang="en-US" dirty="0" err="1">
                <a:latin typeface="Courier" pitchFamily="49" charset="0"/>
              </a:rPr>
              <a:t>nums.add</a:t>
            </a:r>
            <a:r>
              <a:rPr lang="en-US" dirty="0">
                <a:latin typeface="Courier" pitchFamily="49" charset="0"/>
              </a:rPr>
              <a:t>(1)</a:t>
            </a:r>
          </a:p>
          <a:p>
            <a:pPr marL="0" indent="0">
              <a:buNone/>
            </a:pPr>
            <a:r>
              <a:rPr lang="en-US" dirty="0" err="1">
                <a:latin typeface="Courier" pitchFamily="49" charset="0"/>
              </a:rPr>
              <a:t>nums.add</a:t>
            </a:r>
            <a:r>
              <a:rPr lang="en-US" dirty="0">
                <a:latin typeface="Courier" pitchFamily="49" charset="0"/>
              </a:rPr>
              <a:t>(2)</a:t>
            </a:r>
          </a:p>
          <a:p>
            <a:pPr marL="0" indent="0">
              <a:buNone/>
            </a:pPr>
            <a:r>
              <a:rPr lang="en-US" dirty="0" err="1">
                <a:latin typeface="Courier" pitchFamily="49" charset="0"/>
              </a:rPr>
              <a:t>nums.add</a:t>
            </a:r>
            <a:r>
              <a:rPr lang="en-US" dirty="0">
                <a:latin typeface="Courier" pitchFamily="49" charset="0"/>
              </a:rPr>
              <a:t>(3)</a:t>
            </a:r>
          </a:p>
          <a:p>
            <a:pPr marL="0" indent="0">
              <a:buNone/>
            </a:pPr>
            <a:r>
              <a:rPr lang="en-US" dirty="0" err="1">
                <a:latin typeface="Courier" pitchFamily="49" charset="0"/>
              </a:rPr>
              <a:t>nums.add</a:t>
            </a:r>
            <a:r>
              <a:rPr lang="en-US" dirty="0">
                <a:latin typeface="Courier" pitchFamily="49" charset="0"/>
              </a:rPr>
              <a:t>(5)</a:t>
            </a:r>
          </a:p>
          <a:p>
            <a:pPr marL="0" indent="0">
              <a:buNone/>
            </a:pPr>
            <a:r>
              <a:rPr lang="en-US" dirty="0" err="1">
                <a:latin typeface="Courier" pitchFamily="49" charset="0"/>
              </a:rPr>
              <a:t>nums.add</a:t>
            </a:r>
            <a:r>
              <a:rPr lang="en-US" dirty="0">
                <a:latin typeface="Courier" pitchFamily="49" charset="0"/>
              </a:rPr>
              <a:t>(8)</a:t>
            </a:r>
          </a:p>
          <a:p>
            <a:pPr marL="0" indent="0">
              <a:buNone/>
            </a:pPr>
            <a:r>
              <a:rPr lang="en-US" dirty="0" err="1">
                <a:latin typeface="Courier" pitchFamily="49" charset="0"/>
              </a:rPr>
              <a:t>nums.add</a:t>
            </a:r>
            <a:r>
              <a:rPr lang="en-US" dirty="0">
                <a:latin typeface="Courier" pitchFamily="49" charset="0"/>
              </a:rPr>
              <a:t>(8)</a:t>
            </a:r>
          </a:p>
          <a:p>
            <a:pPr marL="0" indent="0">
              <a:buNone/>
            </a:pPr>
            <a:endParaRPr lang="en-US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print </a:t>
            </a:r>
            <a:r>
              <a:rPr lang="en-US" dirty="0" err="1">
                <a:latin typeface="Courier" pitchFamily="49" charset="0"/>
              </a:rPr>
              <a:t>nums</a:t>
            </a:r>
            <a:endParaRPr lang="en-US" dirty="0">
              <a:latin typeface="Courier" pitchFamily="49" charset="0"/>
            </a:endParaRPr>
          </a:p>
          <a:p>
            <a:pPr marL="0" indent="0">
              <a:buNone/>
            </a:pPr>
            <a:endParaRPr lang="en-US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print 10 in </a:t>
            </a:r>
            <a:r>
              <a:rPr lang="en-US" dirty="0" err="1" smtClean="0">
                <a:latin typeface="Courier" pitchFamily="49" charset="0"/>
              </a:rPr>
              <a:t>nums</a:t>
            </a:r>
            <a:endParaRPr lang="en-US" dirty="0">
              <a:latin typeface="Courier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27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Blocks: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5257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urier" pitchFamily="49" charset="0"/>
              </a:rPr>
              <a:t>nums</a:t>
            </a:r>
            <a:r>
              <a:rPr lang="en-US" dirty="0" smtClean="0">
                <a:latin typeface="Courier" pitchFamily="49" charset="0"/>
              </a:rPr>
              <a:t> </a:t>
            </a:r>
            <a:r>
              <a:rPr lang="en-US" dirty="0">
                <a:latin typeface="Courier" pitchFamily="49" charset="0"/>
              </a:rPr>
              <a:t>= set()</a:t>
            </a:r>
          </a:p>
          <a:p>
            <a:pPr marL="0" indent="0">
              <a:buNone/>
            </a:pPr>
            <a:endParaRPr lang="en-US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" pitchFamily="49" charset="0"/>
              </a:rPr>
              <a:t>nums.add</a:t>
            </a:r>
            <a:r>
              <a:rPr lang="en-US" dirty="0">
                <a:latin typeface="Courier" pitchFamily="49" charset="0"/>
              </a:rPr>
              <a:t>(1)</a:t>
            </a:r>
          </a:p>
          <a:p>
            <a:pPr marL="0" indent="0">
              <a:buNone/>
            </a:pPr>
            <a:r>
              <a:rPr lang="en-US" dirty="0" err="1">
                <a:latin typeface="Courier" pitchFamily="49" charset="0"/>
              </a:rPr>
              <a:t>nums.add</a:t>
            </a:r>
            <a:r>
              <a:rPr lang="en-US" dirty="0">
                <a:latin typeface="Courier" pitchFamily="49" charset="0"/>
              </a:rPr>
              <a:t>(1)</a:t>
            </a:r>
          </a:p>
          <a:p>
            <a:pPr marL="0" indent="0">
              <a:buNone/>
            </a:pPr>
            <a:r>
              <a:rPr lang="en-US" dirty="0" err="1">
                <a:latin typeface="Courier" pitchFamily="49" charset="0"/>
              </a:rPr>
              <a:t>nums.add</a:t>
            </a:r>
            <a:r>
              <a:rPr lang="en-US" dirty="0">
                <a:latin typeface="Courier" pitchFamily="49" charset="0"/>
              </a:rPr>
              <a:t>(2)</a:t>
            </a:r>
          </a:p>
          <a:p>
            <a:pPr marL="0" indent="0">
              <a:buNone/>
            </a:pPr>
            <a:r>
              <a:rPr lang="en-US" dirty="0" err="1">
                <a:latin typeface="Courier" pitchFamily="49" charset="0"/>
              </a:rPr>
              <a:t>nums.add</a:t>
            </a:r>
            <a:r>
              <a:rPr lang="en-US" dirty="0">
                <a:latin typeface="Courier" pitchFamily="49" charset="0"/>
              </a:rPr>
              <a:t>(3)</a:t>
            </a:r>
          </a:p>
          <a:p>
            <a:pPr marL="0" indent="0">
              <a:buNone/>
            </a:pPr>
            <a:r>
              <a:rPr lang="en-US" dirty="0" err="1">
                <a:latin typeface="Courier" pitchFamily="49" charset="0"/>
              </a:rPr>
              <a:t>nums.add</a:t>
            </a:r>
            <a:r>
              <a:rPr lang="en-US" dirty="0">
                <a:latin typeface="Courier" pitchFamily="49" charset="0"/>
              </a:rPr>
              <a:t>(5)</a:t>
            </a:r>
          </a:p>
          <a:p>
            <a:pPr marL="0" indent="0">
              <a:buNone/>
            </a:pPr>
            <a:r>
              <a:rPr lang="en-US" dirty="0" err="1">
                <a:latin typeface="Courier" pitchFamily="49" charset="0"/>
              </a:rPr>
              <a:t>nums.add</a:t>
            </a:r>
            <a:r>
              <a:rPr lang="en-US" dirty="0">
                <a:latin typeface="Courier" pitchFamily="49" charset="0"/>
              </a:rPr>
              <a:t>(8)</a:t>
            </a:r>
          </a:p>
          <a:p>
            <a:pPr marL="0" indent="0">
              <a:buNone/>
            </a:pPr>
            <a:r>
              <a:rPr lang="en-US" dirty="0" err="1">
                <a:latin typeface="Courier" pitchFamily="49" charset="0"/>
              </a:rPr>
              <a:t>nums.add</a:t>
            </a:r>
            <a:r>
              <a:rPr lang="en-US" dirty="0">
                <a:latin typeface="Courier" pitchFamily="49" charset="0"/>
              </a:rPr>
              <a:t>(8)</a:t>
            </a:r>
          </a:p>
          <a:p>
            <a:pPr marL="0" indent="0">
              <a:buNone/>
            </a:pPr>
            <a:endParaRPr lang="en-US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print </a:t>
            </a:r>
            <a:r>
              <a:rPr lang="en-US" dirty="0" err="1" smtClean="0">
                <a:latin typeface="Courier" pitchFamily="49" charset="0"/>
              </a:rPr>
              <a:t>nums</a:t>
            </a:r>
            <a:endParaRPr lang="en-US" dirty="0" smtClean="0">
              <a:latin typeface="Courier" pitchFamily="49" charset="0"/>
            </a:endParaRPr>
          </a:p>
          <a:p>
            <a:pPr marL="0" indent="0">
              <a:buNone/>
            </a:pPr>
            <a:r>
              <a:rPr lang="da-DK" b="1" dirty="0">
                <a:solidFill>
                  <a:schemeClr val="accent1"/>
                </a:solidFill>
                <a:latin typeface="Courier" pitchFamily="49" charset="0"/>
              </a:rPr>
              <a:t>set([8, 1, 2, 3, 5])</a:t>
            </a:r>
          </a:p>
          <a:p>
            <a:pPr marL="0" indent="0">
              <a:buNone/>
            </a:pPr>
            <a:endParaRPr lang="en-US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print 10 in </a:t>
            </a:r>
            <a:r>
              <a:rPr lang="en-US" dirty="0" err="1" smtClean="0">
                <a:latin typeface="Courier" pitchFamily="49" charset="0"/>
              </a:rPr>
              <a:t>nums</a:t>
            </a:r>
            <a:endParaRPr lang="en-US" dirty="0" smtClean="0">
              <a:latin typeface="Courier" pitchFamily="49" charset="0"/>
            </a:endParaRPr>
          </a:p>
          <a:p>
            <a:pPr marL="0" indent="0">
              <a:buNone/>
            </a:pPr>
            <a:r>
              <a:rPr lang="da-DK" b="1" dirty="0" smtClean="0">
                <a:solidFill>
                  <a:schemeClr val="accent1"/>
                </a:solidFill>
                <a:latin typeface="Courier" pitchFamily="49" charset="0"/>
              </a:rPr>
              <a:t>False</a:t>
            </a:r>
            <a:endParaRPr lang="da-DK" b="1" dirty="0">
              <a:solidFill>
                <a:schemeClr val="accent1"/>
              </a:solidFill>
              <a:latin typeface="Courier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3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Blocks: </a:t>
            </a:r>
            <a:r>
              <a:rPr lang="en-US" dirty="0" err="1" smtClean="0"/>
              <a:t>defaultdict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5029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Like a normal dictionary, but supplies a default value if the key is not in the dictionary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from collections import </a:t>
            </a:r>
            <a:r>
              <a:rPr lang="en-US" dirty="0" err="1">
                <a:latin typeface="Courier" pitchFamily="49" charset="0"/>
              </a:rPr>
              <a:t>defaultdict</a:t>
            </a:r>
            <a:endParaRPr lang="en-US" dirty="0">
              <a:latin typeface="Courier" pitchFamily="49" charset="0"/>
            </a:endParaRPr>
          </a:p>
          <a:p>
            <a:pPr marL="0" indent="0">
              <a:buNone/>
            </a:pPr>
            <a:endParaRPr lang="en-US" dirty="0" smtClean="0">
              <a:latin typeface="Courier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" pitchFamily="49" charset="0"/>
              </a:rPr>
              <a:t>dictionaryOfIntegers</a:t>
            </a:r>
            <a:r>
              <a:rPr lang="en-US" dirty="0" smtClean="0">
                <a:latin typeface="Courier" pitchFamily="49" charset="0"/>
              </a:rPr>
              <a:t> = </a:t>
            </a:r>
            <a:r>
              <a:rPr lang="en-US" dirty="0" err="1" smtClean="0">
                <a:latin typeface="Courier" pitchFamily="49" charset="0"/>
              </a:rPr>
              <a:t>defaultdict</a:t>
            </a:r>
            <a:r>
              <a:rPr lang="en-US" dirty="0" smtClean="0">
                <a:latin typeface="Courier" pitchFamily="49" charset="0"/>
              </a:rPr>
              <a:t>(</a:t>
            </a:r>
            <a:r>
              <a:rPr lang="en-US" dirty="0" err="1" smtClean="0">
                <a:latin typeface="Courier" pitchFamily="49" charset="0"/>
              </a:rPr>
              <a:t>int</a:t>
            </a:r>
            <a:r>
              <a:rPr lang="en-US" dirty="0" smtClean="0">
                <a:latin typeface="Courier" pitchFamily="49" charset="0"/>
              </a:rPr>
              <a:t>)</a:t>
            </a:r>
            <a:endParaRPr lang="en-US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" pitchFamily="49" charset="0"/>
              </a:rPr>
              <a:t>dictionaryOfFloats</a:t>
            </a:r>
            <a:r>
              <a:rPr lang="en-US" dirty="0" smtClean="0">
                <a:latin typeface="Courier" pitchFamily="49" charset="0"/>
              </a:rPr>
              <a:t> </a:t>
            </a:r>
            <a:r>
              <a:rPr lang="en-US" dirty="0">
                <a:latin typeface="Courier" pitchFamily="49" charset="0"/>
              </a:rPr>
              <a:t>= </a:t>
            </a:r>
            <a:r>
              <a:rPr lang="en-US" dirty="0" err="1" smtClean="0">
                <a:latin typeface="Courier" pitchFamily="49" charset="0"/>
              </a:rPr>
              <a:t>defaultdict</a:t>
            </a:r>
            <a:r>
              <a:rPr lang="en-US" dirty="0" smtClean="0">
                <a:latin typeface="Courier" pitchFamily="49" charset="0"/>
              </a:rPr>
              <a:t>(float)</a:t>
            </a:r>
          </a:p>
          <a:p>
            <a:pPr marL="0" indent="0">
              <a:buNone/>
            </a:pPr>
            <a:endParaRPr lang="en-US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" pitchFamily="49" charset="0"/>
              </a:rPr>
              <a:t>dailyCalendar</a:t>
            </a:r>
            <a:r>
              <a:rPr lang="en-US" dirty="0">
                <a:latin typeface="Courier" pitchFamily="49" charset="0"/>
              </a:rPr>
              <a:t> = </a:t>
            </a:r>
            <a:r>
              <a:rPr lang="en-US" dirty="0" err="1">
                <a:latin typeface="Courier" pitchFamily="49" charset="0"/>
              </a:rPr>
              <a:t>defaultdict</a:t>
            </a:r>
            <a:r>
              <a:rPr lang="en-US" dirty="0">
                <a:latin typeface="Courier" pitchFamily="49" charset="0"/>
              </a:rPr>
              <a:t>(</a:t>
            </a:r>
            <a:r>
              <a:rPr lang="en-US" dirty="0" err="1">
                <a:latin typeface="Courier" pitchFamily="49" charset="0"/>
              </a:rPr>
              <a:t>str</a:t>
            </a:r>
            <a:r>
              <a:rPr lang="en-US" dirty="0">
                <a:latin typeface="Courier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urier" pitchFamily="49" charset="0"/>
              </a:rPr>
              <a:t>dailyCalendar</a:t>
            </a:r>
            <a:r>
              <a:rPr lang="en-US" dirty="0">
                <a:latin typeface="Courier" pitchFamily="49" charset="0"/>
              </a:rPr>
              <a:t>["9AM"] = "PI Meeting"</a:t>
            </a:r>
          </a:p>
          <a:p>
            <a:pPr marL="0" indent="0">
              <a:buNone/>
            </a:pPr>
            <a:r>
              <a:rPr lang="en-US" dirty="0" err="1">
                <a:latin typeface="Courier" pitchFamily="49" charset="0"/>
              </a:rPr>
              <a:t>dailyCalendar</a:t>
            </a:r>
            <a:r>
              <a:rPr lang="en-US" dirty="0">
                <a:latin typeface="Courier" pitchFamily="49" charset="0"/>
              </a:rPr>
              <a:t>["11AM"] = "conference call"</a:t>
            </a:r>
          </a:p>
          <a:p>
            <a:pPr marL="0" indent="0">
              <a:buNone/>
            </a:pPr>
            <a:r>
              <a:rPr lang="en-US" dirty="0" err="1">
                <a:latin typeface="Courier" pitchFamily="49" charset="0"/>
              </a:rPr>
              <a:t>dailyCalendar</a:t>
            </a:r>
            <a:r>
              <a:rPr lang="en-US" dirty="0">
                <a:latin typeface="Courier" pitchFamily="49" charset="0"/>
              </a:rPr>
              <a:t>["4PM"] = "book club"</a:t>
            </a:r>
          </a:p>
          <a:p>
            <a:pPr marL="0" indent="0">
              <a:buNone/>
            </a:pPr>
            <a:endParaRPr lang="en-US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print </a:t>
            </a:r>
            <a:r>
              <a:rPr lang="en-US" dirty="0" err="1">
                <a:latin typeface="Courier" pitchFamily="49" charset="0"/>
              </a:rPr>
              <a:t>dailyCalendar</a:t>
            </a:r>
            <a:r>
              <a:rPr lang="en-US" dirty="0">
                <a:latin typeface="Courier" pitchFamily="49" charset="0"/>
              </a:rPr>
              <a:t>["4PM"]</a:t>
            </a: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print </a:t>
            </a:r>
            <a:r>
              <a:rPr lang="en-US" dirty="0" err="1">
                <a:latin typeface="Courier" pitchFamily="49" charset="0"/>
              </a:rPr>
              <a:t>dailyCalendar</a:t>
            </a:r>
            <a:r>
              <a:rPr lang="en-US" dirty="0">
                <a:latin typeface="Courier" pitchFamily="49" charset="0"/>
              </a:rPr>
              <a:t>["3PM"]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85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Blocks: </a:t>
            </a:r>
            <a:r>
              <a:rPr lang="en-US" dirty="0" err="1" smtClean="0"/>
              <a:t>defaultdict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Like a normal dictionary, but supplies a default value if the key is not in the dictionary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from collections import </a:t>
            </a:r>
            <a:r>
              <a:rPr lang="en-US" dirty="0" err="1">
                <a:latin typeface="Courier" pitchFamily="49" charset="0"/>
              </a:rPr>
              <a:t>defaultdict</a:t>
            </a:r>
            <a:endParaRPr lang="en-US" dirty="0">
              <a:latin typeface="Courier" pitchFamily="49" charset="0"/>
            </a:endParaRPr>
          </a:p>
          <a:p>
            <a:pPr marL="0" indent="0">
              <a:buNone/>
            </a:pPr>
            <a:endParaRPr lang="en-US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" pitchFamily="49" charset="0"/>
              </a:rPr>
              <a:t>dailyCalendar</a:t>
            </a:r>
            <a:r>
              <a:rPr lang="en-US" dirty="0">
                <a:latin typeface="Courier" pitchFamily="49" charset="0"/>
              </a:rPr>
              <a:t> = </a:t>
            </a:r>
            <a:r>
              <a:rPr lang="en-US" dirty="0" err="1">
                <a:latin typeface="Courier" pitchFamily="49" charset="0"/>
              </a:rPr>
              <a:t>defaultdict</a:t>
            </a:r>
            <a:r>
              <a:rPr lang="en-US" dirty="0">
                <a:latin typeface="Courier" pitchFamily="49" charset="0"/>
              </a:rPr>
              <a:t>(</a:t>
            </a:r>
            <a:r>
              <a:rPr lang="en-US" dirty="0" err="1">
                <a:latin typeface="Courier" pitchFamily="49" charset="0"/>
              </a:rPr>
              <a:t>str</a:t>
            </a:r>
            <a:r>
              <a:rPr lang="en-US" dirty="0">
                <a:latin typeface="Courier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urier" pitchFamily="49" charset="0"/>
              </a:rPr>
              <a:t>dailyCalendar</a:t>
            </a:r>
            <a:r>
              <a:rPr lang="en-US" dirty="0">
                <a:latin typeface="Courier" pitchFamily="49" charset="0"/>
              </a:rPr>
              <a:t>["9AM"] = "PI Meeting"</a:t>
            </a:r>
          </a:p>
          <a:p>
            <a:pPr marL="0" indent="0">
              <a:buNone/>
            </a:pPr>
            <a:r>
              <a:rPr lang="en-US" dirty="0" err="1">
                <a:latin typeface="Courier" pitchFamily="49" charset="0"/>
              </a:rPr>
              <a:t>dailyCalendar</a:t>
            </a:r>
            <a:r>
              <a:rPr lang="en-US" dirty="0">
                <a:latin typeface="Courier" pitchFamily="49" charset="0"/>
              </a:rPr>
              <a:t>["11AM"] = "conference call"</a:t>
            </a:r>
          </a:p>
          <a:p>
            <a:pPr marL="0" indent="0">
              <a:buNone/>
            </a:pPr>
            <a:r>
              <a:rPr lang="en-US" dirty="0" err="1">
                <a:latin typeface="Courier" pitchFamily="49" charset="0"/>
              </a:rPr>
              <a:t>dailyCalendar</a:t>
            </a:r>
            <a:r>
              <a:rPr lang="en-US" dirty="0">
                <a:latin typeface="Courier" pitchFamily="49" charset="0"/>
              </a:rPr>
              <a:t>["4PM"] = "book club"</a:t>
            </a:r>
          </a:p>
          <a:p>
            <a:pPr marL="0" indent="0">
              <a:buNone/>
            </a:pPr>
            <a:endParaRPr lang="en-US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print </a:t>
            </a:r>
            <a:r>
              <a:rPr lang="en-US" dirty="0" err="1">
                <a:latin typeface="Courier" pitchFamily="49" charset="0"/>
              </a:rPr>
              <a:t>dailyCalendar</a:t>
            </a:r>
            <a:r>
              <a:rPr lang="en-US" dirty="0">
                <a:latin typeface="Courier" pitchFamily="49" charset="0"/>
              </a:rPr>
              <a:t>["4PM</a:t>
            </a:r>
            <a:r>
              <a:rPr lang="en-US" dirty="0" smtClean="0">
                <a:latin typeface="Courier" pitchFamily="49" charset="0"/>
              </a:rPr>
              <a:t>"]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Courier" pitchFamily="49" charset="0"/>
              </a:rPr>
              <a:t>book club</a:t>
            </a:r>
          </a:p>
          <a:p>
            <a:pPr marL="0" indent="0">
              <a:buNone/>
            </a:pPr>
            <a:r>
              <a:rPr lang="en-US" dirty="0" smtClean="0">
                <a:latin typeface="Courier" pitchFamily="49" charset="0"/>
              </a:rPr>
              <a:t>print </a:t>
            </a:r>
            <a:r>
              <a:rPr lang="en-US" dirty="0" err="1">
                <a:latin typeface="Courier" pitchFamily="49" charset="0"/>
              </a:rPr>
              <a:t>dailyCalendar</a:t>
            </a:r>
            <a:r>
              <a:rPr lang="en-US" dirty="0">
                <a:latin typeface="Courier" pitchFamily="49" charset="0"/>
              </a:rPr>
              <a:t>["3PM"]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Right Arrow 5"/>
          <p:cNvSpPr/>
          <p:nvPr/>
        </p:nvSpPr>
        <p:spPr>
          <a:xfrm rot="10800000">
            <a:off x="1638300" y="5867400"/>
            <a:ext cx="1752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390900" y="5879068"/>
            <a:ext cx="3739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 error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rgbClr val="FF0000"/>
                </a:solidFill>
              </a:rPr>
              <a:t>returned an empty string!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39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5410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Goal: count how many signal peaks are present in processed ENCODE ChIP-seq data on chromosome 7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url: </a:t>
            </a:r>
            <a:r>
              <a:rPr lang="en-US" sz="2000" dirty="0" smtClean="0"/>
              <a:t>http://bib3.umassmed.edu</a:t>
            </a:r>
            <a:r>
              <a:rPr lang="en-US" sz="1800" dirty="0"/>
              <a:t>/~</a:t>
            </a:r>
            <a:r>
              <a:rPr lang="en-US" sz="1800" dirty="0" smtClean="0"/>
              <a:t>purcarom/Python2/Lecture1/ENCFF002COQ.narrowPeak</a:t>
            </a:r>
            <a:endParaRPr lang="en-US" sz="1800" dirty="0"/>
          </a:p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/>
              <a:t>File format: one peak per line</a:t>
            </a:r>
            <a:endParaRPr lang="en-US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genome.ucsc.edu/FAQ/FAQformat.html#format12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Answer hint: between 2000 and 3000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6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Exercise </a:t>
            </a:r>
            <a:r>
              <a:rPr lang="en-US" dirty="0"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Goal: Count how many DNase-seq peaks overlap ChIP-seq peaks on chromosome 7</a:t>
            </a:r>
          </a:p>
          <a:p>
            <a:endParaRPr lang="en-US" dirty="0" smtClean="0"/>
          </a:p>
          <a:p>
            <a:r>
              <a:rPr lang="en-US" dirty="0" smtClean="0"/>
              <a:t>ChIP-seq data </a:t>
            </a:r>
            <a:r>
              <a:rPr lang="en-US" dirty="0" err="1" smtClean="0"/>
              <a:t>url</a:t>
            </a:r>
            <a:r>
              <a:rPr lang="en-US" dirty="0" smtClean="0"/>
              <a:t> </a:t>
            </a:r>
            <a:r>
              <a:rPr lang="en-US" sz="1800" dirty="0" smtClean="0"/>
              <a:t>(same as before)</a:t>
            </a:r>
            <a:r>
              <a:rPr lang="en-US" dirty="0" smtClean="0"/>
              <a:t>: </a:t>
            </a:r>
            <a:r>
              <a:rPr lang="en-US" sz="1600" dirty="0">
                <a:hlinkClick r:id="rId2"/>
              </a:rPr>
              <a:t>http://bib3.umassmed.edu/~</a:t>
            </a:r>
            <a:r>
              <a:rPr lang="en-US" sz="1600" dirty="0" smtClean="0">
                <a:hlinkClick r:id="rId2"/>
              </a:rPr>
              <a:t>purcarom/Python2/Lecture1/ENCFF002COQ.narrowPeak</a:t>
            </a:r>
            <a:endParaRPr lang="en-US" sz="1600" dirty="0" smtClean="0"/>
          </a:p>
          <a:p>
            <a:r>
              <a:rPr lang="en-US" dirty="0" smtClean="0"/>
              <a:t>DNase-seq data url:</a:t>
            </a:r>
          </a:p>
          <a:p>
            <a:pPr marL="457200" lvl="1" indent="0">
              <a:buNone/>
            </a:pPr>
            <a:r>
              <a:rPr lang="en-US" sz="1600" dirty="0">
                <a:hlinkClick r:id="rId3"/>
              </a:rPr>
              <a:t>http://bib3.umassmed.edu/~</a:t>
            </a:r>
            <a:r>
              <a:rPr lang="en-US" sz="1600" dirty="0" smtClean="0">
                <a:hlinkClick r:id="rId3"/>
              </a:rPr>
              <a:t>purcarom/Python2/Lecture2/ENCFF001VZW.narrowPeak</a:t>
            </a:r>
            <a:endParaRPr lang="en-US" sz="1600" dirty="0" smtClean="0"/>
          </a:p>
          <a:p>
            <a:endParaRPr lang="en-US" dirty="0"/>
          </a:p>
          <a:p>
            <a:r>
              <a:rPr lang="en-US" sz="2000" dirty="0" smtClean="0"/>
              <a:t>Hint: add the positions of every ChIP-seq peak on chromosome 7 into a set</a:t>
            </a:r>
          </a:p>
          <a:p>
            <a:endParaRPr lang="en-US" sz="2000" dirty="0" smtClean="0"/>
          </a:p>
          <a:p>
            <a:r>
              <a:rPr lang="en-US" sz="2000" dirty="0" smtClean="0"/>
              <a:t>Hint: check if any position in a DNase-seq peak on chromosome 7 is in the ChIP-seq set</a:t>
            </a:r>
          </a:p>
          <a:p>
            <a:endParaRPr lang="en-US" sz="2000" dirty="0"/>
          </a:p>
          <a:p>
            <a:r>
              <a:rPr lang="en-US" sz="2000" dirty="0" smtClean="0"/>
              <a:t>Answer hint: between 1000 and 2000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59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763000" cy="6629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" pitchFamily="49" charset="0"/>
              </a:rPr>
              <a:t>import </a:t>
            </a:r>
            <a:r>
              <a:rPr lang="en-US" sz="2000" dirty="0" err="1">
                <a:latin typeface="Courier" pitchFamily="49" charset="0"/>
              </a:rPr>
              <a:t>os</a:t>
            </a:r>
            <a:r>
              <a:rPr lang="en-US" sz="2000" dirty="0">
                <a:latin typeface="Courier" pitchFamily="49" charset="0"/>
              </a:rPr>
              <a:t>, </a:t>
            </a:r>
            <a:r>
              <a:rPr lang="en-US" sz="2000" dirty="0" smtClean="0">
                <a:latin typeface="Courier" pitchFamily="49" charset="0"/>
              </a:rPr>
              <a:t>sys</a:t>
            </a:r>
            <a:endParaRPr lang="en-US" sz="2000" dirty="0">
              <a:latin typeface="Courier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" pitchFamily="49" charset="0"/>
              </a:rPr>
              <a:t>chipFnp</a:t>
            </a:r>
            <a:r>
              <a:rPr lang="en-US" sz="2000" dirty="0" smtClean="0">
                <a:latin typeface="Courier" pitchFamily="49" charset="0"/>
              </a:rPr>
              <a:t> </a:t>
            </a:r>
            <a:r>
              <a:rPr lang="en-US" sz="2000" dirty="0">
                <a:latin typeface="Courier" pitchFamily="49" charset="0"/>
              </a:rPr>
              <a:t>="</a:t>
            </a:r>
            <a:r>
              <a:rPr lang="en-US" sz="2000" dirty="0" smtClean="0">
                <a:latin typeface="Courier" pitchFamily="49" charset="0"/>
              </a:rPr>
              <a:t>ENCFF002COQ.narrowPeak“</a:t>
            </a:r>
          </a:p>
          <a:p>
            <a:pPr marL="0" indent="0">
              <a:buNone/>
            </a:pPr>
            <a:endParaRPr lang="en-US" sz="2000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" pitchFamily="49" charset="0"/>
              </a:rPr>
              <a:t>chipseqPeaks</a:t>
            </a:r>
            <a:r>
              <a:rPr lang="en-US" sz="2000" dirty="0">
                <a:latin typeface="Courier" pitchFamily="49" charset="0"/>
              </a:rPr>
              <a:t> = set()</a:t>
            </a:r>
          </a:p>
          <a:p>
            <a:pPr marL="0" indent="0">
              <a:buNone/>
            </a:pPr>
            <a:endParaRPr lang="en-US" sz="2000" dirty="0" smtClean="0">
              <a:latin typeface="Courier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 pitchFamily="49" charset="0"/>
              </a:rPr>
              <a:t>with </a:t>
            </a:r>
            <a:r>
              <a:rPr lang="en-US" sz="2000" dirty="0">
                <a:latin typeface="Courier" pitchFamily="49" charset="0"/>
              </a:rPr>
              <a:t>open(</a:t>
            </a:r>
            <a:r>
              <a:rPr lang="en-US" sz="2000" dirty="0" err="1">
                <a:latin typeface="Courier" pitchFamily="49" charset="0"/>
              </a:rPr>
              <a:t>chipFnp</a:t>
            </a:r>
            <a:r>
              <a:rPr lang="en-US" sz="2000" dirty="0">
                <a:latin typeface="Courier" pitchFamily="49" charset="0"/>
              </a:rPr>
              <a:t>) as f:</a:t>
            </a:r>
          </a:p>
          <a:p>
            <a:pPr marL="0" indent="0">
              <a:buNone/>
            </a:pPr>
            <a:r>
              <a:rPr lang="en-US" sz="2000" dirty="0">
                <a:latin typeface="Courier" pitchFamily="49" charset="0"/>
              </a:rPr>
              <a:t>    for line in f:</a:t>
            </a:r>
          </a:p>
          <a:p>
            <a:pPr marL="0" indent="0">
              <a:buNone/>
            </a:pPr>
            <a:r>
              <a:rPr lang="en-US" sz="2000" dirty="0">
                <a:latin typeface="Courier" pitchFamily="49" charset="0"/>
              </a:rPr>
              <a:t>        </a:t>
            </a:r>
            <a:r>
              <a:rPr lang="en-US" sz="2000" dirty="0" err="1">
                <a:latin typeface="Courier" pitchFamily="49" charset="0"/>
              </a:rPr>
              <a:t>toks</a:t>
            </a:r>
            <a:r>
              <a:rPr lang="en-US" sz="2000" dirty="0">
                <a:latin typeface="Courier" pitchFamily="49" charset="0"/>
              </a:rPr>
              <a:t> = </a:t>
            </a:r>
            <a:r>
              <a:rPr lang="en-US" sz="2000" dirty="0" err="1">
                <a:latin typeface="Courier" pitchFamily="49" charset="0"/>
              </a:rPr>
              <a:t>line.split</a:t>
            </a:r>
            <a:r>
              <a:rPr lang="en-US" sz="2000" dirty="0">
                <a:latin typeface="Courier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latin typeface="Courier" pitchFamily="49" charset="0"/>
              </a:rPr>
              <a:t>        </a:t>
            </a:r>
            <a:r>
              <a:rPr lang="en-US" sz="2000" dirty="0" err="1">
                <a:latin typeface="Courier" pitchFamily="49" charset="0"/>
              </a:rPr>
              <a:t>chr</a:t>
            </a:r>
            <a:r>
              <a:rPr lang="en-US" sz="2000" dirty="0">
                <a:latin typeface="Courier" pitchFamily="49" charset="0"/>
              </a:rPr>
              <a:t> = </a:t>
            </a:r>
            <a:r>
              <a:rPr lang="en-US" sz="2000" dirty="0" err="1">
                <a:latin typeface="Courier" pitchFamily="49" charset="0"/>
              </a:rPr>
              <a:t>toks</a:t>
            </a:r>
            <a:r>
              <a:rPr lang="en-US" sz="2000" dirty="0">
                <a:latin typeface="Courier" pitchFamily="49" charset="0"/>
              </a:rPr>
              <a:t>[0]</a:t>
            </a:r>
          </a:p>
          <a:p>
            <a:pPr marL="0" indent="0">
              <a:buNone/>
            </a:pPr>
            <a:r>
              <a:rPr lang="en-US" sz="2000" dirty="0">
                <a:latin typeface="Courier" pitchFamily="49" charset="0"/>
              </a:rPr>
              <a:t>        if "chr7" != </a:t>
            </a:r>
            <a:r>
              <a:rPr lang="en-US" sz="2000" dirty="0" err="1">
                <a:latin typeface="Courier" pitchFamily="49" charset="0"/>
              </a:rPr>
              <a:t>chr</a:t>
            </a:r>
            <a:r>
              <a:rPr lang="en-US" sz="2000" dirty="0">
                <a:latin typeface="Courier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Courier" pitchFamily="49" charset="0"/>
              </a:rPr>
              <a:t>            continue</a:t>
            </a:r>
          </a:p>
          <a:p>
            <a:pPr marL="0" indent="0">
              <a:buNone/>
            </a:pPr>
            <a:r>
              <a:rPr lang="en-US" sz="2000" dirty="0">
                <a:latin typeface="Courier" pitchFamily="49" charset="0"/>
              </a:rPr>
              <a:t>        for p in </a:t>
            </a:r>
            <a:r>
              <a:rPr lang="en-US" sz="2000" dirty="0" err="1">
                <a:latin typeface="Courier" pitchFamily="49" charset="0"/>
              </a:rPr>
              <a:t>xrange</a:t>
            </a:r>
            <a:r>
              <a:rPr lang="en-US" sz="2000" dirty="0">
                <a:latin typeface="Courier" pitchFamily="49" charset="0"/>
              </a:rPr>
              <a:t>(</a:t>
            </a:r>
            <a:r>
              <a:rPr lang="en-US" sz="2000" dirty="0" err="1">
                <a:latin typeface="Courier" pitchFamily="49" charset="0"/>
              </a:rPr>
              <a:t>int</a:t>
            </a:r>
            <a:r>
              <a:rPr lang="en-US" sz="2000" dirty="0">
                <a:latin typeface="Courier" pitchFamily="49" charset="0"/>
              </a:rPr>
              <a:t>(</a:t>
            </a:r>
            <a:r>
              <a:rPr lang="en-US" sz="2000" dirty="0" err="1">
                <a:latin typeface="Courier" pitchFamily="49" charset="0"/>
              </a:rPr>
              <a:t>toks</a:t>
            </a:r>
            <a:r>
              <a:rPr lang="en-US" sz="2000" dirty="0">
                <a:latin typeface="Courier" pitchFamily="49" charset="0"/>
              </a:rPr>
              <a:t>[1]), </a:t>
            </a:r>
            <a:r>
              <a:rPr lang="en-US" sz="2000" dirty="0" err="1">
                <a:latin typeface="Courier" pitchFamily="49" charset="0"/>
              </a:rPr>
              <a:t>int</a:t>
            </a:r>
            <a:r>
              <a:rPr lang="en-US" sz="2000" dirty="0">
                <a:latin typeface="Courier" pitchFamily="49" charset="0"/>
              </a:rPr>
              <a:t>(</a:t>
            </a:r>
            <a:r>
              <a:rPr lang="en-US" sz="2000" dirty="0" err="1">
                <a:latin typeface="Courier" pitchFamily="49" charset="0"/>
              </a:rPr>
              <a:t>toks</a:t>
            </a:r>
            <a:r>
              <a:rPr lang="en-US" sz="2000" dirty="0">
                <a:latin typeface="Courier" pitchFamily="49" charset="0"/>
              </a:rPr>
              <a:t>[2])):</a:t>
            </a:r>
          </a:p>
          <a:p>
            <a:pPr marL="0" indent="0">
              <a:buNone/>
            </a:pPr>
            <a:r>
              <a:rPr lang="en-US" sz="2000" dirty="0">
                <a:latin typeface="Courier" pitchFamily="49" charset="0"/>
              </a:rPr>
              <a:t>            </a:t>
            </a:r>
            <a:r>
              <a:rPr lang="en-US" sz="2000" dirty="0" err="1">
                <a:latin typeface="Courier" pitchFamily="49" charset="0"/>
              </a:rPr>
              <a:t>chipseqPeaks.add</a:t>
            </a:r>
            <a:r>
              <a:rPr lang="en-US" sz="2000" dirty="0">
                <a:latin typeface="Courier" pitchFamily="49" charset="0"/>
              </a:rPr>
              <a:t>(p</a:t>
            </a:r>
            <a:r>
              <a:rPr lang="en-US" sz="2000" dirty="0" smtClean="0">
                <a:latin typeface="Courier" pitchFamily="49" charset="0"/>
              </a:rPr>
              <a:t>)</a:t>
            </a:r>
            <a:endParaRPr lang="en-US" sz="2000" dirty="0">
              <a:latin typeface="Courier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19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228600"/>
            <a:ext cx="8763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ourier" pitchFamily="49" charset="0"/>
              </a:rPr>
              <a:t>cellLineDnaseFn</a:t>
            </a:r>
            <a:r>
              <a:rPr lang="en-US" sz="2000" dirty="0" smtClean="0">
                <a:latin typeface="Courier" pitchFamily="49" charset="0"/>
              </a:rPr>
              <a:t> </a:t>
            </a:r>
            <a:r>
              <a:rPr lang="en-US" sz="2000" dirty="0">
                <a:latin typeface="Courier" pitchFamily="49" charset="0"/>
              </a:rPr>
              <a:t>= "ENCFF001VZW.narrowPeak"</a:t>
            </a:r>
          </a:p>
          <a:p>
            <a:endParaRPr lang="en-US" sz="2000" dirty="0" smtClean="0">
              <a:latin typeface="Courier" pitchFamily="49" charset="0"/>
            </a:endParaRPr>
          </a:p>
          <a:p>
            <a:r>
              <a:rPr lang="en-US" sz="2000" dirty="0">
                <a:latin typeface="Courier" pitchFamily="49" charset="0"/>
              </a:rPr>
              <a:t>count = 0</a:t>
            </a:r>
          </a:p>
          <a:p>
            <a:endParaRPr lang="en-US" sz="2000" dirty="0">
              <a:latin typeface="Courier" pitchFamily="49" charset="0"/>
            </a:endParaRPr>
          </a:p>
          <a:p>
            <a:r>
              <a:rPr lang="en-US" sz="2000" dirty="0">
                <a:latin typeface="Courier" pitchFamily="49" charset="0"/>
              </a:rPr>
              <a:t>with open(</a:t>
            </a:r>
            <a:r>
              <a:rPr lang="en-US" sz="2000" dirty="0" err="1">
                <a:latin typeface="Courier" pitchFamily="49" charset="0"/>
              </a:rPr>
              <a:t>cellLineDnaseFn</a:t>
            </a:r>
            <a:r>
              <a:rPr lang="en-US" sz="2000" dirty="0">
                <a:latin typeface="Courier" pitchFamily="49" charset="0"/>
              </a:rPr>
              <a:t>) as f:</a:t>
            </a:r>
          </a:p>
          <a:p>
            <a:r>
              <a:rPr lang="en-US" sz="2000" dirty="0">
                <a:latin typeface="Courier" pitchFamily="49" charset="0"/>
              </a:rPr>
              <a:t>    for line in f:</a:t>
            </a:r>
          </a:p>
          <a:p>
            <a:r>
              <a:rPr lang="en-US" sz="2000" dirty="0">
                <a:latin typeface="Courier" pitchFamily="49" charset="0"/>
              </a:rPr>
              <a:t>        </a:t>
            </a:r>
            <a:r>
              <a:rPr lang="en-US" sz="2000" dirty="0" err="1">
                <a:latin typeface="Courier" pitchFamily="49" charset="0"/>
              </a:rPr>
              <a:t>toks</a:t>
            </a:r>
            <a:r>
              <a:rPr lang="en-US" sz="2000" dirty="0">
                <a:latin typeface="Courier" pitchFamily="49" charset="0"/>
              </a:rPr>
              <a:t> = </a:t>
            </a:r>
            <a:r>
              <a:rPr lang="en-US" sz="2000" dirty="0" err="1">
                <a:latin typeface="Courier" pitchFamily="49" charset="0"/>
              </a:rPr>
              <a:t>line.split</a:t>
            </a:r>
            <a:r>
              <a:rPr lang="en-US" sz="2000" dirty="0">
                <a:latin typeface="Courier" pitchFamily="49" charset="0"/>
              </a:rPr>
              <a:t>()</a:t>
            </a:r>
          </a:p>
          <a:p>
            <a:r>
              <a:rPr lang="en-US" sz="2000" dirty="0">
                <a:latin typeface="Courier" pitchFamily="49" charset="0"/>
              </a:rPr>
              <a:t>        </a:t>
            </a:r>
            <a:r>
              <a:rPr lang="en-US" sz="2000" dirty="0" err="1">
                <a:latin typeface="Courier" pitchFamily="49" charset="0"/>
              </a:rPr>
              <a:t>chr</a:t>
            </a:r>
            <a:r>
              <a:rPr lang="en-US" sz="2000" dirty="0">
                <a:latin typeface="Courier" pitchFamily="49" charset="0"/>
              </a:rPr>
              <a:t> = </a:t>
            </a:r>
            <a:r>
              <a:rPr lang="en-US" sz="2000" dirty="0" err="1">
                <a:latin typeface="Courier" pitchFamily="49" charset="0"/>
              </a:rPr>
              <a:t>toks</a:t>
            </a:r>
            <a:r>
              <a:rPr lang="en-US" sz="2000" dirty="0">
                <a:latin typeface="Courier" pitchFamily="49" charset="0"/>
              </a:rPr>
              <a:t>[0]</a:t>
            </a:r>
          </a:p>
          <a:p>
            <a:r>
              <a:rPr lang="en-US" sz="2000" dirty="0">
                <a:latin typeface="Courier" pitchFamily="49" charset="0"/>
              </a:rPr>
              <a:t>        if "chr7" != </a:t>
            </a:r>
            <a:r>
              <a:rPr lang="en-US" sz="2000" dirty="0" err="1">
                <a:latin typeface="Courier" pitchFamily="49" charset="0"/>
              </a:rPr>
              <a:t>chr</a:t>
            </a:r>
            <a:r>
              <a:rPr lang="en-US" sz="2000" dirty="0">
                <a:latin typeface="Courier" pitchFamily="49" charset="0"/>
              </a:rPr>
              <a:t>:</a:t>
            </a:r>
          </a:p>
          <a:p>
            <a:r>
              <a:rPr lang="en-US" sz="2000" dirty="0">
                <a:latin typeface="Courier" pitchFamily="49" charset="0"/>
              </a:rPr>
              <a:t>            continue</a:t>
            </a:r>
          </a:p>
          <a:p>
            <a:r>
              <a:rPr lang="en-US" sz="2000" dirty="0">
                <a:latin typeface="Courier" pitchFamily="49" charset="0"/>
              </a:rPr>
              <a:t>        for p in </a:t>
            </a:r>
            <a:r>
              <a:rPr lang="en-US" sz="2000" dirty="0" err="1">
                <a:latin typeface="Courier" pitchFamily="49" charset="0"/>
              </a:rPr>
              <a:t>xrange</a:t>
            </a:r>
            <a:r>
              <a:rPr lang="en-US" sz="2000" dirty="0">
                <a:latin typeface="Courier" pitchFamily="49" charset="0"/>
              </a:rPr>
              <a:t>(</a:t>
            </a:r>
            <a:r>
              <a:rPr lang="en-US" sz="2000" dirty="0" err="1">
                <a:latin typeface="Courier" pitchFamily="49" charset="0"/>
              </a:rPr>
              <a:t>int</a:t>
            </a:r>
            <a:r>
              <a:rPr lang="en-US" sz="2000" dirty="0">
                <a:latin typeface="Courier" pitchFamily="49" charset="0"/>
              </a:rPr>
              <a:t>(</a:t>
            </a:r>
            <a:r>
              <a:rPr lang="en-US" sz="2000" dirty="0" err="1">
                <a:latin typeface="Courier" pitchFamily="49" charset="0"/>
              </a:rPr>
              <a:t>toks</a:t>
            </a:r>
            <a:r>
              <a:rPr lang="en-US" sz="2000" dirty="0">
                <a:latin typeface="Courier" pitchFamily="49" charset="0"/>
              </a:rPr>
              <a:t>[1]), </a:t>
            </a:r>
            <a:r>
              <a:rPr lang="en-US" sz="2000" dirty="0" err="1">
                <a:latin typeface="Courier" pitchFamily="49" charset="0"/>
              </a:rPr>
              <a:t>int</a:t>
            </a:r>
            <a:r>
              <a:rPr lang="en-US" sz="2000" dirty="0">
                <a:latin typeface="Courier" pitchFamily="49" charset="0"/>
              </a:rPr>
              <a:t>(</a:t>
            </a:r>
            <a:r>
              <a:rPr lang="en-US" sz="2000" dirty="0" err="1">
                <a:latin typeface="Courier" pitchFamily="49" charset="0"/>
              </a:rPr>
              <a:t>toks</a:t>
            </a:r>
            <a:r>
              <a:rPr lang="en-US" sz="2000" dirty="0">
                <a:latin typeface="Courier" pitchFamily="49" charset="0"/>
              </a:rPr>
              <a:t>[2])):</a:t>
            </a:r>
          </a:p>
          <a:p>
            <a:r>
              <a:rPr lang="en-US" sz="2000" dirty="0">
                <a:latin typeface="Courier" pitchFamily="49" charset="0"/>
              </a:rPr>
              <a:t>            if p in </a:t>
            </a:r>
            <a:r>
              <a:rPr lang="en-US" sz="2000" dirty="0" err="1">
                <a:latin typeface="Courier" pitchFamily="49" charset="0"/>
              </a:rPr>
              <a:t>chipseqPeaks</a:t>
            </a:r>
            <a:r>
              <a:rPr lang="en-US" sz="2000" dirty="0">
                <a:latin typeface="Courier" pitchFamily="49" charset="0"/>
              </a:rPr>
              <a:t>:</a:t>
            </a:r>
          </a:p>
          <a:p>
            <a:r>
              <a:rPr lang="en-US" sz="2000" dirty="0">
                <a:latin typeface="Courier" pitchFamily="49" charset="0"/>
              </a:rPr>
              <a:t>                count += 1</a:t>
            </a:r>
          </a:p>
          <a:p>
            <a:r>
              <a:rPr lang="en-US" sz="2000" dirty="0">
                <a:latin typeface="Courier" pitchFamily="49" charset="0"/>
              </a:rPr>
              <a:t>                break</a:t>
            </a:r>
          </a:p>
          <a:p>
            <a:endParaRPr lang="en-US" sz="2000" dirty="0">
              <a:latin typeface="Courier" pitchFamily="49" charset="0"/>
            </a:endParaRPr>
          </a:p>
          <a:p>
            <a:r>
              <a:rPr lang="en-US" sz="2000" dirty="0">
                <a:latin typeface="Courier" pitchFamily="49" charset="0"/>
              </a:rPr>
              <a:t>print count</a:t>
            </a:r>
          </a:p>
        </p:txBody>
      </p:sp>
    </p:spTree>
    <p:extLst>
      <p:ext uri="{BB962C8B-B14F-4D97-AF65-F5344CB8AC3E}">
        <p14:creationId xmlns:p14="http://schemas.microsoft.com/office/powerpoint/2010/main" val="2649249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Blocks: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Strings, dictionary, </a:t>
            </a:r>
            <a:r>
              <a:rPr lang="en-US" dirty="0" err="1" smtClean="0"/>
              <a:t>defaultdict</a:t>
            </a:r>
            <a:r>
              <a:rPr lang="en-US" dirty="0" smtClean="0"/>
              <a:t>, set are all examples of classes</a:t>
            </a:r>
          </a:p>
          <a:p>
            <a:r>
              <a:rPr lang="en-US" dirty="0" smtClean="0"/>
              <a:t>In an ideal world, a class contains</a:t>
            </a:r>
          </a:p>
          <a:p>
            <a:pPr lvl="1"/>
            <a:r>
              <a:rPr lang="en-US" dirty="0" smtClean="0"/>
              <a:t>data (numbers, strings, lists, other classes, etc.)</a:t>
            </a:r>
          </a:p>
          <a:p>
            <a:pPr lvl="1"/>
            <a:r>
              <a:rPr lang="en-US" dirty="0" smtClean="0"/>
              <a:t>the functions allowed to manipulate the data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7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7706"/>
            <a:ext cx="8229600" cy="4525963"/>
          </a:xfrm>
        </p:spPr>
        <p:txBody>
          <a:bodyPr/>
          <a:lstStyle/>
          <a:p>
            <a:r>
              <a:rPr lang="en-US" dirty="0" smtClean="0"/>
              <a:t>s </a:t>
            </a:r>
            <a:r>
              <a:rPr lang="en-US" dirty="0"/>
              <a:t>= "Hello World!" </a:t>
            </a:r>
          </a:p>
          <a:p>
            <a:r>
              <a:rPr lang="en-US" dirty="0"/>
              <a:t>print </a:t>
            </a:r>
            <a:r>
              <a:rPr lang="en-US" dirty="0" err="1"/>
              <a:t>s.startswith</a:t>
            </a:r>
            <a:r>
              <a:rPr lang="en-US" dirty="0"/>
              <a:t>("He") </a:t>
            </a:r>
          </a:p>
          <a:p>
            <a:r>
              <a:rPr lang="en-US" dirty="0"/>
              <a:t>print </a:t>
            </a:r>
            <a:r>
              <a:rPr lang="en-US" dirty="0" err="1"/>
              <a:t>s.split</a:t>
            </a:r>
            <a:r>
              <a:rPr lang="en-US" dirty="0"/>
              <a:t>()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334933" y="297749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Functions in the string class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800" y="4114800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800" dirty="0"/>
          </a:p>
          <a:p>
            <a:r>
              <a:rPr lang="en-US" sz="2800" dirty="0"/>
              <a:t>v = [1, 1, 2, 3, 5, 8, 13, 21] </a:t>
            </a:r>
          </a:p>
          <a:p>
            <a:r>
              <a:rPr lang="en-US" sz="2800" dirty="0"/>
              <a:t>print </a:t>
            </a:r>
            <a:r>
              <a:rPr lang="en-US" sz="2800" dirty="0" err="1"/>
              <a:t>v.count</a:t>
            </a:r>
            <a:r>
              <a:rPr lang="en-US" sz="2800" dirty="0"/>
              <a:t>(1) </a:t>
            </a:r>
          </a:p>
          <a:p>
            <a:r>
              <a:rPr lang="en-US" sz="2800" dirty="0" smtClean="0"/>
              <a:t>print </a:t>
            </a:r>
            <a:r>
              <a:rPr lang="en-US" sz="2800" dirty="0" err="1"/>
              <a:t>v.index</a:t>
            </a:r>
            <a:r>
              <a:rPr lang="en-US" sz="2800" dirty="0"/>
              <a:t>(21)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76600" y="617220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Functions in the list class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3" name="Curved Connector 12"/>
          <p:cNvCxnSpPr/>
          <p:nvPr/>
        </p:nvCxnSpPr>
        <p:spPr>
          <a:xfrm rot="10800000">
            <a:off x="2620109" y="5410200"/>
            <a:ext cx="1714824" cy="762000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9" idx="1"/>
          </p:cNvCxnSpPr>
          <p:nvPr/>
        </p:nvCxnSpPr>
        <p:spPr>
          <a:xfrm rot="10800000">
            <a:off x="1963618" y="5888799"/>
            <a:ext cx="1312982" cy="514235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5" idx="1"/>
          </p:cNvCxnSpPr>
          <p:nvPr/>
        </p:nvCxnSpPr>
        <p:spPr>
          <a:xfrm rot="10800000">
            <a:off x="2514601" y="2827323"/>
            <a:ext cx="1820333" cy="381001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rot="10800000">
            <a:off x="3200400" y="2257824"/>
            <a:ext cx="1714824" cy="762000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503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Blocks: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Strings, dictionary, </a:t>
            </a:r>
            <a:r>
              <a:rPr lang="en-US" dirty="0" err="1" smtClean="0"/>
              <a:t>defaultdict</a:t>
            </a:r>
            <a:r>
              <a:rPr lang="en-US" dirty="0" smtClean="0"/>
              <a:t>, set are all examples of classes</a:t>
            </a:r>
          </a:p>
          <a:p>
            <a:r>
              <a:rPr lang="en-US" dirty="0" smtClean="0"/>
              <a:t>In an ideal world, a class contains</a:t>
            </a:r>
          </a:p>
          <a:p>
            <a:pPr lvl="1"/>
            <a:r>
              <a:rPr lang="en-US" dirty="0" smtClean="0"/>
              <a:t>data (numbers, strings, lists, other classes, etc.)</a:t>
            </a:r>
          </a:p>
          <a:p>
            <a:pPr lvl="1"/>
            <a:r>
              <a:rPr lang="en-US" dirty="0" smtClean="0"/>
              <a:t>the functions allowed to manipulate the data</a:t>
            </a:r>
          </a:p>
          <a:p>
            <a:r>
              <a:rPr lang="en-US" dirty="0" smtClean="0"/>
              <a:t>Provides further mechanisms to give code structure</a:t>
            </a:r>
          </a:p>
          <a:p>
            <a:pPr lvl="1"/>
            <a:r>
              <a:rPr lang="en-US" dirty="0" smtClean="0"/>
              <a:t>Allows data and concepts to be encapsulated (i.e. hidden or only occur in one place)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Blocks: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181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ExampleKlass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__(self,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strData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print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self.data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ExampleKlass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/>
              <a:t>"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hi!</a:t>
            </a:r>
            <a:r>
              <a:rPr lang="en-US" dirty="0"/>
              <a:t> 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ek.printData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9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Blocks: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00200"/>
            <a:ext cx="76962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ExampleMyString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__(self, s):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self.string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starts(self,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self.string.startswith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ExampleMyString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/>
              <a:t>"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hi!</a:t>
            </a:r>
            <a:r>
              <a:rPr lang="en-US" sz="2800" dirty="0"/>
              <a:t> "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s.starts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/>
              <a:t>"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2800" dirty="0" smtClean="0"/>
              <a:t> </a:t>
            </a:r>
            <a:r>
              <a:rPr lang="en-US" sz="2800" dirty="0"/>
              <a:t>"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2971800"/>
            <a:ext cx="2916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self used INTERNALLY in class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 smtClean="0">
                <a:solidFill>
                  <a:srgbClr val="FF0000"/>
                </a:solidFill>
              </a:rPr>
              <a:t>nly!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237398" y="2895600"/>
            <a:ext cx="267802" cy="260866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237398" y="3156466"/>
            <a:ext cx="1106002" cy="424934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57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029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In object-oriented programming, a “class” is the code that defines </a:t>
            </a:r>
          </a:p>
          <a:p>
            <a:pPr lvl="1"/>
            <a:r>
              <a:rPr lang="en-US" dirty="0" smtClean="0"/>
              <a:t>the class variables </a:t>
            </a:r>
          </a:p>
          <a:p>
            <a:pPr lvl="1"/>
            <a:r>
              <a:rPr lang="en-US" dirty="0" smtClean="0"/>
              <a:t>the functions allowed to operate on those class variables</a:t>
            </a:r>
          </a:p>
          <a:p>
            <a:pPr lvl="1"/>
            <a:r>
              <a:rPr lang="en-US" dirty="0" smtClean="0"/>
              <a:t>No memory taken up</a:t>
            </a:r>
          </a:p>
          <a:p>
            <a:pPr lvl="1"/>
            <a:r>
              <a:rPr lang="en-US" i="1" dirty="0" smtClean="0"/>
              <a:t>Like the abstract concept of a book</a:t>
            </a:r>
          </a:p>
          <a:p>
            <a:r>
              <a:rPr lang="en-US" dirty="0" smtClean="0"/>
              <a:t>An “object” is an instance of a class</a:t>
            </a:r>
          </a:p>
          <a:p>
            <a:pPr lvl="1"/>
            <a:r>
              <a:rPr lang="en-US" dirty="0" smtClean="0"/>
              <a:t>Memory will be allocated for the variables in the object</a:t>
            </a:r>
          </a:p>
          <a:p>
            <a:pPr lvl="1"/>
            <a:r>
              <a:rPr lang="en-US" i="1" dirty="0" smtClean="0"/>
              <a:t>Like an actual 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2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Blocks: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Classes have special functions (called constructors or initializers) that perform certain operations (like setting up data structures, etc.) when the object is first created</a:t>
            </a:r>
          </a:p>
          <a:p>
            <a:pPr marL="0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Book():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__(self,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title, author):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self.title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title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self.author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author</a:t>
            </a:r>
          </a:p>
          <a:p>
            <a:pPr marL="0" indent="0">
              <a:buNone/>
            </a:pP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Book(</a:t>
            </a:r>
            <a:r>
              <a:rPr lang="en-US" sz="2800" dirty="0" smtClean="0"/>
              <a:t>"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Programming</a:t>
            </a:r>
            <a:r>
              <a:rPr lang="en-US" sz="2800" dirty="0" smtClean="0"/>
              <a:t>"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smtClean="0"/>
              <a:t>"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Joe Smith</a:t>
            </a:r>
            <a:r>
              <a:rPr lang="en-US" sz="2800" dirty="0" smtClean="0"/>
              <a:t>"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b.title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b.author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4599001"/>
            <a:ext cx="1501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 underscores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730037" y="4419600"/>
            <a:ext cx="555963" cy="364067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59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Modify code from Extended Exercise 1 to compute what percentage of chromosome 7 (assume hg19) is covered by peaks.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Length of </a:t>
            </a:r>
            <a:r>
              <a:rPr lang="en-US" dirty="0" smtClean="0"/>
              <a:t>chr7 in hg19: 159138663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Length of HG19 chromosomes in </a:t>
            </a:r>
            <a:r>
              <a:rPr lang="en-US" dirty="0" smtClean="0"/>
              <a:t>hg19.chrom.sizes in </a:t>
            </a:r>
            <a:r>
              <a:rPr lang="en-US" sz="1800" dirty="0"/>
              <a:t>bioinfo.umassmed.edu/</a:t>
            </a:r>
            <a:r>
              <a:rPr lang="en-US" sz="1800" dirty="0" err="1"/>
              <a:t>bootstrappers</a:t>
            </a:r>
            <a:r>
              <a:rPr lang="en-US" sz="1800" dirty="0"/>
              <a:t>/</a:t>
            </a:r>
            <a:r>
              <a:rPr lang="en-US" sz="1800" dirty="0" err="1"/>
              <a:t>bootstrappers</a:t>
            </a:r>
            <a:r>
              <a:rPr lang="en-US" sz="1800" dirty="0"/>
              <a:t>-courses/python2/lecture1</a:t>
            </a:r>
            <a:r>
              <a:rPr lang="en-US" sz="1800" dirty="0" smtClean="0"/>
              <a:t>/</a:t>
            </a:r>
            <a:r>
              <a:rPr lang="en-US" dirty="0" smtClean="0"/>
              <a:t>)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dirty="0"/>
              <a:t>Answer hint</a:t>
            </a:r>
            <a:r>
              <a:rPr lang="en-US" dirty="0" smtClean="0"/>
              <a:t>: &lt;5%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5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Blocks: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Python classes have a “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dirty="0" smtClean="0"/>
              <a:t>” variable that understands how to access data in the class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0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6019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class Experiment():</a:t>
            </a: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    </a:t>
            </a:r>
            <a:r>
              <a:rPr lang="en-US" dirty="0" err="1">
                <a:latin typeface="Courier" pitchFamily="49" charset="0"/>
              </a:rPr>
              <a:t>def</a:t>
            </a:r>
            <a:r>
              <a:rPr lang="en-US" dirty="0">
                <a:latin typeface="Courier" pitchFamily="49" charset="0"/>
              </a:rPr>
              <a:t> __</a:t>
            </a:r>
            <a:r>
              <a:rPr lang="en-US" dirty="0" err="1">
                <a:latin typeface="Courier" pitchFamily="49" charset="0"/>
              </a:rPr>
              <a:t>init</a:t>
            </a:r>
            <a:r>
              <a:rPr lang="en-US" dirty="0">
                <a:latin typeface="Courier" pitchFamily="49" charset="0"/>
              </a:rPr>
              <a:t>__(self, </a:t>
            </a:r>
            <a:r>
              <a:rPr lang="en-US" dirty="0" err="1">
                <a:latin typeface="Courier" pitchFamily="49" charset="0"/>
              </a:rPr>
              <a:t>expID</a:t>
            </a:r>
            <a:r>
              <a:rPr lang="en-US" dirty="0">
                <a:latin typeface="Courier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        </a:t>
            </a:r>
            <a:r>
              <a:rPr lang="en-US" dirty="0" err="1">
                <a:latin typeface="Courier" pitchFamily="49" charset="0"/>
              </a:rPr>
              <a:t>self.expID</a:t>
            </a:r>
            <a:r>
              <a:rPr lang="en-US" dirty="0">
                <a:latin typeface="Courier" pitchFamily="49" charset="0"/>
              </a:rPr>
              <a:t> = </a:t>
            </a:r>
            <a:r>
              <a:rPr lang="en-US" dirty="0" err="1">
                <a:latin typeface="Courier" pitchFamily="49" charset="0"/>
              </a:rPr>
              <a:t>expID</a:t>
            </a:r>
            <a:endParaRPr lang="en-US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        </a:t>
            </a:r>
            <a:r>
              <a:rPr lang="en-US" dirty="0" err="1">
                <a:latin typeface="Courier" pitchFamily="49" charset="0"/>
              </a:rPr>
              <a:t>self.listJSON</a:t>
            </a:r>
            <a:r>
              <a:rPr lang="en-US" dirty="0">
                <a:latin typeface="Courier" pitchFamily="49" charset="0"/>
              </a:rPr>
              <a:t> = </a:t>
            </a:r>
            <a:r>
              <a:rPr lang="en-US" sz="2900" dirty="0" err="1">
                <a:latin typeface="Courier" pitchFamily="49" charset="0"/>
              </a:rPr>
              <a:t>EncodeMetadataHelpers.expListingJSON</a:t>
            </a:r>
            <a:r>
              <a:rPr lang="en-US" sz="2900" dirty="0">
                <a:latin typeface="Courier" pitchFamily="49" charset="0"/>
              </a:rPr>
              <a:t>(</a:t>
            </a:r>
            <a:r>
              <a:rPr lang="en-US" sz="2900" dirty="0" err="1">
                <a:latin typeface="Courier" pitchFamily="49" charset="0"/>
              </a:rPr>
              <a:t>expID</a:t>
            </a:r>
            <a:r>
              <a:rPr lang="en-US" sz="2900" dirty="0">
                <a:latin typeface="Courier" pitchFamily="49" charset="0"/>
              </a:rPr>
              <a:t>)</a:t>
            </a:r>
            <a:endParaRPr lang="en-US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        </a:t>
            </a:r>
            <a:r>
              <a:rPr lang="en-US" dirty="0" err="1">
                <a:latin typeface="Courier" pitchFamily="49" charset="0"/>
              </a:rPr>
              <a:t>self.assay</a:t>
            </a:r>
            <a:r>
              <a:rPr lang="en-US" dirty="0">
                <a:latin typeface="Courier" pitchFamily="49" charset="0"/>
              </a:rPr>
              <a:t> = </a:t>
            </a:r>
            <a:r>
              <a:rPr lang="en-US" dirty="0" err="1">
                <a:latin typeface="Courier" pitchFamily="49" charset="0"/>
              </a:rPr>
              <a:t>self.listJSON</a:t>
            </a:r>
            <a:r>
              <a:rPr lang="en-US" dirty="0">
                <a:latin typeface="Courier" pitchFamily="49" charset="0"/>
              </a:rPr>
              <a:t>["</a:t>
            </a:r>
            <a:r>
              <a:rPr lang="en-US" dirty="0" err="1">
                <a:latin typeface="Courier" pitchFamily="49" charset="0"/>
              </a:rPr>
              <a:t>assay_term_name</a:t>
            </a:r>
            <a:r>
              <a:rPr lang="en-US" dirty="0">
                <a:latin typeface="Courier" pitchFamily="49" charset="0"/>
              </a:rPr>
              <a:t>"]</a:t>
            </a: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        </a:t>
            </a:r>
            <a:r>
              <a:rPr lang="en-US" dirty="0" err="1">
                <a:latin typeface="Courier" pitchFamily="49" charset="0"/>
              </a:rPr>
              <a:t>self.status</a:t>
            </a:r>
            <a:r>
              <a:rPr lang="en-US" dirty="0">
                <a:latin typeface="Courier" pitchFamily="49" charset="0"/>
              </a:rPr>
              <a:t> = </a:t>
            </a:r>
            <a:r>
              <a:rPr lang="en-US" dirty="0" err="1">
                <a:latin typeface="Courier" pitchFamily="49" charset="0"/>
              </a:rPr>
              <a:t>self.listJSON</a:t>
            </a:r>
            <a:r>
              <a:rPr lang="en-US" dirty="0">
                <a:latin typeface="Courier" pitchFamily="49" charset="0"/>
              </a:rPr>
              <a:t>["status"]</a:t>
            </a: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        self.url = BASE_URL + "experiments/" + </a:t>
            </a:r>
            <a:r>
              <a:rPr lang="en-US" dirty="0" err="1">
                <a:latin typeface="Courier" pitchFamily="49" charset="0"/>
              </a:rPr>
              <a:t>self.expID</a:t>
            </a:r>
            <a:endParaRPr lang="en-US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        </a:t>
            </a:r>
            <a:r>
              <a:rPr lang="en-US" dirty="0" err="1">
                <a:latin typeface="Courier" pitchFamily="49" charset="0"/>
              </a:rPr>
              <a:t>self.jsonUrl</a:t>
            </a:r>
            <a:r>
              <a:rPr lang="en-US" dirty="0">
                <a:latin typeface="Courier" pitchFamily="49" charset="0"/>
              </a:rPr>
              <a:t> = self.url + "/?format=</a:t>
            </a:r>
            <a:r>
              <a:rPr lang="en-US" dirty="0" err="1">
                <a:latin typeface="Courier" pitchFamily="49" charset="0"/>
              </a:rPr>
              <a:t>json</a:t>
            </a:r>
            <a:r>
              <a:rPr lang="en-US" dirty="0">
                <a:latin typeface="Courier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 smtClean="0">
                <a:latin typeface="Courier" pitchFamily="49" charset="0"/>
              </a:rPr>
              <a:t>	 </a:t>
            </a:r>
            <a:r>
              <a:rPr lang="en-US" dirty="0" err="1" smtClean="0">
                <a:latin typeface="Courier" pitchFamily="49" charset="0"/>
              </a:rPr>
              <a:t>self.expJSON</a:t>
            </a:r>
            <a:r>
              <a:rPr lang="en-US" dirty="0" smtClean="0">
                <a:latin typeface="Courier" pitchFamily="49" charset="0"/>
              </a:rPr>
              <a:t> </a:t>
            </a:r>
            <a:r>
              <a:rPr lang="en-US" dirty="0">
                <a:latin typeface="Courier" pitchFamily="49" charset="0"/>
              </a:rPr>
              <a:t>= None</a:t>
            </a: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        </a:t>
            </a:r>
            <a:r>
              <a:rPr lang="en-US" dirty="0" err="1">
                <a:latin typeface="Courier" pitchFamily="49" charset="0"/>
              </a:rPr>
              <a:t>self.expFiles</a:t>
            </a:r>
            <a:r>
              <a:rPr lang="en-US" dirty="0">
                <a:latin typeface="Courier" pitchFamily="49" charset="0"/>
              </a:rPr>
              <a:t> = </a:t>
            </a:r>
            <a:r>
              <a:rPr lang="en-US" dirty="0" smtClean="0">
                <a:latin typeface="Courier" pitchFamily="49" charset="0"/>
              </a:rPr>
              <a:t>None</a:t>
            </a:r>
            <a:endParaRPr lang="en-US" dirty="0">
              <a:latin typeface="Courier" pitchFamily="49" charset="0"/>
            </a:endParaRPr>
          </a:p>
          <a:p>
            <a:pPr marL="0" indent="0">
              <a:buNone/>
            </a:pPr>
            <a:endParaRPr lang="en-US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    </a:t>
            </a:r>
            <a:r>
              <a:rPr lang="en-US" dirty="0" err="1">
                <a:latin typeface="Courier" pitchFamily="49" charset="0"/>
              </a:rPr>
              <a:t>def</a:t>
            </a:r>
            <a:r>
              <a:rPr lang="en-US" dirty="0">
                <a:latin typeface="Courier" pitchFamily="49" charset="0"/>
              </a:rPr>
              <a:t> lab(self):</a:t>
            </a: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        t = </a:t>
            </a:r>
            <a:r>
              <a:rPr lang="en-US" dirty="0" err="1">
                <a:latin typeface="Courier" pitchFamily="49" charset="0"/>
              </a:rPr>
              <a:t>self.listJSON</a:t>
            </a:r>
            <a:r>
              <a:rPr lang="en-US" dirty="0">
                <a:latin typeface="Courier" pitchFamily="49" charset="0"/>
              </a:rPr>
              <a:t>["lab"]["title"]</a:t>
            </a: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        if "Michael Snyder, Stanford" == t: return "Snyder"</a:t>
            </a: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        if "John </a:t>
            </a:r>
            <a:r>
              <a:rPr lang="en-US" dirty="0" err="1">
                <a:latin typeface="Courier" pitchFamily="49" charset="0"/>
              </a:rPr>
              <a:t>Stamatoyannopoulos</a:t>
            </a:r>
            <a:r>
              <a:rPr lang="en-US" dirty="0">
                <a:latin typeface="Courier" pitchFamily="49" charset="0"/>
              </a:rPr>
              <a:t>, UW" == t: return "</a:t>
            </a:r>
            <a:r>
              <a:rPr lang="en-US" dirty="0" err="1">
                <a:latin typeface="Courier" pitchFamily="49" charset="0"/>
              </a:rPr>
              <a:t>Stam</a:t>
            </a:r>
            <a:r>
              <a:rPr lang="en-US" dirty="0">
                <a:latin typeface="Courier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        if "Bradley Bernstein, Broad" == t: return "Bernstein"</a:t>
            </a: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        if "Richard Myers, HAIB" == t: return "Myers"</a:t>
            </a: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        return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832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Class</a:t>
            </a:r>
            <a:r>
              <a:rPr lang="en-US" dirty="0" smtClean="0"/>
              <a:t>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0"/>
            <a:ext cx="9067800" cy="5181600"/>
          </a:xfrm>
        </p:spPr>
        <p:txBody>
          <a:bodyPr>
            <a:normAutofit fontScale="77500" lnSpcReduction="20000"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Make a “Paths” class that encapsulates the path manipulations we performed earlier, and allows the user to specify the lecture number</a:t>
            </a:r>
            <a:endParaRPr lang="en-US" dirty="0"/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ourier New" panose="02070309020205020404" pitchFamily="49" charset="0"/>
              <a:ea typeface="SimSun"/>
              <a:cs typeface="Courier New" panose="02070309020205020404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homeFolder</a:t>
            </a:r>
            <a:r>
              <a:rPr lang="en-US" sz="16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=</a:t>
            </a:r>
            <a:r>
              <a:rPr lang="en-US" sz="16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os</a:t>
            </a:r>
            <a:r>
              <a:rPr lang="en-US" sz="1600" dirty="0" err="1">
                <a:solidFill>
                  <a:srgbClr val="666666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.</a:t>
            </a:r>
            <a:r>
              <a:rPr lang="en-US" sz="1600" dirty="0" err="1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path</a:t>
            </a:r>
            <a:r>
              <a:rPr lang="en-US" sz="1600" dirty="0" err="1">
                <a:solidFill>
                  <a:srgbClr val="666666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.</a:t>
            </a:r>
            <a:r>
              <a:rPr lang="en-US" sz="1600" dirty="0" err="1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abspath</a:t>
            </a:r>
            <a:r>
              <a:rPr lang="en-US" sz="16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os</a:t>
            </a:r>
            <a:r>
              <a:rPr lang="en-US" sz="1600" dirty="0" err="1">
                <a:solidFill>
                  <a:srgbClr val="666666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.</a:t>
            </a:r>
            <a:r>
              <a:rPr lang="en-US" sz="1600" dirty="0" err="1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path</a:t>
            </a:r>
            <a:r>
              <a:rPr lang="en-US" sz="1600" dirty="0" err="1">
                <a:solidFill>
                  <a:srgbClr val="666666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.</a:t>
            </a:r>
            <a:r>
              <a:rPr lang="en-US" sz="1600" dirty="0" err="1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expanduser</a:t>
            </a:r>
            <a:r>
              <a:rPr lang="en-US" sz="16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BA2121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"~"</a:t>
            </a:r>
            <a:r>
              <a:rPr lang="en-US" sz="16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))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desktopFolder</a:t>
            </a:r>
            <a:r>
              <a:rPr lang="en-US" sz="16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os.path.join</a:t>
            </a:r>
            <a:r>
              <a:rPr lang="en-US" sz="16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homeFolder</a:t>
            </a:r>
            <a:r>
              <a:rPr lang="en-US" sz="16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BA2121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Desktop</a:t>
            </a:r>
            <a:r>
              <a:rPr lang="en-US" sz="1600" dirty="0">
                <a:solidFill>
                  <a:srgbClr val="BA2121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ea typeface="SimSun"/>
              <a:cs typeface="Courier New" panose="02070309020205020404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python2folder </a:t>
            </a:r>
            <a:r>
              <a:rPr lang="en-US" sz="1600" dirty="0">
                <a:solidFill>
                  <a:srgbClr val="666666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=</a:t>
            </a:r>
            <a:r>
              <a:rPr lang="en-US" sz="16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os</a:t>
            </a:r>
            <a:r>
              <a:rPr lang="en-US" sz="1600" dirty="0" err="1">
                <a:solidFill>
                  <a:srgbClr val="666666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.</a:t>
            </a:r>
            <a:r>
              <a:rPr lang="en-US" sz="1600" dirty="0" err="1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path</a:t>
            </a:r>
            <a:r>
              <a:rPr lang="en-US" sz="1600" dirty="0" err="1">
                <a:solidFill>
                  <a:srgbClr val="666666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.</a:t>
            </a:r>
            <a:r>
              <a:rPr lang="en-US" sz="1600" dirty="0" err="1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join</a:t>
            </a:r>
            <a:r>
              <a:rPr lang="en-US" sz="16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desktopFolder</a:t>
            </a:r>
            <a:r>
              <a:rPr lang="en-US" sz="16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BA2121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"python_2"</a:t>
            </a:r>
            <a:r>
              <a:rPr lang="en-US" sz="16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ea typeface="SimSun"/>
              <a:cs typeface="Courier New" panose="02070309020205020404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lecture1folder </a:t>
            </a:r>
            <a:r>
              <a:rPr lang="en-US" sz="1600" dirty="0">
                <a:solidFill>
                  <a:srgbClr val="666666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=</a:t>
            </a:r>
            <a:r>
              <a:rPr lang="en-US" sz="16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os</a:t>
            </a:r>
            <a:r>
              <a:rPr lang="en-US" sz="1600" dirty="0" err="1">
                <a:solidFill>
                  <a:srgbClr val="666666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.</a:t>
            </a:r>
            <a:r>
              <a:rPr lang="en-US" sz="1600" dirty="0" err="1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path</a:t>
            </a:r>
            <a:r>
              <a:rPr lang="en-US" sz="1600" dirty="0" err="1">
                <a:solidFill>
                  <a:srgbClr val="666666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.</a:t>
            </a:r>
            <a:r>
              <a:rPr lang="en-US" sz="1600" dirty="0" err="1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join</a:t>
            </a:r>
            <a:r>
              <a:rPr lang="en-US" sz="16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(python2folder, </a:t>
            </a:r>
            <a:r>
              <a:rPr lang="en-US" sz="1600" dirty="0">
                <a:solidFill>
                  <a:srgbClr val="BA2121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"lecture_1"</a:t>
            </a:r>
            <a:r>
              <a:rPr lang="en-US" sz="16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ea typeface="SimSun"/>
              <a:cs typeface="Courier New" panose="02070309020205020404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print</a:t>
            </a:r>
            <a:r>
              <a:rPr lang="en-US" sz="16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BA2121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"today's lecture folder location will be:"</a:t>
            </a:r>
            <a:r>
              <a:rPr lang="en-US" sz="16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, lecture1folder</a:t>
            </a:r>
            <a:endParaRPr lang="en-US" sz="1400" dirty="0">
              <a:latin typeface="Courier New" panose="02070309020205020404" pitchFamily="49" charset="0"/>
              <a:ea typeface="SimSun"/>
              <a:cs typeface="Courier New" panose="02070309020205020404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mkdir_p</a:t>
            </a:r>
            <a:r>
              <a:rPr lang="en-US" sz="16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(lecture1folder</a:t>
            </a:r>
            <a:r>
              <a:rPr lang="en-US" sz="1600" dirty="0" smtClean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)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ourier New" panose="02070309020205020404" pitchFamily="49" charset="0"/>
              <a:ea typeface="SimSun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dirty="0" smtClean="0"/>
              <a:t>Hint:</a:t>
            </a:r>
          </a:p>
          <a:p>
            <a:pPr marL="457200"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" pitchFamily="49" charset="0"/>
              </a:rPr>
              <a:t>class Paths:</a:t>
            </a:r>
          </a:p>
          <a:p>
            <a:pPr marL="914400" lvl="2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 err="1" smtClean="0">
                <a:latin typeface="Courier" pitchFamily="49" charset="0"/>
              </a:rPr>
              <a:t>def</a:t>
            </a:r>
            <a:r>
              <a:rPr lang="en-US" dirty="0" smtClean="0">
                <a:latin typeface="Courier" pitchFamily="49" charset="0"/>
              </a:rPr>
              <a:t> __</a:t>
            </a:r>
            <a:r>
              <a:rPr lang="en-US" dirty="0" err="1" smtClean="0">
                <a:latin typeface="Courier" pitchFamily="49" charset="0"/>
              </a:rPr>
              <a:t>init</a:t>
            </a:r>
            <a:r>
              <a:rPr lang="en-US" dirty="0" smtClean="0">
                <a:latin typeface="Courier" pitchFamily="49" charset="0"/>
              </a:rPr>
              <a:t>__(self, </a:t>
            </a:r>
            <a:r>
              <a:rPr lang="en-US" dirty="0" err="1" smtClean="0">
                <a:latin typeface="Courier" pitchFamily="49" charset="0"/>
              </a:rPr>
              <a:t>lectureNumber</a:t>
            </a:r>
            <a:r>
              <a:rPr lang="en-US" dirty="0" smtClean="0">
                <a:latin typeface="Courier" pitchFamily="49" charset="0"/>
              </a:rPr>
              <a:t>):</a:t>
            </a:r>
          </a:p>
          <a:p>
            <a:pPr marL="914400" lvl="2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>
                <a:latin typeface="Courier" pitchFamily="49" charset="0"/>
              </a:rPr>
              <a:t>	</a:t>
            </a:r>
            <a:r>
              <a:rPr lang="en-US" dirty="0" smtClean="0">
                <a:latin typeface="Courier" pitchFamily="49" charset="0"/>
              </a:rPr>
              <a:t>&lt;code from above&gt;</a:t>
            </a:r>
          </a:p>
          <a:p>
            <a:pPr marL="914400" lvl="2" indent="0">
              <a:lnSpc>
                <a:spcPct val="115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dirty="0" smtClean="0"/>
              <a:t>Have </a:t>
            </a:r>
            <a:r>
              <a:rPr lang="en-US" dirty="0"/>
              <a:t>a helper function that takes a </a:t>
            </a:r>
            <a:r>
              <a:rPr lang="en-US" dirty="0" err="1"/>
              <a:t>fileName</a:t>
            </a:r>
            <a:r>
              <a:rPr lang="en-US" dirty="0"/>
              <a:t> and returns the full path to that </a:t>
            </a:r>
            <a:r>
              <a:rPr lang="en-US" dirty="0" smtClean="0"/>
              <a:t>file</a:t>
            </a:r>
          </a:p>
          <a:p>
            <a:pPr lvl="1">
              <a:lnSpc>
                <a:spcPct val="115000"/>
              </a:lnSpc>
              <a:spcBef>
                <a:spcPts val="0"/>
              </a:spcBef>
            </a:pPr>
            <a:r>
              <a:rPr lang="en-US" dirty="0" smtClean="0"/>
              <a:t>i.e. </a:t>
            </a:r>
            <a:r>
              <a:rPr lang="en-US" sz="2600" dirty="0" smtClean="0">
                <a:latin typeface="Courier" pitchFamily="49" charset="0"/>
              </a:rPr>
              <a:t>return </a:t>
            </a:r>
            <a:r>
              <a:rPr lang="en-US" sz="2600" dirty="0" err="1" smtClean="0">
                <a:latin typeface="Courier" pitchFamily="49" charset="0"/>
              </a:rPr>
              <a:t>os.path.join</a:t>
            </a:r>
            <a:r>
              <a:rPr lang="en-US" sz="2600" dirty="0" smtClean="0">
                <a:latin typeface="Courier" pitchFamily="49" charset="0"/>
              </a:rPr>
              <a:t>(self.lecture1folder, </a:t>
            </a:r>
            <a:r>
              <a:rPr lang="en-US" sz="2600" dirty="0" err="1" smtClean="0">
                <a:latin typeface="Courier" pitchFamily="49" charset="0"/>
              </a:rPr>
              <a:t>fileName</a:t>
            </a:r>
            <a:r>
              <a:rPr lang="en-US" sz="2600" dirty="0" smtClean="0">
                <a:latin typeface="Courier" pitchFamily="49" charset="0"/>
              </a:rPr>
              <a:t>)</a:t>
            </a:r>
            <a:endParaRPr lang="en-US" dirty="0">
              <a:latin typeface="Courier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34200" y="259080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Don’t have the lecture number always be 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Curved Connector 6"/>
          <p:cNvCxnSpPr/>
          <p:nvPr/>
        </p:nvCxnSpPr>
        <p:spPr>
          <a:xfrm rot="10800000">
            <a:off x="5410200" y="3052465"/>
            <a:ext cx="1524000" cy="12700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64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Class</a:t>
            </a:r>
            <a:r>
              <a:rPr lang="en-US" dirty="0"/>
              <a:t>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9067800" cy="5486400"/>
          </a:xfrm>
        </p:spPr>
        <p:txBody>
          <a:bodyPr>
            <a:normAutofit fontScale="92500" lnSpcReduction="10000"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homeFolder</a:t>
            </a:r>
            <a:r>
              <a:rPr lang="en-US" sz="1600" dirty="0"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=</a:t>
            </a:r>
            <a:r>
              <a:rPr lang="en-US" sz="1600" dirty="0"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os</a:t>
            </a:r>
            <a:r>
              <a:rPr lang="en-US" sz="1600" dirty="0" err="1">
                <a:solidFill>
                  <a:srgbClr val="666666"/>
                </a:solidFill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path</a:t>
            </a:r>
            <a:r>
              <a:rPr lang="en-US" sz="1600" dirty="0" err="1">
                <a:solidFill>
                  <a:srgbClr val="666666"/>
                </a:solidFill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abspath</a:t>
            </a:r>
            <a:r>
              <a:rPr lang="en-US" sz="1600" dirty="0"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os</a:t>
            </a:r>
            <a:r>
              <a:rPr lang="en-US" sz="1600" dirty="0" err="1">
                <a:solidFill>
                  <a:srgbClr val="666666"/>
                </a:solidFill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path</a:t>
            </a:r>
            <a:r>
              <a:rPr lang="en-US" sz="1600" dirty="0" err="1">
                <a:solidFill>
                  <a:srgbClr val="666666"/>
                </a:solidFill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expanduser</a:t>
            </a:r>
            <a:r>
              <a:rPr lang="en-US" sz="1600" dirty="0"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BA2121"/>
                </a:solidFill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"~"</a:t>
            </a:r>
            <a:r>
              <a:rPr lang="en-US" sz="1600" dirty="0"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))</a:t>
            </a:r>
            <a:endParaRPr lang="en-US" sz="1400" dirty="0">
              <a:latin typeface="Times New Roman" panose="02020603050405020304" pitchFamily="18" charset="0"/>
              <a:ea typeface="SimSun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python2folder </a:t>
            </a:r>
            <a:r>
              <a:rPr lang="en-US" sz="1600" dirty="0">
                <a:solidFill>
                  <a:srgbClr val="666666"/>
                </a:solidFill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=</a:t>
            </a:r>
            <a:r>
              <a:rPr lang="en-US" sz="1600" dirty="0"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os</a:t>
            </a:r>
            <a:r>
              <a:rPr lang="en-US" sz="1600" dirty="0" err="1">
                <a:solidFill>
                  <a:srgbClr val="666666"/>
                </a:solidFill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path</a:t>
            </a:r>
            <a:r>
              <a:rPr lang="en-US" sz="1600" dirty="0" err="1">
                <a:solidFill>
                  <a:srgbClr val="666666"/>
                </a:solidFill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join</a:t>
            </a:r>
            <a:r>
              <a:rPr lang="en-US" sz="1600" dirty="0"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homeFolder</a:t>
            </a:r>
            <a:r>
              <a:rPr lang="en-US" sz="1600" dirty="0"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BA2121"/>
                </a:solidFill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"python_2"</a:t>
            </a:r>
            <a:r>
              <a:rPr lang="en-US" sz="1600" dirty="0"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)</a:t>
            </a:r>
            <a:endParaRPr lang="en-US" sz="1400" dirty="0">
              <a:latin typeface="Times New Roman" panose="02020603050405020304" pitchFamily="18" charset="0"/>
              <a:ea typeface="SimSun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lecture1folder </a:t>
            </a:r>
            <a:r>
              <a:rPr lang="en-US" sz="1600" dirty="0">
                <a:solidFill>
                  <a:srgbClr val="666666"/>
                </a:solidFill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=</a:t>
            </a:r>
            <a:r>
              <a:rPr lang="en-US" sz="1600" dirty="0"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os</a:t>
            </a:r>
            <a:r>
              <a:rPr lang="en-US" sz="1600" dirty="0" err="1">
                <a:solidFill>
                  <a:srgbClr val="666666"/>
                </a:solidFill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path</a:t>
            </a:r>
            <a:r>
              <a:rPr lang="en-US" sz="1600" dirty="0" err="1">
                <a:solidFill>
                  <a:srgbClr val="666666"/>
                </a:solidFill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join</a:t>
            </a:r>
            <a:r>
              <a:rPr lang="en-US" sz="1600" dirty="0"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(python2folder, </a:t>
            </a:r>
            <a:r>
              <a:rPr lang="en-US" sz="1600" dirty="0">
                <a:solidFill>
                  <a:srgbClr val="BA2121"/>
                </a:solidFill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"lecture_1"</a:t>
            </a:r>
            <a:r>
              <a:rPr lang="en-US" sz="1600" dirty="0"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)</a:t>
            </a:r>
            <a:endParaRPr lang="en-US" sz="1400" dirty="0">
              <a:latin typeface="Times New Roman" panose="02020603050405020304" pitchFamily="18" charset="0"/>
              <a:ea typeface="SimSun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8000"/>
                </a:solidFill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print</a:t>
            </a:r>
            <a:r>
              <a:rPr lang="en-US" sz="1600" dirty="0"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BA2121"/>
                </a:solidFill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"today's lecture folder location will be:"</a:t>
            </a:r>
            <a:r>
              <a:rPr lang="en-US" sz="1600" dirty="0"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, lecture1folder</a:t>
            </a:r>
            <a:endParaRPr lang="en-US" sz="1400" dirty="0">
              <a:latin typeface="Times New Roman" panose="02020603050405020304" pitchFamily="18" charset="0"/>
              <a:ea typeface="SimSun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mkdir_p</a:t>
            </a:r>
            <a:r>
              <a:rPr lang="en-US" sz="1600" dirty="0"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(lecture1folder</a:t>
            </a:r>
            <a:r>
              <a:rPr lang="en-US" sz="1600" dirty="0" smtClean="0"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)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Times New Roman" panose="02020603050405020304" pitchFamily="18" charset="0"/>
              <a:ea typeface="SimSun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class</a:t>
            </a:r>
            <a:r>
              <a:rPr lang="en-US" sz="2400" dirty="0" smtClean="0"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Paths</a:t>
            </a:r>
            <a:r>
              <a:rPr lang="en-US" sz="2400" dirty="0"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():</a:t>
            </a:r>
            <a:endParaRPr lang="en-US" sz="2000" dirty="0">
              <a:latin typeface="Times New Roman" panose="02020603050405020304" pitchFamily="18" charset="0"/>
              <a:ea typeface="SimSun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    </a:t>
            </a:r>
            <a:r>
              <a:rPr lang="en-US" sz="2400" b="1" dirty="0" err="1">
                <a:solidFill>
                  <a:srgbClr val="008000"/>
                </a:solidFill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def</a:t>
            </a:r>
            <a:r>
              <a:rPr lang="en-US" sz="2400" dirty="0"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__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init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__</a:t>
            </a:r>
            <a:r>
              <a:rPr lang="en-US" sz="2400" dirty="0"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8000"/>
                </a:solidFill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self</a:t>
            </a:r>
            <a:r>
              <a:rPr lang="en-US" sz="2400" dirty="0"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lectureNumber</a:t>
            </a:r>
            <a:r>
              <a:rPr lang="en-US" sz="2400" dirty="0"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):</a:t>
            </a:r>
            <a:endParaRPr lang="en-US" sz="2000" dirty="0">
              <a:latin typeface="Times New Roman" panose="02020603050405020304" pitchFamily="18" charset="0"/>
              <a:ea typeface="SimSun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solidFill>
                  <a:srgbClr val="008000"/>
                </a:solidFill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self</a:t>
            </a:r>
            <a:r>
              <a:rPr lang="en-US" sz="2400" dirty="0" err="1">
                <a:solidFill>
                  <a:srgbClr val="666666"/>
                </a:solidFill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.</a:t>
            </a:r>
            <a:r>
              <a:rPr lang="en-US" sz="2400" dirty="0" err="1"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homeFolder</a:t>
            </a:r>
            <a:r>
              <a:rPr lang="en-US" sz="2400" dirty="0"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=</a:t>
            </a:r>
            <a:r>
              <a:rPr lang="en-US" sz="2400" dirty="0"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os</a:t>
            </a:r>
            <a:r>
              <a:rPr lang="en-US" sz="2400" dirty="0" err="1">
                <a:solidFill>
                  <a:srgbClr val="666666"/>
                </a:solidFill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.</a:t>
            </a:r>
            <a:r>
              <a:rPr lang="en-US" sz="2400" dirty="0" err="1"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path</a:t>
            </a:r>
            <a:r>
              <a:rPr lang="en-US" sz="2400" dirty="0" err="1">
                <a:solidFill>
                  <a:srgbClr val="666666"/>
                </a:solidFill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.</a:t>
            </a:r>
            <a:r>
              <a:rPr lang="en-US" sz="2400" dirty="0" err="1"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abspath</a:t>
            </a:r>
            <a:r>
              <a:rPr lang="en-US" sz="2400" dirty="0"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os</a:t>
            </a:r>
            <a:r>
              <a:rPr lang="en-US" sz="2400" dirty="0" err="1">
                <a:solidFill>
                  <a:srgbClr val="666666"/>
                </a:solidFill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.</a:t>
            </a:r>
            <a:r>
              <a:rPr lang="en-US" sz="2400" dirty="0" err="1"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path</a:t>
            </a:r>
            <a:r>
              <a:rPr lang="en-US" sz="2400" dirty="0" err="1">
                <a:solidFill>
                  <a:srgbClr val="666666"/>
                </a:solidFill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.</a:t>
            </a:r>
            <a:r>
              <a:rPr lang="en-US" sz="2400" dirty="0" err="1"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expanduser</a:t>
            </a:r>
            <a:r>
              <a:rPr lang="en-US" sz="2400" dirty="0" smtClean="0"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(</a:t>
            </a:r>
            <a:r>
              <a:rPr lang="en-US" sz="2400" dirty="0" smtClean="0">
                <a:solidFill>
                  <a:srgbClr val="BA2121"/>
                </a:solidFill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"~"</a:t>
            </a:r>
            <a:r>
              <a:rPr lang="en-US" sz="2400" dirty="0" smtClean="0"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))</a:t>
            </a:r>
            <a:endParaRPr lang="en-US" sz="2400" dirty="0">
              <a:latin typeface="Times New Roman" panose="02020603050405020304" pitchFamily="18" charset="0"/>
              <a:ea typeface="SimSun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        </a:t>
            </a:r>
            <a:r>
              <a:rPr lang="en-US" sz="2400" dirty="0" err="1" smtClean="0">
                <a:solidFill>
                  <a:srgbClr val="008000"/>
                </a:solidFill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self</a:t>
            </a:r>
            <a:r>
              <a:rPr lang="en-US" sz="2400" dirty="0" err="1" smtClean="0">
                <a:solidFill>
                  <a:srgbClr val="666666"/>
                </a:solidFill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.</a:t>
            </a:r>
            <a:r>
              <a:rPr lang="en-US" sz="2400" dirty="0" err="1" smtClean="0"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desktopFolder</a:t>
            </a:r>
            <a:r>
              <a:rPr lang="en-US" sz="2400" dirty="0" smtClean="0"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= </a:t>
            </a:r>
            <a:r>
              <a:rPr lang="en-US" sz="2400" dirty="0" err="1" smtClean="0"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os.path.join</a:t>
            </a:r>
            <a:r>
              <a:rPr lang="en-US" sz="2400" dirty="0" smtClean="0"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(</a:t>
            </a:r>
            <a:r>
              <a:rPr lang="en-US" sz="2400" dirty="0" err="1" smtClean="0"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self.homeFolder</a:t>
            </a:r>
            <a:r>
              <a:rPr lang="en-US" sz="2400" dirty="0"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BA2121"/>
                </a:solidFill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"</a:t>
            </a:r>
            <a:r>
              <a:rPr lang="en-US" sz="2400" dirty="0"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Desktop</a:t>
            </a:r>
            <a:r>
              <a:rPr lang="en-US" sz="2400" dirty="0">
                <a:solidFill>
                  <a:srgbClr val="BA2121"/>
                </a:solidFill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"</a:t>
            </a:r>
            <a:r>
              <a:rPr lang="en-US" sz="2400" dirty="0"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)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        </a:t>
            </a:r>
            <a:r>
              <a:rPr lang="en-US" sz="2400" dirty="0">
                <a:solidFill>
                  <a:srgbClr val="008000"/>
                </a:solidFill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self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.</a:t>
            </a:r>
            <a:r>
              <a:rPr lang="en-US" sz="2400" dirty="0"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python2folder 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=</a:t>
            </a:r>
            <a:r>
              <a:rPr lang="en-US" sz="2400" dirty="0"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os</a:t>
            </a:r>
            <a:r>
              <a:rPr lang="en-US" sz="2400" dirty="0" err="1" smtClean="0">
                <a:solidFill>
                  <a:srgbClr val="666666"/>
                </a:solidFill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.</a:t>
            </a:r>
            <a:r>
              <a:rPr lang="en-US" sz="2400" dirty="0" err="1" smtClean="0"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path</a:t>
            </a:r>
            <a:r>
              <a:rPr lang="en-US" sz="2400" dirty="0" err="1" smtClean="0">
                <a:solidFill>
                  <a:srgbClr val="666666"/>
                </a:solidFill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.</a:t>
            </a:r>
            <a:r>
              <a:rPr lang="en-US" sz="2400" dirty="0" err="1" smtClean="0"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join</a:t>
            </a:r>
            <a:r>
              <a:rPr lang="en-US" sz="2400" dirty="0" smtClean="0"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(</a:t>
            </a:r>
            <a:r>
              <a:rPr lang="en-US" sz="2400" dirty="0" err="1" smtClean="0">
                <a:solidFill>
                  <a:srgbClr val="008000"/>
                </a:solidFill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self</a:t>
            </a:r>
            <a:r>
              <a:rPr lang="en-US" sz="2400" dirty="0" err="1" smtClean="0">
                <a:solidFill>
                  <a:srgbClr val="666666"/>
                </a:solidFill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.desktop</a:t>
            </a:r>
            <a:r>
              <a:rPr lang="en-US" sz="2400" dirty="0" err="1" smtClean="0"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Folder</a:t>
            </a:r>
            <a:r>
              <a:rPr lang="en-US" sz="2400" dirty="0"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BA2121"/>
                </a:solidFill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"python_2"</a:t>
            </a:r>
            <a:r>
              <a:rPr lang="en-US" sz="2400" dirty="0"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)</a:t>
            </a:r>
            <a:endParaRPr lang="en-US" sz="2000" dirty="0">
              <a:latin typeface="Times New Roman" panose="02020603050405020304" pitchFamily="18" charset="0"/>
              <a:ea typeface="SimSun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        lecture 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=</a:t>
            </a:r>
            <a:r>
              <a:rPr lang="en-US" sz="2400" dirty="0"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BA2121"/>
                </a:solidFill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"lecture_"</a:t>
            </a:r>
            <a:r>
              <a:rPr lang="en-US" sz="2400" dirty="0"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+</a:t>
            </a:r>
            <a:r>
              <a:rPr lang="en-US" sz="2400" dirty="0"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str</a:t>
            </a:r>
            <a:r>
              <a:rPr lang="en-US" sz="2400" dirty="0"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lectureNumber</a:t>
            </a:r>
            <a:r>
              <a:rPr lang="en-US" sz="2400" dirty="0"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)</a:t>
            </a:r>
            <a:endParaRPr lang="en-US" sz="2000" dirty="0">
              <a:latin typeface="Times New Roman" panose="02020603050405020304" pitchFamily="18" charset="0"/>
              <a:ea typeface="SimSun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solidFill>
                  <a:srgbClr val="008000"/>
                </a:solidFill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self</a:t>
            </a:r>
            <a:r>
              <a:rPr lang="en-US" sz="2400" dirty="0" err="1">
                <a:solidFill>
                  <a:srgbClr val="666666"/>
                </a:solidFill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.</a:t>
            </a:r>
            <a:r>
              <a:rPr lang="en-US" sz="2400" dirty="0" err="1"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lectureFolder</a:t>
            </a:r>
            <a:r>
              <a:rPr lang="en-US" sz="2400" dirty="0"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=</a:t>
            </a:r>
            <a:r>
              <a:rPr lang="en-US" sz="2400" dirty="0"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os</a:t>
            </a:r>
            <a:r>
              <a:rPr lang="en-US" sz="2400" dirty="0" err="1">
                <a:solidFill>
                  <a:srgbClr val="666666"/>
                </a:solidFill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.</a:t>
            </a:r>
            <a:r>
              <a:rPr lang="en-US" sz="2400" dirty="0" err="1"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path</a:t>
            </a:r>
            <a:r>
              <a:rPr lang="en-US" sz="2400" dirty="0" err="1">
                <a:solidFill>
                  <a:srgbClr val="666666"/>
                </a:solidFill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.</a:t>
            </a:r>
            <a:r>
              <a:rPr lang="en-US" sz="2400" dirty="0" err="1"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join</a:t>
            </a:r>
            <a:r>
              <a:rPr lang="en-US" sz="2400" dirty="0"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8000"/>
                </a:solidFill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self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.</a:t>
            </a:r>
            <a:r>
              <a:rPr lang="en-US" sz="2400" dirty="0"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python2folder, lecture)</a:t>
            </a:r>
            <a:endParaRPr lang="en-US" sz="2000" dirty="0">
              <a:latin typeface="Times New Roman" panose="02020603050405020304" pitchFamily="18" charset="0"/>
              <a:ea typeface="SimSun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rgbClr val="008000"/>
                </a:solidFill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print</a:t>
            </a:r>
            <a:r>
              <a:rPr lang="en-US" sz="2400" dirty="0"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BA2121"/>
                </a:solidFill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"today's lecture folder location will be:"</a:t>
            </a:r>
            <a:r>
              <a:rPr lang="en-US" sz="2400" dirty="0"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8000"/>
                </a:solidFill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self</a:t>
            </a:r>
            <a:r>
              <a:rPr lang="en-US" sz="2400" dirty="0" err="1">
                <a:solidFill>
                  <a:srgbClr val="666666"/>
                </a:solidFill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.</a:t>
            </a:r>
            <a:r>
              <a:rPr lang="en-US" sz="2400" dirty="0" err="1"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lectureFolder</a:t>
            </a:r>
            <a:endParaRPr lang="en-US" sz="2000" dirty="0">
              <a:latin typeface="Times New Roman" panose="02020603050405020304" pitchFamily="18" charset="0"/>
              <a:ea typeface="SimSun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mkdir_p</a:t>
            </a:r>
            <a:r>
              <a:rPr lang="en-US" sz="2400" dirty="0"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008000"/>
                </a:solidFill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self</a:t>
            </a:r>
            <a:r>
              <a:rPr lang="en-US" sz="2400" dirty="0" err="1">
                <a:solidFill>
                  <a:srgbClr val="666666"/>
                </a:solidFill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.</a:t>
            </a:r>
            <a:r>
              <a:rPr lang="en-US" sz="2400" dirty="0" err="1"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lectureFolder</a:t>
            </a:r>
            <a:r>
              <a:rPr lang="en-US" sz="2400" dirty="0" smtClean="0"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)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 smtClean="0">
              <a:latin typeface="Times New Roman" panose="02020603050405020304" pitchFamily="18" charset="0"/>
              <a:ea typeface="SimSun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paths </a:t>
            </a:r>
            <a:r>
              <a:rPr lang="en-US" sz="2000" dirty="0">
                <a:solidFill>
                  <a:srgbClr val="666666"/>
                </a:solidFill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=</a:t>
            </a:r>
            <a:r>
              <a:rPr lang="en-US" sz="2000" dirty="0"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 Paths(</a:t>
            </a:r>
            <a:r>
              <a:rPr lang="en-US" sz="2000" dirty="0">
                <a:solidFill>
                  <a:srgbClr val="666666"/>
                </a:solidFill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ea typeface="SimSun"/>
                <a:cs typeface="Times New Roman" panose="02020603050405020304" pitchFamily="18" charset="0"/>
              </a:rPr>
              <a:t>)</a:t>
            </a:r>
            <a:endParaRPr lang="en-US" sz="1800" dirty="0">
              <a:latin typeface="Times New Roman" panose="02020603050405020304" pitchFamily="18" charset="0"/>
              <a:ea typeface="SimSun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Times New Roman" panose="02020603050405020304" pitchFamily="18" charset="0"/>
              <a:ea typeface="SimSun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1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classes?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data needed to describe a book?</a:t>
            </a:r>
          </a:p>
          <a:p>
            <a:pPr marL="0" indent="0">
              <a:buNone/>
            </a:pPr>
            <a:r>
              <a:rPr lang="en-US" dirty="0"/>
              <a:t>title = ""</a:t>
            </a:r>
          </a:p>
          <a:p>
            <a:pPr marL="0" indent="0">
              <a:buNone/>
            </a:pPr>
            <a:r>
              <a:rPr lang="en-US" dirty="0" err="1"/>
              <a:t>author_first_name</a:t>
            </a:r>
            <a:r>
              <a:rPr lang="en-US" dirty="0"/>
              <a:t> = ""</a:t>
            </a:r>
          </a:p>
          <a:p>
            <a:pPr marL="0" indent="0">
              <a:buNone/>
            </a:pPr>
            <a:r>
              <a:rPr lang="en-US" dirty="0" err="1"/>
              <a:t>author_last_name</a:t>
            </a:r>
            <a:r>
              <a:rPr lang="en-US" dirty="0"/>
              <a:t> = ""</a:t>
            </a:r>
          </a:p>
          <a:p>
            <a:pPr marL="0" indent="0">
              <a:buNone/>
            </a:pPr>
            <a:r>
              <a:rPr lang="en-US" dirty="0" err="1"/>
              <a:t>year_published</a:t>
            </a:r>
            <a:r>
              <a:rPr lang="en-US" dirty="0"/>
              <a:t> = ""</a:t>
            </a:r>
          </a:p>
          <a:p>
            <a:pPr marL="0" indent="0">
              <a:buNone/>
            </a:pPr>
            <a:r>
              <a:rPr lang="en-US" dirty="0" err="1"/>
              <a:t>num_pages</a:t>
            </a:r>
            <a:r>
              <a:rPr lang="en-US" dirty="0"/>
              <a:t> = ""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1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classes?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data needed to describe a book?</a:t>
            </a:r>
          </a:p>
          <a:p>
            <a:pPr marL="0" indent="0">
              <a:buNone/>
            </a:pPr>
            <a:r>
              <a:rPr lang="en-US" dirty="0"/>
              <a:t>title = ""</a:t>
            </a:r>
          </a:p>
          <a:p>
            <a:pPr marL="0" indent="0">
              <a:buNone/>
            </a:pPr>
            <a:r>
              <a:rPr lang="en-US" dirty="0" smtClean="0"/>
              <a:t>author_1_first_name </a:t>
            </a:r>
            <a:r>
              <a:rPr lang="en-US" dirty="0"/>
              <a:t>= ""</a:t>
            </a:r>
          </a:p>
          <a:p>
            <a:pPr marL="0" indent="0">
              <a:buNone/>
            </a:pPr>
            <a:r>
              <a:rPr lang="en-US" dirty="0" smtClean="0"/>
              <a:t>author_1_last_name </a:t>
            </a:r>
            <a:r>
              <a:rPr lang="en-US" dirty="0"/>
              <a:t>= ""</a:t>
            </a:r>
          </a:p>
          <a:p>
            <a:pPr marL="0" indent="0">
              <a:buNone/>
            </a:pPr>
            <a:r>
              <a:rPr lang="en-US" dirty="0" smtClean="0"/>
              <a:t>author_2_first_name </a:t>
            </a:r>
            <a:r>
              <a:rPr lang="en-US" dirty="0"/>
              <a:t>= ""</a:t>
            </a:r>
          </a:p>
          <a:p>
            <a:pPr marL="0" indent="0">
              <a:buNone/>
            </a:pPr>
            <a:r>
              <a:rPr lang="en-US" dirty="0" smtClean="0"/>
              <a:t>author_2_last_name </a:t>
            </a:r>
            <a:r>
              <a:rPr lang="en-US" dirty="0"/>
              <a:t>= ""</a:t>
            </a:r>
          </a:p>
          <a:p>
            <a:pPr marL="0" indent="0">
              <a:buNone/>
            </a:pPr>
            <a:r>
              <a:rPr lang="en-US" dirty="0" err="1" smtClean="0"/>
              <a:t>year_published</a:t>
            </a:r>
            <a:r>
              <a:rPr lang="en-US" dirty="0" smtClean="0"/>
              <a:t> </a:t>
            </a:r>
            <a:r>
              <a:rPr lang="en-US" dirty="0"/>
              <a:t>= ""</a:t>
            </a:r>
          </a:p>
          <a:p>
            <a:pPr marL="0" indent="0">
              <a:buNone/>
            </a:pPr>
            <a:r>
              <a:rPr lang="en-US" dirty="0" err="1"/>
              <a:t>num_pages</a:t>
            </a:r>
            <a:r>
              <a:rPr lang="en-US" dirty="0"/>
              <a:t> = ""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7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classes?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5105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What data needed to describe a book?</a:t>
            </a:r>
          </a:p>
          <a:p>
            <a:pPr marL="0" indent="0">
              <a:buNone/>
            </a:pPr>
            <a:r>
              <a:rPr lang="en-US" dirty="0"/>
              <a:t>title = ""</a:t>
            </a:r>
          </a:p>
          <a:p>
            <a:pPr marL="0" indent="0">
              <a:buNone/>
            </a:pPr>
            <a:r>
              <a:rPr lang="en-US" dirty="0" smtClean="0"/>
              <a:t>author_1_first_name </a:t>
            </a:r>
            <a:r>
              <a:rPr lang="en-US" dirty="0"/>
              <a:t>= ""</a:t>
            </a:r>
          </a:p>
          <a:p>
            <a:pPr marL="0" indent="0">
              <a:buNone/>
            </a:pPr>
            <a:r>
              <a:rPr lang="en-US" dirty="0" smtClean="0"/>
              <a:t>author_1_last_name </a:t>
            </a:r>
            <a:r>
              <a:rPr lang="en-US" dirty="0"/>
              <a:t>= ""</a:t>
            </a:r>
          </a:p>
          <a:p>
            <a:pPr marL="0" indent="0">
              <a:buNone/>
            </a:pPr>
            <a:r>
              <a:rPr lang="en-US" dirty="0" smtClean="0"/>
              <a:t>author_2_first_name </a:t>
            </a:r>
            <a:r>
              <a:rPr lang="en-US" dirty="0"/>
              <a:t>= ""</a:t>
            </a:r>
          </a:p>
          <a:p>
            <a:pPr marL="0" indent="0">
              <a:buNone/>
            </a:pPr>
            <a:r>
              <a:rPr lang="en-US" dirty="0" smtClean="0"/>
              <a:t>author_2_last_name </a:t>
            </a:r>
            <a:r>
              <a:rPr lang="en-US" dirty="0"/>
              <a:t>= </a:t>
            </a:r>
            <a:r>
              <a:rPr lang="en-US" dirty="0" smtClean="0"/>
              <a:t>"“</a:t>
            </a:r>
          </a:p>
          <a:p>
            <a:pPr marL="0" indent="0">
              <a:buNone/>
            </a:pPr>
            <a:r>
              <a:rPr lang="en-US" dirty="0" smtClean="0"/>
              <a:t>...</a:t>
            </a:r>
          </a:p>
          <a:p>
            <a:pPr marL="0" indent="0">
              <a:buNone/>
            </a:pPr>
            <a:r>
              <a:rPr lang="en-US" dirty="0" err="1" smtClean="0"/>
              <a:t>author_n_first_name</a:t>
            </a:r>
            <a:r>
              <a:rPr lang="en-US" dirty="0" smtClean="0"/>
              <a:t> = “”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author_n_last_name</a:t>
            </a:r>
            <a:r>
              <a:rPr lang="en-US" dirty="0" smtClean="0"/>
              <a:t> </a:t>
            </a:r>
            <a:r>
              <a:rPr lang="en-US" dirty="0"/>
              <a:t>= “”</a:t>
            </a:r>
          </a:p>
          <a:p>
            <a:pPr marL="0" indent="0">
              <a:buNone/>
            </a:pPr>
            <a:r>
              <a:rPr lang="en-US" dirty="0" err="1" smtClean="0"/>
              <a:t>year_published</a:t>
            </a:r>
            <a:r>
              <a:rPr lang="en-US" dirty="0" smtClean="0"/>
              <a:t> </a:t>
            </a:r>
            <a:r>
              <a:rPr lang="en-US" dirty="0"/>
              <a:t>= ""</a:t>
            </a:r>
          </a:p>
          <a:p>
            <a:pPr marL="0" indent="0">
              <a:buNone/>
            </a:pPr>
            <a:r>
              <a:rPr lang="en-US" dirty="0" err="1"/>
              <a:t>num_pages</a:t>
            </a:r>
            <a:r>
              <a:rPr lang="en-US" dirty="0"/>
              <a:t> = </a:t>
            </a:r>
            <a:r>
              <a:rPr lang="en-US" dirty="0" smtClean="0"/>
              <a:t>"“</a:t>
            </a:r>
          </a:p>
          <a:p>
            <a:pPr marL="0" indent="0">
              <a:buNone/>
            </a:pPr>
            <a:r>
              <a:rPr lang="en-US" dirty="0" err="1" smtClean="0"/>
              <a:t>front_cover_picture</a:t>
            </a:r>
            <a:r>
              <a:rPr lang="en-US" dirty="0" smtClean="0"/>
              <a:t> = “”</a:t>
            </a:r>
          </a:p>
          <a:p>
            <a:pPr marL="0" indent="0">
              <a:buNone/>
            </a:pPr>
            <a:r>
              <a:rPr lang="en-US" dirty="0" err="1" smtClean="0"/>
              <a:t>back_cover_picture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“”</a:t>
            </a:r>
          </a:p>
          <a:p>
            <a:pPr marL="0" indent="0">
              <a:buNone/>
            </a:pPr>
            <a:r>
              <a:rPr lang="en-US" dirty="0" smtClean="0"/>
              <a:t>language = “”</a:t>
            </a:r>
          </a:p>
          <a:p>
            <a:pPr marL="0" indent="0">
              <a:buNone/>
            </a:pPr>
            <a:r>
              <a:rPr lang="en-US" dirty="0" err="1" smtClean="0"/>
              <a:t>edition_number</a:t>
            </a:r>
            <a:r>
              <a:rPr lang="en-US" dirty="0" smtClean="0"/>
              <a:t> = “”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9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Book class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41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Author: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__(self):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self.first_name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""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...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Edition: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__(self):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self.title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""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self.authors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[Author(...), 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self.isHardcover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...</a:t>
            </a: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Book: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__(self):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self.editions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[Edition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(...),]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9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Book class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41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books = []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Book()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edition1 = Edition(…)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b.editions.append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(edition1)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books.append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3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Exercise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105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Rework your code from the previous Extended Exercises into a </a:t>
            </a:r>
            <a:r>
              <a:rPr lang="en-US" dirty="0" err="1" smtClean="0"/>
              <a:t>ChipseqData</a:t>
            </a:r>
            <a:r>
              <a:rPr lang="en-US" dirty="0" smtClean="0"/>
              <a:t> class, similar to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ChipseqData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__(self, paths,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 smtClean="0"/>
              <a:t>The class initializer should only download the </a:t>
            </a:r>
            <a:r>
              <a:rPr lang="en-US" dirty="0" err="1" smtClean="0"/>
              <a:t>chipseq</a:t>
            </a:r>
            <a:r>
              <a:rPr lang="en-US" dirty="0" smtClean="0"/>
              <a:t> data if needed</a:t>
            </a:r>
          </a:p>
          <a:p>
            <a:pPr lvl="1"/>
            <a:r>
              <a:rPr lang="en-US" dirty="0" smtClean="0"/>
              <a:t>What are the pros/cons of downloading the data during class initialization?</a:t>
            </a:r>
          </a:p>
          <a:p>
            <a:r>
              <a:rPr lang="en-US" dirty="0" smtClean="0"/>
              <a:t>The class should have a function to return the number of peaks found in a given chromosome</a:t>
            </a:r>
          </a:p>
          <a:p>
            <a:r>
              <a:rPr lang="en-US" dirty="0"/>
              <a:t>The class should </a:t>
            </a:r>
            <a:r>
              <a:rPr lang="en-US" dirty="0" smtClean="0"/>
              <a:t>also have </a:t>
            </a:r>
            <a:r>
              <a:rPr lang="en-US" dirty="0"/>
              <a:t>a function to </a:t>
            </a:r>
            <a:r>
              <a:rPr lang="en-US" dirty="0" smtClean="0"/>
              <a:t>compute the percentage of a given chromosome covered by peaks</a:t>
            </a:r>
          </a:p>
          <a:p>
            <a:r>
              <a:rPr lang="en-US" dirty="0" smtClean="0"/>
              <a:t>Would a Peak class (that understood how to parse each line of the narrow peak) be useful? Try it!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7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Blocks: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Functions help divide code up into smaller chunks</a:t>
            </a:r>
          </a:p>
          <a:p>
            <a:pPr lvl="1"/>
            <a:r>
              <a:rPr lang="en-US" dirty="0" smtClean="0"/>
              <a:t>easier to understand</a:t>
            </a:r>
          </a:p>
          <a:p>
            <a:pPr lvl="1"/>
            <a:r>
              <a:rPr lang="en-US" dirty="0" smtClean="0"/>
              <a:t>easier to test individual function</a:t>
            </a:r>
          </a:p>
          <a:p>
            <a:pPr lvl="1"/>
            <a:r>
              <a:rPr lang="en-US" dirty="0" smtClean="0"/>
              <a:t>encourages code reuse</a:t>
            </a:r>
          </a:p>
          <a:p>
            <a:pPr lvl="1"/>
            <a:r>
              <a:rPr lang="en-US" dirty="0" smtClean="0"/>
              <a:t>can hide details not pertinent to higher-level understanding of code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elps introduces structure to code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n some ways analogous to English paragraphs</a:t>
            </a:r>
          </a:p>
          <a:p>
            <a:pPr lvl="3"/>
            <a:r>
              <a:rPr lang="en-US" dirty="0" smtClean="0"/>
              <a:t>i.e. more difficult to read a paper or novel if there were no paragraph breaks or sentences: all the words just run together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3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534400" cy="5410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Work through these problems from </a:t>
            </a:r>
            <a:r>
              <a:rPr lang="en-US" u="sng" dirty="0" smtClean="0">
                <a:hlinkClick r:id="rId2"/>
              </a:rPr>
              <a:t>http</a:t>
            </a:r>
            <a:r>
              <a:rPr lang="en-US" u="sng" dirty="0">
                <a:hlinkClick r:id="rId2"/>
              </a:rPr>
              <a:t>://rosalind.info/problems/list-view</a:t>
            </a:r>
            <a:r>
              <a:rPr lang="en-US" u="sng" dirty="0" smtClean="0">
                <a:hlinkClick r:id="rId2"/>
              </a:rPr>
              <a:t>/</a:t>
            </a:r>
            <a:endParaRPr lang="en-US" u="sng" dirty="0" smtClean="0"/>
          </a:p>
          <a:p>
            <a:pPr marL="0" indent="0">
              <a:buNone/>
            </a:pPr>
            <a:endParaRPr lang="en-US" dirty="0"/>
          </a:p>
          <a:p>
            <a:pPr fontAlgn="base"/>
            <a:r>
              <a:rPr lang="en-US" sz="2600" dirty="0"/>
              <a:t>DNA Counting DNA Nucleotides</a:t>
            </a:r>
          </a:p>
          <a:p>
            <a:pPr fontAlgn="base"/>
            <a:r>
              <a:rPr lang="en-US" sz="2600" dirty="0"/>
              <a:t>RNA Transcribing DNA into RNA</a:t>
            </a:r>
          </a:p>
          <a:p>
            <a:pPr fontAlgn="base"/>
            <a:r>
              <a:rPr lang="en-US" sz="2600" dirty="0"/>
              <a:t>REVC Complementing a Strand of DNA</a:t>
            </a:r>
          </a:p>
          <a:p>
            <a:pPr fontAlgn="base"/>
            <a:r>
              <a:rPr lang="en-US" sz="2600" dirty="0"/>
              <a:t>GC Computing GC Content</a:t>
            </a:r>
          </a:p>
          <a:p>
            <a:pPr fontAlgn="base"/>
            <a:r>
              <a:rPr lang="en-US" sz="2600" dirty="0"/>
              <a:t>HAMM Counting Point Mutations</a:t>
            </a:r>
          </a:p>
          <a:p>
            <a:pPr fontAlgn="base"/>
            <a:r>
              <a:rPr lang="en-US" sz="2600" dirty="0"/>
              <a:t>SPLC RNA Splicing</a:t>
            </a:r>
          </a:p>
          <a:p>
            <a:pPr fontAlgn="base"/>
            <a:r>
              <a:rPr lang="en-US" sz="2600" dirty="0"/>
              <a:t>PROT Translating RNA into Protein</a:t>
            </a:r>
          </a:p>
          <a:p>
            <a:pPr fontAlgn="base"/>
            <a:r>
              <a:rPr lang="en-US" sz="2600" dirty="0"/>
              <a:t>SUBS Finding a Motif in DNA</a:t>
            </a:r>
          </a:p>
          <a:p>
            <a:pPr fontAlgn="base"/>
            <a:r>
              <a:rPr lang="en-US" sz="2600" dirty="0"/>
              <a:t>PRTM Calculating Protein Mass</a:t>
            </a:r>
          </a:p>
          <a:p>
            <a:pPr fontAlgn="base"/>
            <a:r>
              <a:rPr lang="en-US" sz="2600" dirty="0"/>
              <a:t>REVP Locating Restriction </a:t>
            </a:r>
            <a:r>
              <a:rPr lang="en-US" sz="2600" dirty="0" smtClean="0"/>
              <a:t>Sites</a:t>
            </a:r>
          </a:p>
          <a:p>
            <a:pPr marL="0" indent="0" fontAlgn="base">
              <a:buNone/>
            </a:pPr>
            <a:endParaRPr lang="en-US" sz="2600" dirty="0" smtClean="0"/>
          </a:p>
          <a:p>
            <a:pPr marL="0" indent="0" fontAlgn="base">
              <a:buNone/>
            </a:pPr>
            <a:r>
              <a:rPr lang="en-US" sz="2600" b="1" dirty="0" smtClean="0"/>
              <a:t>Due: February 10, 2015</a:t>
            </a:r>
          </a:p>
          <a:p>
            <a:pPr fontAlgn="base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3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Building Blocks: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839200" cy="5257800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functionName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(parameters):</a:t>
            </a:r>
          </a:p>
          <a:p>
            <a:pPr marL="5715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 (no more than a “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screenful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</a:t>
            </a:r>
          </a:p>
          <a:p>
            <a:pPr marL="5715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i.e. approx. &lt;40 lines)</a:t>
            </a:r>
          </a:p>
          <a:p>
            <a:pPr marL="5715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optionally, return something</a:t>
            </a:r>
          </a:p>
          <a:p>
            <a:pPr marL="5715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chrNumAsString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5715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“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 +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7150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chrNumAsString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chrNum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5715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 +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chrNum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715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Left-Right Arrow 6"/>
          <p:cNvSpPr/>
          <p:nvPr/>
        </p:nvSpPr>
        <p:spPr>
          <a:xfrm rot="5168863">
            <a:off x="1928452" y="4979964"/>
            <a:ext cx="1094084" cy="45891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741187" y="5024756"/>
            <a:ext cx="4795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Same function! Just different “parameter” name!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69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Building Blocks: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8839200" cy="58674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averageOfList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(v):</a:t>
            </a:r>
          </a:p>
          <a:p>
            <a:pPr marL="5715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sumTotal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marL="5715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e in v:</a:t>
            </a:r>
          </a:p>
          <a:p>
            <a:pPr marL="5715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sumTotal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e</a:t>
            </a:r>
          </a:p>
          <a:p>
            <a:pPr marL="5715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sumTotal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 float(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(v))</a:t>
            </a:r>
          </a:p>
          <a:p>
            <a:pPr marL="5715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rint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averageOfList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([1,1,2,3,5,8,13,21])</a:t>
            </a:r>
          </a:p>
          <a:p>
            <a:pPr marL="5715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averageOfList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([100, 120, 110])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[12,123,123,123,32,523,453,45,4567,578]</a:t>
            </a:r>
          </a:p>
          <a:p>
            <a:pPr marL="5715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averageOfList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934200" y="3482274"/>
            <a:ext cx="1749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Easy code reuse!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 rot="5400000">
            <a:off x="6386285" y="3309292"/>
            <a:ext cx="320381" cy="7152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6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Download a file if size changed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991600" cy="5715000"/>
          </a:xfrm>
        </p:spPr>
        <p:txBody>
          <a:bodyPr>
            <a:no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def</a:t>
            </a:r>
            <a:r>
              <a:rPr lang="en-US" sz="20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get_file_if_size_diff</a:t>
            </a:r>
            <a:r>
              <a:rPr lang="en-US" sz="20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url</a:t>
            </a:r>
            <a:r>
              <a:rPr lang="en-US" sz="20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path):</a:t>
            </a:r>
            <a:endParaRPr lang="en-US" sz="1800" dirty="0">
              <a:latin typeface="Courier New" panose="02070309020205020404" pitchFamily="49" charset="0"/>
              <a:ea typeface="SimSun"/>
              <a:cs typeface="Courier New" panose="02070309020205020404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fn</a:t>
            </a:r>
            <a:r>
              <a:rPr lang="en-US" sz="20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=</a:t>
            </a:r>
            <a:r>
              <a:rPr lang="en-US" sz="20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url</a:t>
            </a:r>
            <a:r>
              <a:rPr lang="en-US" sz="2000" dirty="0" err="1">
                <a:solidFill>
                  <a:srgbClr val="666666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.</a:t>
            </a:r>
            <a:r>
              <a:rPr lang="en-US" sz="2000" dirty="0" err="1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split</a:t>
            </a:r>
            <a:r>
              <a:rPr lang="en-US" sz="20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'/'</a:t>
            </a:r>
            <a:r>
              <a:rPr lang="en-US" sz="20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)[</a:t>
            </a:r>
            <a:r>
              <a:rPr lang="en-US" sz="2000" dirty="0">
                <a:solidFill>
                  <a:srgbClr val="666666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-1</a:t>
            </a:r>
            <a:r>
              <a:rPr lang="en-US" sz="20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]</a:t>
            </a:r>
            <a:endParaRPr lang="en-US" sz="1800" dirty="0">
              <a:latin typeface="Courier New" panose="02070309020205020404" pitchFamily="49" charset="0"/>
              <a:ea typeface="SimSun"/>
              <a:cs typeface="Courier New" panose="02070309020205020404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out_fnp</a:t>
            </a:r>
            <a:r>
              <a:rPr lang="en-US" sz="20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=</a:t>
            </a:r>
            <a:r>
              <a:rPr lang="en-US" sz="20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os</a:t>
            </a:r>
            <a:r>
              <a:rPr lang="en-US" sz="2000" dirty="0" err="1">
                <a:solidFill>
                  <a:srgbClr val="666666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.</a:t>
            </a:r>
            <a:r>
              <a:rPr lang="en-US" sz="2000" dirty="0" err="1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path</a:t>
            </a:r>
            <a:r>
              <a:rPr lang="en-US" sz="2000" dirty="0" err="1">
                <a:solidFill>
                  <a:srgbClr val="666666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.</a:t>
            </a:r>
            <a:r>
              <a:rPr lang="en-US" sz="2000" dirty="0" err="1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join</a:t>
            </a:r>
            <a:r>
              <a:rPr lang="en-US" sz="20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(d, </a:t>
            </a:r>
            <a:r>
              <a:rPr lang="en-US" sz="2000" dirty="0" err="1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fn</a:t>
            </a:r>
            <a:r>
              <a:rPr lang="en-US" sz="20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)</a:t>
            </a:r>
            <a:endParaRPr lang="en-US" sz="1800" dirty="0">
              <a:latin typeface="Courier New" panose="02070309020205020404" pitchFamily="49" charset="0"/>
              <a:ea typeface="SimSun"/>
              <a:cs typeface="Courier New" panose="02070309020205020404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net_file_size</a:t>
            </a:r>
            <a:r>
              <a:rPr lang="en-US" sz="16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=</a:t>
            </a:r>
            <a:r>
              <a:rPr lang="en-US" sz="16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urllib</a:t>
            </a:r>
            <a:r>
              <a:rPr lang="en-US" sz="1600" dirty="0" err="1">
                <a:solidFill>
                  <a:srgbClr val="666666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.</a:t>
            </a:r>
            <a:r>
              <a:rPr lang="en-US" sz="1600" dirty="0" err="1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urlopen</a:t>
            </a:r>
            <a:r>
              <a:rPr lang="en-US" sz="16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url</a:t>
            </a:r>
            <a:r>
              <a:rPr lang="en-US" sz="16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666666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.</a:t>
            </a:r>
            <a:r>
              <a:rPr lang="en-US" sz="16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info()[</a:t>
            </a:r>
            <a:r>
              <a:rPr lang="en-US" sz="1600" dirty="0">
                <a:solidFill>
                  <a:srgbClr val="BA2121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'Content-Length'</a:t>
            </a:r>
            <a:r>
              <a:rPr lang="en-US" sz="16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])</a:t>
            </a:r>
            <a:endParaRPr lang="en-US" sz="1400" dirty="0">
              <a:latin typeface="Courier New" panose="02070309020205020404" pitchFamily="49" charset="0"/>
              <a:ea typeface="SimSun"/>
              <a:cs typeface="Courier New" panose="02070309020205020404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os</a:t>
            </a:r>
            <a:r>
              <a:rPr lang="en-US" sz="2000" dirty="0" err="1">
                <a:solidFill>
                  <a:srgbClr val="666666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.</a:t>
            </a:r>
            <a:r>
              <a:rPr lang="en-US" sz="2000" dirty="0" err="1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path</a:t>
            </a:r>
            <a:r>
              <a:rPr lang="en-US" sz="2000" dirty="0" err="1">
                <a:solidFill>
                  <a:srgbClr val="666666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.</a:t>
            </a:r>
            <a:r>
              <a:rPr lang="en-US" sz="2000" dirty="0" err="1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exists</a:t>
            </a:r>
            <a:r>
              <a:rPr lang="en-US" sz="20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out_fnp</a:t>
            </a:r>
            <a:r>
              <a:rPr lang="en-US" sz="20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):</a:t>
            </a:r>
            <a:endParaRPr lang="en-US" sz="1800" dirty="0">
              <a:latin typeface="Courier New" panose="02070309020205020404" pitchFamily="49" charset="0"/>
              <a:ea typeface="SimSun"/>
              <a:cs typeface="Courier New" panose="02070309020205020404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fn_size</a:t>
            </a:r>
            <a:r>
              <a:rPr lang="en-US" sz="20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=</a:t>
            </a:r>
            <a:r>
              <a:rPr lang="en-US" sz="20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os</a:t>
            </a:r>
            <a:r>
              <a:rPr lang="en-US" sz="2000" dirty="0" err="1">
                <a:solidFill>
                  <a:srgbClr val="666666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.</a:t>
            </a:r>
            <a:r>
              <a:rPr lang="en-US" sz="2000" dirty="0" err="1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path</a:t>
            </a:r>
            <a:r>
              <a:rPr lang="en-US" sz="2000" dirty="0" err="1">
                <a:solidFill>
                  <a:srgbClr val="666666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.</a:t>
            </a:r>
            <a:r>
              <a:rPr lang="en-US" sz="2000" dirty="0" err="1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getsize</a:t>
            </a:r>
            <a:r>
              <a:rPr lang="en-US" sz="20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out_fnp</a:t>
            </a:r>
            <a:r>
              <a:rPr lang="en-US" sz="20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)</a:t>
            </a:r>
            <a:endParaRPr lang="en-US" sz="1800" dirty="0">
              <a:latin typeface="Courier New" panose="02070309020205020404" pitchFamily="49" charset="0"/>
              <a:ea typeface="SimSun"/>
              <a:cs typeface="Courier New" panose="02070309020205020404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fn_size</a:t>
            </a:r>
            <a:r>
              <a:rPr lang="en-US" sz="20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==</a:t>
            </a:r>
            <a:r>
              <a:rPr lang="en-US" sz="20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net_file_size</a:t>
            </a:r>
            <a:r>
              <a:rPr lang="en-US" sz="20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:</a:t>
            </a:r>
            <a:endParaRPr lang="en-US" sz="1800" dirty="0">
              <a:latin typeface="Courier New" panose="02070309020205020404" pitchFamily="49" charset="0"/>
              <a:ea typeface="SimSun"/>
              <a:cs typeface="Courier New" panose="02070309020205020404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          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print</a:t>
            </a:r>
            <a:r>
              <a:rPr lang="en-US" sz="20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BA2121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"skipping download of"</a:t>
            </a:r>
            <a:r>
              <a:rPr lang="en-US" sz="20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fn</a:t>
            </a:r>
            <a:endParaRPr lang="en-US" sz="1800" dirty="0">
              <a:latin typeface="Courier New" panose="02070309020205020404" pitchFamily="49" charset="0"/>
              <a:ea typeface="SimSun"/>
              <a:cs typeface="Courier New" panose="02070309020205020404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          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out_fnp</a:t>
            </a:r>
            <a:endParaRPr lang="en-US" sz="1800" dirty="0">
              <a:latin typeface="Courier New" panose="02070309020205020404" pitchFamily="49" charset="0"/>
              <a:ea typeface="SimSun"/>
              <a:cs typeface="Courier New" panose="02070309020205020404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else</a:t>
            </a:r>
            <a:r>
              <a:rPr lang="en-US" sz="20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:</a:t>
            </a:r>
            <a:endParaRPr lang="en-US" sz="1800" dirty="0">
              <a:latin typeface="Courier New" panose="02070309020205020404" pitchFamily="49" charset="0"/>
              <a:ea typeface="SimSun"/>
              <a:cs typeface="Courier New" panose="02070309020205020404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          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print</a:t>
            </a:r>
            <a:r>
              <a:rPr lang="en-US" sz="20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BA2121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"files sizes differed:"</a:t>
            </a:r>
            <a:endParaRPr lang="en-US" sz="1800" dirty="0">
              <a:latin typeface="Courier New" panose="02070309020205020404" pitchFamily="49" charset="0"/>
              <a:ea typeface="SimSun"/>
              <a:cs typeface="Courier New" panose="02070309020205020404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          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print</a:t>
            </a:r>
            <a:r>
              <a:rPr lang="en-US" sz="20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BA2121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rgbClr val="BB6622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\t</a:t>
            </a:r>
            <a:r>
              <a:rPr lang="en-US" sz="2000" dirty="0">
                <a:solidFill>
                  <a:srgbClr val="BA2121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"</a:t>
            </a:r>
            <a:r>
              <a:rPr lang="en-US" sz="20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rgbClr val="BA2121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"on disk:"</a:t>
            </a:r>
            <a:r>
              <a:rPr lang="en-US" sz="20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fn_size</a:t>
            </a:r>
            <a:endParaRPr lang="en-US" sz="1800" dirty="0">
              <a:latin typeface="Courier New" panose="02070309020205020404" pitchFamily="49" charset="0"/>
              <a:ea typeface="SimSun"/>
              <a:cs typeface="Courier New" panose="02070309020205020404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          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print</a:t>
            </a:r>
            <a:r>
              <a:rPr lang="en-US" sz="20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BA2121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rgbClr val="BB6622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\t</a:t>
            </a:r>
            <a:r>
              <a:rPr lang="en-US" sz="2000" dirty="0">
                <a:solidFill>
                  <a:srgbClr val="BA2121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"</a:t>
            </a:r>
            <a:r>
              <a:rPr lang="en-US" sz="20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rgbClr val="BA2121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"from net:"</a:t>
            </a:r>
            <a:r>
              <a:rPr lang="en-US" sz="20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net_file_size</a:t>
            </a:r>
            <a:endParaRPr lang="en-US" sz="1800" dirty="0">
              <a:latin typeface="Courier New" panose="02070309020205020404" pitchFamily="49" charset="0"/>
              <a:ea typeface="SimSun"/>
              <a:cs typeface="Courier New" panose="02070309020205020404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print</a:t>
            </a:r>
            <a:r>
              <a:rPr lang="en-US" sz="20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BA2121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"retrieving"</a:t>
            </a:r>
            <a:r>
              <a:rPr lang="en-US" sz="20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fn</a:t>
            </a:r>
            <a:endParaRPr lang="en-US" sz="1800" dirty="0">
              <a:latin typeface="Courier New" panose="02070309020205020404" pitchFamily="49" charset="0"/>
              <a:ea typeface="SimSun"/>
              <a:cs typeface="Courier New" panose="02070309020205020404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urllib</a:t>
            </a:r>
            <a:r>
              <a:rPr lang="en-US" sz="2000" dirty="0" err="1">
                <a:solidFill>
                  <a:srgbClr val="666666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.</a:t>
            </a:r>
            <a:r>
              <a:rPr lang="en-US" sz="2000" dirty="0" err="1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urlretrieve</a:t>
            </a:r>
            <a:r>
              <a:rPr lang="en-US" sz="20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url</a:t>
            </a:r>
            <a:r>
              <a:rPr lang="en-US" sz="20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out_fnp</a:t>
            </a:r>
            <a:r>
              <a:rPr lang="en-US" sz="2000" dirty="0" smtClean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)</a:t>
            </a:r>
            <a:endParaRPr lang="en-US" sz="1800" dirty="0">
              <a:latin typeface="Courier New" panose="02070309020205020404" pitchFamily="49" charset="0"/>
              <a:ea typeface="SimSun"/>
              <a:cs typeface="Courier New" panose="02070309020205020404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ea typeface="SimSun"/>
                <a:cs typeface="Courier New" panose="02070309020205020404" pitchFamily="49" charset="0"/>
              </a:rPr>
              <a:t>out_fnp</a:t>
            </a:r>
            <a:endParaRPr lang="en-US" sz="1800" dirty="0">
              <a:latin typeface="Courier New" panose="02070309020205020404" pitchFamily="49" charset="0"/>
              <a:ea typeface="SimSun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 err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477000" y="6096000"/>
            <a:ext cx="1986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downloads </a:t>
            </a:r>
            <a:r>
              <a:rPr lang="en-US" dirty="0" err="1">
                <a:solidFill>
                  <a:srgbClr val="FF0000"/>
                </a:solidFill>
              </a:rPr>
              <a:t>url</a:t>
            </a:r>
            <a:r>
              <a:rPr lang="en-US" dirty="0">
                <a:solidFill>
                  <a:srgbClr val="FF0000"/>
                </a:solidFill>
              </a:rPr>
              <a:t> into</a:t>
            </a:r>
          </a:p>
          <a:p>
            <a:r>
              <a:rPr lang="en-US" dirty="0">
                <a:solidFill>
                  <a:srgbClr val="FF0000"/>
                </a:solidFill>
              </a:rPr>
              <a:t>file named </a:t>
            </a:r>
            <a:r>
              <a:rPr lang="en-US" dirty="0" err="1">
                <a:solidFill>
                  <a:srgbClr val="FF0000"/>
                </a:solidFill>
              </a:rPr>
              <a:t>out_fnp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 rot="11730426">
            <a:off x="5715000" y="6096000"/>
            <a:ext cx="762000" cy="323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81800" y="914400"/>
            <a:ext cx="2136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Get the </a:t>
            </a:r>
            <a:r>
              <a:rPr lang="en-US" dirty="0" err="1" smtClean="0">
                <a:solidFill>
                  <a:srgbClr val="FF0000"/>
                </a:solidFill>
              </a:rPr>
              <a:t>filesize</a:t>
            </a:r>
            <a:r>
              <a:rPr lang="en-US" dirty="0" smtClean="0">
                <a:solidFill>
                  <a:srgbClr val="FF0000"/>
                </a:solidFill>
              </a:rPr>
              <a:t> from 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the web server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 rot="8029104">
            <a:off x="6477240" y="1584396"/>
            <a:ext cx="687305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9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Convert your code from Extended Exercises 1 and 2 into functions!</a:t>
            </a:r>
          </a:p>
          <a:p>
            <a:r>
              <a:rPr lang="en-US" dirty="0" smtClean="0"/>
              <a:t>Hints:</a:t>
            </a:r>
          </a:p>
          <a:p>
            <a:pPr lvl="1"/>
            <a:r>
              <a:rPr lang="en-US" dirty="0" smtClean="0"/>
              <a:t>Move code from these exercises into functions</a:t>
            </a:r>
          </a:p>
          <a:p>
            <a:pPr lvl="1"/>
            <a:r>
              <a:rPr lang="en-US" dirty="0" smtClean="0"/>
              <a:t>Make functions that do the following:</a:t>
            </a:r>
          </a:p>
          <a:p>
            <a:pPr lvl="2"/>
            <a:r>
              <a:rPr lang="en-US" dirty="0" smtClean="0"/>
              <a:t>Download a </a:t>
            </a:r>
            <a:r>
              <a:rPr lang="en-US" dirty="0" err="1" smtClean="0"/>
              <a:t>url</a:t>
            </a:r>
            <a:r>
              <a:rPr lang="en-US" dirty="0" smtClean="0"/>
              <a:t> to a certain file</a:t>
            </a:r>
          </a:p>
          <a:p>
            <a:pPr lvl="3"/>
            <a:r>
              <a:rPr lang="en-US" dirty="0" err="1" smtClean="0">
                <a:solidFill>
                  <a:schemeClr val="tx2"/>
                </a:solidFill>
                <a:latin typeface="Courier" pitchFamily="49" charset="0"/>
              </a:rPr>
              <a:t>def</a:t>
            </a:r>
            <a:r>
              <a:rPr lang="en-US" dirty="0" smtClean="0">
                <a:solidFill>
                  <a:schemeClr val="tx2"/>
                </a:solidFill>
                <a:latin typeface="Courier" pitchFamily="49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Courier" pitchFamily="49" charset="0"/>
              </a:rPr>
              <a:t>downloadFile</a:t>
            </a:r>
            <a:r>
              <a:rPr lang="en-US" dirty="0" smtClean="0">
                <a:solidFill>
                  <a:schemeClr val="tx2"/>
                </a:solidFill>
                <a:latin typeface="Courier" pitchFamily="49" charset="0"/>
              </a:rPr>
              <a:t>(</a:t>
            </a:r>
            <a:r>
              <a:rPr lang="en-US" dirty="0" err="1" smtClean="0">
                <a:solidFill>
                  <a:schemeClr val="tx2"/>
                </a:solidFill>
                <a:latin typeface="Courier" pitchFamily="49" charset="0"/>
              </a:rPr>
              <a:t>url</a:t>
            </a:r>
            <a:r>
              <a:rPr lang="en-US" dirty="0" smtClean="0">
                <a:solidFill>
                  <a:schemeClr val="tx2"/>
                </a:solidFill>
                <a:latin typeface="Courier" pitchFamily="49" charset="0"/>
              </a:rPr>
              <a:t>, </a:t>
            </a:r>
            <a:r>
              <a:rPr lang="en-US" dirty="0" err="1" smtClean="0">
                <a:solidFill>
                  <a:schemeClr val="tx2"/>
                </a:solidFill>
                <a:latin typeface="Courier" pitchFamily="49" charset="0"/>
              </a:rPr>
              <a:t>fileNameAndPath</a:t>
            </a:r>
            <a:r>
              <a:rPr lang="en-US" dirty="0" smtClean="0">
                <a:solidFill>
                  <a:schemeClr val="tx2"/>
                </a:solidFill>
                <a:latin typeface="Courier" pitchFamily="49" charset="0"/>
              </a:rPr>
              <a:t>)</a:t>
            </a:r>
          </a:p>
          <a:p>
            <a:pPr lvl="3"/>
            <a:r>
              <a:rPr lang="en-US" dirty="0" smtClean="0"/>
              <a:t>(use </a:t>
            </a:r>
            <a:r>
              <a:rPr lang="en-US" dirty="0" err="1" smtClean="0"/>
              <a:t>urllib.URLopener</a:t>
            </a:r>
            <a:r>
              <a:rPr lang="en-US" dirty="0"/>
              <a:t>().retrieve(</a:t>
            </a:r>
            <a:r>
              <a:rPr lang="en-US" dirty="0" err="1"/>
              <a:t>url</a:t>
            </a:r>
            <a:r>
              <a:rPr lang="en-US" dirty="0"/>
              <a:t>, </a:t>
            </a:r>
            <a:r>
              <a:rPr lang="en-US" dirty="0" err="1" smtClean="0"/>
              <a:t>fileNameAndPath</a:t>
            </a:r>
            <a:r>
              <a:rPr lang="en-US" dirty="0" smtClean="0"/>
              <a:t>)…..)</a:t>
            </a:r>
          </a:p>
          <a:p>
            <a:pPr lvl="2"/>
            <a:r>
              <a:rPr lang="en-US" dirty="0" smtClean="0"/>
              <a:t>Return a list of peaks for a given chromosome</a:t>
            </a:r>
          </a:p>
          <a:p>
            <a:pPr lvl="3"/>
            <a:r>
              <a:rPr lang="en-US" dirty="0" err="1" smtClean="0">
                <a:solidFill>
                  <a:schemeClr val="tx2"/>
                </a:solidFill>
                <a:latin typeface="Courier" pitchFamily="49" charset="0"/>
              </a:rPr>
              <a:t>def</a:t>
            </a:r>
            <a:r>
              <a:rPr lang="en-US" dirty="0" smtClean="0">
                <a:solidFill>
                  <a:schemeClr val="tx2"/>
                </a:solidFill>
                <a:latin typeface="Courier" pitchFamily="49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Courier" pitchFamily="49" charset="0"/>
              </a:rPr>
              <a:t>getPeaks</a:t>
            </a:r>
            <a:r>
              <a:rPr lang="en-US" dirty="0" smtClean="0">
                <a:solidFill>
                  <a:schemeClr val="tx2"/>
                </a:solidFill>
                <a:latin typeface="Courier" pitchFamily="49" charset="0"/>
              </a:rPr>
              <a:t>(</a:t>
            </a:r>
            <a:r>
              <a:rPr lang="en-US" dirty="0" err="1" smtClean="0">
                <a:solidFill>
                  <a:schemeClr val="tx2"/>
                </a:solidFill>
                <a:latin typeface="Courier" pitchFamily="49" charset="0"/>
              </a:rPr>
              <a:t>fileNameAndPath</a:t>
            </a:r>
            <a:r>
              <a:rPr lang="en-US" dirty="0" smtClean="0">
                <a:solidFill>
                  <a:schemeClr val="tx2"/>
                </a:solidFill>
                <a:latin typeface="Courier" pitchFamily="49" charset="0"/>
              </a:rPr>
              <a:t>, </a:t>
            </a:r>
            <a:r>
              <a:rPr lang="en-US" dirty="0" err="1" smtClean="0">
                <a:solidFill>
                  <a:schemeClr val="tx2"/>
                </a:solidFill>
                <a:latin typeface="Courier" pitchFamily="49" charset="0"/>
              </a:rPr>
              <a:t>chromosomeNum</a:t>
            </a:r>
            <a:r>
              <a:rPr lang="en-US" dirty="0" smtClean="0">
                <a:solidFill>
                  <a:schemeClr val="tx2"/>
                </a:solidFill>
                <a:latin typeface="Courier" pitchFamily="49" charset="0"/>
              </a:rPr>
              <a:t>):</a:t>
            </a:r>
          </a:p>
          <a:p>
            <a:pPr lvl="2"/>
            <a:r>
              <a:rPr lang="en-US" dirty="0" smtClean="0"/>
              <a:t>Compute the percentage </a:t>
            </a:r>
            <a:r>
              <a:rPr lang="en-US" dirty="0"/>
              <a:t>of </a:t>
            </a:r>
            <a:r>
              <a:rPr lang="en-US" dirty="0" smtClean="0"/>
              <a:t>a given chromosome covered by the peaks</a:t>
            </a:r>
          </a:p>
          <a:p>
            <a:pPr lvl="3"/>
            <a:r>
              <a:rPr lang="en-US" sz="1700" dirty="0" err="1" smtClean="0">
                <a:solidFill>
                  <a:schemeClr val="tx2"/>
                </a:solidFill>
                <a:latin typeface="Courier" pitchFamily="49" charset="0"/>
              </a:rPr>
              <a:t>def</a:t>
            </a:r>
            <a:r>
              <a:rPr lang="en-US" sz="1700" dirty="0" smtClean="0">
                <a:solidFill>
                  <a:schemeClr val="tx2"/>
                </a:solidFill>
                <a:latin typeface="Courier" pitchFamily="49" charset="0"/>
              </a:rPr>
              <a:t> </a:t>
            </a:r>
            <a:r>
              <a:rPr lang="en-US" sz="1700" dirty="0" err="1" smtClean="0">
                <a:solidFill>
                  <a:schemeClr val="tx2"/>
                </a:solidFill>
                <a:latin typeface="Courier" pitchFamily="49" charset="0"/>
              </a:rPr>
              <a:t>computePercentageChromosomeCovered</a:t>
            </a:r>
            <a:r>
              <a:rPr lang="en-US" sz="1700" dirty="0" smtClean="0">
                <a:solidFill>
                  <a:schemeClr val="tx2"/>
                </a:solidFill>
                <a:latin typeface="Courier" pitchFamily="49" charset="0"/>
              </a:rPr>
              <a:t>(</a:t>
            </a:r>
            <a:r>
              <a:rPr lang="en-US" sz="1700" dirty="0" err="1" smtClean="0">
                <a:solidFill>
                  <a:schemeClr val="tx2"/>
                </a:solidFill>
                <a:latin typeface="Courier" pitchFamily="49" charset="0"/>
              </a:rPr>
              <a:t>listOfPeaks</a:t>
            </a:r>
            <a:r>
              <a:rPr lang="en-US" sz="1700" dirty="0" smtClean="0">
                <a:solidFill>
                  <a:schemeClr val="tx2"/>
                </a:solidFill>
                <a:latin typeface="Courier" pitchFamily="49" charset="0"/>
              </a:rPr>
              <a:t>, 						</a:t>
            </a:r>
            <a:r>
              <a:rPr lang="en-US" sz="1700" dirty="0" err="1" smtClean="0">
                <a:solidFill>
                  <a:schemeClr val="tx2"/>
                </a:solidFill>
                <a:latin typeface="Courier" pitchFamily="49" charset="0"/>
              </a:rPr>
              <a:t>chromosomeLength</a:t>
            </a:r>
            <a:r>
              <a:rPr lang="en-US" sz="1700" dirty="0" smtClean="0">
                <a:solidFill>
                  <a:schemeClr val="tx2"/>
                </a:solidFill>
                <a:latin typeface="Courier" pitchFamily="49" charset="0"/>
              </a:rPr>
              <a:t>):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342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Blocks: 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953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Easy way to associate one thing (called a </a:t>
            </a:r>
            <a:r>
              <a:rPr lang="en-US" i="1" dirty="0" smtClean="0"/>
              <a:t>key</a:t>
            </a:r>
            <a:r>
              <a:rPr lang="en-US" dirty="0" smtClean="0"/>
              <a:t>)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to another (called the </a:t>
            </a:r>
            <a:r>
              <a:rPr lang="en-US" i="1" dirty="0" smtClean="0"/>
              <a:t>value</a:t>
            </a:r>
            <a:r>
              <a:rPr lang="en-US" dirty="0" smtClean="0"/>
              <a:t>)</a:t>
            </a:r>
          </a:p>
          <a:p>
            <a:r>
              <a:rPr lang="en-US" dirty="0" smtClean="0"/>
              <a:t>Example: simple daily calendar</a:t>
            </a:r>
          </a:p>
          <a:p>
            <a:pPr marL="0" indent="0">
              <a:buNone/>
            </a:pPr>
            <a:r>
              <a:rPr lang="en-US" dirty="0" err="1">
                <a:latin typeface="Courier" pitchFamily="49" charset="0"/>
              </a:rPr>
              <a:t>dailyCalendar</a:t>
            </a:r>
            <a:r>
              <a:rPr lang="en-US" dirty="0">
                <a:latin typeface="Courier" pitchFamily="49" charset="0"/>
              </a:rPr>
              <a:t> = </a:t>
            </a:r>
            <a:r>
              <a:rPr lang="en-US" dirty="0" smtClean="0">
                <a:latin typeface="Courier" pitchFamily="49" charset="0"/>
              </a:rPr>
              <a:t>{}</a:t>
            </a:r>
            <a:endParaRPr lang="en-US" dirty="0" smtClean="0"/>
          </a:p>
          <a:p>
            <a:pPr marL="0" indent="0">
              <a:buNone/>
            </a:pPr>
            <a:r>
              <a:rPr lang="en-US" dirty="0" err="1">
                <a:latin typeface="Courier" pitchFamily="49" charset="0"/>
              </a:rPr>
              <a:t>dailyCalendar</a:t>
            </a:r>
            <a:r>
              <a:rPr lang="en-US" dirty="0">
                <a:latin typeface="Courier" pitchFamily="49" charset="0"/>
              </a:rPr>
              <a:t> = </a:t>
            </a:r>
            <a:r>
              <a:rPr lang="en-US" dirty="0" smtClean="0">
                <a:latin typeface="Courier" pitchFamily="49" charset="0"/>
              </a:rPr>
              <a:t>{key1: value1, key2 : value2,…}</a:t>
            </a:r>
          </a:p>
          <a:p>
            <a:pPr marL="0" indent="0">
              <a:buNone/>
            </a:pPr>
            <a:r>
              <a:rPr lang="en-US" dirty="0" err="1" smtClean="0">
                <a:latin typeface="Courier" pitchFamily="49" charset="0"/>
              </a:rPr>
              <a:t>dailyCalendar</a:t>
            </a:r>
            <a:r>
              <a:rPr lang="en-US" dirty="0" smtClean="0">
                <a:latin typeface="Courier" pitchFamily="49" charset="0"/>
              </a:rPr>
              <a:t> </a:t>
            </a:r>
            <a:r>
              <a:rPr lang="en-US" dirty="0">
                <a:latin typeface="Courier" pitchFamily="49" charset="0"/>
              </a:rPr>
              <a:t>= { "9AM" : "PI Meeting",</a:t>
            </a: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                  "11AM" : "</a:t>
            </a:r>
            <a:r>
              <a:rPr lang="en-US" dirty="0" smtClean="0">
                <a:latin typeface="Courier" pitchFamily="49" charset="0"/>
              </a:rPr>
              <a:t>conference</a:t>
            </a:r>
            <a:r>
              <a:rPr lang="en-US" dirty="0">
                <a:latin typeface="Courier" pitchFamily="49" charset="0"/>
              </a:rPr>
              <a:t> </a:t>
            </a:r>
            <a:r>
              <a:rPr lang="en-US" dirty="0" smtClean="0">
                <a:latin typeface="Courier" pitchFamily="49" charset="0"/>
              </a:rPr>
              <a:t>",</a:t>
            </a:r>
            <a:endParaRPr lang="en-US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                  "4PM" : "book club"</a:t>
            </a:r>
          </a:p>
          <a:p>
            <a:pPr marL="0" indent="0">
              <a:buNone/>
            </a:pPr>
            <a:r>
              <a:rPr lang="en-US" dirty="0" smtClean="0">
                <a:latin typeface="Courier" pitchFamily="49" charset="0"/>
              </a:rPr>
              <a:t>			}</a:t>
            </a:r>
            <a:endParaRPr lang="en-US" dirty="0">
              <a:latin typeface="Courier" pitchFamily="49" charset="0"/>
            </a:endParaRPr>
          </a:p>
          <a:p>
            <a:pPr marL="0" indent="0">
              <a:buNone/>
            </a:pPr>
            <a:endParaRPr lang="en-US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print </a:t>
            </a:r>
            <a:r>
              <a:rPr lang="en-US" dirty="0" err="1">
                <a:latin typeface="Courier" pitchFamily="49" charset="0"/>
              </a:rPr>
              <a:t>dailyCalendar</a:t>
            </a:r>
            <a:r>
              <a:rPr lang="en-US" dirty="0">
                <a:latin typeface="Courier" pitchFamily="49" charset="0"/>
              </a:rPr>
              <a:t>["4PM"]</a:t>
            </a:r>
          </a:p>
          <a:p>
            <a:pPr marL="0" indent="0">
              <a:buNone/>
            </a:pPr>
            <a:r>
              <a:rPr lang="en-US" dirty="0" err="1">
                <a:latin typeface="Courier" pitchFamily="49" charset="0"/>
              </a:rPr>
              <a:t>dailyCalendar</a:t>
            </a:r>
            <a:r>
              <a:rPr lang="en-US" dirty="0">
                <a:latin typeface="Courier" pitchFamily="49" charset="0"/>
              </a:rPr>
              <a:t>["4PM"] = "PI meeting"</a:t>
            </a: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print </a:t>
            </a:r>
            <a:r>
              <a:rPr lang="en-US" dirty="0" err="1">
                <a:latin typeface="Courier" pitchFamily="49" charset="0"/>
              </a:rPr>
              <a:t>dailyCalendar</a:t>
            </a:r>
            <a:r>
              <a:rPr lang="en-US" dirty="0">
                <a:latin typeface="Courier" pitchFamily="49" charset="0"/>
              </a:rPr>
              <a:t>["4PM"]</a:t>
            </a: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print </a:t>
            </a:r>
            <a:r>
              <a:rPr lang="en-US" dirty="0" err="1">
                <a:latin typeface="Courier" pitchFamily="49" charset="0"/>
              </a:rPr>
              <a:t>dailyCalendar</a:t>
            </a:r>
            <a:r>
              <a:rPr lang="en-US" dirty="0">
                <a:latin typeface="Courier" pitchFamily="49" charset="0"/>
              </a:rPr>
              <a:t>["3PM"]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19600" y="2492400"/>
            <a:ext cx="3376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Curly braces for empty dictionary!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 rot="10800000">
            <a:off x="3657600" y="2586965"/>
            <a:ext cx="778933" cy="180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553200" y="1600200"/>
            <a:ext cx="234500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Looking back: [] would 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create an empty list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511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1988</Words>
  <Application>Microsoft Office PowerPoint</Application>
  <PresentationFormat>On-screen Show (4:3)</PresentationFormat>
  <Paragraphs>505</Paragraphs>
  <Slides>40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Welcome to Python 2 Session #2</vt:lpstr>
      <vt:lpstr>Extended Exercise 1</vt:lpstr>
      <vt:lpstr>Extended Exercise 2</vt:lpstr>
      <vt:lpstr>Building Blocks: Functions</vt:lpstr>
      <vt:lpstr>Building Blocks: Functions</vt:lpstr>
      <vt:lpstr>Building Blocks: Functions</vt:lpstr>
      <vt:lpstr>Download a file if size changed</vt:lpstr>
      <vt:lpstr>Exercise 3</vt:lpstr>
      <vt:lpstr>Building Blocks: dictionary</vt:lpstr>
      <vt:lpstr>Building Blocks: dictionary</vt:lpstr>
      <vt:lpstr>Building Blocks: dictionary</vt:lpstr>
      <vt:lpstr>Building Blocks: dictionary</vt:lpstr>
      <vt:lpstr>Building Blocks: dictionary</vt:lpstr>
      <vt:lpstr>Building Blocks: dictionary</vt:lpstr>
      <vt:lpstr>Building Blocks: dictionary</vt:lpstr>
      <vt:lpstr>Building Blocks: set</vt:lpstr>
      <vt:lpstr>Building Blocks: set</vt:lpstr>
      <vt:lpstr>Building Blocks: defaultdict</vt:lpstr>
      <vt:lpstr>Building Blocks: defaultdict</vt:lpstr>
      <vt:lpstr>Extended Exercise 3</vt:lpstr>
      <vt:lpstr>PowerPoint Presentation</vt:lpstr>
      <vt:lpstr>PowerPoint Presentation</vt:lpstr>
      <vt:lpstr>Building Blocks: Classes</vt:lpstr>
      <vt:lpstr>Class examples</vt:lpstr>
      <vt:lpstr>Building Blocks: Classes</vt:lpstr>
      <vt:lpstr>Building Blocks: Classes</vt:lpstr>
      <vt:lpstr>Building Blocks: Classes</vt:lpstr>
      <vt:lpstr>Classes and Objects</vt:lpstr>
      <vt:lpstr>Building Blocks: Classes</vt:lpstr>
      <vt:lpstr>Building Blocks: Classes</vt:lpstr>
      <vt:lpstr>PowerPoint Presentation</vt:lpstr>
      <vt:lpstr>Class Class Exercise</vt:lpstr>
      <vt:lpstr>Class Class Exercise</vt:lpstr>
      <vt:lpstr>Why use classes?</vt:lpstr>
      <vt:lpstr>Why use classes?</vt:lpstr>
      <vt:lpstr>Why use classes?</vt:lpstr>
      <vt:lpstr>Book class composition</vt:lpstr>
      <vt:lpstr>Book class composition</vt:lpstr>
      <vt:lpstr>Extended Exercise 4</vt:lpstr>
      <vt:lpstr>Homework #1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mjp</dc:creator>
  <cp:lastModifiedBy>purcaro@gmail.com</cp:lastModifiedBy>
  <cp:revision>276</cp:revision>
  <dcterms:created xsi:type="dcterms:W3CDTF">2006-08-16T00:00:00Z</dcterms:created>
  <dcterms:modified xsi:type="dcterms:W3CDTF">2015-02-05T22:06:45Z</dcterms:modified>
</cp:coreProperties>
</file>