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59" r:id="rId3"/>
    <p:sldId id="375" r:id="rId4"/>
    <p:sldId id="374" r:id="rId5"/>
    <p:sldId id="360" r:id="rId6"/>
    <p:sldId id="354" r:id="rId7"/>
    <p:sldId id="356" r:id="rId8"/>
    <p:sldId id="382" r:id="rId9"/>
    <p:sldId id="357" r:id="rId10"/>
    <p:sldId id="358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4" autoAdjust="0"/>
    <p:restoredTop sz="94660"/>
  </p:normalViewPr>
  <p:slideViewPr>
    <p:cSldViewPr>
      <p:cViewPr varScale="1">
        <p:scale>
          <a:sx n="118" d="100"/>
          <a:sy n="118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B9861-DF8A-4989-BCBE-D02F3F9F8032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3E302-3145-4818-9E5D-6D7530A4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9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3E302-3145-4818-9E5D-6D7530A42E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C53-30E2-4CD1-A785-CAE9BED332C3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7672-B2C0-49D3-A983-2688B32CF863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CDC0-7719-4CE0-87CD-434E6CB56A31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67BC-6A16-4548-BBAA-6451967CFEA1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6C3-5C25-4126-8326-9A5AA4A70B4D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7595-A5DF-4172-9BCD-F99810AB787D}" type="datetime1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22D7-14A7-4750-A8D9-DA93EEC02964}" type="datetime1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3482-3833-427B-A7B4-A8217E82ED87}" type="datetime1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DFDE-C8A4-4CDF-A1CB-4B2360ABBCC3}" type="datetime1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1801-E727-4E18-AC7A-FB9B35A4B769}" type="datetime1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3021-167C-4B7C-929D-8A50359197FF}" type="datetime1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50E3-D27E-42A1-9E9F-2390D09213B7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rosalind.info/glossary/kb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osalind.info/glossary/kb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381000"/>
            <a:ext cx="5791200" cy="4038599"/>
          </a:xfrm>
        </p:spPr>
        <p:txBody>
          <a:bodyPr>
            <a:normAutofit/>
          </a:bodyPr>
          <a:lstStyle/>
          <a:p>
            <a:r>
              <a:rPr lang="en-US" dirty="0" smtClean="0"/>
              <a:t>Welcome to</a:t>
            </a:r>
            <a:br>
              <a:rPr lang="en-US" dirty="0" smtClean="0"/>
            </a:br>
            <a: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Python 2</a:t>
            </a:r>
            <a:b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Session </a:t>
            </a:r>
            <a:r>
              <a:rPr lang="en-US" dirty="0" smtClean="0"/>
              <a:t>#5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Michael Purcaro, </a:t>
            </a:r>
            <a:r>
              <a:rPr lang="en-US" dirty="0"/>
              <a:t>Chris </a:t>
            </a:r>
            <a:r>
              <a:rPr lang="en-US" dirty="0" smtClean="0"/>
              <a:t>MacKay, </a:t>
            </a:r>
            <a:br>
              <a:rPr lang="en-US" dirty="0" smtClean="0"/>
            </a:br>
            <a:r>
              <a:rPr lang="en-US" dirty="0" smtClean="0"/>
              <a:t>Nick Hathaway, and the GSBS Bootstrappers</a:t>
            </a:r>
          </a:p>
          <a:p>
            <a:r>
              <a:rPr lang="en-US" dirty="0" smtClean="0"/>
              <a:t>February 2014</a:t>
            </a:r>
          </a:p>
          <a:p>
            <a:r>
              <a:rPr lang="en-US" dirty="0" smtClean="0"/>
              <a:t>michael.purcaro@umassmed.edu</a:t>
            </a:r>
          </a:p>
        </p:txBody>
      </p:sp>
      <p:pic>
        <p:nvPicPr>
          <p:cNvPr id="1026" name="Picture 2" descr="C:\Users\mjp\Dropbox (UMASS MED - BIB)\5 python 2\boot clips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152400"/>
            <a:ext cx="2986565" cy="442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</a:t>
            </a:r>
            <a:r>
              <a:rPr lang="en-US" dirty="0" err="1" smtClean="0"/>
              <a:t>argparse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args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parse_args</a:t>
            </a:r>
            <a:r>
              <a:rPr lang="en-US" dirty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print "arguments: file:", </a:t>
            </a:r>
            <a:r>
              <a:rPr lang="en-US" sz="1600" dirty="0" err="1">
                <a:latin typeface="Courier" pitchFamily="49" charset="0"/>
              </a:rPr>
              <a:t>args.file</a:t>
            </a:r>
            <a:endParaRPr lang="en-US" sz="16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print "arguments: </a:t>
            </a:r>
            <a:r>
              <a:rPr lang="en-US" sz="1600" dirty="0" err="1">
                <a:latin typeface="Courier" pitchFamily="49" charset="0"/>
              </a:rPr>
              <a:t>booleanExample</a:t>
            </a:r>
            <a:r>
              <a:rPr lang="en-US" sz="1600" dirty="0">
                <a:latin typeface="Courier" pitchFamily="49" charset="0"/>
              </a:rPr>
              <a:t>:", </a:t>
            </a:r>
            <a:r>
              <a:rPr lang="en-US" sz="1600" dirty="0" err="1">
                <a:latin typeface="Courier" pitchFamily="49" charset="0"/>
              </a:rPr>
              <a:t>args.booleanExample</a:t>
            </a:r>
            <a:endParaRPr lang="en-US" sz="16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pitchFamily="49" charset="0"/>
              </a:rPr>
              <a:t>print "arguments: </a:t>
            </a:r>
            <a:r>
              <a:rPr lang="en-US" sz="1600" dirty="0" err="1">
                <a:latin typeface="Courier" pitchFamily="49" charset="0"/>
              </a:rPr>
              <a:t>remainingArguments</a:t>
            </a:r>
            <a:r>
              <a:rPr lang="en-US" sz="1600" dirty="0">
                <a:latin typeface="Courier" pitchFamily="49" charset="0"/>
              </a:rPr>
              <a:t>:", </a:t>
            </a:r>
            <a:r>
              <a:rPr lang="en-US" sz="1600" dirty="0" err="1">
                <a:latin typeface="Courier" pitchFamily="49" charset="0"/>
              </a:rPr>
              <a:t>args.remainingArguments</a:t>
            </a:r>
            <a:endParaRPr lang="en-US" sz="1600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python hamm.py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</a:t>
            </a:r>
            <a:r>
              <a:rPr lang="en-US" dirty="0" err="1" smtClean="0"/>
              <a:t>argparse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python hamm.py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print </a:t>
            </a:r>
            <a:r>
              <a:rPr lang="en-US" dirty="0">
                <a:latin typeface="Courier" pitchFamily="49" charset="0"/>
              </a:rPr>
              <a:t>"arguments: file:", </a:t>
            </a:r>
            <a:r>
              <a:rPr lang="en-US" dirty="0" err="1">
                <a:latin typeface="Courier" pitchFamily="49" charset="0"/>
              </a:rPr>
              <a:t>args.file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urier" pitchFamily="49" charset="0"/>
              </a:rPr>
              <a:t>arguments</a:t>
            </a:r>
            <a:r>
              <a:rPr lang="en-US" dirty="0">
                <a:solidFill>
                  <a:schemeClr val="accent1"/>
                </a:solidFill>
                <a:latin typeface="Courier" pitchFamily="49" charset="0"/>
              </a:rPr>
              <a:t>: file: None</a:t>
            </a: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print "arguments: </a:t>
            </a:r>
            <a:r>
              <a:rPr lang="en-US" dirty="0" err="1">
                <a:latin typeface="Courier" pitchFamily="49" charset="0"/>
              </a:rPr>
              <a:t>booleanExample</a:t>
            </a:r>
            <a:r>
              <a:rPr lang="en-US" dirty="0">
                <a:latin typeface="Courier" pitchFamily="49" charset="0"/>
              </a:rPr>
              <a:t>:", </a:t>
            </a:r>
            <a:r>
              <a:rPr lang="en-US" dirty="0" smtClean="0">
                <a:latin typeface="Courier" pitchFamily="49" charset="0"/>
              </a:rPr>
              <a:t>		</a:t>
            </a:r>
            <a:r>
              <a:rPr lang="en-US" dirty="0" err="1" smtClean="0">
                <a:latin typeface="Courier" pitchFamily="49" charset="0"/>
              </a:rPr>
              <a:t>args.booleanExample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urier" pitchFamily="49" charset="0"/>
              </a:rPr>
              <a:t>arguments</a:t>
            </a:r>
            <a:r>
              <a:rPr lang="en-US" dirty="0">
                <a:solidFill>
                  <a:schemeClr val="accent1"/>
                </a:solidFill>
                <a:latin typeface="Courier" pitchFamily="49" charset="0"/>
              </a:rPr>
              <a:t>: </a:t>
            </a:r>
            <a:r>
              <a:rPr lang="en-US" dirty="0" err="1">
                <a:solidFill>
                  <a:schemeClr val="accent1"/>
                </a:solidFill>
                <a:latin typeface="Courier" pitchFamily="49" charset="0"/>
              </a:rPr>
              <a:t>booleanExample</a:t>
            </a:r>
            <a:r>
              <a:rPr lang="en-US" dirty="0">
                <a:solidFill>
                  <a:schemeClr val="accent1"/>
                </a:solidFill>
                <a:latin typeface="Courier" pitchFamily="49" charset="0"/>
              </a:rPr>
              <a:t>: False</a:t>
            </a:r>
          </a:p>
          <a:p>
            <a:pPr marL="0" indent="0">
              <a:buNone/>
            </a:pPr>
            <a:endParaRPr lang="en-US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print </a:t>
            </a:r>
            <a:r>
              <a:rPr lang="en-US" dirty="0">
                <a:latin typeface="Courier" pitchFamily="49" charset="0"/>
              </a:rPr>
              <a:t>"arguments: </a:t>
            </a:r>
            <a:r>
              <a:rPr lang="en-US" dirty="0" err="1">
                <a:latin typeface="Courier" pitchFamily="49" charset="0"/>
              </a:rPr>
              <a:t>remainingArguments</a:t>
            </a:r>
            <a:r>
              <a:rPr lang="en-US" dirty="0">
                <a:latin typeface="Courier" pitchFamily="49" charset="0"/>
              </a:rPr>
              <a:t>:", </a:t>
            </a:r>
            <a:r>
              <a:rPr lang="en-US" dirty="0" smtClean="0">
                <a:latin typeface="Courier" pitchFamily="49" charset="0"/>
              </a:rPr>
              <a:t>	</a:t>
            </a:r>
            <a:r>
              <a:rPr lang="en-US" dirty="0" err="1" smtClean="0">
                <a:latin typeface="Courier" pitchFamily="49" charset="0"/>
              </a:rPr>
              <a:t>args.remainingArguments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urier" pitchFamily="49" charset="0"/>
              </a:rPr>
              <a:t>arguments</a:t>
            </a:r>
            <a:r>
              <a:rPr lang="en-US" dirty="0">
                <a:solidFill>
                  <a:schemeClr val="accent1"/>
                </a:solidFill>
                <a:latin typeface="Courier" pitchFamily="49" charset="0"/>
              </a:rPr>
              <a:t>: </a:t>
            </a:r>
            <a:r>
              <a:rPr lang="en-US" sz="2800" dirty="0" err="1">
                <a:solidFill>
                  <a:schemeClr val="accent1"/>
                </a:solidFill>
                <a:latin typeface="Courier" pitchFamily="49" charset="0"/>
              </a:rPr>
              <a:t>remainingArguments</a:t>
            </a:r>
            <a:r>
              <a:rPr lang="en-US" sz="2800" dirty="0">
                <a:solidFill>
                  <a:schemeClr val="accent1"/>
                </a:solidFill>
                <a:latin typeface="Courier" pitchFamily="49" charset="0"/>
              </a:rPr>
              <a:t>:</a:t>
            </a:r>
            <a:r>
              <a:rPr lang="en-US" dirty="0">
                <a:solidFill>
                  <a:schemeClr val="accent1"/>
                </a:solidFill>
                <a:latin typeface="Courier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" pitchFamily="49" charset="0"/>
              </a:rPr>
              <a:t>[]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</a:t>
            </a:r>
            <a:r>
              <a:rPr lang="en-US" dirty="0" err="1" smtClean="0"/>
              <a:t>argparse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python hamm.py --file fileName.txt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 pitchFamily="49" charset="0"/>
              </a:rPr>
              <a:t>print </a:t>
            </a:r>
            <a:r>
              <a:rPr lang="en-US" sz="2800" dirty="0">
                <a:latin typeface="Courier" pitchFamily="49" charset="0"/>
              </a:rPr>
              <a:t>"arguments: file:", </a:t>
            </a:r>
            <a:r>
              <a:rPr lang="en-US" sz="2800" dirty="0" err="1" smtClean="0">
                <a:latin typeface="Courier" pitchFamily="49" charset="0"/>
              </a:rPr>
              <a:t>args.file</a:t>
            </a:r>
            <a:endParaRPr lang="en-US" sz="28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</a:t>
            </a:r>
            <a:r>
              <a:rPr lang="en-US" dirty="0" err="1" smtClean="0"/>
              <a:t>argparse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python hamm.py --file fileName.txt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 pitchFamily="49" charset="0"/>
              </a:rPr>
              <a:t>print </a:t>
            </a:r>
            <a:r>
              <a:rPr lang="en-US" sz="2800" dirty="0">
                <a:latin typeface="Courier" pitchFamily="49" charset="0"/>
              </a:rPr>
              <a:t>"arguments: file:", </a:t>
            </a:r>
            <a:r>
              <a:rPr lang="en-US" sz="2800" dirty="0" err="1" smtClean="0">
                <a:latin typeface="Courier" pitchFamily="49" charset="0"/>
              </a:rPr>
              <a:t>args.file</a:t>
            </a:r>
            <a:r>
              <a:rPr lang="en-US" sz="2800" dirty="0">
                <a:latin typeface="Courier" pitchFamily="49" charset="0"/>
              </a:rPr>
              <a:t/>
            </a:r>
            <a:br>
              <a:rPr lang="en-US" sz="2800" dirty="0">
                <a:latin typeface="Courier" pitchFamily="49" charset="0"/>
              </a:rPr>
            </a:br>
            <a:r>
              <a:rPr lang="en-US" sz="2800" dirty="0">
                <a:solidFill>
                  <a:schemeClr val="accent1"/>
                </a:solidFill>
                <a:latin typeface="Courier" pitchFamily="49" charset="0"/>
              </a:rPr>
              <a:t>arguments: file: fileName.txt</a:t>
            </a:r>
          </a:p>
          <a:p>
            <a:pPr marL="0" indent="0">
              <a:buNone/>
            </a:pPr>
            <a:endParaRPr lang="en-US" sz="28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</a:t>
            </a:r>
            <a:r>
              <a:rPr lang="en-US" dirty="0" err="1" smtClean="0"/>
              <a:t>argparse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python </a:t>
            </a:r>
            <a:r>
              <a:rPr lang="en-US" dirty="0">
                <a:latin typeface="Courier" pitchFamily="49" charset="0"/>
              </a:rPr>
              <a:t>hamm.py </a:t>
            </a:r>
            <a:r>
              <a:rPr lang="en-US" dirty="0" smtClean="0">
                <a:latin typeface="Courier" pitchFamily="49" charset="0"/>
              </a:rPr>
              <a:t>--</a:t>
            </a:r>
            <a:r>
              <a:rPr lang="en-US" dirty="0" err="1">
                <a:latin typeface="Courier" pitchFamily="49" charset="0"/>
              </a:rPr>
              <a:t>booleanExample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" pitchFamily="49" charset="0"/>
              </a:rPr>
              <a:t>print "arguments: </a:t>
            </a:r>
            <a:r>
              <a:rPr lang="en-US" sz="2800" dirty="0" err="1">
                <a:latin typeface="Courier" pitchFamily="49" charset="0"/>
              </a:rPr>
              <a:t>booleanExample</a:t>
            </a:r>
            <a:r>
              <a:rPr lang="en-US" sz="2800" dirty="0">
                <a:latin typeface="Courier" pitchFamily="49" charset="0"/>
              </a:rPr>
              <a:t>:", 		</a:t>
            </a:r>
            <a:r>
              <a:rPr lang="en-US" sz="2800" dirty="0" err="1" smtClean="0">
                <a:latin typeface="Courier" pitchFamily="49" charset="0"/>
              </a:rPr>
              <a:t>args.booleanExample</a:t>
            </a:r>
            <a:endParaRPr lang="en-US" sz="28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0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</a:t>
            </a:r>
            <a:r>
              <a:rPr lang="en-US" dirty="0" err="1" smtClean="0"/>
              <a:t>argparse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python </a:t>
            </a:r>
            <a:r>
              <a:rPr lang="en-US" dirty="0">
                <a:latin typeface="Courier" pitchFamily="49" charset="0"/>
              </a:rPr>
              <a:t>hamm.py </a:t>
            </a:r>
            <a:r>
              <a:rPr lang="en-US" dirty="0" smtClean="0">
                <a:latin typeface="Courier" pitchFamily="49" charset="0"/>
              </a:rPr>
              <a:t>--</a:t>
            </a:r>
            <a:r>
              <a:rPr lang="en-US" dirty="0" err="1">
                <a:latin typeface="Courier" pitchFamily="49" charset="0"/>
              </a:rPr>
              <a:t>booleanExample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" pitchFamily="49" charset="0"/>
              </a:rPr>
              <a:t>print "arguments: </a:t>
            </a:r>
            <a:r>
              <a:rPr lang="en-US" sz="2800" dirty="0" err="1">
                <a:latin typeface="Courier" pitchFamily="49" charset="0"/>
              </a:rPr>
              <a:t>booleanExample</a:t>
            </a:r>
            <a:r>
              <a:rPr lang="en-US" sz="2800" dirty="0">
                <a:latin typeface="Courier" pitchFamily="49" charset="0"/>
              </a:rPr>
              <a:t>:", 		</a:t>
            </a:r>
            <a:r>
              <a:rPr lang="en-US" sz="2800" dirty="0" err="1">
                <a:latin typeface="Courier" pitchFamily="49" charset="0"/>
              </a:rPr>
              <a:t>args.booleanExample</a:t>
            </a:r>
            <a:endParaRPr lang="en-US" sz="28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urier" pitchFamily="49" charset="0"/>
              </a:rPr>
              <a:t>arguments: </a:t>
            </a:r>
            <a:r>
              <a:rPr lang="en-US" sz="2800" dirty="0" err="1">
                <a:solidFill>
                  <a:schemeClr val="accent1"/>
                </a:solidFill>
                <a:latin typeface="Courier" pitchFamily="49" charset="0"/>
              </a:rPr>
              <a:t>booleanExample</a:t>
            </a:r>
            <a:r>
              <a:rPr lang="en-US" sz="2800" dirty="0">
                <a:solidFill>
                  <a:schemeClr val="accent1"/>
                </a:solidFill>
                <a:latin typeface="Courier" pitchFamily="49" charset="0"/>
              </a:rPr>
              <a:t>: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</a:t>
            </a:r>
            <a:r>
              <a:rPr lang="en-US" dirty="0" err="1" smtClean="0"/>
              <a:t>argparse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python hamm.py a.txt b.txt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" pitchFamily="49" charset="0"/>
              </a:rPr>
              <a:t>print "arguments: </a:t>
            </a:r>
            <a:r>
              <a:rPr lang="en-US" sz="2800" dirty="0" err="1">
                <a:latin typeface="Courier" pitchFamily="49" charset="0"/>
              </a:rPr>
              <a:t>remainingArguments</a:t>
            </a:r>
            <a:r>
              <a:rPr lang="en-US" sz="2800" dirty="0">
                <a:latin typeface="Courier" pitchFamily="49" charset="0"/>
              </a:rPr>
              <a:t>:", 	</a:t>
            </a:r>
            <a:r>
              <a:rPr lang="en-US" sz="2800" dirty="0" err="1">
                <a:latin typeface="Courier" pitchFamily="49" charset="0"/>
              </a:rPr>
              <a:t>args.remainingArguments</a:t>
            </a:r>
            <a:endParaRPr lang="en-US" sz="28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1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</a:t>
            </a:r>
            <a:r>
              <a:rPr lang="en-US" dirty="0" err="1" smtClean="0"/>
              <a:t>argparse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python hamm.py a.txt b.txt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" pitchFamily="49" charset="0"/>
              </a:rPr>
              <a:t>print "arguments: </a:t>
            </a:r>
            <a:r>
              <a:rPr lang="en-US" sz="2800" dirty="0" err="1">
                <a:latin typeface="Courier" pitchFamily="49" charset="0"/>
              </a:rPr>
              <a:t>remainingArguments</a:t>
            </a:r>
            <a:r>
              <a:rPr lang="en-US" sz="2800" dirty="0">
                <a:latin typeface="Courier" pitchFamily="49" charset="0"/>
              </a:rPr>
              <a:t>:", 	</a:t>
            </a:r>
            <a:r>
              <a:rPr lang="en-US" sz="2800" dirty="0" err="1" smtClean="0">
                <a:latin typeface="Courier" pitchFamily="49" charset="0"/>
              </a:rPr>
              <a:t>args.remainingArguments</a:t>
            </a:r>
            <a:endParaRPr lang="en-US" sz="28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" pitchFamily="49" charset="0"/>
              </a:rPr>
              <a:t>arguments: </a:t>
            </a:r>
            <a:r>
              <a:rPr lang="en-US" sz="2000" dirty="0" err="1">
                <a:solidFill>
                  <a:schemeClr val="accent1"/>
                </a:solidFill>
                <a:latin typeface="Courier" pitchFamily="49" charset="0"/>
              </a:rPr>
              <a:t>remainingArguments</a:t>
            </a:r>
            <a:r>
              <a:rPr lang="en-US" sz="2000" dirty="0">
                <a:solidFill>
                  <a:schemeClr val="accent1"/>
                </a:solidFill>
                <a:latin typeface="Courier" pitchFamily="49" charset="0"/>
              </a:rPr>
              <a:t>: ['a.txt', 'b.txt']</a:t>
            </a:r>
          </a:p>
          <a:p>
            <a:pPr marL="0" indent="0">
              <a:buNone/>
            </a:pPr>
            <a:endParaRPr lang="en-US" sz="28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34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argument parsing to hamm.txt</a:t>
            </a:r>
          </a:p>
          <a:p>
            <a:pPr lvl="1"/>
            <a:r>
              <a:rPr lang="en-US" dirty="0" smtClean="0"/>
              <a:t>Allow the user to specify a filename to read two DNA sequences from via “--file”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5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def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parse_args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():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parser =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argparse.ArgumentParser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parser.add_argument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('--file', type=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str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" pitchFamily="49" charset="0"/>
              </a:rPr>
              <a:t>    return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parser.parse_args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args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=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parse_args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print "arguments: file:",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args.file</a:t>
            </a:r>
            <a:endParaRPr lang="en-US" b="1" dirty="0">
              <a:solidFill>
                <a:schemeClr val="accent1"/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if not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args.file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test()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else: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with open(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args.file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) as f: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    lines =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f.read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().split("\n")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    ds1 =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DNASequence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(lines[0])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    ds2 =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DNASequence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(lines[1])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    print "Hamming distance:", ds1.hamm(ds2)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To more easily reuse code, functions and classes can be placed in separate files</a:t>
            </a:r>
          </a:p>
          <a:p>
            <a:r>
              <a:rPr lang="en-US" dirty="0" smtClean="0"/>
              <a:t>Each file is called a </a:t>
            </a:r>
            <a:r>
              <a:rPr lang="en-US" b="1" dirty="0" smtClean="0"/>
              <a:t>module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module is </a:t>
            </a:r>
            <a:r>
              <a:rPr lang="en-US" dirty="0"/>
              <a:t>a file containing Python definitions and statements.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file name is the module name with the suffix .</a:t>
            </a:r>
            <a:r>
              <a:rPr lang="en-US" dirty="0" err="1"/>
              <a:t>py</a:t>
            </a:r>
            <a:r>
              <a:rPr lang="en-US" dirty="0"/>
              <a:t> appended. </a:t>
            </a:r>
            <a:endParaRPr lang="en-US" dirty="0" smtClean="0"/>
          </a:p>
          <a:p>
            <a:pPr lvl="1"/>
            <a:r>
              <a:rPr lang="en-US" sz="2000" dirty="0" smtClean="0"/>
              <a:t>(Within </a:t>
            </a:r>
            <a:r>
              <a:rPr lang="en-US" sz="2000" dirty="0"/>
              <a:t>a module, the module’s name (as a string) is available as the value of the global variable __name</a:t>
            </a:r>
            <a:r>
              <a:rPr lang="en-US" sz="2000" dirty="0" smtClean="0"/>
              <a:t>__.)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646309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/>
              <a:t>https://docs.python.org/2/tutorial/modules.html</a:t>
            </a:r>
          </a:p>
        </p:txBody>
      </p:sp>
    </p:spTree>
    <p:extLst>
      <p:ext uri="{BB962C8B-B14F-4D97-AF65-F5344CB8AC3E}">
        <p14:creationId xmlns:p14="http://schemas.microsoft.com/office/powerpoint/2010/main" val="16916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6</a:t>
            </a:r>
            <a:r>
              <a:rPr lang="en-US" sz="3600" dirty="0"/>
              <a:t>: Translating RNA into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20 commonly occurring amino acids are abbreviated by using 20 letters from the English alphabet (all letters except for B, J, O, U, X, and Z). </a:t>
            </a:r>
            <a:endParaRPr lang="en-US" dirty="0" smtClean="0"/>
          </a:p>
          <a:p>
            <a:pPr lvl="1"/>
            <a:r>
              <a:rPr lang="en-US" b="1" dirty="0" smtClean="0"/>
              <a:t>Protein </a:t>
            </a:r>
            <a:r>
              <a:rPr lang="en-US" b="1" dirty="0"/>
              <a:t>strings</a:t>
            </a:r>
            <a:r>
              <a:rPr lang="en-US" dirty="0"/>
              <a:t> are constructed from these 20 symbols. </a:t>
            </a:r>
            <a:endParaRPr lang="en-US" dirty="0" smtClean="0"/>
          </a:p>
          <a:p>
            <a:pPr lvl="1"/>
            <a:r>
              <a:rPr lang="en-US" dirty="0" smtClean="0"/>
              <a:t>Henceforth</a:t>
            </a:r>
            <a:r>
              <a:rPr lang="en-US" dirty="0"/>
              <a:t>, the term </a:t>
            </a:r>
            <a:r>
              <a:rPr lang="en-US" b="1" dirty="0"/>
              <a:t>genetic string</a:t>
            </a:r>
            <a:r>
              <a:rPr lang="en-US" dirty="0"/>
              <a:t> will incorporate protein strings along with DNA strings and RNA strings.</a:t>
            </a:r>
          </a:p>
          <a:p>
            <a:r>
              <a:rPr lang="en-US" dirty="0"/>
              <a:t>The RNA codon table dictates the details regarding the encoding of specific codons into the amino acid alphabet.</a:t>
            </a:r>
          </a:p>
          <a:p>
            <a:r>
              <a:rPr lang="en-US" b="1" dirty="0"/>
              <a:t>Given:</a:t>
            </a:r>
            <a:r>
              <a:rPr lang="en-US" dirty="0"/>
              <a:t> An RNA string s corresponding to a strand of mRNA (of length at most </a:t>
            </a:r>
            <a:r>
              <a:rPr lang="en-US" dirty="0" smtClean="0"/>
              <a:t>10 </a:t>
            </a:r>
            <a:r>
              <a:rPr lang="en-US" dirty="0" err="1" smtClean="0"/>
              <a:t>kbp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/>
              <a:t>Return:</a:t>
            </a:r>
            <a:r>
              <a:rPr lang="en-US" dirty="0"/>
              <a:t> The protein string encoded by 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Help: codon table at</a:t>
            </a:r>
            <a:endParaRPr lang="en-US" dirty="0"/>
          </a:p>
          <a:p>
            <a:pPr lvl="1"/>
            <a:r>
              <a:rPr lang="en-US" dirty="0"/>
              <a:t>http://bioinfo.umassmed.edu/bootstrappers/bootstrappers-courses/python2/lecture4/resources/codon_table.txt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55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Problem 6: Translating RNA into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91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urllib2</a:t>
            </a:r>
          </a:p>
          <a:p>
            <a:pPr marL="0" indent="0">
              <a:buNone/>
            </a:pPr>
            <a:endParaRPr lang="en-US" sz="3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RNAsequence</a:t>
            </a:r>
            <a:r>
              <a:rPr lang="en-US" sz="3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3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3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sequence):</a:t>
            </a:r>
          </a:p>
          <a:p>
            <a:pPr marL="0" indent="0">
              <a:buNone/>
            </a:pPr>
            <a:r>
              <a:rPr lang="en-US" sz="3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self.sequence</a:t>
            </a:r>
            <a:r>
              <a:rPr lang="en-US" sz="3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sequence</a:t>
            </a:r>
          </a:p>
          <a:p>
            <a:pPr marL="0" indent="0">
              <a:buNone/>
            </a:pPr>
            <a:endParaRPr lang="en-US" sz="3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codonUrl</a:t>
            </a:r>
            <a:r>
              <a:rPr lang="en-US" sz="3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"http://bioinfo.umassmed.edu/</a:t>
            </a:r>
            <a:r>
              <a:rPr lang="en-US" sz="3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bootstrappers</a:t>
            </a:r>
            <a:r>
              <a:rPr lang="en-US" sz="3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bootstrappers</a:t>
            </a:r>
            <a:r>
              <a:rPr lang="en-US" sz="3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-courses/python2/lecture4/resources/codon_table.txt"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4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self.codonTable</a:t>
            </a:r>
            <a:r>
              <a:rPr lang="en-US" sz="4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{}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4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line in  urllib2.urlopen(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codonUrl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).read().split("\n"):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toks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self.codonTable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toks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[0]] = 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toks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buNone/>
            </a:pPr>
            <a:endParaRPr lang="en-US" sz="4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translate(self):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protein = []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self.sequence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3):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codon = 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self.sequence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i+3]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codon in 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self.codonTable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self.codonTable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[codon]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4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"STOP" == 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break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protein.append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"".join(protein)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5562600"/>
            <a:ext cx="36311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AUGGCCAUGGCGCC…”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rna.translate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27229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 7: </a:t>
            </a:r>
            <a:r>
              <a:rPr lang="en-US" dirty="0"/>
              <a:t>RNA </a:t>
            </a:r>
            <a:r>
              <a:rPr lang="en-US" dirty="0" smtClean="0"/>
              <a:t>Splicing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715000"/>
          </a:xfrm>
        </p:spPr>
        <p:txBody>
          <a:bodyPr/>
          <a:lstStyle/>
          <a:p>
            <a:r>
              <a:rPr lang="en-US" dirty="0"/>
              <a:t>After identifying the exons and introns of an RNA string, we only need to delete the introns and concatenate the exons to form a new string ready for translation.</a:t>
            </a:r>
          </a:p>
          <a:p>
            <a:r>
              <a:rPr lang="en-US" b="1" dirty="0"/>
              <a:t>Given:</a:t>
            </a:r>
            <a:r>
              <a:rPr lang="en-US" dirty="0"/>
              <a:t> A DNA string s (of length at most 1 </a:t>
            </a:r>
            <a:r>
              <a:rPr lang="en-US" dirty="0" err="1">
                <a:hlinkClick r:id="rId2"/>
              </a:rPr>
              <a:t>kbp</a:t>
            </a:r>
            <a:r>
              <a:rPr lang="en-US" dirty="0"/>
              <a:t>) and a collection of substrings of s acting as introns. </a:t>
            </a:r>
            <a:r>
              <a:rPr lang="en-US" sz="2800" dirty="0" smtClean="0"/>
              <a:t>(All </a:t>
            </a:r>
            <a:r>
              <a:rPr lang="en-US" sz="2800" dirty="0"/>
              <a:t>strings are given in FASTA format</a:t>
            </a:r>
            <a:r>
              <a:rPr lang="en-US" sz="2800" dirty="0" smtClean="0"/>
              <a:t>.)</a:t>
            </a:r>
            <a:endParaRPr lang="en-US" dirty="0"/>
          </a:p>
          <a:p>
            <a:r>
              <a:rPr lang="en-US" b="1" dirty="0"/>
              <a:t>Return:</a:t>
            </a:r>
            <a:r>
              <a:rPr lang="en-US" dirty="0"/>
              <a:t> A protein string resulting from transcribing and translating the exons of s. </a:t>
            </a:r>
            <a:endParaRPr lang="en-US" dirty="0" smtClean="0"/>
          </a:p>
          <a:p>
            <a:r>
              <a:rPr lang="en-US" b="1" dirty="0" smtClean="0"/>
              <a:t>Note</a:t>
            </a:r>
            <a:r>
              <a:rPr lang="en-US" dirty="0"/>
              <a:t>: Only one solution will exist for the dataset provided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71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module can contain executable statements as well as function definitions. </a:t>
            </a:r>
            <a:endParaRPr lang="en-US" sz="2400" dirty="0" smtClean="0"/>
          </a:p>
          <a:p>
            <a:pPr lvl="1"/>
            <a:r>
              <a:rPr lang="en-US" sz="2000" dirty="0" smtClean="0"/>
              <a:t>These </a:t>
            </a:r>
            <a:r>
              <a:rPr lang="en-US" sz="2000" dirty="0"/>
              <a:t>statements are intended to initialize the module. </a:t>
            </a:r>
            <a:endParaRPr lang="en-US" sz="2000" dirty="0" smtClean="0"/>
          </a:p>
          <a:p>
            <a:pPr lvl="1"/>
            <a:r>
              <a:rPr lang="en-US" sz="2000" dirty="0" smtClean="0"/>
              <a:t>They </a:t>
            </a:r>
            <a:r>
              <a:rPr lang="en-US" sz="2000" dirty="0"/>
              <a:t>are executed only the first time the module name is encountered in an import statement. </a:t>
            </a:r>
            <a:endParaRPr lang="en-US" sz="2000" dirty="0" smtClean="0"/>
          </a:p>
          <a:p>
            <a:pPr lvl="1"/>
            <a:r>
              <a:rPr lang="en-US" sz="2000" dirty="0" smtClean="0"/>
              <a:t>They </a:t>
            </a:r>
            <a:r>
              <a:rPr lang="en-US" sz="2000" dirty="0"/>
              <a:t>are also run if the file is executed as a script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To reuse code from the other files, use </a:t>
            </a:r>
            <a:r>
              <a:rPr lang="en-US" sz="2400" dirty="0" smtClean="0"/>
              <a:t>the </a:t>
            </a:r>
            <a:r>
              <a:rPr lang="en-US" sz="2400" b="1" dirty="0" smtClean="0"/>
              <a:t>import </a:t>
            </a:r>
            <a:r>
              <a:rPr lang="en-US" sz="2400" dirty="0" smtClean="0"/>
              <a:t>command</a:t>
            </a:r>
            <a:endParaRPr lang="en-US" sz="2400" dirty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646309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/>
              <a:t>https://docs.python.org/2/tutorial/modules.html</a:t>
            </a:r>
          </a:p>
        </p:txBody>
      </p:sp>
    </p:spTree>
    <p:extLst>
      <p:ext uri="{BB962C8B-B14F-4D97-AF65-F5344CB8AC3E}">
        <p14:creationId xmlns:p14="http://schemas.microsoft.com/office/powerpoint/2010/main" val="26448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 reuse code from the other files, use </a:t>
            </a:r>
            <a:r>
              <a:rPr lang="en-US" b="1" dirty="0" smtClean="0"/>
              <a:t>import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dna_sequence.py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400" dirty="0">
                <a:latin typeface="Courier" pitchFamily="49" charset="0"/>
              </a:rPr>
              <a:t>from collections import </a:t>
            </a:r>
            <a:r>
              <a:rPr lang="en-US" sz="3400" dirty="0" err="1">
                <a:latin typeface="Courier" pitchFamily="49" charset="0"/>
              </a:rPr>
              <a:t>defaultdict</a:t>
            </a:r>
            <a:endParaRPr lang="en-US" sz="3400" dirty="0">
              <a:latin typeface="Courier" pitchFamily="49" charset="0"/>
            </a:endParaRPr>
          </a:p>
          <a:p>
            <a:pPr marL="0" indent="0">
              <a:buNone/>
            </a:pPr>
            <a:endParaRPr lang="en-US" sz="34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3400" dirty="0">
                <a:latin typeface="Courier" pitchFamily="49" charset="0"/>
              </a:rPr>
              <a:t>class </a:t>
            </a:r>
            <a:r>
              <a:rPr lang="en-US" sz="3400" dirty="0" err="1">
                <a:latin typeface="Courier" pitchFamily="49" charset="0"/>
              </a:rPr>
              <a:t>DNASequence</a:t>
            </a:r>
            <a:r>
              <a:rPr lang="en-US" sz="3400" dirty="0">
                <a:latin typeface="Courier" pitchFamily="49" charset="0"/>
              </a:rPr>
              <a:t>(object):</a:t>
            </a:r>
          </a:p>
          <a:p>
            <a:pPr marL="0" indent="0">
              <a:buNone/>
            </a:pPr>
            <a:r>
              <a:rPr lang="en-US" sz="3400" dirty="0">
                <a:latin typeface="Courier" pitchFamily="49" charset="0"/>
              </a:rPr>
              <a:t>    </a:t>
            </a:r>
            <a:r>
              <a:rPr lang="en-US" sz="3400" dirty="0" err="1">
                <a:latin typeface="Courier" pitchFamily="49" charset="0"/>
              </a:rPr>
              <a:t>def</a:t>
            </a:r>
            <a:r>
              <a:rPr lang="en-US" sz="3400" dirty="0">
                <a:latin typeface="Courier" pitchFamily="49" charset="0"/>
              </a:rPr>
              <a:t> __</a:t>
            </a:r>
            <a:r>
              <a:rPr lang="en-US" sz="3400" dirty="0" err="1">
                <a:latin typeface="Courier" pitchFamily="49" charset="0"/>
              </a:rPr>
              <a:t>init</a:t>
            </a:r>
            <a:r>
              <a:rPr lang="en-US" sz="3400" dirty="0">
                <a:latin typeface="Courier" pitchFamily="49" charset="0"/>
              </a:rPr>
              <a:t>__(self, sequence, id):</a:t>
            </a:r>
          </a:p>
          <a:p>
            <a:pPr marL="0" indent="0">
              <a:buNone/>
            </a:pPr>
            <a:r>
              <a:rPr lang="en-US" sz="3400" dirty="0">
                <a:latin typeface="Courier" pitchFamily="49" charset="0"/>
              </a:rPr>
              <a:t>        </a:t>
            </a:r>
            <a:r>
              <a:rPr lang="en-US" sz="3400" dirty="0" err="1">
                <a:latin typeface="Courier" pitchFamily="49" charset="0"/>
              </a:rPr>
              <a:t>self.sequence</a:t>
            </a:r>
            <a:r>
              <a:rPr lang="en-US" sz="3400" dirty="0">
                <a:latin typeface="Courier" pitchFamily="49" charset="0"/>
              </a:rPr>
              <a:t> = sequence</a:t>
            </a:r>
          </a:p>
          <a:p>
            <a:pPr marL="0" indent="0">
              <a:buNone/>
            </a:pPr>
            <a:r>
              <a:rPr lang="en-US" sz="3400" dirty="0" smtClean="0">
                <a:latin typeface="Courier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3400" dirty="0" smtClean="0">
                <a:latin typeface="Courier" pitchFamily="49" charset="0"/>
              </a:rPr>
              <a:t>    </a:t>
            </a:r>
            <a:r>
              <a:rPr lang="en-US" sz="3400" dirty="0" err="1" smtClean="0">
                <a:latin typeface="Courier" pitchFamily="49" charset="0"/>
              </a:rPr>
              <a:t>def</a:t>
            </a:r>
            <a:r>
              <a:rPr lang="en-US" sz="3400" dirty="0" smtClean="0">
                <a:latin typeface="Courier" pitchFamily="49" charset="0"/>
              </a:rPr>
              <a:t> transcribe(self):</a:t>
            </a:r>
          </a:p>
          <a:p>
            <a:pPr marL="0" indent="0">
              <a:buNone/>
            </a:pPr>
            <a:r>
              <a:rPr lang="en-US" sz="3400" dirty="0" smtClean="0">
                <a:latin typeface="Courier" pitchFamily="49" charset="0"/>
              </a:rPr>
              <a:t>        </a:t>
            </a:r>
            <a:r>
              <a:rPr lang="en-US" sz="3400" dirty="0" err="1">
                <a:latin typeface="Courier" pitchFamily="49" charset="0"/>
              </a:rPr>
              <a:t>rna</a:t>
            </a:r>
            <a:r>
              <a:rPr lang="en-US" sz="3400" dirty="0">
                <a:latin typeface="Courier" pitchFamily="49" charset="0"/>
              </a:rPr>
              <a:t> = </a:t>
            </a:r>
            <a:r>
              <a:rPr lang="en-US" sz="3100" dirty="0" err="1">
                <a:latin typeface="Courier" pitchFamily="49" charset="0"/>
              </a:rPr>
              <a:t>self.sequence.replace</a:t>
            </a:r>
            <a:r>
              <a:rPr lang="en-US" sz="3100" dirty="0">
                <a:latin typeface="Courier" pitchFamily="49" charset="0"/>
              </a:rPr>
              <a:t>('T','U')</a:t>
            </a:r>
          </a:p>
          <a:p>
            <a:pPr marL="0" indent="0">
              <a:buNone/>
            </a:pPr>
            <a:r>
              <a:rPr lang="en-US" sz="3400" dirty="0">
                <a:latin typeface="Courier" pitchFamily="49" charset="0"/>
              </a:rPr>
              <a:t>        return </a:t>
            </a:r>
            <a:r>
              <a:rPr lang="en-US" sz="3400" dirty="0" err="1">
                <a:latin typeface="Courier" pitchFamily="49" charset="0"/>
              </a:rPr>
              <a:t>rna</a:t>
            </a:r>
            <a:endParaRPr lang="en-US" sz="34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To use the </a:t>
            </a:r>
            <a:r>
              <a:rPr lang="en-US" dirty="0" err="1" smtClean="0"/>
              <a:t>DNASequence</a:t>
            </a:r>
            <a:r>
              <a:rPr lang="en-US" dirty="0" smtClean="0"/>
              <a:t> in another file: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hamm.py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>
                <a:latin typeface="Courier" pitchFamily="49" charset="0"/>
              </a:rPr>
              <a:t>from </a:t>
            </a:r>
            <a:r>
              <a:rPr lang="en-US" sz="2800" dirty="0" err="1">
                <a:latin typeface="Courier" pitchFamily="49" charset="0"/>
              </a:rPr>
              <a:t>dna_sequence</a:t>
            </a:r>
            <a:r>
              <a:rPr lang="en-US" sz="2800" dirty="0">
                <a:latin typeface="Courier" pitchFamily="49" charset="0"/>
              </a:rPr>
              <a:t> import </a:t>
            </a:r>
            <a:r>
              <a:rPr lang="en-US" sz="2800" dirty="0" err="1" smtClean="0">
                <a:latin typeface="Courier" pitchFamily="49" charset="0"/>
              </a:rPr>
              <a:t>DNASequence</a:t>
            </a:r>
            <a:endParaRPr lang="en-US" sz="2800" dirty="0" smtClean="0">
              <a:latin typeface="Courier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 pitchFamily="49" charset="0"/>
              </a:rPr>
              <a:t>ds = </a:t>
            </a:r>
            <a:r>
              <a:rPr lang="en-US" sz="2800" dirty="0" err="1" smtClean="0">
                <a:latin typeface="Courier" pitchFamily="49" charset="0"/>
              </a:rPr>
              <a:t>DNASequence</a:t>
            </a:r>
            <a:r>
              <a:rPr lang="en-US" sz="2800" dirty="0" smtClean="0">
                <a:latin typeface="Courier" pitchFamily="49" charset="0"/>
              </a:rPr>
              <a:t>(...)</a:t>
            </a:r>
            <a:endParaRPr lang="en-US" sz="2800" dirty="0">
              <a:latin typeface="Courier" pitchFamily="49" charset="0"/>
            </a:endParaRPr>
          </a:p>
          <a:p>
            <a:pPr marL="0" indent="0">
              <a:buNone/>
            </a:pPr>
            <a:endParaRPr lang="en-US" sz="34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5: HAMM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two strings s and t of equal length, the Hamming distance between s and t, denoted </a:t>
            </a:r>
            <a:r>
              <a:rPr lang="en-US" dirty="0" err="1"/>
              <a:t>dH</a:t>
            </a:r>
            <a:r>
              <a:rPr lang="en-US" dirty="0"/>
              <a:t>(</a:t>
            </a:r>
            <a:r>
              <a:rPr lang="en-US" dirty="0" err="1"/>
              <a:t>s,t</a:t>
            </a:r>
            <a:r>
              <a:rPr lang="en-US" dirty="0"/>
              <a:t>), is the number of corresponding symbols that differ in s and 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b="1" dirty="0" smtClean="0"/>
              <a:t>Given</a:t>
            </a:r>
            <a:r>
              <a:rPr lang="en-US" dirty="0"/>
              <a:t>: Two DNA strings s and t of equal length (not exceeding 1 </a:t>
            </a:r>
            <a:r>
              <a:rPr lang="en-US" dirty="0" err="1">
                <a:hlinkClick r:id="rId2"/>
              </a:rPr>
              <a:t>kbp</a:t>
            </a:r>
            <a:r>
              <a:rPr lang="en-US" dirty="0"/>
              <a:t>).</a:t>
            </a:r>
          </a:p>
          <a:p>
            <a:r>
              <a:rPr lang="en-US" b="1" dirty="0"/>
              <a:t>Return</a:t>
            </a:r>
            <a:r>
              <a:rPr lang="en-US" dirty="0"/>
              <a:t>: The Hamming distance </a:t>
            </a:r>
            <a:r>
              <a:rPr lang="en-US" dirty="0" err="1"/>
              <a:t>dH</a:t>
            </a:r>
            <a:r>
              <a:rPr lang="en-US" dirty="0"/>
              <a:t>(</a:t>
            </a:r>
            <a:r>
              <a:rPr lang="en-US" dirty="0" err="1"/>
              <a:t>s,t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implement the </a:t>
            </a:r>
            <a:r>
              <a:rPr lang="en-US" dirty="0" err="1" smtClean="0"/>
              <a:t>hamm</a:t>
            </a:r>
            <a:r>
              <a:rPr lang="en-US" dirty="0" smtClean="0"/>
              <a:t>() method inside of </a:t>
            </a:r>
            <a:r>
              <a:rPr lang="en-US" dirty="0" err="1" smtClean="0"/>
              <a:t>DNASequence</a:t>
            </a:r>
            <a:r>
              <a:rPr lang="en-US" dirty="0" smtClean="0"/>
              <a:t>, but test the method from another file!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76900" y="3124200"/>
            <a:ext cx="3455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Hamming distance between these two strings is 7. Mismatched symbols are colored red.</a:t>
            </a:r>
          </a:p>
          <a:p>
            <a:endParaRPr lang="en-US" dirty="0"/>
          </a:p>
        </p:txBody>
      </p:sp>
      <p:pic>
        <p:nvPicPr>
          <p:cNvPr id="1026" name="Picture 2" descr="http://rosalind.info/media/problems/hamm/Hamming_dist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47625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7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5: HAMM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class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DNASequence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(object):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def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__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init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__(self, sequence):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   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self.sequence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= sequence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def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hamm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(self, b):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    if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self.sequence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) !=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b.sequence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        raise Exception("strings not equal</a:t>
            </a:r>
            <a:r>
              <a:rPr lang="en-US" b="1" dirty="0" smtClean="0">
                <a:solidFill>
                  <a:schemeClr val="accent1"/>
                </a:solidFill>
                <a:latin typeface="Courier" pitchFamily="49" charset="0"/>
              </a:rPr>
              <a:t>")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    count = 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    for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i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in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xrange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self.sequence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        if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self.sequence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i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] !=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b.sequence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i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]: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            count += 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    return count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5: HAMM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from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dna_sequence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import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DNASequence</a:t>
            </a:r>
            <a:endParaRPr lang="en-US" b="1" dirty="0">
              <a:solidFill>
                <a:schemeClr val="accent1"/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def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test():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s1 = "GAGCCTACTAACGGGAT"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s2 = "CATCGTAATGACGGCCT"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out = 7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ds1 =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DNASequence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(s1)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ds2 =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DNASequence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(s2)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t = ds1.hamm(ds2)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if out == t: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    print "HAMM: PASSED"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    print "HAMM: FAILED!"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</a:t>
            </a:r>
            <a:r>
              <a:rPr lang="en-US" dirty="0" err="1" smtClean="0"/>
              <a:t>argparse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do we pass “arguments” (i.e. input from the user at the command line) when running the script?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python hamm.py --file fileName.txt</a:t>
            </a:r>
          </a:p>
          <a:p>
            <a:pPr marL="0" indent="0">
              <a:buNone/>
            </a:pPr>
            <a:endParaRPr lang="en-US" sz="31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3100" dirty="0">
                <a:latin typeface="Courier" pitchFamily="49" charset="0"/>
              </a:rPr>
              <a:t>import </a:t>
            </a:r>
            <a:r>
              <a:rPr lang="en-US" sz="3100" dirty="0" err="1">
                <a:latin typeface="Courier" pitchFamily="49" charset="0"/>
              </a:rPr>
              <a:t>argparse</a:t>
            </a:r>
            <a:endParaRPr lang="en-US" sz="31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3100" dirty="0" err="1">
                <a:latin typeface="Courier" pitchFamily="49" charset="0"/>
              </a:rPr>
              <a:t>def</a:t>
            </a:r>
            <a:r>
              <a:rPr lang="en-US" sz="3100" dirty="0">
                <a:latin typeface="Courier" pitchFamily="49" charset="0"/>
              </a:rPr>
              <a:t> </a:t>
            </a:r>
            <a:r>
              <a:rPr lang="en-US" sz="3100" dirty="0" err="1">
                <a:latin typeface="Courier" pitchFamily="49" charset="0"/>
              </a:rPr>
              <a:t>parse_args</a:t>
            </a:r>
            <a:r>
              <a:rPr lang="en-US" sz="3100" dirty="0">
                <a:latin typeface="Courier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3100" dirty="0">
                <a:latin typeface="Courier" pitchFamily="49" charset="0"/>
              </a:rPr>
              <a:t>    parser = </a:t>
            </a:r>
            <a:r>
              <a:rPr lang="en-US" sz="3100" dirty="0" err="1">
                <a:latin typeface="Courier" pitchFamily="49" charset="0"/>
              </a:rPr>
              <a:t>argparse.ArgumentParser</a:t>
            </a:r>
            <a:r>
              <a:rPr lang="en-US" sz="3100" dirty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100" dirty="0">
                <a:latin typeface="Courier" pitchFamily="49" charset="0"/>
              </a:rPr>
              <a:t>    </a:t>
            </a:r>
            <a:r>
              <a:rPr lang="en-US" sz="3100" dirty="0" err="1">
                <a:latin typeface="Courier" pitchFamily="49" charset="0"/>
              </a:rPr>
              <a:t>parser.add_argument</a:t>
            </a:r>
            <a:r>
              <a:rPr lang="en-US" sz="3100" dirty="0">
                <a:latin typeface="Courier" pitchFamily="49" charset="0"/>
              </a:rPr>
              <a:t>('--</a:t>
            </a:r>
            <a:r>
              <a:rPr lang="en-US" sz="2900" dirty="0" err="1">
                <a:latin typeface="Courier" pitchFamily="49" charset="0"/>
              </a:rPr>
              <a:t>booleanExample</a:t>
            </a:r>
            <a:r>
              <a:rPr lang="en-US" sz="3100" dirty="0">
                <a:latin typeface="Courier" pitchFamily="49" charset="0"/>
              </a:rPr>
              <a:t>', 						action="</a:t>
            </a:r>
            <a:r>
              <a:rPr lang="en-US" sz="3100" dirty="0" err="1">
                <a:latin typeface="Courier" pitchFamily="49" charset="0"/>
              </a:rPr>
              <a:t>store_true</a:t>
            </a:r>
            <a:r>
              <a:rPr lang="en-US" sz="3100" dirty="0">
                <a:latin typeface="Courier" pitchFamily="49" charset="0"/>
              </a:rPr>
              <a:t>", 						default=False)</a:t>
            </a:r>
          </a:p>
          <a:p>
            <a:pPr marL="0" indent="0">
              <a:buNone/>
            </a:pPr>
            <a:r>
              <a:rPr lang="en-US" sz="3100" dirty="0">
                <a:latin typeface="Courier" pitchFamily="49" charset="0"/>
              </a:rPr>
              <a:t>    </a:t>
            </a:r>
            <a:r>
              <a:rPr lang="en-US" sz="3100" dirty="0" err="1">
                <a:latin typeface="Courier" pitchFamily="49" charset="0"/>
              </a:rPr>
              <a:t>parser.add_argument</a:t>
            </a:r>
            <a:r>
              <a:rPr lang="en-US" sz="3100" dirty="0">
                <a:latin typeface="Courier" pitchFamily="49" charset="0"/>
              </a:rPr>
              <a:t>('--file', type=</a:t>
            </a:r>
            <a:r>
              <a:rPr lang="en-US" sz="3100" dirty="0" err="1">
                <a:latin typeface="Courier" pitchFamily="49" charset="0"/>
              </a:rPr>
              <a:t>str</a:t>
            </a:r>
            <a:r>
              <a:rPr lang="en-US" sz="3100" dirty="0"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r>
              <a:rPr lang="en-US" sz="3100" dirty="0">
                <a:latin typeface="Courier" pitchFamily="49" charset="0"/>
              </a:rPr>
              <a:t>    </a:t>
            </a:r>
            <a:r>
              <a:rPr lang="en-US" sz="3100" dirty="0" err="1">
                <a:latin typeface="Courier" pitchFamily="49" charset="0"/>
              </a:rPr>
              <a:t>parser.add_argument</a:t>
            </a:r>
            <a:r>
              <a:rPr lang="en-US" sz="3100" dirty="0">
                <a:latin typeface="Courier" pitchFamily="49" charset="0"/>
              </a:rPr>
              <a:t>(</a:t>
            </a:r>
            <a:r>
              <a:rPr lang="en-US" sz="4600" dirty="0">
                <a:latin typeface="Courier" pitchFamily="49" charset="0"/>
              </a:rPr>
              <a:t>'</a:t>
            </a:r>
            <a:r>
              <a:rPr lang="en-US" sz="2900" dirty="0" err="1">
                <a:latin typeface="Courier" pitchFamily="49" charset="0"/>
              </a:rPr>
              <a:t>remainingArguments</a:t>
            </a:r>
            <a:r>
              <a:rPr lang="en-US" sz="3100" dirty="0">
                <a:latin typeface="Courier" pitchFamily="49" charset="0"/>
              </a:rPr>
              <a:t>', 					   type=</a:t>
            </a:r>
            <a:r>
              <a:rPr lang="en-US" sz="3100" dirty="0" err="1">
                <a:latin typeface="Courier" pitchFamily="49" charset="0"/>
              </a:rPr>
              <a:t>str</a:t>
            </a:r>
            <a:r>
              <a:rPr lang="en-US" sz="3100" dirty="0">
                <a:latin typeface="Courier" pitchFamily="49" charset="0"/>
              </a:rPr>
              <a:t>, </a:t>
            </a:r>
            <a:r>
              <a:rPr lang="en-US" sz="3100" dirty="0" err="1">
                <a:latin typeface="Courier" pitchFamily="49" charset="0"/>
              </a:rPr>
              <a:t>nargs</a:t>
            </a:r>
            <a:r>
              <a:rPr lang="en-US" sz="3100" dirty="0">
                <a:latin typeface="Courier" pitchFamily="49" charset="0"/>
              </a:rPr>
              <a:t>='*')</a:t>
            </a:r>
          </a:p>
          <a:p>
            <a:pPr marL="0" indent="0">
              <a:buNone/>
            </a:pPr>
            <a:r>
              <a:rPr lang="en-US" sz="3100" dirty="0">
                <a:latin typeface="Courier" pitchFamily="49" charset="0"/>
              </a:rPr>
              <a:t>    return </a:t>
            </a:r>
            <a:r>
              <a:rPr lang="en-US" sz="3100" dirty="0" err="1">
                <a:latin typeface="Courier" pitchFamily="49" charset="0"/>
              </a:rPr>
              <a:t>parser.parse_args</a:t>
            </a:r>
            <a:r>
              <a:rPr lang="en-US" sz="3100" dirty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4200" y="2667000"/>
            <a:ext cx="169238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Assume Python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version &gt;2.7!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4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859</Words>
  <Application>Microsoft Office PowerPoint</Application>
  <PresentationFormat>On-screen Show (4:3)</PresentationFormat>
  <Paragraphs>219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Welcome to Python 2 Session #5</vt:lpstr>
      <vt:lpstr>Building Blocks: modules</vt:lpstr>
      <vt:lpstr>Building Blocks: modules</vt:lpstr>
      <vt:lpstr>Building Blocks: modules</vt:lpstr>
      <vt:lpstr>Building Blocks: modules</vt:lpstr>
      <vt:lpstr>Problem 5: HAMM</vt:lpstr>
      <vt:lpstr>Problem 5: HAMM</vt:lpstr>
      <vt:lpstr>Problem 5: HAMM</vt:lpstr>
      <vt:lpstr>Building Blocks: argparse</vt:lpstr>
      <vt:lpstr>Building Blocks: argparse</vt:lpstr>
      <vt:lpstr>Building Blocks: argparse</vt:lpstr>
      <vt:lpstr>Building Blocks: argparse</vt:lpstr>
      <vt:lpstr>Building Blocks: argparse</vt:lpstr>
      <vt:lpstr>Building Blocks: argparse</vt:lpstr>
      <vt:lpstr>Building Blocks: argparse</vt:lpstr>
      <vt:lpstr>Building Blocks: argparse</vt:lpstr>
      <vt:lpstr>Building Blocks: argparse</vt:lpstr>
      <vt:lpstr>Exercise </vt:lpstr>
      <vt:lpstr>Exercise </vt:lpstr>
      <vt:lpstr>Problem 6: Translating RNA into Protein</vt:lpstr>
      <vt:lpstr>Problem 6: Translating RNA into Protein</vt:lpstr>
      <vt:lpstr>Problem 7: RNA Splicing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mjp</dc:creator>
  <cp:lastModifiedBy>purcaro@gmail.com</cp:lastModifiedBy>
  <cp:revision>418</cp:revision>
  <dcterms:created xsi:type="dcterms:W3CDTF">2006-08-16T00:00:00Z</dcterms:created>
  <dcterms:modified xsi:type="dcterms:W3CDTF">2015-02-18T22:18:20Z</dcterms:modified>
</cp:coreProperties>
</file>