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73" r:id="rId3"/>
    <p:sldId id="378" r:id="rId4"/>
    <p:sldId id="332" r:id="rId5"/>
    <p:sldId id="387" r:id="rId6"/>
    <p:sldId id="339" r:id="rId7"/>
    <p:sldId id="333" r:id="rId8"/>
    <p:sldId id="344" r:id="rId9"/>
    <p:sldId id="342" r:id="rId10"/>
    <p:sldId id="348" r:id="rId11"/>
    <p:sldId id="349" r:id="rId12"/>
    <p:sldId id="388" r:id="rId13"/>
    <p:sldId id="389" r:id="rId14"/>
    <p:sldId id="395" r:id="rId15"/>
    <p:sldId id="391" r:id="rId16"/>
    <p:sldId id="390" r:id="rId17"/>
    <p:sldId id="393" r:id="rId18"/>
    <p:sldId id="392" r:id="rId19"/>
    <p:sldId id="394" r:id="rId20"/>
    <p:sldId id="396" r:id="rId21"/>
    <p:sldId id="397" r:id="rId22"/>
    <p:sldId id="398" r:id="rId23"/>
    <p:sldId id="384" r:id="rId24"/>
    <p:sldId id="372" r:id="rId25"/>
    <p:sldId id="350" r:id="rId26"/>
    <p:sldId id="351" r:id="rId27"/>
    <p:sldId id="352" r:id="rId28"/>
    <p:sldId id="382" r:id="rId29"/>
    <p:sldId id="383" r:id="rId30"/>
    <p:sldId id="385" r:id="rId31"/>
    <p:sldId id="3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4" autoAdjust="0"/>
    <p:restoredTop sz="94660"/>
  </p:normalViewPr>
  <p:slideViewPr>
    <p:cSldViewPr>
      <p:cViewPr varScale="1">
        <p:scale>
          <a:sx n="75" d="100"/>
          <a:sy n="75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B9861-DF8A-4989-BCBE-D02F3F9F803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3E302-3145-4818-9E5D-6D7530A42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9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3E302-3145-4818-9E5D-6D7530A42E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8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C53-30E2-4CD1-A785-CAE9BED332C3}" type="datetime1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7672-B2C0-49D3-A983-2688B32CF863}" type="datetime1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CDC0-7719-4CE0-87CD-434E6CB56A31}" type="datetime1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Body Level One</a:t>
            </a:r>
          </a:p>
          <a:p>
            <a:pPr lvl="1">
              <a:defRPr sz="1800"/>
            </a:pPr>
            <a:r>
              <a:rPr sz="2500"/>
              <a:t>Body Level Two</a:t>
            </a:r>
          </a:p>
          <a:p>
            <a:pPr lvl="2">
              <a:defRPr sz="1800"/>
            </a:pPr>
            <a:r>
              <a:rPr sz="2500"/>
              <a:t>Body Level Three</a:t>
            </a:r>
          </a:p>
          <a:p>
            <a:pPr lvl="3">
              <a:defRPr sz="1800"/>
            </a:pPr>
            <a:r>
              <a:rPr sz="2500"/>
              <a:t>Body Level Four</a:t>
            </a:r>
          </a:p>
          <a:p>
            <a:pPr lvl="4">
              <a:defRPr sz="1800"/>
            </a:pPr>
            <a:r>
              <a:rPr sz="25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2640364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67BC-6A16-4548-BBAA-6451967CFEA1}" type="datetime1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C6C3-5C25-4126-8326-9A5AA4A70B4D}" type="datetime1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7595-A5DF-4172-9BCD-F99810AB787D}" type="datetime1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22D7-14A7-4750-A8D9-DA93EEC02964}" type="datetime1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3482-3833-427B-A7B4-A8217E82ED87}" type="datetime1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DFDE-C8A4-4CDF-A1CB-4B2360ABBCC3}" type="datetime1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1801-E727-4E18-AC7A-FB9B35A4B769}" type="datetime1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3021-167C-4B7C-929D-8A50359197FF}" type="datetime1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50E3-D27E-42A1-9E9F-2390D09213B7}" type="datetime1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381000"/>
            <a:ext cx="5791200" cy="4038599"/>
          </a:xfrm>
        </p:spPr>
        <p:txBody>
          <a:bodyPr>
            <a:normAutofit/>
          </a:bodyPr>
          <a:lstStyle/>
          <a:p>
            <a:r>
              <a:rPr lang="en-US" dirty="0" smtClean="0"/>
              <a:t>Welcome to</a:t>
            </a:r>
            <a:br>
              <a:rPr lang="en-US" dirty="0" smtClean="0"/>
            </a:br>
            <a: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Python 2</a:t>
            </a:r>
            <a:b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Session </a:t>
            </a:r>
            <a:r>
              <a:rPr lang="en-US" dirty="0" smtClean="0"/>
              <a:t>#6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6002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Michael Purcaro and the GSBS Bootstrappers</a:t>
            </a:r>
          </a:p>
          <a:p>
            <a:r>
              <a:rPr lang="en-US" dirty="0" smtClean="0"/>
              <a:t>February 2014</a:t>
            </a:r>
          </a:p>
          <a:p>
            <a:r>
              <a:rPr lang="en-US" dirty="0" smtClean="0"/>
              <a:t>michael.purcaro@umassmed.edu</a:t>
            </a:r>
          </a:p>
        </p:txBody>
      </p:sp>
      <p:pic>
        <p:nvPicPr>
          <p:cNvPr id="1026" name="Picture 2" descr="C:\Users\mjp\Dropbox (UMASS MED - BIB)\5 python 2\boot clips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152400"/>
            <a:ext cx="2986565" cy="442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chrs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(lambda x: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(x[3:]), </a:t>
            </a:r>
          </a:p>
          <a:p>
            <a:pPr marL="0" indent="0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	["chr1", "chr2", "chr3"])</a:t>
            </a:r>
          </a:p>
          <a:p>
            <a:pPr marL="0" indent="0">
              <a:buNone/>
            </a:pP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chrs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6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urier New" pitchFamily="49" charset="0"/>
                <a:cs typeface="Courier New" pitchFamily="49" charset="0"/>
              </a:rPr>
              <a:t>chrs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(lambda x: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(x[3:]),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["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chr1", "chr2", "chr3"])</a:t>
            </a:r>
          </a:p>
          <a:p>
            <a:pPr marL="0" indent="0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chrs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[1, 2, 3]</a:t>
            </a:r>
            <a:endParaRPr lang="en-US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would we extract 4-digit number from this sequence?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Courier" pitchFamily="49" charset="0"/>
              </a:rPr>
              <a:t>abcd1234dsfasdfa5643asdfasef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extracting the </a:t>
            </a:r>
            <a:r>
              <a:rPr lang="en-US" dirty="0" smtClean="0"/>
              <a:t>numbers; make </a:t>
            </a:r>
            <a:r>
              <a:rPr lang="en-US" dirty="0"/>
              <a:t>sure the code also works </a:t>
            </a:r>
            <a:r>
              <a:rPr lang="en-US" dirty="0" smtClean="0"/>
              <a:t>for: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  </a:t>
            </a:r>
            <a:r>
              <a:rPr lang="en-US" sz="2600" dirty="0" smtClean="0">
                <a:latin typeface="Courier" pitchFamily="49" charset="0"/>
              </a:rPr>
              <a:t>sadfaweqwe1235lkaf9843asdfaefaef</a:t>
            </a:r>
            <a:endParaRPr lang="en-US" sz="26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5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An alternative way to extract the 4-digit number is to use regular expressions</a:t>
            </a:r>
          </a:p>
          <a:p>
            <a:pPr lvl="1"/>
            <a:r>
              <a:rPr lang="en-US" dirty="0" smtClean="0"/>
              <a:t>We specify a </a:t>
            </a:r>
            <a:r>
              <a:rPr lang="en-US" b="1" u="sng" dirty="0" smtClean="0"/>
              <a:t>pattern</a:t>
            </a:r>
            <a:r>
              <a:rPr lang="en-US" b="1" dirty="0" smtClean="0"/>
              <a:t> </a:t>
            </a:r>
            <a:r>
              <a:rPr lang="en-US" dirty="0" smtClean="0"/>
              <a:t>that we wish to match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6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410200"/>
          </a:xfrm>
        </p:spPr>
        <p:txBody>
          <a:bodyPr>
            <a:normAutofit/>
          </a:bodyPr>
          <a:lstStyle/>
          <a:p>
            <a:r>
              <a:rPr lang="en-US" dirty="0"/>
              <a:t>To match a digit (0-9)</a:t>
            </a:r>
          </a:p>
          <a:p>
            <a:pPr marL="0" indent="0">
              <a:buNone/>
            </a:pPr>
            <a:r>
              <a:rPr lang="en-US" dirty="0"/>
              <a:t>	\d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match </a:t>
            </a:r>
            <a:r>
              <a:rPr lang="en-US" dirty="0" smtClean="0"/>
              <a:t>a non-digit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\D</a:t>
            </a:r>
          </a:p>
          <a:p>
            <a:r>
              <a:rPr lang="en-US" dirty="0"/>
              <a:t>To match any two letters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\D\D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match any 1 letter and any 1 digit (0-9)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\D\d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2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410200"/>
          </a:xfrm>
        </p:spPr>
        <p:txBody>
          <a:bodyPr>
            <a:normAutofit/>
          </a:bodyPr>
          <a:lstStyle/>
          <a:p>
            <a:r>
              <a:rPr lang="en-US" dirty="0"/>
              <a:t>To match any character</a:t>
            </a:r>
          </a:p>
          <a:p>
            <a:pPr marL="0" indent="0">
              <a:buNone/>
            </a:pPr>
            <a:r>
              <a:rPr lang="en-US" dirty="0"/>
              <a:t>	.</a:t>
            </a:r>
          </a:p>
          <a:p>
            <a:r>
              <a:rPr lang="en-US" dirty="0"/>
              <a:t>To match 0 or more times, add</a:t>
            </a:r>
          </a:p>
          <a:p>
            <a:pPr marL="0" indent="0">
              <a:buNone/>
            </a:pPr>
            <a:r>
              <a:rPr lang="en-US" dirty="0"/>
              <a:t>	*</a:t>
            </a:r>
          </a:p>
          <a:p>
            <a:r>
              <a:rPr lang="en-US" dirty="0"/>
              <a:t>To match 1 or more times, add</a:t>
            </a:r>
          </a:p>
          <a:p>
            <a:pPr marL="457200" lvl="1" indent="0">
              <a:buNone/>
            </a:pPr>
            <a:r>
              <a:rPr lang="en-US" dirty="0"/>
              <a:t>	+</a:t>
            </a:r>
          </a:p>
          <a:p>
            <a:r>
              <a:rPr lang="en-US" dirty="0" smtClean="0"/>
              <a:t>Example: to match any number of characters, then a digit</a:t>
            </a:r>
          </a:p>
          <a:p>
            <a:pPr marL="0" indent="0">
              <a:buNone/>
            </a:pPr>
            <a:r>
              <a:rPr lang="en-US" dirty="0" smtClean="0"/>
              <a:t>	.*\d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2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find out if a string matches a pattern, you can do:</a:t>
            </a:r>
          </a:p>
          <a:p>
            <a:pPr marL="0" indent="0">
              <a:buNone/>
            </a:pPr>
            <a:endParaRPr lang="en-US" sz="2400" b="1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" pitchFamily="49" charset="0"/>
              </a:rPr>
              <a:t>import re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 pitchFamily="49" charset="0"/>
              </a:rPr>
              <a:t>if</a:t>
            </a:r>
            <a:r>
              <a:rPr lang="en-US" sz="2400" dirty="0" smtClean="0">
                <a:latin typeface="Courier" pitchFamily="49" charset="0"/>
              </a:rPr>
              <a:t> </a:t>
            </a:r>
            <a:r>
              <a:rPr lang="en-US" sz="2400" dirty="0" err="1" smtClean="0">
                <a:latin typeface="Courier" pitchFamily="49" charset="0"/>
              </a:rPr>
              <a:t>re.search</a:t>
            </a:r>
            <a:r>
              <a:rPr lang="en-US" sz="2400" dirty="0" smtClean="0">
                <a:latin typeface="Courier" pitchFamily="49" charset="0"/>
              </a:rPr>
              <a:t>(r</a:t>
            </a:r>
            <a:r>
              <a:rPr lang="en-US" sz="2400" dirty="0">
                <a:latin typeface="Courier" pitchFamily="49" charset="0"/>
              </a:rPr>
              <a:t>"</a:t>
            </a:r>
            <a:r>
              <a:rPr lang="en-US" sz="2400" dirty="0" smtClean="0">
                <a:latin typeface="Courier" pitchFamily="49" charset="0"/>
              </a:rPr>
              <a:t>&lt;your pattern", </a:t>
            </a:r>
            <a:r>
              <a:rPr lang="en-US" sz="2400" dirty="0" err="1" smtClean="0">
                <a:latin typeface="Courier" pitchFamily="49" charset="0"/>
              </a:rPr>
              <a:t>variableName</a:t>
            </a:r>
            <a:r>
              <a:rPr lang="en-US" sz="2400" dirty="0" smtClean="0">
                <a:latin typeface="Courier" pitchFamily="49" charset="0"/>
              </a:rPr>
              <a:t>):</a:t>
            </a:r>
            <a:r>
              <a:rPr lang="en-US" sz="2400" dirty="0">
                <a:latin typeface="Courier" pitchFamily="49" charset="0"/>
              </a:rPr>
              <a:t/>
            </a:r>
            <a:br>
              <a:rPr lang="en-US" sz="2400" dirty="0">
                <a:latin typeface="Courier" pitchFamily="49" charset="0"/>
              </a:rPr>
            </a:br>
            <a:r>
              <a:rPr lang="en-US" sz="2400" dirty="0">
                <a:latin typeface="Courier" pitchFamily="49" charset="0"/>
              </a:rPr>
              <a:t>	</a:t>
            </a:r>
            <a:r>
              <a:rPr lang="en-US" sz="2400" i="1" dirty="0">
                <a:latin typeface="Courier" pitchFamily="49" charset="0"/>
              </a:rPr>
              <a:t># Successful match</a:t>
            </a:r>
            <a:r>
              <a:rPr lang="en-US" sz="2400" dirty="0">
                <a:latin typeface="Courier" pitchFamily="49" charset="0"/>
              </a:rPr>
              <a:t/>
            </a:r>
            <a:br>
              <a:rPr lang="en-US" sz="2400" dirty="0">
                <a:latin typeface="Courier" pitchFamily="49" charset="0"/>
              </a:rPr>
            </a:br>
            <a:r>
              <a:rPr lang="en-US" sz="2400" b="1" dirty="0">
                <a:latin typeface="Courier" pitchFamily="49" charset="0"/>
              </a:rPr>
              <a:t>else</a:t>
            </a:r>
            <a:r>
              <a:rPr lang="en-US" sz="2400" dirty="0">
                <a:latin typeface="Courier" pitchFamily="49" charset="0"/>
              </a:rPr>
              <a:t>:</a:t>
            </a:r>
            <a:br>
              <a:rPr lang="en-US" sz="2400" dirty="0">
                <a:latin typeface="Courier" pitchFamily="49" charset="0"/>
              </a:rPr>
            </a:br>
            <a:r>
              <a:rPr lang="en-US" sz="2400" dirty="0">
                <a:latin typeface="Courier" pitchFamily="49" charset="0"/>
              </a:rPr>
              <a:t>	</a:t>
            </a:r>
            <a:r>
              <a:rPr lang="en-US" sz="2400" i="1" dirty="0">
                <a:latin typeface="Courier" pitchFamily="49" charset="0"/>
              </a:rPr>
              <a:t># Match attempt failed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example, to see if the string has two letters, two digits, and then two letters: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if </a:t>
            </a:r>
            <a:r>
              <a:rPr lang="en-US" sz="2400" dirty="0" err="1">
                <a:latin typeface="Courier" pitchFamily="49" charset="0"/>
              </a:rPr>
              <a:t>re.search</a:t>
            </a:r>
            <a:r>
              <a:rPr lang="en-US" sz="2400" dirty="0">
                <a:latin typeface="Courier" pitchFamily="49" charset="0"/>
              </a:rPr>
              <a:t>(r</a:t>
            </a:r>
            <a:r>
              <a:rPr lang="en-US" sz="2400" dirty="0" smtClean="0">
                <a:latin typeface="Courier" pitchFamily="49" charset="0"/>
              </a:rPr>
              <a:t>"\D\D\d\d\D\D", </a:t>
            </a:r>
            <a:r>
              <a:rPr lang="en-US" sz="2400" dirty="0">
                <a:latin typeface="Courier" pitchFamily="49" charset="0"/>
              </a:rPr>
              <a:t>"aa22aa"):</a:t>
            </a: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print "matched 2 letters, 2 digits, 2 letters"</a:t>
            </a: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latin typeface="Courier" pitchFamily="49" charset="0"/>
              </a:rPr>
              <a:t>    print "could not match the pattern"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334000"/>
          </a:xfrm>
        </p:spPr>
        <p:txBody>
          <a:bodyPr>
            <a:normAutofit fontScale="92500"/>
          </a:bodyPr>
          <a:lstStyle/>
          <a:p>
            <a:r>
              <a:rPr lang="en-US" dirty="0"/>
              <a:t>To denote what to copy out, surround with parenthesis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\</a:t>
            </a:r>
            <a:r>
              <a:rPr lang="en-US" dirty="0"/>
              <a:t>D</a:t>
            </a:r>
            <a:r>
              <a:rPr lang="en-US" dirty="0" smtClean="0"/>
              <a:t>\D(\</a:t>
            </a:r>
            <a:r>
              <a:rPr lang="en-US" dirty="0"/>
              <a:t>d\d</a:t>
            </a:r>
            <a:r>
              <a:rPr lang="en-US" dirty="0" smtClean="0"/>
              <a:t>)\</a:t>
            </a:r>
            <a:r>
              <a:rPr lang="en-US" dirty="0"/>
              <a:t>D</a:t>
            </a:r>
            <a:r>
              <a:rPr lang="en-US" dirty="0" smtClean="0"/>
              <a:t>\D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Extract the number:</a:t>
            </a:r>
          </a:p>
          <a:p>
            <a:pPr marL="0" indent="0">
              <a:buNone/>
            </a:pPr>
            <a:r>
              <a:rPr lang="en-US" sz="2600" dirty="0">
                <a:latin typeface="Courier" pitchFamily="49" charset="0"/>
              </a:rPr>
              <a:t>match = </a:t>
            </a:r>
            <a:r>
              <a:rPr lang="en-US" sz="2600" dirty="0" err="1">
                <a:latin typeface="Courier" pitchFamily="49" charset="0"/>
              </a:rPr>
              <a:t>re.search</a:t>
            </a:r>
            <a:r>
              <a:rPr lang="en-US" sz="2600" dirty="0">
                <a:latin typeface="Courier" pitchFamily="49" charset="0"/>
              </a:rPr>
              <a:t>(r</a:t>
            </a:r>
            <a:r>
              <a:rPr lang="en-US" sz="2600" dirty="0" smtClean="0">
                <a:latin typeface="Courier" pitchFamily="49" charset="0"/>
              </a:rPr>
              <a:t>"\D\D(\</a:t>
            </a:r>
            <a:r>
              <a:rPr lang="en-US" sz="2600" dirty="0">
                <a:latin typeface="Courier" pitchFamily="49" charset="0"/>
              </a:rPr>
              <a:t>d\d</a:t>
            </a:r>
            <a:r>
              <a:rPr lang="en-US" sz="2600" dirty="0" smtClean="0">
                <a:latin typeface="Courier" pitchFamily="49" charset="0"/>
              </a:rPr>
              <a:t>)\D\D", </a:t>
            </a:r>
            <a:r>
              <a:rPr lang="en-US" sz="2600" dirty="0">
                <a:latin typeface="Courier" pitchFamily="49" charset="0"/>
              </a:rPr>
              <a:t>"aa22aa")</a:t>
            </a:r>
          </a:p>
          <a:p>
            <a:pPr marL="0" indent="0">
              <a:buNone/>
            </a:pPr>
            <a:r>
              <a:rPr lang="en-US" sz="2600" dirty="0">
                <a:latin typeface="Courier" pitchFamily="49" charset="0"/>
              </a:rPr>
              <a:t>if match:</a:t>
            </a:r>
          </a:p>
          <a:p>
            <a:pPr marL="0" indent="0">
              <a:buNone/>
            </a:pPr>
            <a:r>
              <a:rPr lang="en-US" sz="2600" dirty="0">
                <a:latin typeface="Courier" pitchFamily="49" charset="0"/>
              </a:rPr>
              <a:t>    print "found number!", </a:t>
            </a:r>
            <a:r>
              <a:rPr lang="en-US" sz="2600" dirty="0" err="1">
                <a:latin typeface="Courier" pitchFamily="49" charset="0"/>
              </a:rPr>
              <a:t>int</a:t>
            </a:r>
            <a:r>
              <a:rPr lang="en-US" sz="2600" dirty="0">
                <a:latin typeface="Courier" pitchFamily="49" charset="0"/>
              </a:rPr>
              <a:t>(</a:t>
            </a:r>
            <a:r>
              <a:rPr lang="en-US" sz="2600" dirty="0" err="1">
                <a:latin typeface="Courier" pitchFamily="49" charset="0"/>
              </a:rPr>
              <a:t>match.group</a:t>
            </a:r>
            <a:r>
              <a:rPr lang="en-US" sz="2600" dirty="0">
                <a:latin typeface="Courier" pitchFamily="49" charset="0"/>
              </a:rPr>
              <a:t>(1))</a:t>
            </a:r>
          </a:p>
          <a:p>
            <a:pPr marL="0" indent="0">
              <a:buNone/>
            </a:pPr>
            <a:r>
              <a:rPr lang="en-US" sz="2600" dirty="0">
                <a:latin typeface="Courier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600" dirty="0">
                <a:latin typeface="Courier" pitchFamily="49" charset="0"/>
              </a:rPr>
              <a:t>    print "no number found!"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7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import re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s = "abcd1234dsfasdfa5643asdfasef"</a:t>
            </a:r>
          </a:p>
          <a:p>
            <a:pPr marL="0" indent="0">
              <a:buNone/>
            </a:pPr>
            <a:endParaRPr lang="en-US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/>
              <a:t>Write the code to extract two numbers from the above string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98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import re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s = "abcd1234dsfasdfa5643asdfasef"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  <a:latin typeface="Courier" pitchFamily="49" charset="0"/>
              </a:rPr>
              <a:t>match = </a:t>
            </a:r>
            <a:r>
              <a:rPr lang="en-US" sz="2200" b="1" dirty="0" err="1">
                <a:solidFill>
                  <a:schemeClr val="accent1"/>
                </a:solidFill>
                <a:latin typeface="Courier" pitchFamily="49" charset="0"/>
              </a:rPr>
              <a:t>re.search</a:t>
            </a:r>
            <a:r>
              <a:rPr lang="en-US" sz="2200" b="1" dirty="0">
                <a:solidFill>
                  <a:schemeClr val="accent1"/>
                </a:solidFill>
                <a:latin typeface="Courier" pitchFamily="49" charset="0"/>
              </a:rPr>
              <a:t>(r</a:t>
            </a:r>
            <a:r>
              <a:rPr lang="en-US" sz="2200" b="1" dirty="0" smtClean="0">
                <a:solidFill>
                  <a:schemeClr val="accent1"/>
                </a:solidFill>
                <a:latin typeface="Courier" pitchFamily="49" charset="0"/>
              </a:rPr>
              <a:t>"\D+(\</a:t>
            </a:r>
            <a:r>
              <a:rPr lang="en-US" sz="2200" b="1" dirty="0">
                <a:solidFill>
                  <a:schemeClr val="accent1"/>
                </a:solidFill>
                <a:latin typeface="Courier" pitchFamily="49" charset="0"/>
              </a:rPr>
              <a:t>d\d\d\d</a:t>
            </a:r>
            <a:r>
              <a:rPr lang="en-US" sz="2200" b="1" dirty="0" smtClean="0">
                <a:solidFill>
                  <a:schemeClr val="accent1"/>
                </a:solidFill>
                <a:latin typeface="Courier" pitchFamily="49" charset="0"/>
              </a:rPr>
              <a:t>)\D+(\</a:t>
            </a:r>
            <a:r>
              <a:rPr lang="en-US" sz="2200" b="1" dirty="0">
                <a:solidFill>
                  <a:schemeClr val="accent1"/>
                </a:solidFill>
                <a:latin typeface="Courier" pitchFamily="49" charset="0"/>
              </a:rPr>
              <a:t>d\d\d\d</a:t>
            </a:r>
            <a:r>
              <a:rPr lang="en-US" sz="2200" b="1" dirty="0" smtClean="0">
                <a:solidFill>
                  <a:schemeClr val="accent1"/>
                </a:solidFill>
                <a:latin typeface="Courier" pitchFamily="49" charset="0"/>
              </a:rPr>
              <a:t>)\D+", </a:t>
            </a:r>
            <a:r>
              <a:rPr lang="en-US" sz="2200" b="1" dirty="0">
                <a:solidFill>
                  <a:schemeClr val="accent1"/>
                </a:solidFill>
                <a:latin typeface="Courier" pitchFamily="49" charset="0"/>
              </a:rPr>
              <a:t>s)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" pitchFamily="49" charset="0"/>
              </a:rPr>
              <a:t>if 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match: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firstNum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=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int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match.group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(1))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secondNum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=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int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match.group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(2))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print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firstNum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secondNum</a:t>
            </a:r>
            <a:endParaRPr lang="en-US" b="1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else: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print "no numbers found!"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 7: </a:t>
            </a:r>
            <a:r>
              <a:rPr lang="en-US" dirty="0"/>
              <a:t>RNA </a:t>
            </a:r>
            <a:r>
              <a:rPr lang="en-US" dirty="0" smtClean="0"/>
              <a:t>Splicing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715000"/>
          </a:xfrm>
        </p:spPr>
        <p:txBody>
          <a:bodyPr/>
          <a:lstStyle/>
          <a:p>
            <a:r>
              <a:rPr lang="en-US" dirty="0"/>
              <a:t>After identifying the exons and introns of an RNA string, we only need to delete the introns and concatenate the exons to form a new string ready for translation.</a:t>
            </a:r>
          </a:p>
          <a:p>
            <a:r>
              <a:rPr lang="en-US" b="1" dirty="0"/>
              <a:t>Given:</a:t>
            </a:r>
            <a:r>
              <a:rPr lang="en-US" dirty="0"/>
              <a:t> A DNA string s </a:t>
            </a:r>
            <a:r>
              <a:rPr lang="en-US" dirty="0" smtClean="0"/>
              <a:t>and </a:t>
            </a:r>
            <a:r>
              <a:rPr lang="en-US" dirty="0"/>
              <a:t>a collection of substrings of s acting as introns. </a:t>
            </a:r>
            <a:r>
              <a:rPr lang="en-US" sz="2800" dirty="0" smtClean="0"/>
              <a:t>(All </a:t>
            </a:r>
            <a:r>
              <a:rPr lang="en-US" sz="2800" dirty="0"/>
              <a:t>strings are given in FASTA format</a:t>
            </a:r>
            <a:r>
              <a:rPr lang="en-US" sz="2800" dirty="0" smtClean="0"/>
              <a:t>.)</a:t>
            </a:r>
            <a:endParaRPr lang="en-US" dirty="0"/>
          </a:p>
          <a:p>
            <a:r>
              <a:rPr lang="en-US" b="1" dirty="0"/>
              <a:t>Return:</a:t>
            </a:r>
            <a:r>
              <a:rPr lang="en-US" dirty="0"/>
              <a:t> A protein string resulting from transcribing and translating the exons of s. </a:t>
            </a:r>
            <a:endParaRPr lang="en-US" dirty="0" smtClean="0"/>
          </a:p>
          <a:p>
            <a:r>
              <a:rPr lang="en-US" b="1" dirty="0" smtClean="0"/>
              <a:t>Note</a:t>
            </a:r>
            <a:r>
              <a:rPr lang="en-US" dirty="0"/>
              <a:t>: Only one solution will exist for the dataset provided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import re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s = </a:t>
            </a:r>
            <a:r>
              <a:rPr lang="en-US" dirty="0" smtClean="0">
                <a:latin typeface="Courier" pitchFamily="49" charset="0"/>
              </a:rPr>
              <a:t>"the1234next5643word"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/>
              <a:t>Write the code to extract </a:t>
            </a:r>
            <a:r>
              <a:rPr lang="en-US" dirty="0" smtClean="0"/>
              <a:t>the words from the </a:t>
            </a:r>
            <a:r>
              <a:rPr lang="en-US" dirty="0"/>
              <a:t>above string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3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334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import re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s = </a:t>
            </a:r>
            <a:r>
              <a:rPr lang="en-US" dirty="0" smtClean="0">
                <a:latin typeface="Courier" pitchFamily="49" charset="0"/>
              </a:rPr>
              <a:t>"the1234next5643word"</a:t>
            </a: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Courier" pitchFamily="49" charset="0"/>
              </a:rPr>
              <a:t>match </a:t>
            </a:r>
            <a:r>
              <a:rPr lang="en-US" sz="2800" b="1" dirty="0">
                <a:solidFill>
                  <a:schemeClr val="accent1"/>
                </a:solidFill>
                <a:latin typeface="Courier" pitchFamily="49" charset="0"/>
              </a:rPr>
              <a:t>= </a:t>
            </a:r>
            <a:r>
              <a:rPr lang="en-US" sz="2800" b="1" dirty="0" err="1">
                <a:solidFill>
                  <a:schemeClr val="accent1"/>
                </a:solidFill>
                <a:latin typeface="Courier" pitchFamily="49" charset="0"/>
              </a:rPr>
              <a:t>re.search</a:t>
            </a:r>
            <a:r>
              <a:rPr lang="en-US" sz="2800" b="1" dirty="0">
                <a:solidFill>
                  <a:schemeClr val="accent1"/>
                </a:solidFill>
                <a:latin typeface="Courier" pitchFamily="49" charset="0"/>
              </a:rPr>
              <a:t>(r"(\D+)\d+(\D+)\d+(\D+)", s)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if match: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firstWord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=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match.group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(1)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secondWord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=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match.group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(2)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thirdWord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=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match.group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(3)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print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firstWord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secondWord</a:t>
            </a: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latin typeface="Courier" pitchFamily="49" charset="0"/>
              </a:rPr>
              <a:t>thirdWord</a:t>
            </a:r>
            <a:endParaRPr lang="en-US" b="1" dirty="0">
              <a:solidFill>
                <a:schemeClr val="accent1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else: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 pitchFamily="49" charset="0"/>
              </a:rPr>
              <a:t>    print "no words found!"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7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Many other </a:t>
            </a:r>
            <a:r>
              <a:rPr lang="en-US" smtClean="0"/>
              <a:t>patterns possible!</a:t>
            </a:r>
            <a:endParaRPr lang="en-US" dirty="0" smtClean="0"/>
          </a:p>
          <a:p>
            <a:pPr lvl="1"/>
            <a:r>
              <a:rPr lang="en-US" dirty="0"/>
              <a:t>See https://docs.python.org/2/library/re.html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3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Exercises and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4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Static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Methods </a:t>
            </a:r>
            <a:r>
              <a:rPr lang="en-US" dirty="0" smtClean="0"/>
              <a:t>that live in a class, but don’t need any access to data (via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 in that class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One use: organize miscellaneous functions together</a:t>
            </a:r>
            <a:endParaRPr lang="en-US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8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8000"/>
                </a:solidFill>
                <a:latin typeface="Times New Roman"/>
                <a:ea typeface="Times New Roman"/>
                <a:cs typeface="Times New Roman"/>
              </a:rPr>
              <a:t>class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Utils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:</a:t>
            </a:r>
            <a:endParaRPr lang="en-US" sz="2800" dirty="0"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</a:rPr>
              <a:t>    </a:t>
            </a:r>
            <a:r>
              <a:rPr lang="en-US" dirty="0">
                <a:solidFill>
                  <a:srgbClr val="AA22FF"/>
                </a:solidFill>
                <a:latin typeface="Times New Roman"/>
                <a:ea typeface="Times New Roman"/>
                <a:cs typeface="Times New Roman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Times New Roman"/>
                <a:ea typeface="Times New Roman"/>
                <a:cs typeface="Times New Roman"/>
              </a:rPr>
              <a:t>staticmethod</a:t>
            </a:r>
            <a:endParaRPr lang="en-US" sz="2800" dirty="0"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</a:rPr>
              <a:t>    </a:t>
            </a:r>
            <a:r>
              <a:rPr lang="en-US" b="1" dirty="0" err="1">
                <a:solidFill>
                  <a:srgbClr val="008000"/>
                </a:solidFill>
                <a:latin typeface="Times New Roman"/>
                <a:ea typeface="Times New Roman"/>
                <a:cs typeface="Times New Roman"/>
              </a:rPr>
              <a:t>def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mkdir_p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(path):</a:t>
            </a:r>
            <a:endParaRPr lang="en-US" sz="2800" dirty="0"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AA22FF"/>
                </a:solidFill>
                <a:latin typeface="Times New Roman"/>
                <a:ea typeface="Times New Roman"/>
                <a:cs typeface="Times New Roman"/>
              </a:rPr>
              <a:t>…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AA22FF"/>
                </a:solidFill>
                <a:latin typeface="Times New Roman"/>
                <a:ea typeface="Times New Roman"/>
                <a:cs typeface="Times New Roman"/>
              </a:rPr>
              <a:t>@</a:t>
            </a:r>
            <a:r>
              <a:rPr lang="en-US" dirty="0" err="1">
                <a:solidFill>
                  <a:srgbClr val="AA22FF"/>
                </a:solidFill>
                <a:latin typeface="Times New Roman"/>
                <a:ea typeface="Times New Roman"/>
                <a:cs typeface="Times New Roman"/>
              </a:rPr>
              <a:t>staticmethod</a:t>
            </a:r>
            <a:endParaRPr lang="en-US" sz="2800" dirty="0"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</a:rPr>
              <a:t>    </a:t>
            </a:r>
            <a:r>
              <a:rPr lang="en-US" b="1" dirty="0" err="1">
                <a:solidFill>
                  <a:srgbClr val="008000"/>
                </a:solidFill>
                <a:latin typeface="Times New Roman"/>
                <a:ea typeface="Times New Roman"/>
                <a:cs typeface="Times New Roman"/>
              </a:rPr>
              <a:t>def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</a:rPr>
              <a:t>get_file_if_size_diff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url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, path):</a:t>
            </a:r>
            <a:endParaRPr lang="en-US" sz="2800" dirty="0">
              <a:ea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3733800"/>
            <a:ext cx="526488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Called without using an object!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Utils.mkdir_p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Utils.get_file_if_size_diff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path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13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Exercise 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Change the </a:t>
            </a:r>
            <a:r>
              <a:rPr lang="en-US" dirty="0" err="1" smtClean="0"/>
              <a:t>ChipseqData</a:t>
            </a:r>
            <a:r>
              <a:rPr lang="en-US" dirty="0" smtClean="0"/>
              <a:t> class to use Peak class:</a:t>
            </a:r>
          </a:p>
          <a:p>
            <a:endParaRPr lang="en-US" dirty="0" smtClean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Peak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:</a:t>
            </a:r>
            <a:endParaRPr lang="en-US" sz="2800" dirty="0"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def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init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__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self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, line):</a:t>
            </a:r>
            <a:endParaRPr lang="en-US" sz="2800" dirty="0"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toks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line</a:t>
            </a:r>
            <a:r>
              <a:rPr lang="en-US" dirty="0" err="1">
                <a:solidFill>
                  <a:srgbClr val="666666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split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()</a:t>
            </a:r>
            <a:endParaRPr lang="en-US" sz="2800" dirty="0"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chr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toks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[</a:t>
            </a:r>
            <a:r>
              <a:rPr lang="en-US" dirty="0">
                <a:solidFill>
                  <a:srgbClr val="666666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]</a:t>
            </a:r>
            <a:endParaRPr lang="en-US" sz="2800" dirty="0"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start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toks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[</a:t>
            </a:r>
            <a:r>
              <a:rPr lang="en-US" dirty="0">
                <a:solidFill>
                  <a:srgbClr val="666666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])</a:t>
            </a:r>
            <a:endParaRPr lang="en-US" sz="2800" dirty="0"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end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toks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[</a:t>
            </a:r>
            <a:r>
              <a:rPr lang="en-US" dirty="0">
                <a:solidFill>
                  <a:srgbClr val="666666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])</a:t>
            </a:r>
            <a:endParaRPr lang="en-US" sz="2800" dirty="0"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 </a:t>
            </a:r>
            <a:endParaRPr lang="en-US" sz="2800" dirty="0"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def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length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self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):</a:t>
            </a:r>
            <a:endParaRPr lang="en-US" sz="2800" dirty="0"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end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dirty="0">
                <a:latin typeface="Courier New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self</a:t>
            </a:r>
            <a:r>
              <a:rPr lang="en-US" dirty="0" err="1">
                <a:solidFill>
                  <a:srgbClr val="666666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dirty="0" err="1">
                <a:latin typeface="Courier New"/>
                <a:ea typeface="Times New Roman"/>
                <a:cs typeface="Times New Roman"/>
              </a:rPr>
              <a:t>start</a:t>
            </a:r>
            <a:endParaRPr lang="en-US" sz="2800" dirty="0">
              <a:ea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054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228600"/>
            <a:ext cx="8534400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class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ChipseqData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__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init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__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, paths, 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url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20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paths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paths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url 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url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20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fnp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Utils</a:t>
            </a:r>
            <a:r>
              <a:rPr lang="en-US" sz="2000" dirty="0" err="1" smtClean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20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get_file_if_size_diff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2000" dirty="0" smtClean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url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paths</a:t>
            </a:r>
            <a:r>
              <a:rPr lang="en-US" sz="20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lectureFolder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getPeaks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peaks 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[]</a:t>
            </a:r>
            <a:endParaRPr lang="en-US" dirty="0" smtClean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with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open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2000" dirty="0" err="1" smtClean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20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fnp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)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as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 f:</a:t>
            </a:r>
            <a:endParaRPr lang="en-US" dirty="0" smtClean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line </a:t>
            </a:r>
            <a:r>
              <a:rPr lang="en-US" sz="2000" b="1" dirty="0">
                <a:solidFill>
                  <a:srgbClr val="AA22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f: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        peak 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Peak(line)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      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!=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peak</a:t>
            </a:r>
            <a:r>
              <a:rPr lang="en-US" sz="20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          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continue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        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peaks</a:t>
            </a:r>
            <a:r>
              <a:rPr lang="en-US" sz="20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append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(peak)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peaks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53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28601"/>
            <a:ext cx="87630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numPeaks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len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2000" dirty="0" err="1" smtClean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20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getPeaks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 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computePercentageChromosomeCovered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, 						</a:t>
            </a:r>
            <a:r>
              <a:rPr lang="en-US" sz="20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chromosomeLength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peaks 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self</a:t>
            </a:r>
            <a:r>
              <a:rPr lang="en-US" sz="2000" dirty="0" err="1" smtClean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20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getPeaks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chr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numBases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peak </a:t>
            </a:r>
            <a:r>
              <a:rPr lang="en-US" sz="2000" b="1" dirty="0">
                <a:solidFill>
                  <a:srgbClr val="AA22FF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in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peaks: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    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numBases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+=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peak</a:t>
            </a:r>
            <a:r>
              <a:rPr lang="en-US" sz="2000" dirty="0" err="1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length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BA2121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"{0:.2f}%"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.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format(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float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ea typeface="Times New Roman"/>
                <a:cs typeface="Courier New" pitchFamily="49" charset="0"/>
              </a:rPr>
              <a:t>numBases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) 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/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				</a:t>
            </a:r>
            <a:r>
              <a:rPr lang="en-US" sz="20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chromosomeLength</a:t>
            </a:r>
            <a:r>
              <a:rPr lang="en-US" sz="2000" dirty="0" smtClean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*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100</a:t>
            </a:r>
            <a:r>
              <a:rPr lang="en-US" sz="2000" dirty="0">
                <a:latin typeface="Courier New" pitchFamily="49" charset="0"/>
                <a:ea typeface="Times New Roman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11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paths.makeFilePath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("ENCFF002COQ.narrowPeak")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as f: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allPeaks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[Peak(x) for x in f]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allPeaks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19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paths.makeFilePath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("ENCFF002COQ.narrowPeak")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as f: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allPeaks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[Peak(x) for x in f]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allPeaks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55551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Problem 7: </a:t>
            </a:r>
            <a:r>
              <a:rPr lang="en-US" dirty="0"/>
              <a:t>RNA </a:t>
            </a:r>
            <a:r>
              <a:rPr lang="en-US" dirty="0" smtClean="0"/>
              <a:t>Splicing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53340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dna_sequence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DNASequence</a:t>
            </a: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rna_sequence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RNAsequence</a:t>
            </a: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fasta_file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FASTAfile</a:t>
            </a: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fnp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FASTAfile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fnp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dnaAndIntrons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fasta.sequences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dnaAndIntrons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introns =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dnaAndIntrons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[1:]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rna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dna.transcribe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na.splice</a:t>
            </a: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(introns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rna.translate</a:t>
            </a: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38600" y="4114800"/>
            <a:ext cx="5029200" cy="2667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= run("splc.test.txt")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= "MVYIADKQHVASREAYGHMFKVCA"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out == t: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"SPLC: PASSED"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"SPLC: FAILED!"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"expected", out, "but got", t</a:t>
            </a:r>
          </a:p>
          <a:p>
            <a:pPr marL="0" indent="0">
              <a:buFont typeface="Arial" pitchFamily="34" charset="0"/>
              <a:buNone/>
            </a:pPr>
            <a:endParaRPr lang="en-US" sz="14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  <a:endParaRPr 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fnp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paths.makeFilePath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("ENCFF002COQ.narrowPeak")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f: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allPeaks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map(Peak, f)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allPeaks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53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fnp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paths.makeFilePath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("ENCFF002COQ.narrowPeak")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f: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allPeaks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map(Peak, f)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allPeaks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55551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Quick way to build lists under certain situations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v = []</a:t>
            </a:r>
          </a:p>
          <a:p>
            <a:pPr marL="0" indent="0">
              <a:buNone/>
            </a:pPr>
            <a:r>
              <a:rPr lang="en-US" dirty="0" smtClean="0">
                <a:latin typeface="Courier" pitchFamily="49" charset="0"/>
              </a:rPr>
              <a:t>for </a:t>
            </a:r>
            <a:r>
              <a:rPr lang="en-US" dirty="0" err="1" smtClean="0">
                <a:latin typeface="Courier" pitchFamily="49" charset="0"/>
              </a:rPr>
              <a:t>i</a:t>
            </a:r>
            <a:r>
              <a:rPr lang="en-US" dirty="0" smtClean="0">
                <a:latin typeface="Courier" pitchFamily="49" charset="0"/>
              </a:rPr>
              <a:t> in range(10):</a:t>
            </a:r>
          </a:p>
          <a:p>
            <a:pPr marL="0" indent="0">
              <a:buNone/>
            </a:pPr>
            <a:r>
              <a:rPr lang="en-US" dirty="0">
                <a:latin typeface="Courier" pitchFamily="49" charset="0"/>
              </a:rPr>
              <a:t>	</a:t>
            </a:r>
            <a:r>
              <a:rPr lang="en-US" dirty="0" err="1" smtClean="0">
                <a:latin typeface="Courier" pitchFamily="49" charset="0"/>
              </a:rPr>
              <a:t>v.append</a:t>
            </a:r>
            <a:r>
              <a:rPr lang="en-US" dirty="0" smtClean="0">
                <a:latin typeface="Courier" pitchFamily="49" charset="0"/>
              </a:rPr>
              <a:t>(</a:t>
            </a:r>
            <a:r>
              <a:rPr lang="en-US" dirty="0" err="1" smtClean="0">
                <a:latin typeface="Courier" pitchFamily="49" charset="0"/>
              </a:rPr>
              <a:t>i</a:t>
            </a:r>
            <a:r>
              <a:rPr lang="en-US" dirty="0" smtClean="0"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[x for x in range(10)]</a:t>
            </a:r>
            <a:endParaRPr lang="en-US" dirty="0" smtClean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3200" y="44958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same thing!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81600" y="4419600"/>
            <a:ext cx="1371600" cy="30703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62600" y="4726632"/>
            <a:ext cx="990600" cy="91216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Blocks: 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Quick way to build certain kinds of lists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[x for x in range(10)]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a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 = [x*x for x in range(10)]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b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range(10)]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c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 = 5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x+q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x in range(10)]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 = [x for x in range(10)]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[0, 1, 2, 3, 4, 5, 6, 7, 8, 9]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 = [x*x for x in range(10)]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[0, 1, 4, 9, 16, 25, 36, 49, 64, 81]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range(10)]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c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['0', '1', '2', '3', '4', '5', '6', '7', '8', '9']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 = 5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x+q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x in range(10)]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[5, 6, 7, 8, 9, 10, 11, 12, 13, 14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0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Another way to build a list </a:t>
            </a:r>
          </a:p>
          <a:p>
            <a:r>
              <a:rPr lang="en-US" dirty="0" smtClean="0"/>
              <a:t>Applies a function to every element in a list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 = map(lambda x: x, range(10))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a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 = map(lambda x: x*x, range(10))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b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 = map(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range(10))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c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 = 5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 = map(lambda x: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x+q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range(10))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Another way to build a list </a:t>
            </a:r>
          </a:p>
          <a:p>
            <a:r>
              <a:rPr lang="en-US" dirty="0" smtClean="0"/>
              <a:t>Applies a function to every element in a list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 = map(lambda x: x, range(10))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a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 = map(lambda x: x*x, range(10))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b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 = map(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range(10))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c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 = 5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 = map(lambda x: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x+q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range(10))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2209800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“anonymous” function!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 Function with no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7000" y="2209800"/>
            <a:ext cx="3276600" cy="32316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667000" y="2532965"/>
            <a:ext cx="3276600" cy="43883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4258016"/>
            <a:ext cx="3237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examples on this slide, map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assumes the function takes only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 argument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09800" y="4258016"/>
            <a:ext cx="3276600" cy="32316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2667000" y="4719681"/>
            <a:ext cx="2819400" cy="538119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2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Blocks: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map(lambda x: x, range(10))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[0, 1, 2, 3, 4, 5, 6, 7, 8, 9]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 = map(lambda x: x*x, range(10))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[0, 1, 4, 9, 16, 25, 36, 49, 64, 81]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 = map(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range(10))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c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['0', '1', '2', '3', '4', '5', '6', '7', '8', '9']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 = 5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 = map(lambda x: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x+q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range(10))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[5, 6, 7, 8, 9, 10, 11, 12, 13, 14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1213</Words>
  <Application>Microsoft Office PowerPoint</Application>
  <PresentationFormat>On-screen Show (4:3)</PresentationFormat>
  <Paragraphs>341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Welcome to Python 2 Session #6</vt:lpstr>
      <vt:lpstr>Problem 7: RNA Splicing</vt:lpstr>
      <vt:lpstr>Problem 7: RNA Splicing</vt:lpstr>
      <vt:lpstr>Building Blocks: list comprehension</vt:lpstr>
      <vt:lpstr>Building Blocks: list comprehension</vt:lpstr>
      <vt:lpstr>Building Blocks: list comprehension</vt:lpstr>
      <vt:lpstr>Building Blocks: map</vt:lpstr>
      <vt:lpstr>Building Blocks: map</vt:lpstr>
      <vt:lpstr>Building Blocks: map</vt:lpstr>
      <vt:lpstr>Building Blocks: map</vt:lpstr>
      <vt:lpstr>Building Blocks: map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Other Exercises and Info</vt:lpstr>
      <vt:lpstr>Static Class Methods</vt:lpstr>
      <vt:lpstr>Extended Exercise 7</vt:lpstr>
      <vt:lpstr>PowerPoint Presentation</vt:lpstr>
      <vt:lpstr>PowerPoint Presentation</vt:lpstr>
      <vt:lpstr>Building Blocks: list comprehension</vt:lpstr>
      <vt:lpstr>Building Blocks: list comprehension</vt:lpstr>
      <vt:lpstr>Building Blocks: map</vt:lpstr>
      <vt:lpstr>Building Blocks: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mjp</dc:creator>
  <cp:lastModifiedBy>purcaro@gmail.com</cp:lastModifiedBy>
  <cp:revision>477</cp:revision>
  <dcterms:created xsi:type="dcterms:W3CDTF">2006-08-16T00:00:00Z</dcterms:created>
  <dcterms:modified xsi:type="dcterms:W3CDTF">2015-02-20T00:09:24Z</dcterms:modified>
</cp:coreProperties>
</file>