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56" r:id="rId2"/>
    <p:sldId id="295" r:id="rId3"/>
    <p:sldId id="257" r:id="rId4"/>
    <p:sldId id="258" r:id="rId5"/>
    <p:sldId id="276" r:id="rId6"/>
    <p:sldId id="259" r:id="rId7"/>
    <p:sldId id="260" r:id="rId8"/>
    <p:sldId id="261" r:id="rId9"/>
    <p:sldId id="264" r:id="rId10"/>
    <p:sldId id="265" r:id="rId11"/>
    <p:sldId id="280" r:id="rId12"/>
    <p:sldId id="266" r:id="rId13"/>
    <p:sldId id="272" r:id="rId14"/>
    <p:sldId id="275" r:id="rId15"/>
    <p:sldId id="277" r:id="rId16"/>
    <p:sldId id="278" r:id="rId17"/>
    <p:sldId id="279" r:id="rId18"/>
    <p:sldId id="274" r:id="rId19"/>
    <p:sldId id="267" r:id="rId20"/>
    <p:sldId id="268" r:id="rId21"/>
    <p:sldId id="269" r:id="rId22"/>
    <p:sldId id="270" r:id="rId23"/>
    <p:sldId id="271" r:id="rId24"/>
    <p:sldId id="294" r:id="rId25"/>
    <p:sldId id="281" r:id="rId26"/>
    <p:sldId id="282" r:id="rId27"/>
    <p:sldId id="283" r:id="rId28"/>
    <p:sldId id="284" r:id="rId29"/>
    <p:sldId id="285" r:id="rId30"/>
    <p:sldId id="286" r:id="rId31"/>
    <p:sldId id="287" r:id="rId32"/>
    <p:sldId id="288" r:id="rId33"/>
    <p:sldId id="289" r:id="rId34"/>
    <p:sldId id="290" r:id="rId35"/>
    <p:sldId id="291" r:id="rId36"/>
    <p:sldId id="296" r:id="rId37"/>
    <p:sldId id="297" r:id="rId38"/>
    <p:sldId id="292" r:id="rId39"/>
    <p:sldId id="293"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F43927-47A0-1A47-B007-A0345A903D78}">
          <p14:sldIdLst>
            <p14:sldId id="256"/>
            <p14:sldId id="295"/>
            <p14:sldId id="257"/>
            <p14:sldId id="258"/>
            <p14:sldId id="276"/>
            <p14:sldId id="259"/>
            <p14:sldId id="260"/>
            <p14:sldId id="261"/>
            <p14:sldId id="264"/>
            <p14:sldId id="265"/>
            <p14:sldId id="280"/>
            <p14:sldId id="266"/>
            <p14:sldId id="272"/>
            <p14:sldId id="275"/>
            <p14:sldId id="277"/>
            <p14:sldId id="278"/>
            <p14:sldId id="279"/>
            <p14:sldId id="274"/>
            <p14:sldId id="267"/>
            <p14:sldId id="268"/>
            <p14:sldId id="269"/>
            <p14:sldId id="270"/>
            <p14:sldId id="271"/>
            <p14:sldId id="294"/>
            <p14:sldId id="281"/>
            <p14:sldId id="282"/>
            <p14:sldId id="283"/>
            <p14:sldId id="284"/>
            <p14:sldId id="285"/>
            <p14:sldId id="286"/>
            <p14:sldId id="287"/>
            <p14:sldId id="288"/>
            <p14:sldId id="289"/>
            <p14:sldId id="290"/>
            <p14:sldId id="291"/>
            <p14:sldId id="296"/>
            <p14:sldId id="297"/>
            <p14:sldId id="292"/>
            <p14:sldId id="2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5" autoAdjust="0"/>
    <p:restoredTop sz="94660"/>
  </p:normalViewPr>
  <p:slideViewPr>
    <p:cSldViewPr snapToGrid="0" snapToObjects="1">
      <p:cViewPr>
        <p:scale>
          <a:sx n="120" d="100"/>
          <a:sy n="120" d="100"/>
        </p:scale>
        <p:origin x="-1952" y="-2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55979A-6572-C345-8A17-1B9669C1AB5F}" type="datetimeFigureOut">
              <a:rPr lang="en-US" smtClean="0"/>
              <a:t>12/4/14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F10005-807A-8A47-BE05-F226FF265B2F}" type="slidenum">
              <a:rPr lang="en-US" smtClean="0"/>
              <a:t>‹#›</a:t>
            </a:fld>
            <a:endParaRPr lang="en-US"/>
          </a:p>
        </p:txBody>
      </p:sp>
    </p:spTree>
    <p:extLst>
      <p:ext uri="{BB962C8B-B14F-4D97-AF65-F5344CB8AC3E}">
        <p14:creationId xmlns:p14="http://schemas.microsoft.com/office/powerpoint/2010/main" val="1941842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C71E1-2290-564F-BD34-083E275CDC9C}" type="datetimeFigureOut">
              <a:rPr lang="en-US" smtClean="0"/>
              <a:t>12/4/14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4B50D-D24B-1042-B1CE-B6FBDA49BFFD}" type="slidenum">
              <a:rPr lang="en-US" smtClean="0"/>
              <a:t>‹#›</a:t>
            </a:fld>
            <a:endParaRPr lang="en-US"/>
          </a:p>
        </p:txBody>
      </p:sp>
    </p:spTree>
    <p:extLst>
      <p:ext uri="{BB962C8B-B14F-4D97-AF65-F5344CB8AC3E}">
        <p14:creationId xmlns:p14="http://schemas.microsoft.com/office/powerpoint/2010/main" val="20803478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Alfred </a:t>
            </a:r>
            <a:r>
              <a:rPr lang="en-US" dirty="0" err="1" smtClean="0"/>
              <a:t>Simkin</a:t>
            </a:r>
            <a:endParaRPr lang="en-US" dirty="0"/>
          </a:p>
        </p:txBody>
      </p:sp>
      <p:sp>
        <p:nvSpPr>
          <p:cNvPr id="4" name="Slide Number Placeholder 3"/>
          <p:cNvSpPr>
            <a:spLocks noGrp="1"/>
          </p:cNvSpPr>
          <p:nvPr>
            <p:ph type="sldNum" sz="quarter" idx="10"/>
          </p:nvPr>
        </p:nvSpPr>
        <p:spPr/>
        <p:txBody>
          <a:bodyPr/>
          <a:lstStyle/>
          <a:p>
            <a:fld id="{6BD4B50D-D24B-1042-B1CE-B6FBDA49BFFD}" type="slidenum">
              <a:rPr lang="en-US" smtClean="0"/>
              <a:t>1</a:t>
            </a:fld>
            <a:endParaRPr lang="en-US"/>
          </a:p>
        </p:txBody>
      </p:sp>
    </p:spTree>
    <p:extLst>
      <p:ext uri="{BB962C8B-B14F-4D97-AF65-F5344CB8AC3E}">
        <p14:creationId xmlns:p14="http://schemas.microsoft.com/office/powerpoint/2010/main" val="1825532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97185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07168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50946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263876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F768C4-3DAA-DD4B-BF5F-275792F6483D}" type="datetimeFigureOut">
              <a:rPr lang="en-US" smtClean="0"/>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401350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F768C4-3DAA-DD4B-BF5F-275792F6483D}" type="datetimeFigureOut">
              <a:rPr lang="en-US" smtClean="0"/>
              <a:t>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36911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F768C4-3DAA-DD4B-BF5F-275792F6483D}" type="datetimeFigureOut">
              <a:rPr lang="en-US" smtClean="0"/>
              <a:t>12/4/14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0739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F768C4-3DAA-DD4B-BF5F-275792F6483D}" type="datetimeFigureOut">
              <a:rPr lang="en-US" smtClean="0"/>
              <a:t>12/4/14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601386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768C4-3DAA-DD4B-BF5F-275792F6483D}" type="datetimeFigureOut">
              <a:rPr lang="en-US" smtClean="0"/>
              <a:t>12/4/14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73048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768C4-3DAA-DD4B-BF5F-275792F6483D}" type="datetimeFigureOut">
              <a:rPr lang="en-US" smtClean="0"/>
              <a:t>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409159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768C4-3DAA-DD4B-BF5F-275792F6483D}" type="datetimeFigureOut">
              <a:rPr lang="en-US" smtClean="0"/>
              <a:t>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3220446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768C4-3DAA-DD4B-BF5F-275792F6483D}" type="datetimeFigureOut">
              <a:rPr lang="en-US" smtClean="0"/>
              <a:t>12/4/14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9A272-8874-684D-8DF3-D42DA797C3C0}" type="slidenum">
              <a:rPr lang="en-US" smtClean="0"/>
              <a:t>‹#›</a:t>
            </a:fld>
            <a:endParaRPr lang="en-US"/>
          </a:p>
        </p:txBody>
      </p:sp>
    </p:spTree>
    <p:extLst>
      <p:ext uri="{BB962C8B-B14F-4D97-AF65-F5344CB8AC3E}">
        <p14:creationId xmlns:p14="http://schemas.microsoft.com/office/powerpoint/2010/main" val="424364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jan.vandervelde@umassmed.edu" TargetMode="External"/><Relationship Id="rId4" Type="http://schemas.openxmlformats.org/officeDocument/2006/relationships/hyperlink" Target="https://sites.google.com/site/gsbsbootstrappers/courses-workshops/python" TargetMode="External"/><Relationship Id="rId5" Type="http://schemas.openxmlformats.org/officeDocument/2006/relationships/hyperlink" Target="http://bioinfo.umassmed.edu/bootstrappers/bootstrappers-courses/python1/index.html" TargetMode="Externa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2.7/reference/" TargetMode="External"/><Relationship Id="rId3" Type="http://schemas.openxmlformats.org/officeDocument/2006/relationships/hyperlink" Target="https://docs.python.org/2.7/librar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emf"/><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lstStyle/>
          <a:p>
            <a:r>
              <a:rPr lang="en-US" dirty="0" smtClean="0"/>
              <a:t>Python I</a:t>
            </a:r>
            <a:endParaRPr lang="en-US" dirty="0"/>
          </a:p>
        </p:txBody>
      </p:sp>
      <p:sp>
        <p:nvSpPr>
          <p:cNvPr id="3" name="Subtitle 2"/>
          <p:cNvSpPr>
            <a:spLocks noGrp="1"/>
          </p:cNvSpPr>
          <p:nvPr>
            <p:ph type="subTitle" idx="1"/>
          </p:nvPr>
        </p:nvSpPr>
        <p:spPr>
          <a:xfrm>
            <a:off x="685800" y="2738346"/>
            <a:ext cx="8010219" cy="1164168"/>
          </a:xfrm>
        </p:spPr>
        <p:txBody>
          <a:bodyPr>
            <a:normAutofit fontScale="85000" lnSpcReduction="10000"/>
          </a:bodyPr>
          <a:lstStyle/>
          <a:p>
            <a:pPr algn="l"/>
            <a:r>
              <a:rPr lang="en-US" sz="1800" dirty="0" smtClean="0"/>
              <a:t>Arjan van der Velde</a:t>
            </a:r>
          </a:p>
          <a:p>
            <a:pPr algn="l"/>
            <a:r>
              <a:rPr lang="en-US" sz="1800" dirty="0" smtClean="0">
                <a:hlinkClick r:id="rId3"/>
              </a:rPr>
              <a:t>arjan.vandervelde@umassmed.edu</a:t>
            </a:r>
            <a:endParaRPr lang="en-US" sz="1800" dirty="0" smtClean="0"/>
          </a:p>
          <a:p>
            <a:pPr algn="l"/>
            <a:r>
              <a:rPr lang="en-US" sz="1800" dirty="0" smtClean="0">
                <a:solidFill>
                  <a:schemeClr val="tx2">
                    <a:lumMod val="60000"/>
                    <a:lumOff val="40000"/>
                  </a:schemeClr>
                </a:solidFill>
                <a:hlinkClick r:id="rId4"/>
              </a:rPr>
              <a:t>https://sites.google.com/site/gsbsbootstrappers/courses-workshops/python</a:t>
            </a:r>
            <a:endParaRPr lang="en-US" sz="1800" dirty="0" smtClean="0">
              <a:solidFill>
                <a:schemeClr val="tx2">
                  <a:lumMod val="60000"/>
                  <a:lumOff val="40000"/>
                </a:schemeClr>
              </a:solidFill>
            </a:endParaRPr>
          </a:p>
          <a:p>
            <a:pPr algn="l"/>
            <a:r>
              <a:rPr lang="en-US" sz="1800" b="1" dirty="0">
                <a:hlinkClick r:id="rId5"/>
              </a:rPr>
              <a:t>http://bioinfo.umassmed.edu/bootstrappers/bootstrappers-courses/python1/</a:t>
            </a:r>
            <a:r>
              <a:rPr lang="en-US" sz="1800" b="1" dirty="0" smtClean="0">
                <a:hlinkClick r:id="rId5"/>
              </a:rPr>
              <a:t>index.html</a:t>
            </a:r>
            <a:endParaRPr lang="en-US" sz="1800" b="1" dirty="0" smtClean="0"/>
          </a:p>
          <a:p>
            <a:pPr algn="l"/>
            <a:endParaRPr lang="en-US" sz="1800" dirty="0" smtClean="0"/>
          </a:p>
          <a:p>
            <a:pPr algn="l"/>
            <a:endParaRPr lang="en-US" sz="1800" dirty="0"/>
          </a:p>
        </p:txBody>
      </p:sp>
      <p:sp>
        <p:nvSpPr>
          <p:cNvPr id="4" name="Subtitle 2"/>
          <p:cNvSpPr txBox="1">
            <a:spLocks/>
          </p:cNvSpPr>
          <p:nvPr/>
        </p:nvSpPr>
        <p:spPr>
          <a:xfrm>
            <a:off x="685800" y="4510863"/>
            <a:ext cx="8010219" cy="1949607"/>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US" sz="1800" dirty="0" smtClean="0"/>
              <a:t>Sessions:</a:t>
            </a:r>
          </a:p>
          <a:p>
            <a:pPr algn="r"/>
            <a:r>
              <a:rPr lang="en-US" sz="1800" dirty="0" smtClean="0"/>
              <a:t>Tuesday, December 2</a:t>
            </a:r>
            <a:r>
              <a:rPr lang="en-US" sz="1800" baseline="30000" dirty="0" smtClean="0"/>
              <a:t>nd</a:t>
            </a:r>
            <a:r>
              <a:rPr lang="en-US" sz="1800" dirty="0" smtClean="0"/>
              <a:t>, 5pm-7pm</a:t>
            </a:r>
          </a:p>
          <a:p>
            <a:pPr algn="r"/>
            <a:r>
              <a:rPr lang="en-US" sz="1800" dirty="0" smtClean="0"/>
              <a:t>Thursday, December 4</a:t>
            </a:r>
            <a:r>
              <a:rPr lang="en-US" sz="1800" baseline="30000" dirty="0" smtClean="0"/>
              <a:t>th</a:t>
            </a:r>
            <a:r>
              <a:rPr lang="en-US" sz="1800" dirty="0" smtClean="0"/>
              <a:t>, 5pm-7pm </a:t>
            </a:r>
          </a:p>
          <a:p>
            <a:pPr algn="r"/>
            <a:r>
              <a:rPr lang="en-US" sz="1800" dirty="0" smtClean="0"/>
              <a:t>Tuesday, December 9</a:t>
            </a:r>
            <a:r>
              <a:rPr lang="en-US" sz="1800" baseline="30000" dirty="0" smtClean="0"/>
              <a:t>th</a:t>
            </a:r>
            <a:r>
              <a:rPr lang="en-US" sz="1800" dirty="0" smtClean="0"/>
              <a:t>, 5pm-7pm </a:t>
            </a:r>
          </a:p>
          <a:p>
            <a:pPr algn="r"/>
            <a:r>
              <a:rPr lang="en-US" sz="1800" dirty="0" smtClean="0"/>
              <a:t>Thursday, December 11</a:t>
            </a:r>
            <a:r>
              <a:rPr lang="en-US" sz="1800" baseline="30000" dirty="0" smtClean="0"/>
              <a:t>th</a:t>
            </a:r>
            <a:r>
              <a:rPr lang="en-US" sz="1800" dirty="0" smtClean="0"/>
              <a:t>, 5pm-7pm</a:t>
            </a:r>
          </a:p>
          <a:p>
            <a:pPr algn="r"/>
            <a:r>
              <a:rPr lang="en-US" sz="1800" b="1" dirty="0" smtClean="0"/>
              <a:t>Amp III S6-102  </a:t>
            </a:r>
            <a:endParaRPr lang="en-US" sz="1800" b="1" dirty="0"/>
          </a:p>
        </p:txBody>
      </p:sp>
      <p:pic>
        <p:nvPicPr>
          <p:cNvPr id="5" name="Picture 4"/>
          <p:cNvPicPr>
            <a:picLocks noChangeAspect="1"/>
          </p:cNvPicPr>
          <p:nvPr/>
        </p:nvPicPr>
        <p:blipFill>
          <a:blip r:embed="rId6"/>
          <a:stretch>
            <a:fillRect/>
          </a:stretch>
        </p:blipFill>
        <p:spPr>
          <a:xfrm>
            <a:off x="429290" y="4788991"/>
            <a:ext cx="4208362" cy="1421460"/>
          </a:xfrm>
          <a:prstGeom prst="rect">
            <a:avLst/>
          </a:prstGeom>
        </p:spPr>
      </p:pic>
    </p:spTree>
    <p:extLst>
      <p:ext uri="{BB962C8B-B14F-4D97-AF65-F5344CB8AC3E}">
        <p14:creationId xmlns:p14="http://schemas.microsoft.com/office/powerpoint/2010/main" val="12389587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V</a:t>
            </a:r>
            <a:endParaRPr lang="en-US" dirty="0"/>
          </a:p>
        </p:txBody>
      </p:sp>
      <p:sp>
        <p:nvSpPr>
          <p:cNvPr id="9" name="Content Placeholder 8"/>
          <p:cNvSpPr>
            <a:spLocks noGrp="1"/>
          </p:cNvSpPr>
          <p:nvPr>
            <p:ph sz="half" idx="2"/>
          </p:nvPr>
        </p:nvSpPr>
        <p:spPr/>
        <p:txBody>
          <a:bodyPr/>
          <a:lstStyle/>
          <a:p>
            <a:endParaRPr lang="en-US" dirty="0" smtClean="0"/>
          </a:p>
        </p:txBody>
      </p:sp>
      <p:sp>
        <p:nvSpPr>
          <p:cNvPr id="10" name="Text Placeholder 9"/>
          <p:cNvSpPr>
            <a:spLocks noGrp="1"/>
          </p:cNvSpPr>
          <p:nvPr>
            <p:ph type="body" sz="quarter" idx="3"/>
          </p:nvPr>
        </p:nvSpPr>
        <p:spPr/>
        <p:txBody>
          <a:bodyPr/>
          <a:lstStyle/>
          <a:p>
            <a:endParaRPr lang="en-US" dirty="0"/>
          </a:p>
        </p:txBody>
      </p:sp>
      <p:sp>
        <p:nvSpPr>
          <p:cNvPr id="11" name="Content Placeholder 10"/>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41925528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by doing</a:t>
            </a:r>
            <a:endParaRPr lang="en-US" dirty="0"/>
          </a:p>
        </p:txBody>
      </p:sp>
      <p:sp>
        <p:nvSpPr>
          <p:cNvPr id="7" name="Content Placeholder 6"/>
          <p:cNvSpPr>
            <a:spLocks noGrp="1"/>
          </p:cNvSpPr>
          <p:nvPr>
            <p:ph idx="1"/>
          </p:nvPr>
        </p:nvSpPr>
        <p:spPr/>
        <p:txBody>
          <a:bodyPr/>
          <a:lstStyle/>
          <a:p>
            <a:r>
              <a:rPr lang="en-US" dirty="0" smtClean="0"/>
              <a:t>Programming is very practical</a:t>
            </a:r>
          </a:p>
          <a:p>
            <a:r>
              <a:rPr lang="en-US" dirty="0" smtClean="0"/>
              <a:t>It’s a craft</a:t>
            </a:r>
          </a:p>
          <a:p>
            <a:r>
              <a:rPr lang="en-US" dirty="0" smtClean="0"/>
              <a:t>Short explanations (5-10 min) followed by a set of instructive exercises</a:t>
            </a:r>
            <a:r>
              <a:rPr lang="en-US" dirty="0"/>
              <a:t> </a:t>
            </a:r>
            <a:r>
              <a:rPr lang="en-US" dirty="0" smtClean="0"/>
              <a:t>(10-30 min)</a:t>
            </a:r>
          </a:p>
          <a:p>
            <a:r>
              <a:rPr lang="en-US" dirty="0" smtClean="0"/>
              <a:t>3-5 blocks each session</a:t>
            </a:r>
          </a:p>
        </p:txBody>
      </p:sp>
    </p:spTree>
    <p:extLst>
      <p:ext uri="{BB962C8B-B14F-4D97-AF65-F5344CB8AC3E}">
        <p14:creationId xmlns:p14="http://schemas.microsoft.com/office/powerpoint/2010/main" val="51508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Python?</a:t>
            </a:r>
            <a:endParaRPr lang="en-US" dirty="0"/>
          </a:p>
        </p:txBody>
      </p:sp>
      <p:sp>
        <p:nvSpPr>
          <p:cNvPr id="3" name="Content Placeholder 2"/>
          <p:cNvSpPr>
            <a:spLocks noGrp="1"/>
          </p:cNvSpPr>
          <p:nvPr>
            <p:ph idx="1"/>
          </p:nvPr>
        </p:nvSpPr>
        <p:spPr>
          <a:xfrm>
            <a:off x="457200" y="1417638"/>
            <a:ext cx="8229600" cy="5175779"/>
          </a:xfrm>
        </p:spPr>
        <p:txBody>
          <a:bodyPr>
            <a:normAutofit fontScale="77500" lnSpcReduction="20000"/>
          </a:bodyPr>
          <a:lstStyle/>
          <a:p>
            <a:r>
              <a:rPr lang="en-US" dirty="0" smtClean="0"/>
              <a:t>Python is a programming language that came about in the 90s and has become very popular over the past ten years</a:t>
            </a:r>
          </a:p>
          <a:p>
            <a:r>
              <a:rPr lang="en-US" dirty="0" smtClean="0"/>
              <a:t>There is a solid community and there are many online resources</a:t>
            </a:r>
          </a:p>
          <a:p>
            <a:r>
              <a:rPr lang="en-US" dirty="0" smtClean="0"/>
              <a:t>Currently the are two </a:t>
            </a:r>
            <a:r>
              <a:rPr lang="en-US" dirty="0"/>
              <a:t>main branches of Python, version </a:t>
            </a:r>
            <a:r>
              <a:rPr lang="en-US" dirty="0" smtClean="0"/>
              <a:t>2 </a:t>
            </a:r>
            <a:r>
              <a:rPr lang="en-US" dirty="0"/>
              <a:t>and version </a:t>
            </a:r>
            <a:r>
              <a:rPr lang="en-US" dirty="0" smtClean="0"/>
              <a:t>3. </a:t>
            </a:r>
            <a:r>
              <a:rPr lang="en-US" dirty="0"/>
              <a:t>Python 3 is not fully backward compatible and 2.7 is still the most widely used </a:t>
            </a:r>
            <a:r>
              <a:rPr lang="en-US" dirty="0" smtClean="0"/>
              <a:t>version</a:t>
            </a:r>
          </a:p>
          <a:p>
            <a:r>
              <a:rPr lang="en-US" dirty="0" smtClean="0"/>
              <a:t>Python is an interpreted language; programs written in the Python language are run by the Python interpreter</a:t>
            </a:r>
            <a:r>
              <a:rPr lang="en-US" dirty="0"/>
              <a:t> </a:t>
            </a:r>
            <a:r>
              <a:rPr lang="en-US" dirty="0" smtClean="0"/>
              <a:t>(called </a:t>
            </a:r>
            <a:r>
              <a:rPr lang="en-US" i="1" dirty="0" smtClean="0"/>
              <a:t>python</a:t>
            </a:r>
            <a:r>
              <a:rPr lang="en-US" dirty="0" smtClean="0"/>
              <a:t>)</a:t>
            </a:r>
          </a:p>
          <a:p>
            <a:r>
              <a:rPr lang="en-US" dirty="0" smtClean="0"/>
              <a:t>Python commands can be typed directly into the interpreter but are usually saved in a file (a script) that is then read and executed by </a:t>
            </a:r>
            <a:r>
              <a:rPr lang="en-US" i="1" dirty="0" smtClean="0"/>
              <a:t>python</a:t>
            </a:r>
            <a:r>
              <a:rPr lang="en-US" dirty="0" smtClean="0"/>
              <a:t>.</a:t>
            </a:r>
          </a:p>
          <a:p>
            <a:r>
              <a:rPr lang="en-US" dirty="0" smtClean="0"/>
              <a:t>In the first two sessions we will be using </a:t>
            </a:r>
            <a:r>
              <a:rPr lang="en-US" dirty="0" err="1" smtClean="0"/>
              <a:t>iPython</a:t>
            </a:r>
            <a:r>
              <a:rPr lang="en-US" dirty="0" smtClean="0"/>
              <a:t> Notebook to interact with </a:t>
            </a:r>
            <a:r>
              <a:rPr lang="en-US" i="1" dirty="0" smtClean="0"/>
              <a:t>python</a:t>
            </a:r>
          </a:p>
        </p:txBody>
      </p:sp>
    </p:spTree>
    <p:extLst>
      <p:ext uri="{BB962C8B-B14F-4D97-AF65-F5344CB8AC3E}">
        <p14:creationId xmlns:p14="http://schemas.microsoft.com/office/powerpoint/2010/main" val="32454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help</a:t>
            </a:r>
            <a:endParaRPr lang="en-US" dirty="0"/>
          </a:p>
        </p:txBody>
      </p:sp>
      <p:sp>
        <p:nvSpPr>
          <p:cNvPr id="4" name="Content Placeholder 3"/>
          <p:cNvSpPr>
            <a:spLocks noGrp="1"/>
          </p:cNvSpPr>
          <p:nvPr>
            <p:ph idx="1"/>
          </p:nvPr>
        </p:nvSpPr>
        <p:spPr/>
        <p:txBody>
          <a:bodyPr/>
          <a:lstStyle/>
          <a:p>
            <a:r>
              <a:rPr lang="en-US" dirty="0" smtClean="0"/>
              <a:t>Python comes with a built-in help system, called </a:t>
            </a:r>
            <a:r>
              <a:rPr lang="en-US" i="1" dirty="0" err="1" smtClean="0"/>
              <a:t>pydoc</a:t>
            </a:r>
            <a:r>
              <a:rPr lang="en-US" dirty="0" smtClean="0"/>
              <a:t>, as well full documentation online.</a:t>
            </a:r>
          </a:p>
          <a:p>
            <a:r>
              <a:rPr lang="en-US" dirty="0" smtClean="0">
                <a:hlinkClick r:id="rId2"/>
              </a:rPr>
              <a:t>https</a:t>
            </a:r>
            <a:r>
              <a:rPr lang="en-US" dirty="0">
                <a:hlinkClick r:id="rId2"/>
              </a:rPr>
              <a:t>://docs.python.org/2.7/</a:t>
            </a:r>
            <a:r>
              <a:rPr lang="en-US" dirty="0" smtClean="0">
                <a:hlinkClick r:id="rId2"/>
              </a:rPr>
              <a:t>reference/</a:t>
            </a:r>
            <a:endParaRPr lang="en-US" dirty="0" smtClean="0"/>
          </a:p>
          <a:p>
            <a:r>
              <a:rPr lang="en-US" dirty="0">
                <a:hlinkClick r:id="rId3"/>
              </a:rPr>
              <a:t>https://docs.python.org/2.7/library</a:t>
            </a:r>
            <a:r>
              <a:rPr lang="en-US" dirty="0" smtClean="0">
                <a:hlinkClick r:id="rId3"/>
              </a:rPr>
              <a:t>/</a:t>
            </a:r>
            <a:endParaRPr lang="en-US" dirty="0"/>
          </a:p>
          <a:p>
            <a:endParaRPr lang="en-US" dirty="0" smtClean="0"/>
          </a:p>
          <a:p>
            <a:endParaRPr lang="en-US" dirty="0"/>
          </a:p>
        </p:txBody>
      </p:sp>
    </p:spTree>
    <p:extLst>
      <p:ext uri="{BB962C8B-B14F-4D97-AF65-F5344CB8AC3E}">
        <p14:creationId xmlns:p14="http://schemas.microsoft.com/office/powerpoint/2010/main" val="851312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errors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programming, most things don’t work the first time</a:t>
            </a:r>
          </a:p>
          <a:p>
            <a:r>
              <a:rPr lang="en-US" dirty="0" smtClean="0"/>
              <a:t>By breaking a complex statement into parts, you can often see where the programming language didn’t understand you</a:t>
            </a:r>
          </a:p>
          <a:p>
            <a:pPr marL="0" indent="0">
              <a:buNone/>
            </a:pPr>
            <a:endParaRPr lang="en-US" dirty="0" smtClean="0"/>
          </a:p>
          <a:p>
            <a:r>
              <a:rPr lang="en-US" dirty="0" smtClean="0"/>
              <a:t>Example: 2 / (4 + 6) * 4 should give 0.8 but it doesn’t</a:t>
            </a:r>
          </a:p>
          <a:p>
            <a:pPr marL="0" indent="0">
              <a:buNone/>
            </a:pPr>
            <a:endParaRPr lang="en-US" dirty="0" smtClean="0"/>
          </a:p>
          <a:p>
            <a:pPr marL="457200" lvl="1" indent="0">
              <a:buNone/>
            </a:pPr>
            <a:r>
              <a:rPr lang="en-US" dirty="0" smtClean="0"/>
              <a:t>4 + 6</a:t>
            </a:r>
          </a:p>
          <a:p>
            <a:pPr marL="457200" lvl="1" indent="0">
              <a:buNone/>
            </a:pPr>
            <a:r>
              <a:rPr lang="en-US" dirty="0" smtClean="0"/>
              <a:t>2 / 10</a:t>
            </a:r>
          </a:p>
          <a:p>
            <a:pPr marL="457200" lvl="1" indent="0">
              <a:buNone/>
            </a:pPr>
            <a:r>
              <a:rPr lang="en-US" dirty="0" smtClean="0"/>
              <a:t>0.2 * 4</a:t>
            </a:r>
            <a:endParaRPr lang="en-US" dirty="0"/>
          </a:p>
        </p:txBody>
      </p:sp>
    </p:spTree>
    <p:extLst>
      <p:ext uri="{BB962C8B-B14F-4D97-AF65-F5344CB8AC3E}">
        <p14:creationId xmlns:p14="http://schemas.microsoft.com/office/powerpoint/2010/main" val="6229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a:t>
            </a:r>
            <a:endParaRPr lang="en-US" dirty="0"/>
          </a:p>
        </p:txBody>
      </p:sp>
      <p:grpSp>
        <p:nvGrpSpPr>
          <p:cNvPr id="10" name="Group 9"/>
          <p:cNvGrpSpPr/>
          <p:nvPr/>
        </p:nvGrpSpPr>
        <p:grpSpPr>
          <a:xfrm>
            <a:off x="203121" y="3175921"/>
            <a:ext cx="1193800" cy="1231900"/>
            <a:chOff x="203121" y="3175921"/>
            <a:chExt cx="1193800" cy="1231900"/>
          </a:xfrm>
        </p:grpSpPr>
        <p:pic>
          <p:nvPicPr>
            <p:cNvPr id="4" name="Picture 3" descr="Screen shot 2014-11-23 at 5.51.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21" y="3175921"/>
              <a:ext cx="1193800" cy="1231900"/>
            </a:xfrm>
            <a:prstGeom prst="rect">
              <a:avLst/>
            </a:prstGeom>
          </p:spPr>
        </p:pic>
        <p:pic>
          <p:nvPicPr>
            <p:cNvPr id="8" name="Picture 7" descr="Cursor Hand Poin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023" y="4179221"/>
              <a:ext cx="215900" cy="228600"/>
            </a:xfrm>
            <a:prstGeom prst="rect">
              <a:avLst/>
            </a:prstGeom>
          </p:spPr>
        </p:pic>
      </p:grpSp>
      <p:grpSp>
        <p:nvGrpSpPr>
          <p:cNvPr id="11" name="Group 10"/>
          <p:cNvGrpSpPr/>
          <p:nvPr/>
        </p:nvGrpSpPr>
        <p:grpSpPr>
          <a:xfrm>
            <a:off x="1700046" y="1417638"/>
            <a:ext cx="7264400" cy="5182870"/>
            <a:chOff x="1700046" y="1417638"/>
            <a:chExt cx="7264400" cy="5182870"/>
          </a:xfrm>
        </p:grpSpPr>
        <p:pic>
          <p:nvPicPr>
            <p:cNvPr id="5" name="Picture 4" descr="Screen shot 2014-11-23 at 5.52.5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0046" y="1417638"/>
              <a:ext cx="7264400" cy="5182870"/>
            </a:xfrm>
            <a:prstGeom prst="rect">
              <a:avLst/>
            </a:prstGeom>
          </p:spPr>
        </p:pic>
        <p:sp>
          <p:nvSpPr>
            <p:cNvPr id="7" name="Rectangle 6"/>
            <p:cNvSpPr/>
            <p:nvPr/>
          </p:nvSpPr>
          <p:spPr>
            <a:xfrm>
              <a:off x="2150059" y="2180159"/>
              <a:ext cx="5270144" cy="820060"/>
            </a:xfrm>
            <a:prstGeom prst="rect">
              <a:avLst/>
            </a:prstGeom>
            <a:noFill/>
            <a:ln w="3492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ursor Hand Poin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587" y="2551492"/>
              <a:ext cx="215900" cy="228600"/>
            </a:xfrm>
            <a:prstGeom prst="rect">
              <a:avLst/>
            </a:prstGeom>
          </p:spPr>
        </p:pic>
      </p:grpSp>
    </p:spTree>
    <p:extLst>
      <p:ext uri="{BB962C8B-B14F-4D97-AF65-F5344CB8AC3E}">
        <p14:creationId xmlns:p14="http://schemas.microsoft.com/office/powerpoint/2010/main" val="28578603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iPython</a:t>
            </a:r>
            <a:r>
              <a:rPr lang="en-US" dirty="0" smtClean="0"/>
              <a:t> Notebook</a:t>
            </a:r>
            <a:endParaRPr lang="en-US" dirty="0"/>
          </a:p>
        </p:txBody>
      </p:sp>
      <p:pic>
        <p:nvPicPr>
          <p:cNvPr id="4" name="Picture 3" descr="Screen shot 2014-11-23 at 5.57.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00" y="1300180"/>
            <a:ext cx="8451850" cy="5483225"/>
          </a:xfrm>
          <a:prstGeom prst="rect">
            <a:avLst/>
          </a:prstGeom>
        </p:spPr>
      </p:pic>
    </p:spTree>
    <p:extLst>
      <p:ext uri="{BB962C8B-B14F-4D97-AF65-F5344CB8AC3E}">
        <p14:creationId xmlns:p14="http://schemas.microsoft.com/office/powerpoint/2010/main" val="35390080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a:t>
            </a:r>
            <a:endParaRPr lang="en-US" dirty="0"/>
          </a:p>
        </p:txBody>
      </p:sp>
      <p:sp>
        <p:nvSpPr>
          <p:cNvPr id="3" name="Content Placeholder 2"/>
          <p:cNvSpPr>
            <a:spLocks noGrp="1"/>
          </p:cNvSpPr>
          <p:nvPr>
            <p:ph idx="1"/>
          </p:nvPr>
        </p:nvSpPr>
        <p:spPr/>
        <p:txBody>
          <a:bodyPr/>
          <a:lstStyle/>
          <a:p>
            <a:r>
              <a:rPr lang="en-US" dirty="0" smtClean="0"/>
              <a:t>The goal of these exercises is to get familiar with the Python interpreter and with </a:t>
            </a:r>
            <a:r>
              <a:rPr lang="en-US" dirty="0" err="1" smtClean="0"/>
              <a:t>iPython</a:t>
            </a:r>
            <a:r>
              <a:rPr lang="en-US" dirty="0" smtClean="0"/>
              <a:t> notebook</a:t>
            </a:r>
            <a:endParaRPr lang="en-US" dirty="0"/>
          </a:p>
        </p:txBody>
      </p:sp>
    </p:spTree>
    <p:extLst>
      <p:ext uri="{BB962C8B-B14F-4D97-AF65-F5344CB8AC3E}">
        <p14:creationId xmlns:p14="http://schemas.microsoft.com/office/powerpoint/2010/main" val="2082356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1 </a:t>
            </a:r>
            <a:r>
              <a:rPr lang="en-US" dirty="0" smtClean="0"/>
              <a:t>Explanation</a:t>
            </a:r>
            <a:endParaRPr lang="en-US" dirty="0"/>
          </a:p>
        </p:txBody>
      </p:sp>
      <p:sp>
        <p:nvSpPr>
          <p:cNvPr id="3" name="Content Placeholder 2"/>
          <p:cNvSpPr>
            <a:spLocks noGrp="1"/>
          </p:cNvSpPr>
          <p:nvPr>
            <p:ph idx="1"/>
          </p:nvPr>
        </p:nvSpPr>
        <p:spPr>
          <a:xfrm>
            <a:off x="457200" y="1409706"/>
            <a:ext cx="8229600" cy="5035544"/>
          </a:xfrm>
        </p:spPr>
        <p:txBody>
          <a:bodyPr>
            <a:noAutofit/>
          </a:bodyPr>
          <a:lstStyle/>
          <a:p>
            <a:r>
              <a:rPr lang="en-US" sz="2300" dirty="0" smtClean="0"/>
              <a:t>Characters </a:t>
            </a:r>
            <a:r>
              <a:rPr lang="en-US" sz="2300" dirty="0"/>
              <a:t>with quotes around them are </a:t>
            </a:r>
            <a:r>
              <a:rPr lang="en-US" sz="2300" dirty="0" smtClean="0"/>
              <a:t>strings</a:t>
            </a:r>
            <a:endParaRPr lang="en-US" sz="2300" dirty="0"/>
          </a:p>
          <a:p>
            <a:r>
              <a:rPr lang="en-US" sz="2300" dirty="0"/>
              <a:t>Adding two strings together concatenates them</a:t>
            </a:r>
          </a:p>
          <a:p>
            <a:r>
              <a:rPr lang="en-US" sz="2300" dirty="0" smtClean="0"/>
              <a:t>Numbers </a:t>
            </a:r>
            <a:r>
              <a:rPr lang="en-US" sz="2300" dirty="0"/>
              <a:t>without quotes are integers</a:t>
            </a:r>
          </a:p>
          <a:p>
            <a:r>
              <a:rPr lang="en-US" sz="2300" dirty="0"/>
              <a:t>Adding two integers together returns the sum of the two integers</a:t>
            </a:r>
          </a:p>
          <a:p>
            <a:r>
              <a:rPr lang="en-US" sz="2300" dirty="0"/>
              <a:t>Adding an integer and a string together is not allowed because python doesn't know which type of </a:t>
            </a:r>
            <a:r>
              <a:rPr lang="en-US" sz="2300" dirty="0" smtClean="0"/>
              <a:t>addition is </a:t>
            </a:r>
            <a:r>
              <a:rPr lang="en-US" sz="2300" dirty="0"/>
              <a:t>meant.</a:t>
            </a:r>
          </a:p>
          <a:p>
            <a:r>
              <a:rPr lang="en-US" sz="2300" dirty="0"/>
              <a:t>Strings and integers each have certain operations that can be done on them whose results can be built into more complex expressions</a:t>
            </a:r>
          </a:p>
          <a:p>
            <a:r>
              <a:rPr lang="en-US" sz="2300" dirty="0"/>
              <a:t>Trying to do math operations on a string or string operations on numbers is an extremely common bug in bioinformatics programs.</a:t>
            </a:r>
          </a:p>
        </p:txBody>
      </p:sp>
    </p:spTree>
    <p:extLst>
      <p:ext uri="{BB962C8B-B14F-4D97-AF65-F5344CB8AC3E}">
        <p14:creationId xmlns:p14="http://schemas.microsoft.com/office/powerpoint/2010/main" val="3547721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Information </a:t>
            </a:r>
            <a:r>
              <a:rPr lang="en-US" dirty="0" smtClean="0"/>
              <a:t>storage</a:t>
            </a:r>
            <a:endParaRPr lang="en-US" dirty="0"/>
          </a:p>
        </p:txBody>
      </p:sp>
      <p:sp>
        <p:nvSpPr>
          <p:cNvPr id="3" name="Content Placeholder 2"/>
          <p:cNvSpPr>
            <a:spLocks noGrp="1"/>
          </p:cNvSpPr>
          <p:nvPr>
            <p:ph idx="1"/>
          </p:nvPr>
        </p:nvSpPr>
        <p:spPr>
          <a:xfrm>
            <a:off x="457200" y="1600200"/>
            <a:ext cx="8229600" cy="4845050"/>
          </a:xfrm>
        </p:spPr>
        <p:txBody>
          <a:bodyPr>
            <a:normAutofit fontScale="77500" lnSpcReduction="20000"/>
          </a:bodyPr>
          <a:lstStyle/>
          <a:p>
            <a:r>
              <a:rPr lang="en-US" dirty="0"/>
              <a:t>All information entered into python has a </a:t>
            </a:r>
            <a:r>
              <a:rPr lang="en-US" dirty="0" smtClean="0"/>
              <a:t>data type </a:t>
            </a:r>
            <a:r>
              <a:rPr lang="en-US" dirty="0"/>
              <a:t>or 'type'</a:t>
            </a:r>
          </a:p>
          <a:p>
            <a:r>
              <a:rPr lang="en-US" dirty="0"/>
              <a:t>Simplest </a:t>
            </a:r>
            <a:r>
              <a:rPr lang="en-US" dirty="0" smtClean="0"/>
              <a:t>data types</a:t>
            </a:r>
            <a:r>
              <a:rPr lang="en-US" dirty="0"/>
              <a:t>: </a:t>
            </a:r>
            <a:r>
              <a:rPr lang="en-US" i="1" dirty="0" err="1"/>
              <a:t>str</a:t>
            </a:r>
            <a:r>
              <a:rPr lang="en-US" dirty="0"/>
              <a:t>, </a:t>
            </a:r>
            <a:r>
              <a:rPr lang="en-US" i="1" dirty="0" err="1"/>
              <a:t>int</a:t>
            </a:r>
            <a:r>
              <a:rPr lang="en-US" dirty="0"/>
              <a:t>, and </a:t>
            </a:r>
            <a:r>
              <a:rPr lang="en-US" i="1" dirty="0"/>
              <a:t>float</a:t>
            </a:r>
            <a:r>
              <a:rPr lang="en-US" dirty="0"/>
              <a:t> (strings, integers, and decimals)</a:t>
            </a:r>
          </a:p>
          <a:p>
            <a:r>
              <a:rPr lang="en-US" dirty="0"/>
              <a:t>Examples:</a:t>
            </a:r>
          </a:p>
          <a:p>
            <a:r>
              <a:rPr lang="en-US" dirty="0"/>
              <a:t>'hello' (string, known to python as </a:t>
            </a:r>
            <a:r>
              <a:rPr lang="en-US" i="1" dirty="0" err="1"/>
              <a:t>str</a:t>
            </a:r>
            <a:r>
              <a:rPr lang="en-US" dirty="0"/>
              <a:t>)</a:t>
            </a:r>
          </a:p>
          <a:p>
            <a:r>
              <a:rPr lang="en-US" dirty="0"/>
              <a:t>52 (integer, known to python as </a:t>
            </a:r>
            <a:r>
              <a:rPr lang="en-US" i="1" dirty="0" err="1"/>
              <a:t>int</a:t>
            </a:r>
            <a:r>
              <a:rPr lang="en-US" dirty="0"/>
              <a:t>)</a:t>
            </a:r>
          </a:p>
          <a:p>
            <a:r>
              <a:rPr lang="en-US" dirty="0"/>
              <a:t>35.4 (decimal, known to python as </a:t>
            </a:r>
            <a:r>
              <a:rPr lang="en-US" i="1" dirty="0"/>
              <a:t>float</a:t>
            </a:r>
            <a:r>
              <a:rPr lang="en-US" dirty="0"/>
              <a:t>)</a:t>
            </a:r>
          </a:p>
          <a:p>
            <a:r>
              <a:rPr lang="en-US" dirty="0"/>
              <a:t>Python automatically guesses each information type and has certain operations it can do on it.</a:t>
            </a:r>
          </a:p>
          <a:p>
            <a:r>
              <a:rPr lang="en-US" dirty="0"/>
              <a:t>Information is stored in variables using an “=” sign. From then on, when you type the variable, python retrieves the value.</a:t>
            </a:r>
          </a:p>
        </p:txBody>
      </p:sp>
    </p:spTree>
    <p:extLst>
      <p:ext uri="{BB962C8B-B14F-4D97-AF65-F5344CB8AC3E}">
        <p14:creationId xmlns:p14="http://schemas.microsoft.com/office/powerpoint/2010/main" val="184174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87718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6917" y="274638"/>
            <a:ext cx="8498415" cy="1143000"/>
          </a:xfrm>
        </p:spPr>
        <p:txBody>
          <a:bodyPr>
            <a:normAutofit fontScale="90000"/>
          </a:bodyPr>
          <a:lstStyle/>
          <a:p>
            <a:r>
              <a:rPr lang="en-US" dirty="0"/>
              <a:t>Things you can do with </a:t>
            </a:r>
            <a:r>
              <a:rPr lang="en-US" i="1" dirty="0" err="1"/>
              <a:t>int</a:t>
            </a:r>
            <a:r>
              <a:rPr lang="en-US" dirty="0"/>
              <a:t>, </a:t>
            </a:r>
            <a:r>
              <a:rPr lang="en-US" i="1" dirty="0" err="1"/>
              <a:t>str</a:t>
            </a:r>
            <a:r>
              <a:rPr lang="en-US" dirty="0"/>
              <a:t>, and </a:t>
            </a:r>
            <a:r>
              <a:rPr lang="en-US" i="1" dirty="0"/>
              <a:t>float</a:t>
            </a:r>
            <a:r>
              <a:rPr lang="en-US" dirty="0"/>
              <a:t/>
            </a:r>
            <a:br>
              <a:rPr lang="en-US" dirty="0"/>
            </a:br>
            <a:endParaRPr lang="en-US" dirty="0"/>
          </a:p>
        </p:txBody>
      </p:sp>
      <p:sp>
        <p:nvSpPr>
          <p:cNvPr id="4" name="Content Placeholder 3"/>
          <p:cNvSpPr>
            <a:spLocks noGrp="1"/>
          </p:cNvSpPr>
          <p:nvPr>
            <p:ph idx="1"/>
          </p:nvPr>
        </p:nvSpPr>
        <p:spPr>
          <a:xfrm>
            <a:off x="457200" y="1047750"/>
            <a:ext cx="8229600" cy="5715000"/>
          </a:xfrm>
        </p:spPr>
        <p:txBody>
          <a:bodyPr>
            <a:normAutofit fontScale="77500" lnSpcReduction="20000"/>
          </a:bodyPr>
          <a:lstStyle/>
          <a:p>
            <a:r>
              <a:rPr lang="en-US" dirty="0" smtClean="0"/>
              <a:t>Integers</a:t>
            </a:r>
            <a:r>
              <a:rPr lang="en-US" dirty="0"/>
              <a:t>:</a:t>
            </a:r>
          </a:p>
          <a:p>
            <a:pPr lvl="1"/>
            <a:r>
              <a:rPr lang="en-US" dirty="0"/>
              <a:t>Add, subtract, multiply, divide, take exponents, compute remainders, sort numbers by size, anything mathematical, results will always be integers (explains division problem from Exercises 1)</a:t>
            </a:r>
          </a:p>
          <a:p>
            <a:r>
              <a:rPr lang="en-US" dirty="0"/>
              <a:t>Floats:</a:t>
            </a:r>
          </a:p>
          <a:p>
            <a:pPr lvl="1"/>
            <a:r>
              <a:rPr lang="en-US" dirty="0"/>
              <a:t>Same as integers, but results will be decimals (python recognizes the decimal point)</a:t>
            </a:r>
          </a:p>
          <a:p>
            <a:r>
              <a:rPr lang="en-US" dirty="0"/>
              <a:t>Strings:</a:t>
            </a:r>
          </a:p>
          <a:p>
            <a:pPr lvl="1"/>
            <a:r>
              <a:rPr lang="en-US" dirty="0"/>
              <a:t>In programming, a string is a series of letters. A sentence in </a:t>
            </a:r>
            <a:r>
              <a:rPr lang="en-US" dirty="0" smtClean="0"/>
              <a:t>English </a:t>
            </a:r>
            <a:r>
              <a:rPr lang="en-US" dirty="0"/>
              <a:t>would be an example (python recognizes the quotes).</a:t>
            </a:r>
          </a:p>
          <a:p>
            <a:pPr lvl="1"/>
            <a:r>
              <a:rPr lang="en-US" dirty="0"/>
              <a:t>Strings can concatenate two strings into a bigger one (like DNA), grab parts of strings, insert extra letters on the end of strings,	change parts of a string into something else (like translating cDNA), sort things alphabetically, reverse strings, and much more</a:t>
            </a:r>
          </a:p>
          <a:p>
            <a:r>
              <a:rPr lang="en-US" dirty="0"/>
              <a:t>Try Exercises 2</a:t>
            </a:r>
          </a:p>
          <a:p>
            <a:endParaRPr lang="en-US" dirty="0"/>
          </a:p>
          <a:p>
            <a:endParaRPr lang="en-US" dirty="0"/>
          </a:p>
        </p:txBody>
      </p:sp>
    </p:spTree>
    <p:extLst>
      <p:ext uri="{BB962C8B-B14F-4D97-AF65-F5344CB8AC3E}">
        <p14:creationId xmlns:p14="http://schemas.microsoft.com/office/powerpoint/2010/main" val="2412785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2 </a:t>
            </a:r>
            <a:r>
              <a:rPr lang="en-US" dirty="0" smtClean="0"/>
              <a:t>conclusions</a:t>
            </a:r>
            <a:endParaRPr lang="en-US" dirty="0"/>
          </a:p>
        </p:txBody>
      </p:sp>
      <p:sp>
        <p:nvSpPr>
          <p:cNvPr id="3" name="Content Placeholder 2"/>
          <p:cNvSpPr>
            <a:spLocks noGrp="1"/>
          </p:cNvSpPr>
          <p:nvPr>
            <p:ph idx="1"/>
          </p:nvPr>
        </p:nvSpPr>
        <p:spPr>
          <a:xfrm>
            <a:off x="457200" y="1600200"/>
            <a:ext cx="8229600" cy="5014383"/>
          </a:xfrm>
        </p:spPr>
        <p:txBody>
          <a:bodyPr>
            <a:normAutofit fontScale="70000" lnSpcReduction="20000"/>
          </a:bodyPr>
          <a:lstStyle/>
          <a:p>
            <a:r>
              <a:rPr lang="en-US" dirty="0" smtClean="0"/>
              <a:t>Data types </a:t>
            </a:r>
            <a:r>
              <a:rPr lang="en-US" dirty="0"/>
              <a:t>can sometimes be converted between each other, allowing formerly impossible operations to be performed</a:t>
            </a:r>
          </a:p>
          <a:p>
            <a:r>
              <a:rPr lang="en-US" dirty="0"/>
              <a:t>When math is done involving both a decimal and an integer, the result will be a decimal</a:t>
            </a:r>
          </a:p>
          <a:p>
            <a:r>
              <a:rPr lang="en-US" dirty="0" smtClean="0"/>
              <a:t>A </a:t>
            </a:r>
            <a:r>
              <a:rPr lang="en-US" dirty="0"/>
              <a:t>variable name can't start with a number or be anything that already has an intrinsic meaning to python (like an '=' sign, the addition sign, the quote symbol, or anything else that python already understands)</a:t>
            </a:r>
          </a:p>
          <a:p>
            <a:r>
              <a:rPr lang="en-US" dirty="0"/>
              <a:t>Variables that have been assigned to data take on the properties of the data they have in them (addition of two variables that have numbers assigned is different from addition of two variables holding </a:t>
            </a:r>
            <a:r>
              <a:rPr lang="en-US" dirty="0" smtClean="0"/>
              <a:t>strings)</a:t>
            </a:r>
            <a:endParaRPr lang="en-US" dirty="0"/>
          </a:p>
          <a:p>
            <a:r>
              <a:rPr lang="en-US" dirty="0"/>
              <a:t>Variables can be reassigned to different values and </a:t>
            </a:r>
            <a:r>
              <a:rPr lang="en-US" dirty="0" smtClean="0"/>
              <a:t>data types</a:t>
            </a:r>
            <a:r>
              <a:rPr lang="en-US" dirty="0"/>
              <a:t>, but can't be used without being initially assigned to a value. Be careful not to confuse strings and variables!</a:t>
            </a:r>
          </a:p>
        </p:txBody>
      </p:sp>
    </p:spTree>
    <p:extLst>
      <p:ext uri="{BB962C8B-B14F-4D97-AF65-F5344CB8AC3E}">
        <p14:creationId xmlns:p14="http://schemas.microsoft.com/office/powerpoint/2010/main" val="378430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Logic</a:t>
            </a:r>
          </a:p>
        </p:txBody>
      </p:sp>
      <p:sp>
        <p:nvSpPr>
          <p:cNvPr id="4" name="Content Placeholder 3"/>
          <p:cNvSpPr>
            <a:spLocks noGrp="1"/>
          </p:cNvSpPr>
          <p:nvPr>
            <p:ph idx="1"/>
          </p:nvPr>
        </p:nvSpPr>
        <p:spPr/>
        <p:txBody>
          <a:bodyPr/>
          <a:lstStyle/>
          <a:p>
            <a:r>
              <a:rPr lang="en-US" dirty="0" smtClean="0"/>
              <a:t>Python </a:t>
            </a:r>
            <a:r>
              <a:rPr lang="en-US" dirty="0"/>
              <a:t>knows &lt;, &gt;, ==, !=, and other tests</a:t>
            </a:r>
          </a:p>
          <a:p>
            <a:r>
              <a:rPr lang="en-US" dirty="0"/>
              <a:t>Strings and numbers can be compared and strings can even be compared to numbers</a:t>
            </a:r>
          </a:p>
          <a:p>
            <a:r>
              <a:rPr lang="en-US" dirty="0"/>
              <a:t>Logic operators can be combined with 'and' and with 'or'</a:t>
            </a:r>
          </a:p>
          <a:p>
            <a:r>
              <a:rPr lang="en-US" dirty="0"/>
              <a:t>You can even test whether some sequence is found within another sequence.</a:t>
            </a:r>
          </a:p>
          <a:p>
            <a:endParaRPr lang="en-US" dirty="0"/>
          </a:p>
        </p:txBody>
      </p:sp>
    </p:spTree>
    <p:extLst>
      <p:ext uri="{BB962C8B-B14F-4D97-AF65-F5344CB8AC3E}">
        <p14:creationId xmlns:p14="http://schemas.microsoft.com/office/powerpoint/2010/main" val="206458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Conditionals</a:t>
            </a:r>
          </a:p>
        </p:txBody>
      </p:sp>
      <p:sp>
        <p:nvSpPr>
          <p:cNvPr id="4" name="Content Placeholder 3"/>
          <p:cNvSpPr>
            <a:spLocks noGrp="1"/>
          </p:cNvSpPr>
          <p:nvPr>
            <p:ph idx="1"/>
          </p:nvPr>
        </p:nvSpPr>
        <p:spPr/>
        <p:txBody>
          <a:bodyPr>
            <a:normAutofit fontScale="85000" lnSpcReduction="20000"/>
          </a:bodyPr>
          <a:lstStyle/>
          <a:p>
            <a:r>
              <a:rPr lang="en-US" dirty="0"/>
              <a:t>Test whether </a:t>
            </a:r>
            <a:r>
              <a:rPr lang="en-US" dirty="0" smtClean="0"/>
              <a:t>some expression evaluates to </a:t>
            </a:r>
            <a:r>
              <a:rPr lang="en-US" i="1" dirty="0" smtClean="0"/>
              <a:t>True</a:t>
            </a:r>
            <a:endParaRPr lang="en-US" dirty="0"/>
          </a:p>
          <a:p>
            <a:r>
              <a:rPr lang="en-US" dirty="0"/>
              <a:t>Conditional statement starts with '</a:t>
            </a:r>
            <a:r>
              <a:rPr lang="en-US" i="1" dirty="0"/>
              <a:t>if</a:t>
            </a:r>
            <a:r>
              <a:rPr lang="en-US" dirty="0"/>
              <a:t>' followed by the thing to test followed by a ':' symbol</a:t>
            </a:r>
          </a:p>
          <a:p>
            <a:r>
              <a:rPr lang="en-US" dirty="0"/>
              <a:t>Execute conditional commands only when the thing to test is </a:t>
            </a:r>
            <a:r>
              <a:rPr lang="en-US" i="1" dirty="0" smtClean="0"/>
              <a:t>True</a:t>
            </a:r>
            <a:endParaRPr lang="en-US" i="1" dirty="0"/>
          </a:p>
          <a:p>
            <a:r>
              <a:rPr lang="en-US" dirty="0"/>
              <a:t>Conditional commands are indented under the conditional statement</a:t>
            </a:r>
          </a:p>
          <a:p>
            <a:r>
              <a:rPr lang="en-US" dirty="0"/>
              <a:t>First </a:t>
            </a:r>
            <a:r>
              <a:rPr lang="en-US" dirty="0" err="1"/>
              <a:t>unindented</a:t>
            </a:r>
            <a:r>
              <a:rPr lang="en-US" dirty="0"/>
              <a:t> line after the ':' is where normal code resumes (that happens regardless of the conditional)</a:t>
            </a:r>
          </a:p>
          <a:p>
            <a:r>
              <a:rPr lang="en-US" dirty="0"/>
              <a:t>If the conditional is not </a:t>
            </a:r>
            <a:r>
              <a:rPr lang="en-US" i="1" dirty="0" smtClean="0"/>
              <a:t>True</a:t>
            </a:r>
            <a:r>
              <a:rPr lang="en-US" dirty="0"/>
              <a:t>, an '</a:t>
            </a:r>
            <a:r>
              <a:rPr lang="en-US" i="1" dirty="0"/>
              <a:t>else</a:t>
            </a:r>
            <a:r>
              <a:rPr lang="en-US" dirty="0"/>
              <a:t>' statement can have its own commands that execute</a:t>
            </a:r>
          </a:p>
        </p:txBody>
      </p:sp>
    </p:spTree>
    <p:extLst>
      <p:ext uri="{BB962C8B-B14F-4D97-AF65-F5344CB8AC3E}">
        <p14:creationId xmlns:p14="http://schemas.microsoft.com/office/powerpoint/2010/main" val="1854425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lstStyle/>
          <a:p>
            <a:r>
              <a:rPr lang="en-US" dirty="0"/>
              <a:t>Lists</a:t>
            </a:r>
          </a:p>
          <a:p>
            <a:r>
              <a:rPr lang="en-US" dirty="0"/>
              <a:t>Simple iteration</a:t>
            </a:r>
          </a:p>
          <a:p>
            <a:r>
              <a:rPr lang="en-US" dirty="0"/>
              <a:t>Splitting and sorting</a:t>
            </a:r>
          </a:p>
          <a:p>
            <a:endParaRPr lang="en-US" dirty="0"/>
          </a:p>
        </p:txBody>
      </p:sp>
    </p:spTree>
    <p:extLst>
      <p:ext uri="{BB962C8B-B14F-4D97-AF65-F5344CB8AC3E}">
        <p14:creationId xmlns:p14="http://schemas.microsoft.com/office/powerpoint/2010/main" val="4252421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from last </a:t>
            </a:r>
            <a:r>
              <a:rPr lang="en-US" dirty="0" smtClean="0"/>
              <a:t>time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t>
            </a:r>
            <a:r>
              <a:rPr lang="en-US" dirty="0"/>
              <a:t>are 3 basic types in python: </a:t>
            </a:r>
            <a:r>
              <a:rPr lang="en-US" i="1" dirty="0" err="1"/>
              <a:t>int</a:t>
            </a:r>
            <a:r>
              <a:rPr lang="en-US" dirty="0"/>
              <a:t>, </a:t>
            </a:r>
            <a:r>
              <a:rPr lang="en-US" i="1" dirty="0" err="1"/>
              <a:t>str</a:t>
            </a:r>
            <a:r>
              <a:rPr lang="en-US" dirty="0"/>
              <a:t>, and </a:t>
            </a:r>
            <a:r>
              <a:rPr lang="en-US" i="1" dirty="0"/>
              <a:t>float</a:t>
            </a:r>
          </a:p>
          <a:p>
            <a:r>
              <a:rPr lang="en-US" dirty="0"/>
              <a:t>Each </a:t>
            </a:r>
            <a:r>
              <a:rPr lang="en-US" dirty="0" smtClean="0"/>
              <a:t>data type </a:t>
            </a:r>
            <a:r>
              <a:rPr lang="en-US" dirty="0"/>
              <a:t>has intrinsic operations that can be </a:t>
            </a:r>
            <a:r>
              <a:rPr lang="en-US" dirty="0" smtClean="0"/>
              <a:t>performed on them, </a:t>
            </a:r>
            <a:r>
              <a:rPr lang="en-US" dirty="0"/>
              <a:t>and </a:t>
            </a:r>
            <a:r>
              <a:rPr lang="en-US" dirty="0" smtClean="0"/>
              <a:t>type-specific interpretations </a:t>
            </a:r>
            <a:r>
              <a:rPr lang="en-US" dirty="0"/>
              <a:t>of common operators like '+' and '/'</a:t>
            </a:r>
          </a:p>
          <a:p>
            <a:r>
              <a:rPr lang="en-US" dirty="0" smtClean="0"/>
              <a:t>Variables </a:t>
            </a:r>
            <a:r>
              <a:rPr lang="en-US" dirty="0"/>
              <a:t>can be used to store values, and </a:t>
            </a:r>
            <a:r>
              <a:rPr lang="en-US" dirty="0" smtClean="0"/>
              <a:t>they take </a:t>
            </a:r>
            <a:r>
              <a:rPr lang="en-US" dirty="0"/>
              <a:t>on the properties of the stored value</a:t>
            </a:r>
          </a:p>
          <a:p>
            <a:r>
              <a:rPr lang="en-US" dirty="0" smtClean="0"/>
              <a:t>Conditionals </a:t>
            </a:r>
            <a:r>
              <a:rPr lang="en-US" dirty="0"/>
              <a:t>can be tested in the context of '</a:t>
            </a:r>
            <a:r>
              <a:rPr lang="en-US" i="1" dirty="0"/>
              <a:t>if</a:t>
            </a:r>
            <a:r>
              <a:rPr lang="en-US" dirty="0"/>
              <a:t>' statements</a:t>
            </a:r>
          </a:p>
          <a:p>
            <a:r>
              <a:rPr lang="en-US" dirty="0"/>
              <a:t>Try the review exercises</a:t>
            </a:r>
          </a:p>
        </p:txBody>
      </p:sp>
    </p:spTree>
    <p:extLst>
      <p:ext uri="{BB962C8B-B14F-4D97-AF65-F5344CB8AC3E}">
        <p14:creationId xmlns:p14="http://schemas.microsoft.com/office/powerpoint/2010/main" val="326039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Slice </a:t>
            </a:r>
            <a:r>
              <a:rPr lang="en-US" dirty="0" smtClean="0"/>
              <a:t>notation</a:t>
            </a:r>
            <a:endParaRPr lang="en-US" dirty="0"/>
          </a:p>
        </p:txBody>
      </p:sp>
      <p:sp>
        <p:nvSpPr>
          <p:cNvPr id="3" name="Content Placeholder 2"/>
          <p:cNvSpPr>
            <a:spLocks noGrp="1"/>
          </p:cNvSpPr>
          <p:nvPr>
            <p:ph idx="1"/>
          </p:nvPr>
        </p:nvSpPr>
        <p:spPr>
          <a:xfrm>
            <a:off x="351370" y="1291167"/>
            <a:ext cx="8528050" cy="5344583"/>
          </a:xfrm>
        </p:spPr>
        <p:txBody>
          <a:bodyPr>
            <a:normAutofit fontScale="70000" lnSpcReduction="20000"/>
          </a:bodyPr>
          <a:lstStyle/>
          <a:p>
            <a:r>
              <a:rPr lang="en-US" dirty="0" smtClean="0"/>
              <a:t>Every character in </a:t>
            </a:r>
            <a:r>
              <a:rPr lang="en-US" dirty="0"/>
              <a:t>a string </a:t>
            </a:r>
            <a:r>
              <a:rPr lang="en-US" dirty="0" smtClean="0"/>
              <a:t>has a position</a:t>
            </a:r>
            <a:endParaRPr lang="en-US" dirty="0"/>
          </a:p>
          <a:p>
            <a:r>
              <a:rPr lang="en-US" dirty="0" smtClean="0"/>
              <a:t>“</a:t>
            </a:r>
            <a:r>
              <a:rPr lang="en-US" dirty="0"/>
              <a:t>0” is </a:t>
            </a:r>
            <a:r>
              <a:rPr lang="en-US" dirty="0" smtClean="0"/>
              <a:t>the first position, </a:t>
            </a:r>
            <a:r>
              <a:rPr lang="en-US" dirty="0"/>
              <a:t>and </a:t>
            </a:r>
            <a:r>
              <a:rPr lang="en-US" dirty="0" smtClean="0"/>
              <a:t>characters are </a:t>
            </a:r>
            <a:r>
              <a:rPr lang="en-US" dirty="0"/>
              <a:t>numbered sequentially</a:t>
            </a:r>
          </a:p>
          <a:p>
            <a:r>
              <a:rPr lang="en-US" dirty="0" smtClean="0"/>
              <a:t>To </a:t>
            </a:r>
            <a:r>
              <a:rPr lang="en-US" dirty="0"/>
              <a:t>get a single </a:t>
            </a:r>
            <a:r>
              <a:rPr lang="en-US" dirty="0" smtClean="0"/>
              <a:t>character </a:t>
            </a:r>
            <a:r>
              <a:rPr lang="en-US" dirty="0"/>
              <a:t>from a string (either stored as a variable or as a literal string in quotes), </a:t>
            </a:r>
            <a:r>
              <a:rPr lang="en-US" dirty="0" smtClean="0"/>
              <a:t>the notation is</a:t>
            </a:r>
            <a:r>
              <a:rPr lang="en-US" dirty="0"/>
              <a:t>: </a:t>
            </a:r>
            <a:r>
              <a:rPr lang="en-US" i="1" dirty="0" err="1" smtClean="0"/>
              <a:t>str</a:t>
            </a:r>
            <a:r>
              <a:rPr lang="en-US" dirty="0" smtClean="0"/>
              <a:t>[position]</a:t>
            </a:r>
          </a:p>
          <a:p>
            <a:pPr marL="0" indent="0">
              <a:buNone/>
            </a:pPr>
            <a:endParaRPr lang="en-US" dirty="0" smtClean="0"/>
          </a:p>
          <a:p>
            <a:pPr lvl="1"/>
            <a:r>
              <a:rPr lang="en-US" dirty="0" smtClean="0"/>
              <a:t>ex</a:t>
            </a:r>
            <a:r>
              <a:rPr lang="en-US" dirty="0"/>
              <a:t>. 'ACG'[0] returns 'A', 'ACG'[1] returns </a:t>
            </a:r>
            <a:r>
              <a:rPr lang="en-US" dirty="0" smtClean="0"/>
              <a:t>‘C’</a:t>
            </a:r>
          </a:p>
          <a:p>
            <a:pPr marL="0" indent="0">
              <a:buNone/>
            </a:pPr>
            <a:endParaRPr lang="en-US" dirty="0"/>
          </a:p>
          <a:p>
            <a:r>
              <a:rPr lang="en-US" dirty="0" smtClean="0"/>
              <a:t>To </a:t>
            </a:r>
            <a:r>
              <a:rPr lang="en-US" dirty="0"/>
              <a:t>get multiple </a:t>
            </a:r>
            <a:r>
              <a:rPr lang="en-US" dirty="0" smtClean="0"/>
              <a:t>character, the notation </a:t>
            </a:r>
            <a:r>
              <a:rPr lang="en-US" dirty="0"/>
              <a:t>is: </a:t>
            </a:r>
            <a:r>
              <a:rPr lang="en-US" i="1" dirty="0" err="1" smtClean="0"/>
              <a:t>str</a:t>
            </a:r>
            <a:r>
              <a:rPr lang="en-US" dirty="0" smtClean="0"/>
              <a:t>[</a:t>
            </a:r>
            <a:r>
              <a:rPr lang="en-US" dirty="0" err="1"/>
              <a:t>x:y</a:t>
            </a:r>
            <a:r>
              <a:rPr lang="en-US" dirty="0"/>
              <a:t>] where x is the first </a:t>
            </a:r>
            <a:r>
              <a:rPr lang="en-US" dirty="0" smtClean="0"/>
              <a:t>character </a:t>
            </a:r>
            <a:r>
              <a:rPr lang="en-US" dirty="0"/>
              <a:t>to grab and y is the </a:t>
            </a:r>
            <a:r>
              <a:rPr lang="en-US" dirty="0" smtClean="0"/>
              <a:t>position </a:t>
            </a:r>
            <a:r>
              <a:rPr lang="en-US" dirty="0"/>
              <a:t>after the </a:t>
            </a:r>
            <a:r>
              <a:rPr lang="en-US" dirty="0" smtClean="0"/>
              <a:t>last character to </a:t>
            </a:r>
            <a:r>
              <a:rPr lang="en-US" dirty="0"/>
              <a:t>be grabbed </a:t>
            </a:r>
            <a:endParaRPr lang="en-US" dirty="0" smtClean="0"/>
          </a:p>
          <a:p>
            <a:endParaRPr lang="en-US" dirty="0"/>
          </a:p>
          <a:p>
            <a:pPr lvl="1"/>
            <a:r>
              <a:rPr lang="en-US" dirty="0" smtClean="0"/>
              <a:t>ex. '</a:t>
            </a:r>
            <a:r>
              <a:rPr lang="en-US" dirty="0"/>
              <a:t>ACG'[0:1] returns 'A', ACG'[0:2] returns '</a:t>
            </a:r>
            <a:r>
              <a:rPr lang="en-US" dirty="0" smtClean="0"/>
              <a:t>AC’</a:t>
            </a:r>
          </a:p>
          <a:p>
            <a:pPr lvl="1"/>
            <a:r>
              <a:rPr lang="en-US" dirty="0" smtClean="0"/>
              <a:t>'</a:t>
            </a:r>
            <a:r>
              <a:rPr lang="en-US" dirty="0"/>
              <a:t>ACG'[3] is impossible but 'ACG'[2:3] returns '</a:t>
            </a:r>
            <a:r>
              <a:rPr lang="en-US" dirty="0" smtClean="0"/>
              <a:t>G’</a:t>
            </a:r>
          </a:p>
          <a:p>
            <a:pPr lvl="1"/>
            <a:r>
              <a:rPr lang="en-US" dirty="0" smtClean="0"/>
              <a:t>if </a:t>
            </a:r>
            <a:r>
              <a:rPr lang="en-US" dirty="0"/>
              <a:t>x='ACG', x[0:2] x[0], and x[0:1] would also </a:t>
            </a:r>
            <a:r>
              <a:rPr lang="en-US" dirty="0" smtClean="0"/>
              <a:t>work</a:t>
            </a:r>
            <a:endParaRPr lang="en-US" dirty="0"/>
          </a:p>
        </p:txBody>
      </p:sp>
    </p:spTree>
    <p:extLst>
      <p:ext uri="{BB962C8B-B14F-4D97-AF65-F5344CB8AC3E}">
        <p14:creationId xmlns:p14="http://schemas.microsoft.com/office/powerpoint/2010/main" val="3268097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Additional slice </a:t>
            </a:r>
            <a:r>
              <a:rPr lang="en-US" dirty="0" smtClean="0"/>
              <a:t>properties</a:t>
            </a:r>
            <a:endParaRPr lang="en-US" dirty="0"/>
          </a:p>
        </p:txBody>
      </p:sp>
      <p:sp>
        <p:nvSpPr>
          <p:cNvPr id="3" name="Content Placeholder 2"/>
          <p:cNvSpPr>
            <a:spLocks noGrp="1"/>
          </p:cNvSpPr>
          <p:nvPr>
            <p:ph idx="1"/>
          </p:nvPr>
        </p:nvSpPr>
        <p:spPr>
          <a:xfrm>
            <a:off x="457200" y="1417638"/>
            <a:ext cx="8229600" cy="5196945"/>
          </a:xfrm>
        </p:spPr>
        <p:txBody>
          <a:bodyPr>
            <a:normAutofit fontScale="77500" lnSpcReduction="20000"/>
          </a:bodyPr>
          <a:lstStyle/>
          <a:p>
            <a:r>
              <a:rPr lang="en-US" dirty="0" smtClean="0"/>
              <a:t>Leaving </a:t>
            </a:r>
            <a:r>
              <a:rPr lang="en-US" dirty="0"/>
              <a:t>off the first argument in a slice range defaults to position '</a:t>
            </a:r>
            <a:r>
              <a:rPr lang="en-US" dirty="0" smtClean="0"/>
              <a:t>0’</a:t>
            </a:r>
          </a:p>
          <a:p>
            <a:pPr marL="0" indent="0">
              <a:buNone/>
            </a:pPr>
            <a:endParaRPr lang="en-US" dirty="0"/>
          </a:p>
          <a:p>
            <a:pPr lvl="1"/>
            <a:r>
              <a:rPr lang="en-US" dirty="0" smtClean="0"/>
              <a:t>ex</a:t>
            </a:r>
            <a:r>
              <a:rPr lang="en-US" dirty="0"/>
              <a:t>. 'ACGT'[:3] returns '</a:t>
            </a:r>
            <a:r>
              <a:rPr lang="en-US" dirty="0" smtClean="0"/>
              <a:t>ACG’</a:t>
            </a:r>
          </a:p>
          <a:p>
            <a:pPr marL="457200" lvl="1" indent="0">
              <a:buNone/>
            </a:pPr>
            <a:endParaRPr lang="en-US" dirty="0" smtClean="0"/>
          </a:p>
          <a:p>
            <a:r>
              <a:rPr lang="en-US" dirty="0" smtClean="0"/>
              <a:t>Leaving </a:t>
            </a:r>
            <a:r>
              <a:rPr lang="en-US" dirty="0"/>
              <a:t>off the second argument in a slice range defaults to the last </a:t>
            </a:r>
            <a:r>
              <a:rPr lang="en-US" dirty="0" smtClean="0"/>
              <a:t>position</a:t>
            </a:r>
          </a:p>
          <a:p>
            <a:pPr marL="0" indent="0">
              <a:buNone/>
            </a:pPr>
            <a:endParaRPr lang="en-US" dirty="0"/>
          </a:p>
          <a:p>
            <a:pPr lvl="1"/>
            <a:r>
              <a:rPr lang="en-US" dirty="0" smtClean="0"/>
              <a:t>ex</a:t>
            </a:r>
            <a:r>
              <a:rPr lang="en-US" dirty="0"/>
              <a:t>. 'ACGT'[1:] returns '</a:t>
            </a:r>
            <a:r>
              <a:rPr lang="en-US" dirty="0" smtClean="0"/>
              <a:t>CGT’</a:t>
            </a:r>
          </a:p>
          <a:p>
            <a:pPr marL="457200" lvl="1" indent="0">
              <a:buNone/>
            </a:pPr>
            <a:endParaRPr lang="en-US" dirty="0"/>
          </a:p>
          <a:p>
            <a:r>
              <a:rPr lang="en-US" dirty="0"/>
              <a:t>Negative arguments in slice notation count from the </a:t>
            </a:r>
            <a:r>
              <a:rPr lang="en-US" dirty="0" smtClean="0"/>
              <a:t>end</a:t>
            </a:r>
          </a:p>
          <a:p>
            <a:endParaRPr lang="en-US" dirty="0"/>
          </a:p>
          <a:p>
            <a:pPr lvl="1"/>
            <a:r>
              <a:rPr lang="en-US" dirty="0" smtClean="0"/>
              <a:t>ex</a:t>
            </a:r>
            <a:r>
              <a:rPr lang="en-US" dirty="0"/>
              <a:t>. 'ACGT'[-1:] returns '</a:t>
            </a:r>
            <a:r>
              <a:rPr lang="en-US" dirty="0" smtClean="0"/>
              <a:t>T’</a:t>
            </a:r>
          </a:p>
          <a:p>
            <a:pPr lvl="1"/>
            <a:r>
              <a:rPr lang="en-US" dirty="0" smtClean="0"/>
              <a:t> '</a:t>
            </a:r>
            <a:r>
              <a:rPr lang="en-US" dirty="0"/>
              <a:t>ACGT'[:-1] returns 'ACG'</a:t>
            </a:r>
            <a:endParaRPr lang="en-US" dirty="0"/>
          </a:p>
        </p:txBody>
      </p:sp>
    </p:spTree>
    <p:extLst>
      <p:ext uri="{BB962C8B-B14F-4D97-AF65-F5344CB8AC3E}">
        <p14:creationId xmlns:p14="http://schemas.microsoft.com/office/powerpoint/2010/main" val="1063933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Nested </a:t>
            </a:r>
            <a:r>
              <a:rPr lang="en-US" dirty="0" smtClean="0"/>
              <a:t>slice notation</a:t>
            </a:r>
            <a:endParaRPr lang="en-US" dirty="0"/>
          </a:p>
        </p:txBody>
      </p:sp>
      <p:sp>
        <p:nvSpPr>
          <p:cNvPr id="3" name="Content Placeholder 2"/>
          <p:cNvSpPr>
            <a:spLocks noGrp="1"/>
          </p:cNvSpPr>
          <p:nvPr>
            <p:ph idx="1"/>
          </p:nvPr>
        </p:nvSpPr>
        <p:spPr/>
        <p:txBody>
          <a:bodyPr/>
          <a:lstStyle/>
          <a:p>
            <a:r>
              <a:rPr lang="en-US" dirty="0" smtClean="0"/>
              <a:t>Slices </a:t>
            </a:r>
            <a:r>
              <a:rPr lang="en-US" dirty="0"/>
              <a:t>that return </a:t>
            </a:r>
            <a:r>
              <a:rPr lang="en-US" dirty="0" smtClean="0"/>
              <a:t>“sliceable” </a:t>
            </a:r>
            <a:r>
              <a:rPr lang="en-US" dirty="0"/>
              <a:t>things can be sliced again</a:t>
            </a:r>
            <a:r>
              <a:rPr lang="en-US" dirty="0" smtClean="0"/>
              <a:t>.</a:t>
            </a:r>
          </a:p>
          <a:p>
            <a:endParaRPr lang="en-US" dirty="0"/>
          </a:p>
          <a:p>
            <a:pPr lvl="1"/>
            <a:r>
              <a:rPr lang="en-US" dirty="0"/>
              <a:t>Ex. 'ACGT'[1:3][0] returns 'C' Try Exercises 4!</a:t>
            </a:r>
            <a:endParaRPr lang="en-US" dirty="0"/>
          </a:p>
        </p:txBody>
      </p:sp>
    </p:spTree>
    <p:extLst>
      <p:ext uri="{BB962C8B-B14F-4D97-AF65-F5344CB8AC3E}">
        <p14:creationId xmlns:p14="http://schemas.microsoft.com/office/powerpoint/2010/main" val="2095187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4 </a:t>
            </a:r>
            <a:r>
              <a:rPr lang="en-US" dirty="0" smtClean="0"/>
              <a:t>review</a:t>
            </a:r>
            <a:endParaRPr lang="en-US" dirty="0"/>
          </a:p>
        </p:txBody>
      </p:sp>
      <p:sp>
        <p:nvSpPr>
          <p:cNvPr id="3" name="Content Placeholder 2"/>
          <p:cNvSpPr>
            <a:spLocks noGrp="1"/>
          </p:cNvSpPr>
          <p:nvPr>
            <p:ph idx="1"/>
          </p:nvPr>
        </p:nvSpPr>
        <p:spPr/>
        <p:txBody>
          <a:bodyPr>
            <a:normAutofit lnSpcReduction="10000"/>
          </a:bodyPr>
          <a:lstStyle/>
          <a:p>
            <a:r>
              <a:rPr lang="en-US" dirty="0" smtClean="0"/>
              <a:t>Any </a:t>
            </a:r>
            <a:r>
              <a:rPr lang="en-US" dirty="0"/>
              <a:t>portion of a string can be retrieved with slice indices</a:t>
            </a:r>
          </a:p>
          <a:p>
            <a:r>
              <a:rPr lang="en-US" dirty="0"/>
              <a:t>If you know you want to exclude the last </a:t>
            </a:r>
            <a:r>
              <a:rPr lang="en-US" i="1" dirty="0" smtClean="0"/>
              <a:t>n</a:t>
            </a:r>
            <a:r>
              <a:rPr lang="en-US" dirty="0" smtClean="0"/>
              <a:t> </a:t>
            </a:r>
            <a:r>
              <a:rPr lang="en-US" dirty="0"/>
              <a:t>letters in something, or only retrieve the last </a:t>
            </a:r>
            <a:r>
              <a:rPr lang="en-US" i="1" dirty="0" smtClean="0"/>
              <a:t>n</a:t>
            </a:r>
            <a:r>
              <a:rPr lang="en-US" dirty="0" smtClean="0"/>
              <a:t> </a:t>
            </a:r>
            <a:r>
              <a:rPr lang="en-US" dirty="0"/>
              <a:t>letters in something, negative indices can be useful</a:t>
            </a:r>
          </a:p>
          <a:p>
            <a:r>
              <a:rPr lang="en-US" dirty="0"/>
              <a:t>Sometimes slice indices can be a </a:t>
            </a:r>
            <a:r>
              <a:rPr lang="en-US" dirty="0" smtClean="0"/>
              <a:t>pain as </a:t>
            </a:r>
            <a:r>
              <a:rPr lang="en-US" dirty="0"/>
              <a:t>you have to count out the exact start and end positions you want.</a:t>
            </a:r>
            <a:endParaRPr lang="en-US" dirty="0"/>
          </a:p>
        </p:txBody>
      </p:sp>
    </p:spTree>
    <p:extLst>
      <p:ext uri="{BB962C8B-B14F-4D97-AF65-F5344CB8AC3E}">
        <p14:creationId xmlns:p14="http://schemas.microsoft.com/office/powerpoint/2010/main" val="242937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Bioinformatics</a:t>
            </a:r>
            <a:endParaRPr lang="en-US" dirty="0"/>
          </a:p>
        </p:txBody>
      </p:sp>
      <p:grpSp>
        <p:nvGrpSpPr>
          <p:cNvPr id="7" name="Group 6"/>
          <p:cNvGrpSpPr/>
          <p:nvPr/>
        </p:nvGrpSpPr>
        <p:grpSpPr>
          <a:xfrm>
            <a:off x="1783851" y="1417638"/>
            <a:ext cx="5356344" cy="5033880"/>
            <a:chOff x="1654514" y="1417638"/>
            <a:chExt cx="5619487" cy="5075975"/>
          </a:xfrm>
        </p:grpSpPr>
        <p:sp>
          <p:nvSpPr>
            <p:cNvPr id="4" name="Oval 3"/>
            <p:cNvSpPr/>
            <p:nvPr/>
          </p:nvSpPr>
          <p:spPr>
            <a:xfrm>
              <a:off x="1654514" y="2447711"/>
              <a:ext cx="3280090" cy="3092691"/>
            </a:xfrm>
            <a:prstGeom prst="ellipse">
              <a:avLst/>
            </a:prstGeom>
            <a:gradFill>
              <a:gsLst>
                <a:gs pos="0">
                  <a:schemeClr val="accent6">
                    <a:tint val="100000"/>
                    <a:shade val="100000"/>
                    <a:satMod val="130000"/>
                    <a:alpha val="72000"/>
                  </a:schemeClr>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Gene names</a:t>
              </a:r>
            </a:p>
            <a:p>
              <a:pPr algn="ctr"/>
              <a:r>
                <a:rPr lang="en-US" dirty="0" smtClean="0"/>
                <a:t>Pathways</a:t>
              </a:r>
            </a:p>
            <a:p>
              <a:pPr algn="ctr"/>
              <a:r>
                <a:rPr lang="en-US" dirty="0" smtClean="0"/>
                <a:t>Genomic regions</a:t>
              </a:r>
            </a:p>
            <a:p>
              <a:pPr algn="ctr"/>
              <a:r>
                <a:rPr lang="en-US" dirty="0" smtClean="0"/>
                <a:t>Transcripts</a:t>
              </a:r>
            </a:p>
            <a:p>
              <a:pPr algn="ctr"/>
              <a:r>
                <a:rPr lang="en-US" dirty="0" smtClean="0"/>
                <a:t>Anything else</a:t>
              </a:r>
              <a:endParaRPr lang="en-US" dirty="0"/>
            </a:p>
          </p:txBody>
        </p:sp>
        <p:sp>
          <p:nvSpPr>
            <p:cNvPr id="5" name="Oval 4"/>
            <p:cNvSpPr/>
            <p:nvPr/>
          </p:nvSpPr>
          <p:spPr>
            <a:xfrm>
              <a:off x="3916305" y="1417638"/>
              <a:ext cx="3357696" cy="3082690"/>
            </a:xfrm>
            <a:prstGeom prst="ellipse">
              <a:avLst/>
            </a:prstGeom>
            <a:gradFill flip="none" rotWithShape="1">
              <a:gsLst>
                <a:gs pos="0">
                  <a:schemeClr val="accent1">
                    <a:tint val="100000"/>
                    <a:shade val="100000"/>
                    <a:satMod val="130000"/>
                    <a:alpha val="67000"/>
                  </a:schemeClr>
                </a:gs>
                <a:gs pos="100000">
                  <a:schemeClr val="accent1">
                    <a:tint val="50000"/>
                    <a:shade val="100000"/>
                    <a:satMod val="350000"/>
                    <a:alpha val="6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Different gene names</a:t>
              </a:r>
            </a:p>
            <a:p>
              <a:pPr algn="ctr"/>
              <a:r>
                <a:rPr lang="en-US" dirty="0" smtClean="0"/>
                <a:t>Other pathways</a:t>
              </a:r>
            </a:p>
            <a:p>
              <a:pPr algn="ctr"/>
              <a:r>
                <a:rPr lang="en-US" dirty="0" smtClean="0"/>
                <a:t>DNase footprints</a:t>
              </a:r>
            </a:p>
            <a:p>
              <a:pPr algn="ctr"/>
              <a:r>
                <a:rPr lang="en-US" dirty="0" smtClean="0"/>
                <a:t>RNA-Seq results</a:t>
              </a:r>
            </a:p>
            <a:p>
              <a:pPr algn="ctr"/>
              <a:r>
                <a:rPr lang="en-US" dirty="0" err="1" smtClean="0"/>
                <a:t>miRNA</a:t>
              </a:r>
              <a:r>
                <a:rPr lang="en-US" dirty="0" smtClean="0"/>
                <a:t> IDs</a:t>
              </a:r>
            </a:p>
            <a:p>
              <a:pPr algn="ctr"/>
              <a:r>
                <a:rPr lang="en-US" dirty="0" smtClean="0"/>
                <a:t>Anything else</a:t>
              </a:r>
              <a:endParaRPr lang="en-US" dirty="0"/>
            </a:p>
          </p:txBody>
        </p:sp>
        <p:sp>
          <p:nvSpPr>
            <p:cNvPr id="6" name="Oval 5"/>
            <p:cNvSpPr/>
            <p:nvPr/>
          </p:nvSpPr>
          <p:spPr>
            <a:xfrm>
              <a:off x="4098914" y="3853421"/>
              <a:ext cx="2850078" cy="2640192"/>
            </a:xfrm>
            <a:prstGeom prst="ellipse">
              <a:avLst/>
            </a:prstGeom>
            <a:gradFill>
              <a:gsLst>
                <a:gs pos="0">
                  <a:schemeClr val="accent4">
                    <a:tint val="100000"/>
                    <a:shade val="100000"/>
                    <a:satMod val="130000"/>
                    <a:alpha val="47000"/>
                  </a:schemeClr>
                </a:gs>
                <a:gs pos="100000">
                  <a:schemeClr val="accent4">
                    <a:tint val="50000"/>
                    <a:shade val="100000"/>
                    <a:satMod val="350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More intersections..</a:t>
              </a:r>
              <a:endParaRPr lang="en-US" dirty="0"/>
            </a:p>
          </p:txBody>
        </p:sp>
      </p:grpSp>
    </p:spTree>
    <p:extLst>
      <p:ext uri="{BB962C8B-B14F-4D97-AF65-F5344CB8AC3E}">
        <p14:creationId xmlns:p14="http://schemas.microsoft.com/office/powerpoint/2010/main" val="9260420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complicated </a:t>
            </a:r>
            <a:r>
              <a:rPr lang="en-US" dirty="0" smtClean="0"/>
              <a:t>variables</a:t>
            </a:r>
            <a:endParaRPr lang="en-US" dirty="0"/>
          </a:p>
        </p:txBody>
      </p:sp>
      <p:sp>
        <p:nvSpPr>
          <p:cNvPr id="3" name="Content Placeholder 2"/>
          <p:cNvSpPr>
            <a:spLocks noGrp="1"/>
          </p:cNvSpPr>
          <p:nvPr>
            <p:ph idx="1"/>
          </p:nvPr>
        </p:nvSpPr>
        <p:spPr>
          <a:xfrm>
            <a:off x="158750" y="1417638"/>
            <a:ext cx="8826500" cy="5345112"/>
          </a:xfrm>
        </p:spPr>
        <p:txBody>
          <a:bodyPr>
            <a:normAutofit fontScale="85000" lnSpcReduction="10000"/>
          </a:bodyPr>
          <a:lstStyle/>
          <a:p>
            <a:r>
              <a:rPr lang="en-US" dirty="0" smtClean="0"/>
              <a:t>Variables </a:t>
            </a:r>
            <a:r>
              <a:rPr lang="en-US" dirty="0"/>
              <a:t>can hold multiple </a:t>
            </a:r>
            <a:r>
              <a:rPr lang="en-US" dirty="0" smtClean="0"/>
              <a:t>items. </a:t>
            </a:r>
            <a:r>
              <a:rPr lang="en-US" dirty="0"/>
              <a:t>A variable that holds a string, for example, is holding multiple characters</a:t>
            </a:r>
          </a:p>
          <a:p>
            <a:r>
              <a:rPr lang="en-US" dirty="0"/>
              <a:t>Lists:</a:t>
            </a:r>
          </a:p>
          <a:p>
            <a:pPr lvl="1"/>
            <a:r>
              <a:rPr lang="en-US" dirty="0" smtClean="0"/>
              <a:t>can </a:t>
            </a:r>
            <a:r>
              <a:rPr lang="en-US" dirty="0"/>
              <a:t>hold </a:t>
            </a:r>
            <a:r>
              <a:rPr lang="en-US" i="1" dirty="0" err="1" smtClean="0"/>
              <a:t>int</a:t>
            </a:r>
            <a:r>
              <a:rPr lang="en-US" dirty="0" smtClean="0"/>
              <a:t>, </a:t>
            </a:r>
            <a:r>
              <a:rPr lang="en-US" i="1" dirty="0" err="1" smtClean="0"/>
              <a:t>str</a:t>
            </a:r>
            <a:r>
              <a:rPr lang="en-US" dirty="0" smtClean="0"/>
              <a:t>, </a:t>
            </a:r>
            <a:r>
              <a:rPr lang="en-US" i="1" dirty="0" smtClean="0"/>
              <a:t>float</a:t>
            </a:r>
            <a:r>
              <a:rPr lang="en-US" dirty="0" smtClean="0"/>
              <a:t>, </a:t>
            </a:r>
            <a:r>
              <a:rPr lang="en-US" dirty="0"/>
              <a:t>and even other </a:t>
            </a:r>
            <a:r>
              <a:rPr lang="en-US" dirty="0" smtClean="0"/>
              <a:t>lists</a:t>
            </a:r>
          </a:p>
          <a:p>
            <a:pPr lvl="1"/>
            <a:r>
              <a:rPr lang="en-US" dirty="0" smtClean="0"/>
              <a:t>store </a:t>
            </a:r>
            <a:r>
              <a:rPr lang="en-US" dirty="0"/>
              <a:t>elements (also called items) in numerical order</a:t>
            </a:r>
          </a:p>
          <a:p>
            <a:pPr lvl="1"/>
            <a:r>
              <a:rPr lang="en-US" dirty="0" smtClean="0"/>
              <a:t>denoted </a:t>
            </a:r>
            <a:r>
              <a:rPr lang="en-US" dirty="0"/>
              <a:t>with square brackets to mark lists and commas to mark elements in the lists</a:t>
            </a:r>
          </a:p>
          <a:p>
            <a:pPr lvl="1"/>
            <a:r>
              <a:rPr lang="en-US" dirty="0" smtClean="0"/>
              <a:t>can </a:t>
            </a:r>
            <a:r>
              <a:rPr lang="en-US" dirty="0"/>
              <a:t>be sliced just like strings to get individual items back or substrings within individual items</a:t>
            </a:r>
          </a:p>
          <a:p>
            <a:pPr lvl="1"/>
            <a:r>
              <a:rPr lang="fr-FR" dirty="0"/>
              <a:t>Ex</a:t>
            </a:r>
            <a:r>
              <a:rPr lang="fr-FR" dirty="0" smtClean="0"/>
              <a:t>.</a:t>
            </a:r>
          </a:p>
          <a:p>
            <a:pPr lvl="2"/>
            <a:r>
              <a:rPr lang="fr-FR" dirty="0" smtClean="0"/>
              <a:t>list1</a:t>
            </a:r>
            <a:r>
              <a:rPr lang="fr-FR" dirty="0"/>
              <a:t>=['hey', 5, 2.6</a:t>
            </a:r>
            <a:r>
              <a:rPr lang="fr-FR" dirty="0" smtClean="0"/>
              <a:t>]</a:t>
            </a:r>
          </a:p>
          <a:p>
            <a:pPr lvl="2"/>
            <a:r>
              <a:rPr lang="fr-FR" dirty="0" smtClean="0"/>
              <a:t>list2</a:t>
            </a:r>
            <a:r>
              <a:rPr lang="fr-FR" dirty="0"/>
              <a:t>=[['</a:t>
            </a:r>
            <a:r>
              <a:rPr lang="fr-FR" dirty="0" err="1"/>
              <a:t>this</a:t>
            </a:r>
            <a:r>
              <a:rPr lang="fr-FR" dirty="0"/>
              <a:t>', 3, 'ACG'], ['gene2', 45, 'MPQ']</a:t>
            </a:r>
            <a:r>
              <a:rPr lang="fr-FR" dirty="0" smtClean="0"/>
              <a:t>]</a:t>
            </a:r>
          </a:p>
          <a:p>
            <a:pPr lvl="2"/>
            <a:r>
              <a:rPr lang="fr-FR" dirty="0" smtClean="0"/>
              <a:t>list3</a:t>
            </a:r>
            <a:r>
              <a:rPr lang="fr-FR" dirty="0"/>
              <a:t>=[list1, list2</a:t>
            </a:r>
            <a:r>
              <a:rPr lang="fr-FR" dirty="0" smtClean="0"/>
              <a:t>]</a:t>
            </a:r>
          </a:p>
          <a:p>
            <a:pPr lvl="2"/>
            <a:r>
              <a:rPr lang="fr-FR" dirty="0" smtClean="0"/>
              <a:t>list3</a:t>
            </a:r>
            <a:r>
              <a:rPr lang="fr-FR" dirty="0"/>
              <a:t>=[['hey', 5, 2.6], [['</a:t>
            </a:r>
            <a:r>
              <a:rPr lang="fr-FR" dirty="0" err="1"/>
              <a:t>this</a:t>
            </a:r>
            <a:r>
              <a:rPr lang="fr-FR" dirty="0"/>
              <a:t>', 3, 'ACG'], ['gene2', 45, 'MPQ']]</a:t>
            </a:r>
            <a:r>
              <a:rPr lang="fr-FR" dirty="0" smtClean="0"/>
              <a:t>]</a:t>
            </a:r>
            <a:endParaRPr lang="en-US" dirty="0"/>
          </a:p>
        </p:txBody>
      </p:sp>
    </p:spTree>
    <p:extLst>
      <p:ext uri="{BB962C8B-B14F-4D97-AF65-F5344CB8AC3E}">
        <p14:creationId xmlns:p14="http://schemas.microsoft.com/office/powerpoint/2010/main" val="158719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75133" cy="1143000"/>
          </a:xfrm>
        </p:spPr>
        <p:txBody>
          <a:bodyPr>
            <a:normAutofit/>
          </a:bodyPr>
          <a:lstStyle/>
          <a:p>
            <a:r>
              <a:rPr lang="en-US" dirty="0" smtClean="0"/>
              <a:t>Properties of lists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Lists </a:t>
            </a:r>
            <a:r>
              <a:rPr lang="en-US" dirty="0"/>
              <a:t>maintain the order you initially establish for them unless modified</a:t>
            </a:r>
          </a:p>
          <a:p>
            <a:r>
              <a:rPr lang="en-US" dirty="0"/>
              <a:t>The ordering of list elements can be modified</a:t>
            </a:r>
          </a:p>
          <a:p>
            <a:r>
              <a:rPr lang="en-US" dirty="0"/>
              <a:t>Individual items from lists can be retrieved quickly if you know the position within the list</a:t>
            </a:r>
          </a:p>
          <a:p>
            <a:r>
              <a:rPr lang="en-US" dirty="0"/>
              <a:t>Because lists can store lists, infinitely complex datasets can be </a:t>
            </a:r>
            <a:r>
              <a:rPr lang="en-US" dirty="0" smtClean="0"/>
              <a:t>constructed, all referenced by a single variable</a:t>
            </a:r>
            <a:endParaRPr lang="en-US" dirty="0"/>
          </a:p>
          <a:p>
            <a:r>
              <a:rPr lang="en-US" dirty="0"/>
              <a:t>For small applications, you can test for </a:t>
            </a:r>
            <a:r>
              <a:rPr lang="en-US" dirty="0" smtClean="0"/>
              <a:t>presence / absence </a:t>
            </a:r>
            <a:r>
              <a:rPr lang="en-US" dirty="0"/>
              <a:t>of things very quickly</a:t>
            </a:r>
            <a:endParaRPr lang="en-US" dirty="0"/>
          </a:p>
        </p:txBody>
      </p:sp>
    </p:spTree>
    <p:extLst>
      <p:ext uri="{BB962C8B-B14F-4D97-AF65-F5344CB8AC3E}">
        <p14:creationId xmlns:p14="http://schemas.microsoft.com/office/powerpoint/2010/main" val="4008183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things</a:t>
            </a:r>
            <a:endParaRPr lang="en-US" dirty="0"/>
          </a:p>
        </p:txBody>
      </p:sp>
      <p:sp>
        <p:nvSpPr>
          <p:cNvPr id="3" name="Content Placeholder 2"/>
          <p:cNvSpPr>
            <a:spLocks noGrp="1"/>
          </p:cNvSpPr>
          <p:nvPr>
            <p:ph idx="1"/>
          </p:nvPr>
        </p:nvSpPr>
        <p:spPr>
          <a:xfrm>
            <a:off x="457200" y="1600200"/>
            <a:ext cx="8229600" cy="5046133"/>
          </a:xfrm>
        </p:spPr>
        <p:txBody>
          <a:bodyPr>
            <a:normAutofit fontScale="77500" lnSpcReduction="20000"/>
          </a:bodyPr>
          <a:lstStyle/>
          <a:p>
            <a:r>
              <a:rPr lang="en-US" dirty="0" smtClean="0"/>
              <a:t>Strings </a:t>
            </a:r>
            <a:r>
              <a:rPr lang="en-US" dirty="0"/>
              <a:t>can be split into lists using “.split()”</a:t>
            </a:r>
          </a:p>
          <a:p>
            <a:r>
              <a:rPr lang="en-US" dirty="0" smtClean="0"/>
              <a:t>“</a:t>
            </a:r>
            <a:r>
              <a:rPr lang="en-US" dirty="0"/>
              <a:t>.split(</a:t>
            </a:r>
            <a:r>
              <a:rPr lang="en-US" i="1" dirty="0"/>
              <a:t>characters</a:t>
            </a:r>
            <a:r>
              <a:rPr lang="en-US" dirty="0"/>
              <a:t>)</a:t>
            </a:r>
            <a:r>
              <a:rPr lang="en-US" dirty="0" smtClean="0"/>
              <a:t>” splits a string by occurrences of </a:t>
            </a:r>
            <a:r>
              <a:rPr lang="en-US" i="1" dirty="0" smtClean="0"/>
              <a:t>characters,  </a:t>
            </a:r>
            <a:r>
              <a:rPr lang="en-US" dirty="0" smtClean="0"/>
              <a:t>and returns a list of the split pieces</a:t>
            </a:r>
            <a:endParaRPr lang="en-US" dirty="0"/>
          </a:p>
          <a:p>
            <a:r>
              <a:rPr lang="en-US" dirty="0" smtClean="0"/>
              <a:t>This </a:t>
            </a:r>
            <a:r>
              <a:rPr lang="en-US" dirty="0"/>
              <a:t>is extremely useful when reading lines of text from a file that has columns </a:t>
            </a:r>
            <a:r>
              <a:rPr lang="en-US" dirty="0" smtClean="0"/>
              <a:t>python </a:t>
            </a:r>
            <a:r>
              <a:rPr lang="en-US" dirty="0"/>
              <a:t>doesn't know how to interpret</a:t>
            </a:r>
          </a:p>
          <a:p>
            <a:r>
              <a:rPr lang="en-US" dirty="0"/>
              <a:t>Ex</a:t>
            </a:r>
            <a:r>
              <a:rPr lang="en-US" dirty="0" smtClean="0"/>
              <a:t>.</a:t>
            </a:r>
          </a:p>
          <a:p>
            <a:pPr lvl="1"/>
            <a:r>
              <a:rPr lang="en-US" dirty="0" err="1" smtClean="0"/>
              <a:t>example_string</a:t>
            </a:r>
            <a:r>
              <a:rPr lang="en-US" dirty="0"/>
              <a:t>='</a:t>
            </a:r>
            <a:r>
              <a:rPr lang="en-US" dirty="0" err="1" smtClean="0"/>
              <a:t>abzcdzefgzhijkzlm</a:t>
            </a:r>
            <a:r>
              <a:rPr lang="en-US" dirty="0" smtClean="0"/>
              <a:t>’</a:t>
            </a:r>
          </a:p>
          <a:p>
            <a:pPr lvl="1"/>
            <a:r>
              <a:rPr lang="en-US" dirty="0" err="1" smtClean="0"/>
              <a:t>example_list</a:t>
            </a:r>
            <a:r>
              <a:rPr lang="en-US" dirty="0"/>
              <a:t>=</a:t>
            </a:r>
            <a:r>
              <a:rPr lang="en-US" dirty="0" err="1"/>
              <a:t>example_string.split</a:t>
            </a:r>
            <a:r>
              <a:rPr lang="en-US" dirty="0"/>
              <a:t>('</a:t>
            </a:r>
            <a:r>
              <a:rPr lang="en-US" dirty="0" smtClean="0"/>
              <a:t>z’)</a:t>
            </a:r>
          </a:p>
          <a:p>
            <a:pPr lvl="1"/>
            <a:r>
              <a:rPr lang="en-US" dirty="0" err="1" smtClean="0"/>
              <a:t>example_list</a:t>
            </a:r>
            <a:r>
              <a:rPr lang="en-US" dirty="0" smtClean="0"/>
              <a:t> </a:t>
            </a:r>
            <a:r>
              <a:rPr lang="en-US" dirty="0"/>
              <a:t>is now ['</a:t>
            </a:r>
            <a:r>
              <a:rPr lang="en-US" dirty="0" err="1"/>
              <a:t>ab</a:t>
            </a:r>
            <a:r>
              <a:rPr lang="en-US" dirty="0"/>
              <a:t>', 'cd', '</a:t>
            </a:r>
            <a:r>
              <a:rPr lang="en-US" dirty="0" err="1"/>
              <a:t>efg</a:t>
            </a:r>
            <a:r>
              <a:rPr lang="en-US" dirty="0"/>
              <a:t>', '</a:t>
            </a:r>
            <a:r>
              <a:rPr lang="en-US" dirty="0" err="1"/>
              <a:t>hijk</a:t>
            </a:r>
            <a:r>
              <a:rPr lang="en-US" dirty="0"/>
              <a:t>', '</a:t>
            </a:r>
            <a:r>
              <a:rPr lang="en-US" dirty="0" smtClean="0"/>
              <a:t>lm’]</a:t>
            </a:r>
          </a:p>
          <a:p>
            <a:pPr lvl="1"/>
            <a:r>
              <a:rPr lang="en-US" dirty="0" err="1" smtClean="0"/>
              <a:t>example_list</a:t>
            </a:r>
            <a:r>
              <a:rPr lang="en-US" dirty="0"/>
              <a:t>[1][1] </a:t>
            </a:r>
            <a:r>
              <a:rPr lang="en-US" dirty="0" smtClean="0"/>
              <a:t>returns </a:t>
            </a:r>
            <a:r>
              <a:rPr lang="en-US" dirty="0"/>
              <a:t>'</a:t>
            </a:r>
            <a:r>
              <a:rPr lang="en-US" dirty="0" smtClean="0"/>
              <a:t>d’</a:t>
            </a:r>
            <a:endParaRPr lang="en-US" dirty="0"/>
          </a:p>
          <a:p>
            <a:r>
              <a:rPr lang="en-US" dirty="0" smtClean="0"/>
              <a:t>To </a:t>
            </a:r>
            <a:r>
              <a:rPr lang="en-US" dirty="0"/>
              <a:t>split by tab, the tab character is '\</a:t>
            </a:r>
            <a:r>
              <a:rPr lang="en-US" dirty="0" smtClean="0"/>
              <a:t>t’</a:t>
            </a:r>
          </a:p>
          <a:p>
            <a:pPr lvl="1"/>
            <a:r>
              <a:rPr lang="en-US" dirty="0" smtClean="0"/>
              <a:t>Ex</a:t>
            </a:r>
            <a:r>
              <a:rPr lang="en-US" dirty="0"/>
              <a:t>. '</a:t>
            </a:r>
            <a:r>
              <a:rPr lang="en-US" dirty="0" smtClean="0"/>
              <a:t>hi	this		is	</a:t>
            </a:r>
            <a:r>
              <a:rPr lang="en-US" dirty="0" err="1" smtClean="0"/>
              <a:t>tabbed</a:t>
            </a:r>
            <a:r>
              <a:rPr lang="en-US" dirty="0" err="1"/>
              <a:t>'.split</a:t>
            </a:r>
            <a:r>
              <a:rPr lang="en-US" dirty="0"/>
              <a:t>('\t') gives: ['hi', 'this', 'is', '</a:t>
            </a:r>
            <a:r>
              <a:rPr lang="en-US" dirty="0" smtClean="0"/>
              <a:t>tabbed’]</a:t>
            </a:r>
          </a:p>
          <a:p>
            <a:r>
              <a:rPr lang="en-US" dirty="0" smtClean="0"/>
              <a:t>Try </a:t>
            </a:r>
            <a:r>
              <a:rPr lang="en-US" dirty="0"/>
              <a:t>exercises 5!</a:t>
            </a:r>
            <a:endParaRPr lang="en-US" dirty="0"/>
          </a:p>
        </p:txBody>
      </p:sp>
    </p:spTree>
    <p:extLst>
      <p:ext uri="{BB962C8B-B14F-4D97-AF65-F5344CB8AC3E}">
        <p14:creationId xmlns:p14="http://schemas.microsoft.com/office/powerpoint/2010/main" val="3643421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5 </a:t>
            </a:r>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Python </a:t>
            </a:r>
            <a:r>
              <a:rPr lang="en-US" dirty="0"/>
              <a:t>doesn't know 'columns' of data, but you can split text into lists using the column delimiters your eye is used to, and then retrieve the column you want using slice notation (makes grabbing the right slice easier)</a:t>
            </a:r>
          </a:p>
          <a:p>
            <a:r>
              <a:rPr lang="en-US" dirty="0"/>
              <a:t>Slice notation called on lists retrieves </a:t>
            </a:r>
            <a:r>
              <a:rPr lang="en-US" dirty="0" smtClean="0"/>
              <a:t>(lists of) elements </a:t>
            </a:r>
            <a:r>
              <a:rPr lang="en-US" dirty="0"/>
              <a:t>of that list, whereas on strings it retrieves substrings</a:t>
            </a:r>
          </a:p>
          <a:p>
            <a:r>
              <a:rPr lang="en-US" dirty="0"/>
              <a:t>A list slice that retrieves a string element can be sliced into a substring</a:t>
            </a:r>
          </a:p>
          <a:p>
            <a:r>
              <a:rPr lang="en-US" dirty="0"/>
              <a:t>break, then go on to Exercises 6</a:t>
            </a:r>
            <a:endParaRPr lang="en-US" dirty="0"/>
          </a:p>
        </p:txBody>
      </p:sp>
    </p:spTree>
    <p:extLst>
      <p:ext uri="{BB962C8B-B14F-4D97-AF65-F5344CB8AC3E}">
        <p14:creationId xmlns:p14="http://schemas.microsoft.com/office/powerpoint/2010/main" val="285668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6 </a:t>
            </a:r>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elements in a list can be directly reassigned to other values with slice notation, but the elements in strings cannot be reassigned without overwriting the variable</a:t>
            </a:r>
          </a:p>
          <a:p>
            <a:r>
              <a:rPr lang="en-US" dirty="0"/>
              <a:t>If you want part of a string and don't want to count letters, you can use unique phrases and characters to split and grab smaller and smaller pieces</a:t>
            </a:r>
          </a:p>
          <a:p>
            <a:r>
              <a:rPr lang="en-US" dirty="0" smtClean="0"/>
              <a:t>Complex </a:t>
            </a:r>
            <a:r>
              <a:rPr lang="en-US" dirty="0"/>
              <a:t>statements can be used directly as input to methods </a:t>
            </a:r>
            <a:r>
              <a:rPr lang="en-US" dirty="0" smtClean="0"/>
              <a:t>and </a:t>
            </a:r>
            <a:r>
              <a:rPr lang="en-US" dirty="0"/>
              <a:t>functions</a:t>
            </a:r>
            <a:endParaRPr lang="en-US" dirty="0"/>
          </a:p>
        </p:txBody>
      </p:sp>
    </p:spTree>
    <p:extLst>
      <p:ext uri="{BB962C8B-B14F-4D97-AF65-F5344CB8AC3E}">
        <p14:creationId xmlns:p14="http://schemas.microsoft.com/office/powerpoint/2010/main" val="2446888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t>
            </a:r>
            <a:r>
              <a:rPr lang="en-US" dirty="0" smtClean="0"/>
              <a:t>Loops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Loops </a:t>
            </a:r>
            <a:r>
              <a:rPr lang="en-US" dirty="0"/>
              <a:t>allow commands to be done again and again.</a:t>
            </a:r>
          </a:p>
          <a:p>
            <a:r>
              <a:rPr lang="en-US" dirty="0" smtClean="0"/>
              <a:t>Line </a:t>
            </a:r>
            <a:r>
              <a:rPr lang="en-US" dirty="0"/>
              <a:t>before a loop with ':' signals that a loop is starting and how many times to do the commands.</a:t>
            </a:r>
          </a:p>
          <a:p>
            <a:r>
              <a:rPr lang="en-US" dirty="0" smtClean="0"/>
              <a:t>Looped </a:t>
            </a:r>
            <a:r>
              <a:rPr lang="en-US" dirty="0"/>
              <a:t>commands are indented to define which commands are in the </a:t>
            </a:r>
            <a:r>
              <a:rPr lang="en-US" dirty="0" smtClean="0"/>
              <a:t>loop</a:t>
            </a:r>
          </a:p>
          <a:p>
            <a:r>
              <a:rPr lang="en-US" dirty="0" smtClean="0"/>
              <a:t>First </a:t>
            </a:r>
            <a:r>
              <a:rPr lang="en-US" dirty="0" err="1"/>
              <a:t>unindented</a:t>
            </a:r>
            <a:r>
              <a:rPr lang="en-US" dirty="0"/>
              <a:t> line after a ':' defines end of </a:t>
            </a:r>
            <a:r>
              <a:rPr lang="en-US" dirty="0" smtClean="0"/>
              <a:t>loop</a:t>
            </a:r>
          </a:p>
          <a:p>
            <a:r>
              <a:rPr lang="en-US" dirty="0" smtClean="0"/>
              <a:t>Loops </a:t>
            </a:r>
            <a:r>
              <a:rPr lang="en-US" dirty="0"/>
              <a:t>and conditionals can be nested within each other</a:t>
            </a:r>
          </a:p>
          <a:p>
            <a:r>
              <a:rPr lang="en-US" dirty="0" smtClean="0"/>
              <a:t>In Bioinformatics, loops often go </a:t>
            </a:r>
            <a:r>
              <a:rPr lang="en-US" dirty="0"/>
              <a:t>through all parts of something (ex. characters in a string, genes in a list, lines in a file, or files in a folder)</a:t>
            </a:r>
            <a:r>
              <a:rPr lang="en-US" dirty="0" smtClean="0"/>
              <a:t>.</a:t>
            </a:r>
            <a:endParaRPr lang="en-US" dirty="0"/>
          </a:p>
        </p:txBody>
      </p:sp>
    </p:spTree>
    <p:extLst>
      <p:ext uri="{BB962C8B-B14F-4D97-AF65-F5344CB8AC3E}">
        <p14:creationId xmlns:p14="http://schemas.microsoft.com/office/powerpoint/2010/main" val="1725840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t>
            </a:r>
            <a:r>
              <a:rPr lang="en-US" dirty="0" smtClean="0"/>
              <a:t>Loops</a:t>
            </a:r>
            <a:endParaRPr lang="en-US" dirty="0"/>
          </a:p>
        </p:txBody>
      </p:sp>
      <p:sp>
        <p:nvSpPr>
          <p:cNvPr id="3" name="Content Placeholder 2"/>
          <p:cNvSpPr>
            <a:spLocks noGrp="1"/>
          </p:cNvSpPr>
          <p:nvPr>
            <p:ph idx="1"/>
          </p:nvPr>
        </p:nvSpPr>
        <p:spPr/>
        <p:txBody>
          <a:bodyPr>
            <a:normAutofit lnSpcReduction="10000"/>
          </a:bodyPr>
          <a:lstStyle/>
          <a:p>
            <a:r>
              <a:rPr lang="en-US" dirty="0" smtClean="0"/>
              <a:t>“for-loops”</a:t>
            </a:r>
          </a:p>
          <a:p>
            <a:pPr marL="0" indent="0">
              <a:buNone/>
            </a:pPr>
            <a:endParaRPr lang="en-US" dirty="0" smtClean="0"/>
          </a:p>
          <a:p>
            <a:pPr marL="0" indent="0">
              <a:buNone/>
            </a:pPr>
            <a:r>
              <a:rPr lang="en-US" dirty="0"/>
              <a:t>	</a:t>
            </a:r>
            <a:r>
              <a:rPr lang="en-US" dirty="0" smtClean="0"/>
              <a:t>for </a:t>
            </a:r>
            <a:r>
              <a:rPr lang="en-US" dirty="0"/>
              <a:t>item in </a:t>
            </a:r>
            <a:r>
              <a:rPr lang="en-US" i="1" dirty="0" err="1" smtClean="0"/>
              <a:t>multi_item_thing</a:t>
            </a:r>
            <a:r>
              <a:rPr lang="en-US" dirty="0" smtClean="0"/>
              <a:t>:</a:t>
            </a:r>
          </a:p>
          <a:p>
            <a:pPr marL="0" indent="0">
              <a:buNone/>
            </a:pPr>
            <a:r>
              <a:rPr lang="en-US" dirty="0"/>
              <a:t>	</a:t>
            </a:r>
            <a:r>
              <a:rPr lang="en-US" dirty="0" smtClean="0"/>
              <a:t>	repeating_command1</a:t>
            </a:r>
          </a:p>
          <a:p>
            <a:pPr marL="0" indent="0">
              <a:buNone/>
            </a:pPr>
            <a:r>
              <a:rPr lang="en-US" dirty="0"/>
              <a:t>	</a:t>
            </a:r>
            <a:r>
              <a:rPr lang="en-US" dirty="0" smtClean="0"/>
              <a:t>	repeating_command2</a:t>
            </a:r>
          </a:p>
          <a:p>
            <a:pPr marL="0" indent="0">
              <a:buNone/>
            </a:pPr>
            <a:endParaRPr lang="en-US" dirty="0" smtClean="0"/>
          </a:p>
          <a:p>
            <a:r>
              <a:rPr lang="en-US" dirty="0" smtClean="0"/>
              <a:t>The loop </a:t>
            </a:r>
            <a:r>
              <a:rPr lang="en-US" dirty="0"/>
              <a:t>finishes </a:t>
            </a:r>
            <a:r>
              <a:rPr lang="en-US" dirty="0" smtClean="0"/>
              <a:t>after the last item in the </a:t>
            </a:r>
            <a:r>
              <a:rPr lang="en-US" i="1" dirty="0" err="1" smtClean="0"/>
              <a:t>multi_item_thing</a:t>
            </a:r>
            <a:endParaRPr lang="en-US" i="1" dirty="0" smtClean="0"/>
          </a:p>
        </p:txBody>
      </p:sp>
    </p:spTree>
    <p:extLst>
      <p:ext uri="{BB962C8B-B14F-4D97-AF65-F5344CB8AC3E}">
        <p14:creationId xmlns:p14="http://schemas.microsoft.com/office/powerpoint/2010/main" val="3023705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loops</a:t>
            </a:r>
            <a:endParaRPr lang="en-US" dirty="0"/>
          </a:p>
        </p:txBody>
      </p:sp>
      <p:sp>
        <p:nvSpPr>
          <p:cNvPr id="3" name="Content Placeholder 2"/>
          <p:cNvSpPr>
            <a:spLocks noGrp="1"/>
          </p:cNvSpPr>
          <p:nvPr>
            <p:ph idx="1"/>
          </p:nvPr>
        </p:nvSpPr>
        <p:spPr/>
        <p:txBody>
          <a:bodyPr/>
          <a:lstStyle/>
          <a:p>
            <a:r>
              <a:rPr lang="en-US" dirty="0" smtClean="0"/>
              <a:t>“while-loops”</a:t>
            </a:r>
          </a:p>
          <a:p>
            <a:pPr marL="457200" lvl="1" indent="0">
              <a:buNone/>
            </a:pPr>
            <a:endParaRPr lang="en-US" dirty="0" smtClean="0"/>
          </a:p>
          <a:p>
            <a:pPr marL="457200" lvl="1" indent="0">
              <a:buNone/>
            </a:pPr>
            <a:r>
              <a:rPr lang="en-US" dirty="0" smtClean="0"/>
              <a:t>while condition == True:</a:t>
            </a:r>
          </a:p>
          <a:p>
            <a:pPr marL="457200" lvl="1" indent="0">
              <a:buNone/>
            </a:pPr>
            <a:r>
              <a:rPr lang="en-US" dirty="0"/>
              <a:t>	</a:t>
            </a:r>
            <a:r>
              <a:rPr lang="en-US" dirty="0" smtClean="0"/>
              <a:t>repeating_command1</a:t>
            </a:r>
          </a:p>
          <a:p>
            <a:pPr marL="457200" lvl="1" indent="0">
              <a:buNone/>
            </a:pPr>
            <a:r>
              <a:rPr lang="en-US" dirty="0"/>
              <a:t>	</a:t>
            </a:r>
            <a:r>
              <a:rPr lang="en-US" dirty="0" smtClean="0"/>
              <a:t>repeating_command2</a:t>
            </a:r>
          </a:p>
          <a:p>
            <a:pPr marL="457200" lvl="1" indent="0">
              <a:buNone/>
            </a:pPr>
            <a:endParaRPr lang="en-US" dirty="0"/>
          </a:p>
          <a:p>
            <a:pPr marL="457200" lvl="1" indent="0">
              <a:buNone/>
            </a:pPr>
            <a:endParaRPr lang="en-US" dirty="0" smtClean="0"/>
          </a:p>
          <a:p>
            <a:pPr marL="457200" lvl="1" indent="0">
              <a:buNone/>
            </a:pPr>
            <a:r>
              <a:rPr lang="en-US" dirty="0"/>
              <a:t>Try Exercises 7!</a:t>
            </a:r>
          </a:p>
          <a:p>
            <a:pPr marL="457200" lvl="1" indent="0">
              <a:buNone/>
            </a:pPr>
            <a:endParaRPr lang="en-US" dirty="0" smtClean="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384428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Loops </a:t>
            </a:r>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“for-loops” </a:t>
            </a:r>
            <a:r>
              <a:rPr lang="en-US" dirty="0"/>
              <a:t>retrieve every character in the context of a string, and every item in the case of a list</a:t>
            </a:r>
          </a:p>
          <a:p>
            <a:r>
              <a:rPr lang="en-US" dirty="0" smtClean="0"/>
              <a:t>At each iteration the retrieved </a:t>
            </a:r>
            <a:r>
              <a:rPr lang="en-US" dirty="0"/>
              <a:t>item or character is stored to a completely arbitrary variable name of your choosing</a:t>
            </a:r>
          </a:p>
          <a:p>
            <a:r>
              <a:rPr lang="en-US" dirty="0"/>
              <a:t>If you only want items meeting certain criteria, or particular substrings or elements, you can use conditionals and slice notation</a:t>
            </a:r>
            <a:endParaRPr lang="en-US" dirty="0"/>
          </a:p>
        </p:txBody>
      </p:sp>
    </p:spTree>
    <p:extLst>
      <p:ext uri="{BB962C8B-B14F-4D97-AF65-F5344CB8AC3E}">
        <p14:creationId xmlns:p14="http://schemas.microsoft.com/office/powerpoint/2010/main" val="2181462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9609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Find pathways overlapping with </a:t>
            </a:r>
            <a:r>
              <a:rPr lang="en-US" dirty="0" err="1" smtClean="0"/>
              <a:t>upregulated</a:t>
            </a:r>
            <a:r>
              <a:rPr lang="en-US" dirty="0" smtClean="0"/>
              <a:t> genes</a:t>
            </a:r>
          </a:p>
          <a:p>
            <a:r>
              <a:rPr lang="en-US" dirty="0" smtClean="0"/>
              <a:t>Find promoters overlapping with ChIP-Seq reads</a:t>
            </a:r>
          </a:p>
          <a:p>
            <a:r>
              <a:rPr lang="en-US" dirty="0" smtClean="0"/>
              <a:t>Find </a:t>
            </a:r>
            <a:r>
              <a:rPr lang="en-US" dirty="0" err="1" smtClean="0"/>
              <a:t>upregulated</a:t>
            </a:r>
            <a:r>
              <a:rPr lang="en-US" dirty="0" smtClean="0"/>
              <a:t> genes that are novel (that don’t overlap) relative to some other treatment</a:t>
            </a:r>
          </a:p>
          <a:p>
            <a:r>
              <a:rPr lang="en-US" dirty="0" smtClean="0"/>
              <a:t>Find primers that don’t overlap with high GC-content regions of the genome</a:t>
            </a:r>
            <a:endParaRPr lang="en-US" dirty="0"/>
          </a:p>
        </p:txBody>
      </p:sp>
    </p:spTree>
    <p:extLst>
      <p:ext uri="{BB962C8B-B14F-4D97-AF65-F5344CB8AC3E}">
        <p14:creationId xmlns:p14="http://schemas.microsoft.com/office/powerpoint/2010/main" val="10396666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Bioinformatics</a:t>
            </a:r>
          </a:p>
        </p:txBody>
      </p:sp>
      <p:pic>
        <p:nvPicPr>
          <p:cNvPr id="5" name="Picture 4" descr="Screen shot 2014-11-25 at 11.58.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59" y="3845728"/>
            <a:ext cx="5645516" cy="1937353"/>
          </a:xfrm>
          <a:prstGeom prst="rect">
            <a:avLst/>
          </a:prstGeom>
        </p:spPr>
      </p:pic>
      <p:pic>
        <p:nvPicPr>
          <p:cNvPr id="7" name="Picture 6" descr="Screen shot 2014-11-25 at 12.09.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88" y="1590026"/>
            <a:ext cx="5043875" cy="1676197"/>
          </a:xfrm>
          <a:prstGeom prst="rect">
            <a:avLst/>
          </a:prstGeom>
        </p:spPr>
      </p:pic>
      <p:pic>
        <p:nvPicPr>
          <p:cNvPr id="4" name="Picture 3"/>
          <p:cNvPicPr>
            <a:picLocks noChangeAspect="1"/>
          </p:cNvPicPr>
          <p:nvPr/>
        </p:nvPicPr>
        <p:blipFill>
          <a:blip r:embed="rId4"/>
          <a:stretch>
            <a:fillRect/>
          </a:stretch>
        </p:blipFill>
        <p:spPr>
          <a:xfrm>
            <a:off x="6027697" y="1675998"/>
            <a:ext cx="2187949" cy="2012913"/>
          </a:xfrm>
          <a:prstGeom prst="rect">
            <a:avLst/>
          </a:prstGeom>
        </p:spPr>
      </p:pic>
      <p:sp>
        <p:nvSpPr>
          <p:cNvPr id="8" name="TextBox 7"/>
          <p:cNvSpPr txBox="1"/>
          <p:nvPr/>
        </p:nvSpPr>
        <p:spPr>
          <a:xfrm>
            <a:off x="5495247" y="2191692"/>
            <a:ext cx="440145" cy="707886"/>
          </a:xfrm>
          <a:prstGeom prst="rect">
            <a:avLst/>
          </a:prstGeom>
          <a:noFill/>
        </p:spPr>
        <p:txBody>
          <a:bodyPr wrap="none" rtlCol="0">
            <a:spAutoFit/>
          </a:bodyPr>
          <a:lstStyle/>
          <a:p>
            <a:r>
              <a:rPr lang="en-US" sz="4000" dirty="0" smtClean="0"/>
              <a:t>+</a:t>
            </a:r>
            <a:endParaRPr lang="en-US" sz="4000" dirty="0"/>
          </a:p>
        </p:txBody>
      </p:sp>
      <p:sp>
        <p:nvSpPr>
          <p:cNvPr id="9" name="TextBox 8"/>
          <p:cNvSpPr txBox="1"/>
          <p:nvPr/>
        </p:nvSpPr>
        <p:spPr>
          <a:xfrm>
            <a:off x="2768980" y="3137842"/>
            <a:ext cx="440145" cy="707886"/>
          </a:xfrm>
          <a:prstGeom prst="rect">
            <a:avLst/>
          </a:prstGeom>
          <a:noFill/>
        </p:spPr>
        <p:txBody>
          <a:bodyPr wrap="none" rtlCol="0">
            <a:spAutoFit/>
          </a:bodyPr>
          <a:lstStyle/>
          <a:p>
            <a:r>
              <a:rPr lang="en-US" sz="4000" dirty="0" smtClean="0"/>
              <a:t>+</a:t>
            </a:r>
            <a:endParaRPr lang="en-US" sz="4000" dirty="0"/>
          </a:p>
        </p:txBody>
      </p:sp>
      <p:sp>
        <p:nvSpPr>
          <p:cNvPr id="10" name="TextBox 9"/>
          <p:cNvSpPr txBox="1"/>
          <p:nvPr/>
        </p:nvSpPr>
        <p:spPr>
          <a:xfrm>
            <a:off x="6653064" y="4598342"/>
            <a:ext cx="440145" cy="707886"/>
          </a:xfrm>
          <a:prstGeom prst="rect">
            <a:avLst/>
          </a:prstGeom>
          <a:noFill/>
        </p:spPr>
        <p:txBody>
          <a:bodyPr wrap="none" rtlCol="0">
            <a:spAutoFit/>
          </a:bodyPr>
          <a:lstStyle/>
          <a:p>
            <a:r>
              <a:rPr lang="en-US" sz="4000" dirty="0" smtClean="0"/>
              <a:t>= </a:t>
            </a:r>
            <a:endParaRPr lang="en-US" sz="4000" dirty="0"/>
          </a:p>
        </p:txBody>
      </p:sp>
      <p:pic>
        <p:nvPicPr>
          <p:cNvPr id="11" name="Picture 10"/>
          <p:cNvPicPr>
            <a:picLocks noChangeAspect="1"/>
          </p:cNvPicPr>
          <p:nvPr/>
        </p:nvPicPr>
        <p:blipFill>
          <a:blip r:embed="rId5"/>
          <a:stretch>
            <a:fillRect/>
          </a:stretch>
        </p:blipFill>
        <p:spPr>
          <a:xfrm>
            <a:off x="7336624" y="4161458"/>
            <a:ext cx="1122437" cy="2102475"/>
          </a:xfrm>
          <a:prstGeom prst="rect">
            <a:avLst/>
          </a:prstGeom>
        </p:spPr>
      </p:pic>
    </p:spTree>
    <p:extLst>
      <p:ext uri="{BB962C8B-B14F-4D97-AF65-F5344CB8AC3E}">
        <p14:creationId xmlns:p14="http://schemas.microsoft.com/office/powerpoint/2010/main" val="229115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Learn the logical structure of programming languages</a:t>
            </a:r>
          </a:p>
          <a:p>
            <a:r>
              <a:rPr lang="en-US" dirty="0" smtClean="0"/>
              <a:t>Open, analyze and close large data files</a:t>
            </a:r>
          </a:p>
          <a:p>
            <a:r>
              <a:rPr lang="en-US" dirty="0" smtClean="0"/>
              <a:t>By the end, write simple programs to calculate statistics, compare large data files to each other and extract relevant data</a:t>
            </a:r>
          </a:p>
          <a:p>
            <a:r>
              <a:rPr lang="en-US" dirty="0" smtClean="0"/>
              <a:t>Know how to apply programming to simple large scale tasks</a:t>
            </a:r>
            <a:endParaRPr lang="en-US" dirty="0"/>
          </a:p>
        </p:txBody>
      </p:sp>
    </p:spTree>
    <p:extLst>
      <p:ext uri="{BB962C8B-B14F-4D97-AF65-F5344CB8AC3E}">
        <p14:creationId xmlns:p14="http://schemas.microsoft.com/office/powerpoint/2010/main" val="12747740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is a great place to start</a:t>
            </a:r>
            <a:endParaRPr lang="en-US" dirty="0"/>
          </a:p>
        </p:txBody>
      </p:sp>
      <p:sp>
        <p:nvSpPr>
          <p:cNvPr id="3" name="Content Placeholder 2"/>
          <p:cNvSpPr>
            <a:spLocks noGrp="1"/>
          </p:cNvSpPr>
          <p:nvPr>
            <p:ph idx="1"/>
          </p:nvPr>
        </p:nvSpPr>
        <p:spPr/>
        <p:txBody>
          <a:bodyPr/>
          <a:lstStyle/>
          <a:p>
            <a:r>
              <a:rPr lang="en-US" dirty="0" smtClean="0"/>
              <a:t>The command are like natural English</a:t>
            </a:r>
          </a:p>
          <a:p>
            <a:r>
              <a:rPr lang="en-US" dirty="0" smtClean="0"/>
              <a:t>Many modules exist that enable common tasks, such as statistics, graphing, etc.</a:t>
            </a:r>
          </a:p>
          <a:p>
            <a:r>
              <a:rPr lang="en-US" dirty="0" smtClean="0"/>
              <a:t>Python is an open language and a large community exists that supports and continuously improves the language</a:t>
            </a:r>
          </a:p>
          <a:p>
            <a:r>
              <a:rPr lang="en-US" dirty="0" smtClean="0"/>
              <a:t>Python is a good language for text processing and therefore for many Bioinformatics tasks</a:t>
            </a:r>
          </a:p>
        </p:txBody>
      </p:sp>
    </p:spTree>
    <p:extLst>
      <p:ext uri="{BB962C8B-B14F-4D97-AF65-F5344CB8AC3E}">
        <p14:creationId xmlns:p14="http://schemas.microsoft.com/office/powerpoint/2010/main" val="17600680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I</a:t>
            </a:r>
            <a:endParaRPr lang="en-US" dirty="0"/>
          </a:p>
        </p:txBody>
      </p:sp>
      <p:sp>
        <p:nvSpPr>
          <p:cNvPr id="9" name="Content Placeholder 8"/>
          <p:cNvSpPr>
            <a:spLocks noGrp="1"/>
          </p:cNvSpPr>
          <p:nvPr>
            <p:ph sz="half" idx="2"/>
          </p:nvPr>
        </p:nvSpPr>
        <p:spPr/>
        <p:txBody>
          <a:bodyPr/>
          <a:lstStyle/>
          <a:p>
            <a:r>
              <a:rPr lang="en-US" dirty="0" smtClean="0"/>
              <a:t>Intro</a:t>
            </a:r>
          </a:p>
          <a:p>
            <a:r>
              <a:rPr lang="en-US" dirty="0" smtClean="0"/>
              <a:t>What is programming?</a:t>
            </a:r>
          </a:p>
          <a:p>
            <a:r>
              <a:rPr lang="en-US" dirty="0" smtClean="0"/>
              <a:t>Introduction </a:t>
            </a:r>
            <a:r>
              <a:rPr lang="en-US" dirty="0" err="1" smtClean="0"/>
              <a:t>iPython</a:t>
            </a:r>
            <a:r>
              <a:rPr lang="en-US" dirty="0" smtClean="0"/>
              <a:t> Notebooks</a:t>
            </a:r>
          </a:p>
          <a:p>
            <a:r>
              <a:rPr lang="en-US" dirty="0" smtClean="0"/>
              <a:t>Variables and data types, simple conversions</a:t>
            </a:r>
          </a:p>
          <a:p>
            <a:r>
              <a:rPr lang="en-US" dirty="0" smtClean="0"/>
              <a:t>Expressions and conditionals</a:t>
            </a:r>
          </a:p>
        </p:txBody>
      </p:sp>
      <p:sp>
        <p:nvSpPr>
          <p:cNvPr id="10" name="Text Placeholder 9"/>
          <p:cNvSpPr>
            <a:spLocks noGrp="1"/>
          </p:cNvSpPr>
          <p:nvPr>
            <p:ph type="body" sz="quarter" idx="3"/>
          </p:nvPr>
        </p:nvSpPr>
        <p:spPr/>
        <p:txBody>
          <a:bodyPr/>
          <a:lstStyle/>
          <a:p>
            <a:r>
              <a:rPr lang="en-US" dirty="0" smtClean="0"/>
              <a:t>Session II</a:t>
            </a:r>
            <a:endParaRPr lang="en-US" dirty="0"/>
          </a:p>
        </p:txBody>
      </p:sp>
      <p:sp>
        <p:nvSpPr>
          <p:cNvPr id="11" name="Content Placeholder 10"/>
          <p:cNvSpPr>
            <a:spLocks noGrp="1"/>
          </p:cNvSpPr>
          <p:nvPr>
            <p:ph sz="quarter" idx="4"/>
          </p:nvPr>
        </p:nvSpPr>
        <p:spPr/>
        <p:txBody>
          <a:bodyPr/>
          <a:lstStyle/>
          <a:p>
            <a:r>
              <a:rPr lang="en-US" dirty="0" smtClean="0"/>
              <a:t>Lists</a:t>
            </a:r>
            <a:endParaRPr lang="en-US" dirty="0" smtClean="0"/>
          </a:p>
          <a:p>
            <a:r>
              <a:rPr lang="en-US" dirty="0" smtClean="0"/>
              <a:t>Simple iteration</a:t>
            </a:r>
          </a:p>
          <a:p>
            <a:r>
              <a:rPr lang="en-US" dirty="0" smtClean="0"/>
              <a:t>Splitting and sorting</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4276805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III</a:t>
            </a:r>
            <a:endParaRPr lang="en-US" dirty="0"/>
          </a:p>
        </p:txBody>
      </p:sp>
      <p:sp>
        <p:nvSpPr>
          <p:cNvPr id="9" name="Content Placeholder 8"/>
          <p:cNvSpPr>
            <a:spLocks noGrp="1"/>
          </p:cNvSpPr>
          <p:nvPr>
            <p:ph sz="half" idx="2"/>
          </p:nvPr>
        </p:nvSpPr>
        <p:spPr/>
        <p:txBody>
          <a:bodyPr/>
          <a:lstStyle/>
          <a:p>
            <a:r>
              <a:rPr lang="en-US" dirty="0" smtClean="0"/>
              <a:t>Scripting</a:t>
            </a:r>
          </a:p>
          <a:p>
            <a:r>
              <a:rPr lang="en-US" dirty="0" smtClean="0"/>
              <a:t>Reading and writing files</a:t>
            </a:r>
          </a:p>
          <a:p>
            <a:r>
              <a:rPr lang="en-US" dirty="0" smtClean="0"/>
              <a:t>How are (text) files represented?</a:t>
            </a:r>
          </a:p>
          <a:p>
            <a:r>
              <a:rPr lang="en-US" dirty="0" smtClean="0"/>
              <a:t>Delimiters, column based text data</a:t>
            </a:r>
          </a:p>
          <a:p>
            <a:r>
              <a:rPr lang="en-US" dirty="0" smtClean="0"/>
              <a:t>Data </a:t>
            </a:r>
            <a:r>
              <a:rPr lang="en-US" dirty="0" smtClean="0"/>
              <a:t>transformations</a:t>
            </a:r>
          </a:p>
          <a:p>
            <a:endParaRPr lang="en-US" dirty="0" smtClean="0"/>
          </a:p>
          <a:p>
            <a:endParaRPr lang="en-US" dirty="0" smtClean="0"/>
          </a:p>
        </p:txBody>
      </p:sp>
      <p:sp>
        <p:nvSpPr>
          <p:cNvPr id="10" name="Text Placeholder 9"/>
          <p:cNvSpPr>
            <a:spLocks noGrp="1"/>
          </p:cNvSpPr>
          <p:nvPr>
            <p:ph type="body" sz="quarter" idx="3"/>
          </p:nvPr>
        </p:nvSpPr>
        <p:spPr/>
        <p:txBody>
          <a:bodyPr/>
          <a:lstStyle/>
          <a:p>
            <a:r>
              <a:rPr lang="en-US" dirty="0" smtClean="0"/>
              <a:t>Session IV</a:t>
            </a:r>
            <a:endParaRPr lang="en-US" dirty="0"/>
          </a:p>
        </p:txBody>
      </p:sp>
      <p:sp>
        <p:nvSpPr>
          <p:cNvPr id="11" name="Content Placeholder 10"/>
          <p:cNvSpPr>
            <a:spLocks noGrp="1"/>
          </p:cNvSpPr>
          <p:nvPr>
            <p:ph sz="quarter" idx="4"/>
          </p:nvPr>
        </p:nvSpPr>
        <p:spPr/>
        <p:txBody>
          <a:bodyPr/>
          <a:lstStyle/>
          <a:p>
            <a:r>
              <a:rPr lang="en-US" dirty="0" smtClean="0"/>
              <a:t>Dictionaries</a:t>
            </a:r>
          </a:p>
          <a:p>
            <a:r>
              <a:rPr lang="en-US" dirty="0" smtClean="0"/>
              <a:t>Functions</a:t>
            </a:r>
          </a:p>
          <a:p>
            <a:r>
              <a:rPr lang="en-US" dirty="0" smtClean="0"/>
              <a:t>Sample </a:t>
            </a:r>
            <a:r>
              <a:rPr lang="en-US" dirty="0" smtClean="0"/>
              <a:t>problems</a:t>
            </a:r>
          </a:p>
          <a:p>
            <a:r>
              <a:rPr lang="en-US" dirty="0" smtClean="0"/>
              <a:t>Using existing code (modules)</a:t>
            </a:r>
          </a:p>
          <a:p>
            <a:r>
              <a:rPr lang="en-US" dirty="0" smtClean="0"/>
              <a:t>Loading modules</a:t>
            </a:r>
          </a:p>
          <a:p>
            <a:r>
              <a:rPr lang="en-US" dirty="0" smtClean="0"/>
              <a:t>Read a genome?</a:t>
            </a:r>
          </a:p>
          <a:p>
            <a:r>
              <a:rPr lang="en-US" dirty="0" smtClean="0"/>
              <a:t>How about sequence data?</a:t>
            </a:r>
            <a:endParaRPr lang="en-US" dirty="0"/>
          </a:p>
        </p:txBody>
      </p:sp>
    </p:spTree>
    <p:extLst>
      <p:ext uri="{BB962C8B-B14F-4D97-AF65-F5344CB8AC3E}">
        <p14:creationId xmlns:p14="http://schemas.microsoft.com/office/powerpoint/2010/main" val="1770634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758</TotalTime>
  <Words>2450</Words>
  <Application>Microsoft Macintosh PowerPoint</Application>
  <PresentationFormat>On-screen Show (4:3)</PresentationFormat>
  <Paragraphs>258</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Python I</vt:lpstr>
      <vt:lpstr>Day 1</vt:lpstr>
      <vt:lpstr>Basic Bioinformatics</vt:lpstr>
      <vt:lpstr>Examples</vt:lpstr>
      <vt:lpstr>Basic Bioinformatics</vt:lpstr>
      <vt:lpstr>Objectives</vt:lpstr>
      <vt:lpstr>Python is a great place to start</vt:lpstr>
      <vt:lpstr>Course Layout</vt:lpstr>
      <vt:lpstr>Course Layout</vt:lpstr>
      <vt:lpstr>Course Layout</vt:lpstr>
      <vt:lpstr>Learning by doing</vt:lpstr>
      <vt:lpstr>What is Python?</vt:lpstr>
      <vt:lpstr>Getting help</vt:lpstr>
      <vt:lpstr>Troubleshooting errors</vt:lpstr>
      <vt:lpstr>Let’s start</vt:lpstr>
      <vt:lpstr>iPython Notebook</vt:lpstr>
      <vt:lpstr>Exercises 1</vt:lpstr>
      <vt:lpstr>Exercises 1 Explanation</vt:lpstr>
      <vt:lpstr>Information storage</vt:lpstr>
      <vt:lpstr>Things you can do with int, str, and float </vt:lpstr>
      <vt:lpstr>Exercises 2 conclusions</vt:lpstr>
      <vt:lpstr>Logic</vt:lpstr>
      <vt:lpstr>Conditionals</vt:lpstr>
      <vt:lpstr>Day 2</vt:lpstr>
      <vt:lpstr>Review from last time</vt:lpstr>
      <vt:lpstr>Slice notation</vt:lpstr>
      <vt:lpstr>Additional slice properties</vt:lpstr>
      <vt:lpstr>Nested slice notation</vt:lpstr>
      <vt:lpstr>Exercises 4 review</vt:lpstr>
      <vt:lpstr>More complicated variables</vt:lpstr>
      <vt:lpstr>Properties of lists</vt:lpstr>
      <vt:lpstr>Splitting things</vt:lpstr>
      <vt:lpstr>Exercises 5 conclusion</vt:lpstr>
      <vt:lpstr>Exercises 6 conclusion</vt:lpstr>
      <vt:lpstr>Introducing Loops</vt:lpstr>
      <vt:lpstr>Introducing Loops</vt:lpstr>
      <vt:lpstr>Conditional loops</vt:lpstr>
      <vt:lpstr>Loops 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dc:title>
  <dc:creator>Arjan van der Velde</dc:creator>
  <cp:lastModifiedBy>Arjan van der Velde</cp:lastModifiedBy>
  <cp:revision>59</cp:revision>
  <cp:lastPrinted>2014-12-02T20:36:00Z</cp:lastPrinted>
  <dcterms:created xsi:type="dcterms:W3CDTF">2014-11-23T21:56:11Z</dcterms:created>
  <dcterms:modified xsi:type="dcterms:W3CDTF">2014-12-04T21:32:01Z</dcterms:modified>
</cp:coreProperties>
</file>