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58" r:id="rId5"/>
    <p:sldId id="266" r:id="rId6"/>
    <p:sldId id="259" r:id="rId7"/>
    <p:sldId id="260" r:id="rId8"/>
    <p:sldId id="268" r:id="rId9"/>
    <p:sldId id="261" r:id="rId10"/>
    <p:sldId id="269" r:id="rId11"/>
    <p:sldId id="262" r:id="rId12"/>
    <p:sldId id="263" r:id="rId13"/>
    <p:sldId id="264" r:id="rId14"/>
    <p:sldId id="265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B30-8AE4-47C3-93C7-806D959D797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615A-AC2F-4B70-AEAB-BBCDD315BA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B30-8AE4-47C3-93C7-806D959D797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615A-AC2F-4B70-AEAB-BBCDD315BA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B30-8AE4-47C3-93C7-806D959D797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615A-AC2F-4B70-AEAB-BBCDD315BA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B30-8AE4-47C3-93C7-806D959D797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615A-AC2F-4B70-AEAB-BBCDD315BA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615A-AC2F-4B70-AEAB-BBCDD315BA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C2FFB30-8AE4-47C3-93C7-806D959D7979}" type="datetimeFigureOut">
              <a:rPr lang="ko-KR" altLang="en-US" smtClean="0"/>
              <a:t>2016-05-22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B30-8AE4-47C3-93C7-806D959D797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615A-AC2F-4B70-AEAB-BBCDD315BA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B30-8AE4-47C3-93C7-806D959D797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615A-AC2F-4B70-AEAB-BBCDD315BA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B30-8AE4-47C3-93C7-806D959D797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615A-AC2F-4B70-AEAB-BBCDD315BA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B30-8AE4-47C3-93C7-806D959D797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615A-AC2F-4B70-AEAB-BBCDD315BA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B30-8AE4-47C3-93C7-806D959D797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615A-AC2F-4B70-AEAB-BBCDD315BA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B30-8AE4-47C3-93C7-806D959D797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615A-AC2F-4B70-AEAB-BBCDD315BA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2FFB30-8AE4-47C3-93C7-806D959D7979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00D615A-AC2F-4B70-AEAB-BBCDD315BA1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러시아의 제과 시장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Orion International Euro LLC-</a:t>
            </a:r>
            <a:r>
              <a:rPr lang="ko-KR" altLang="en-US" dirty="0" smtClean="0"/>
              <a:t>과자류 판매 법인 </a:t>
            </a:r>
          </a:p>
          <a:p>
            <a:r>
              <a:rPr lang="en-US" altLang="ko-KR" dirty="0" smtClean="0"/>
              <a:t>Orion Food </a:t>
            </a:r>
            <a:r>
              <a:rPr lang="en-US" altLang="ko-KR" dirty="0" err="1" smtClean="0"/>
              <a:t>Rus</a:t>
            </a:r>
            <a:r>
              <a:rPr lang="en-US" altLang="ko-KR" dirty="0" smtClean="0"/>
              <a:t> Co., LLC-</a:t>
            </a:r>
            <a:r>
              <a:rPr lang="ko-KR" altLang="en-US" dirty="0" smtClean="0"/>
              <a:t>생산공장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트베리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/>
              <a:t>ORION FOOD NOVO LLC-</a:t>
            </a:r>
            <a:r>
              <a:rPr lang="ko-KR" altLang="en-US" dirty="0" smtClean="0"/>
              <a:t>생산공장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위의 세가지가 러시아에 진출한 오리온의 회사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러시아에서의 오리온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8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1993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러시아로 </a:t>
            </a:r>
            <a:r>
              <a:rPr lang="ko-KR" altLang="en-US" dirty="0" err="1" smtClean="0"/>
              <a:t>초코파이를</a:t>
            </a:r>
            <a:r>
              <a:rPr lang="ko-KR" altLang="en-US" dirty="0" smtClean="0"/>
              <a:t> 직접 수출</a:t>
            </a:r>
            <a:endParaRPr lang="en-US" altLang="ko-KR" dirty="0" smtClean="0"/>
          </a:p>
          <a:p>
            <a:r>
              <a:rPr lang="en-US" altLang="ko-KR" dirty="0" smtClean="0"/>
              <a:t>2006</a:t>
            </a:r>
            <a:r>
              <a:rPr lang="ko-KR" altLang="en-US" dirty="0" smtClean="0"/>
              <a:t>년에 </a:t>
            </a:r>
            <a:r>
              <a:rPr lang="ko-KR" altLang="en-US" dirty="0" err="1" smtClean="0"/>
              <a:t>트베리</a:t>
            </a:r>
            <a:r>
              <a:rPr lang="ko-KR" altLang="en-US" dirty="0" smtClean="0"/>
              <a:t> 공장을 설립</a:t>
            </a:r>
            <a:r>
              <a:rPr lang="en-US" altLang="ko-KR" dirty="0" smtClean="0"/>
              <a:t>, 2011</a:t>
            </a:r>
            <a:r>
              <a:rPr lang="ko-KR" altLang="en-US" dirty="0" smtClean="0"/>
              <a:t>년에 </a:t>
            </a:r>
            <a:r>
              <a:rPr lang="ko-KR" altLang="en-US" dirty="0" err="1" smtClean="0"/>
              <a:t>노보에</a:t>
            </a:r>
            <a:r>
              <a:rPr lang="ko-KR" altLang="en-US" dirty="0" smtClean="0"/>
              <a:t> 공장 가동</a:t>
            </a:r>
            <a:endParaRPr lang="en-US" altLang="ko-KR" dirty="0" smtClean="0"/>
          </a:p>
          <a:p>
            <a:pPr fontAlgn="base"/>
            <a:r>
              <a:rPr lang="ko-KR" altLang="en-US" dirty="0"/>
              <a:t>러시아 경제위기에도 불구하고 러시아에서 오리온 </a:t>
            </a:r>
            <a:r>
              <a:rPr lang="ko-KR" altLang="en-US" b="1" u="sng" dirty="0" err="1"/>
              <a:t>초코파이</a:t>
            </a:r>
            <a:r>
              <a:rPr lang="ko-KR" altLang="en-US" b="1" u="sng" dirty="0"/>
              <a:t> 매출이 최근 </a:t>
            </a:r>
            <a:r>
              <a:rPr lang="en-US" altLang="ko-KR" b="1" u="sng" dirty="0"/>
              <a:t>5</a:t>
            </a:r>
            <a:r>
              <a:rPr lang="ko-KR" altLang="en-US" b="1" u="sng" dirty="0"/>
              <a:t>년간 연평균 </a:t>
            </a:r>
            <a:r>
              <a:rPr lang="en-US" altLang="ko-KR" b="1" u="sng" dirty="0"/>
              <a:t>25%</a:t>
            </a:r>
            <a:r>
              <a:rPr lang="ko-KR" altLang="en-US" b="1" u="sng" dirty="0"/>
              <a:t>씩 성장했음</a:t>
            </a:r>
            <a:r>
              <a:rPr lang="en-US" altLang="ko-KR" b="1" u="sng" dirty="0" smtClean="0"/>
              <a:t>.</a:t>
            </a:r>
            <a:r>
              <a:rPr lang="ko-KR" altLang="en-US" b="1" u="sng" dirty="0" smtClean="0"/>
              <a:t> 그 </a:t>
            </a:r>
            <a:r>
              <a:rPr lang="ko-KR" altLang="en-US" b="1" u="sng" dirty="0"/>
              <a:t>결과 </a:t>
            </a:r>
            <a:r>
              <a:rPr lang="en-US" altLang="ko-KR" b="1" u="sng" dirty="0"/>
              <a:t>2015</a:t>
            </a:r>
            <a:r>
              <a:rPr lang="ko-KR" altLang="en-US" b="1" u="sng" dirty="0"/>
              <a:t>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러시아에서 </a:t>
            </a:r>
            <a:r>
              <a:rPr lang="ko-KR" altLang="en-US" b="1" u="sng" dirty="0" err="1"/>
              <a:t>초코파이를</a:t>
            </a:r>
            <a:r>
              <a:rPr lang="ko-KR" altLang="en-US" b="1" u="sng" dirty="0"/>
              <a:t> 연간 </a:t>
            </a:r>
            <a:r>
              <a:rPr lang="en-US" altLang="ko-KR" b="1" u="sng" dirty="0"/>
              <a:t>5</a:t>
            </a:r>
            <a:r>
              <a:rPr lang="ko-KR" altLang="en-US" b="1" u="sng" dirty="0"/>
              <a:t>억 개 </a:t>
            </a:r>
            <a:r>
              <a:rPr lang="ko-KR" altLang="en-US" b="1" u="sng" dirty="0" smtClean="0"/>
              <a:t>판매함</a:t>
            </a:r>
            <a:endParaRPr lang="ko-KR" altLang="en-US" b="1" u="sng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러시아에서의 오리온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7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ko-KR" altLang="en-US" dirty="0" smtClean="0"/>
              <a:t>러시아에서의 매출은 감소 추세를 보이고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십억원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러시아에서의 오리온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83974"/>
              </p:ext>
            </p:extLst>
          </p:nvPr>
        </p:nvGraphicFramePr>
        <p:xfrm>
          <a:off x="323528" y="2780928"/>
          <a:ext cx="8400255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970"/>
                <a:gridCol w="2019003"/>
                <a:gridCol w="2019003"/>
                <a:gridCol w="1786279"/>
              </a:tblGrid>
              <a:tr h="655194">
                <a:tc>
                  <a:txBody>
                    <a:bodyPr/>
                    <a:lstStyle/>
                    <a:p>
                      <a:pPr latinLnBrk="1"/>
                      <a:endParaRPr lang="ko-KR" alt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2015</a:t>
                      </a:r>
                      <a:endParaRPr lang="ko-KR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Intenational</a:t>
                      </a:r>
                      <a:r>
                        <a:rPr lang="en-US" altLang="ko-KR" baseline="0" dirty="0" smtClean="0"/>
                        <a:t> Euro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83.4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82.7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58.1</a:t>
                      </a:r>
                      <a:endParaRPr lang="ko-KR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Orion Food </a:t>
                      </a:r>
                      <a:r>
                        <a:rPr lang="en-US" altLang="ko-KR" dirty="0" err="1" smtClean="0"/>
                        <a:t>Rus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21.1</a:t>
                      </a:r>
                      <a:endParaRPr lang="ko-KR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Orion Food Novo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16.4</a:t>
                      </a:r>
                      <a:endParaRPr lang="ko-KR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Russia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137.4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131.9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95.6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1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ko-KR" altLang="en-US" dirty="0" smtClean="0"/>
              <a:t>러시아에서의 영업이익 역시 감소 추세를 보이고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십억원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러시아에서의 오리온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48866"/>
              </p:ext>
            </p:extLst>
          </p:nvPr>
        </p:nvGraphicFramePr>
        <p:xfrm>
          <a:off x="323528" y="2780928"/>
          <a:ext cx="8400255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970"/>
                <a:gridCol w="2019003"/>
                <a:gridCol w="2019003"/>
                <a:gridCol w="1786279"/>
              </a:tblGrid>
              <a:tr h="655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2015</a:t>
                      </a:r>
                      <a:endParaRPr lang="ko-KR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Intenational</a:t>
                      </a:r>
                      <a:r>
                        <a:rPr lang="en-US" altLang="ko-KR" baseline="0" dirty="0" smtClean="0"/>
                        <a:t> Euro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1.8</a:t>
                      </a:r>
                      <a:endParaRPr lang="ko-KR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Orion Food </a:t>
                      </a:r>
                      <a:r>
                        <a:rPr lang="en-US" altLang="ko-KR" dirty="0" err="1" smtClean="0"/>
                        <a:t>Rus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Orion Food Novo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</a:t>
                      </a:r>
                      <a:endParaRPr lang="ko-KR" altLang="en-US" dirty="0"/>
                    </a:p>
                  </a:txBody>
                  <a:tcPr/>
                </a:tc>
              </a:tr>
              <a:tr h="664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Russia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7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매출액과 영업이익의 감소 원인은 루블화 가치 폭락으로 인해 원화 </a:t>
            </a:r>
            <a:r>
              <a:rPr lang="ko-KR" altLang="en-US" dirty="0" err="1" smtClean="0"/>
              <a:t>표기시</a:t>
            </a:r>
            <a:r>
              <a:rPr lang="ko-KR" altLang="en-US" dirty="0" smtClean="0"/>
              <a:t> 감소한 것처럼 보이는 것이라 </a:t>
            </a:r>
            <a:r>
              <a:rPr lang="ko-KR" altLang="en-US" dirty="0" smtClean="0"/>
              <a:t>생각됨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2010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2013</a:t>
            </a:r>
            <a:r>
              <a:rPr lang="ko-KR" altLang="en-US" dirty="0" smtClean="0"/>
              <a:t>년까지의 매출액은 상승세를 보임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 말 시작된 루블화 약세와 매출액 감소 시기가 겹친 것을 보고 </a:t>
            </a:r>
            <a:r>
              <a:rPr lang="ko-KR" altLang="en-US" dirty="0" smtClean="0"/>
              <a:t>판단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러시아에서의 오리온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35496"/>
              </p:ext>
            </p:extLst>
          </p:nvPr>
        </p:nvGraphicFramePr>
        <p:xfrm>
          <a:off x="179510" y="1340768"/>
          <a:ext cx="8784976" cy="45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2"/>
                <a:gridCol w="1080120"/>
                <a:gridCol w="1080120"/>
                <a:gridCol w="1080120"/>
                <a:gridCol w="1152128"/>
                <a:gridCol w="1120790"/>
                <a:gridCol w="1111456"/>
              </a:tblGrid>
              <a:tr h="72008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단위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십억원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매출액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영업이익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200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2010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2011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2012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2010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2011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2012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Orion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Intenational</a:t>
                      </a:r>
                      <a:r>
                        <a:rPr lang="en-US" altLang="ko-KR" baseline="0" dirty="0" smtClean="0"/>
                        <a:t> Euro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48.9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53.7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69.6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3.6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4.6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1.4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Orion Food </a:t>
                      </a:r>
                      <a:r>
                        <a:rPr lang="en-US" altLang="ko-KR" dirty="0" err="1" smtClean="0"/>
                        <a:t>Rus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1.2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Orion Food Novo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-2.4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1.8</a:t>
                      </a:r>
                      <a:endParaRPr lang="ko-KR" altLang="en-US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Russia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87.8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115.6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8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2008</a:t>
            </a:r>
            <a:r>
              <a:rPr lang="ko-KR" altLang="en-US" dirty="0"/>
              <a:t>년 경제위기 때도 과자</a:t>
            </a:r>
            <a:r>
              <a:rPr lang="en-US" altLang="ko-KR" dirty="0"/>
              <a:t>/</a:t>
            </a:r>
            <a:r>
              <a:rPr lang="ko-KR" altLang="en-US" dirty="0" err="1"/>
              <a:t>스낵류의</a:t>
            </a:r>
            <a:r>
              <a:rPr lang="ko-KR" altLang="en-US" dirty="0"/>
              <a:t> 매출은 줄지 않았음</a:t>
            </a:r>
            <a:r>
              <a:rPr lang="en-US" altLang="ko-KR" dirty="0"/>
              <a:t>. </a:t>
            </a:r>
            <a:r>
              <a:rPr lang="ko-KR" altLang="en-US" dirty="0"/>
              <a:t>러시아 경기침체 등 불안요소에도 불구하고</a:t>
            </a:r>
            <a:r>
              <a:rPr lang="en-US" altLang="ko-KR" dirty="0"/>
              <a:t>, </a:t>
            </a:r>
            <a:r>
              <a:rPr lang="ko-KR" altLang="en-US" dirty="0"/>
              <a:t>과자</a:t>
            </a:r>
            <a:r>
              <a:rPr lang="en-US" altLang="ko-KR" dirty="0"/>
              <a:t>/</a:t>
            </a:r>
            <a:r>
              <a:rPr lang="ko-KR" altLang="en-US" dirty="0" err="1"/>
              <a:t>스낵류</a:t>
            </a:r>
            <a:r>
              <a:rPr lang="ko-KR" altLang="en-US" dirty="0"/>
              <a:t> 시장은 경기침체의 영향을 크게 받지 않을 것으로 </a:t>
            </a:r>
            <a:r>
              <a:rPr lang="ko-KR" altLang="en-US" dirty="0" smtClean="0"/>
              <a:t>예상됨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식품구입에 </a:t>
            </a:r>
            <a:r>
              <a:rPr lang="ko-KR" altLang="en-US" dirty="0"/>
              <a:t>대한 지출은 쉽게 줄이기 힘든 경향이 있기 때문에</a:t>
            </a:r>
            <a:r>
              <a:rPr lang="en-US" altLang="ko-KR" dirty="0"/>
              <a:t>, </a:t>
            </a:r>
            <a:r>
              <a:rPr lang="ko-KR" altLang="en-US" dirty="0"/>
              <a:t>향후에도 과자</a:t>
            </a:r>
            <a:r>
              <a:rPr lang="en-US" altLang="ko-KR" dirty="0"/>
              <a:t>/</a:t>
            </a:r>
            <a:r>
              <a:rPr lang="ko-KR" altLang="en-US" dirty="0" err="1"/>
              <a:t>스낵류에</a:t>
            </a:r>
            <a:r>
              <a:rPr lang="ko-KR" altLang="en-US" dirty="0"/>
              <a:t> 대한 러시아 소비자들의 수요는 쉽사리 줄어들지 않을 것으로 예상됨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8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오리온이 러시아에 내놓은 제품은 </a:t>
            </a:r>
            <a:r>
              <a:rPr lang="ko-KR" altLang="en-US" dirty="0" err="1" smtClean="0"/>
              <a:t>초코파이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초코보이</a:t>
            </a:r>
            <a:r>
              <a:rPr lang="ko-KR" altLang="en-US" dirty="0" smtClean="0"/>
              <a:t> 시리즈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초코송이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마린보이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고래밥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중 초콜릿 종류인 </a:t>
            </a:r>
            <a:r>
              <a:rPr lang="ko-KR" altLang="en-US" dirty="0" err="1" smtClean="0"/>
              <a:t>초코파이와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초코보이의</a:t>
            </a:r>
            <a:r>
              <a:rPr lang="ko-KR" altLang="en-US" dirty="0" smtClean="0"/>
              <a:t> 비중이 큼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러시아인의 </a:t>
            </a:r>
            <a:r>
              <a:rPr lang="ko-KR" altLang="en-US" u="sng" dirty="0"/>
              <a:t>식품 소비 중 초콜릿 등에 소비되는 금액이 </a:t>
            </a:r>
            <a:r>
              <a:rPr lang="en-US" altLang="ko-KR" u="sng" dirty="0"/>
              <a:t>30%(2010</a:t>
            </a:r>
            <a:r>
              <a:rPr lang="ko-KR" altLang="en-US" u="sng" dirty="0"/>
              <a:t>년 기준</a:t>
            </a:r>
            <a:r>
              <a:rPr lang="en-US" altLang="ko-KR" u="sng" dirty="0"/>
              <a:t>) </a:t>
            </a:r>
            <a:r>
              <a:rPr lang="ko-KR" altLang="en-US" dirty="0"/>
              <a:t>내외를 차지한다는 보고가 있음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러시아인은 </a:t>
            </a:r>
            <a:r>
              <a:rPr lang="ko-KR" altLang="en-US" u="sng" dirty="0"/>
              <a:t>식후 디저트로 차에 초콜릿</a:t>
            </a:r>
            <a:r>
              <a:rPr lang="ko-KR" altLang="en-US" dirty="0"/>
              <a:t>을 곁들여 먹으며 이야기를 나누는 문화가 있음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러시아 </a:t>
            </a:r>
            <a:r>
              <a:rPr lang="ko-KR" altLang="en-US" dirty="0"/>
              <a:t>가정의 </a:t>
            </a:r>
            <a:r>
              <a:rPr lang="en-US" altLang="ko-KR" u="sng" dirty="0" smtClean="0"/>
              <a:t>1</a:t>
            </a:r>
            <a:r>
              <a:rPr lang="ko-KR" altLang="en-US" u="sng" dirty="0"/>
              <a:t>인당 연평균 소비량은 </a:t>
            </a:r>
            <a:r>
              <a:rPr lang="en-US" altLang="ko-KR" u="sng" dirty="0"/>
              <a:t>4.5</a:t>
            </a:r>
            <a:r>
              <a:rPr lang="ko-KR" altLang="en-US" u="sng" dirty="0"/>
              <a:t>㎏</a:t>
            </a:r>
            <a:r>
              <a:rPr lang="ko-KR" altLang="en-US" dirty="0"/>
              <a:t>를 </a:t>
            </a:r>
            <a:r>
              <a:rPr lang="ko-KR" altLang="en-US" dirty="0" smtClean="0"/>
              <a:t>소비하는데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한국의 </a:t>
            </a:r>
            <a:r>
              <a:rPr lang="en-US" altLang="ko-KR" u="sng" dirty="0"/>
              <a:t>1</a:t>
            </a:r>
            <a:r>
              <a:rPr lang="ko-KR" altLang="en-US" u="sng" dirty="0"/>
              <a:t>인당 연평균 초콜릿 소비량이 </a:t>
            </a:r>
            <a:r>
              <a:rPr lang="en-US" altLang="ko-KR" u="sng" dirty="0"/>
              <a:t>1</a:t>
            </a:r>
            <a:r>
              <a:rPr lang="ko-KR" altLang="en-US" u="sng" dirty="0"/>
              <a:t>㎏ 미만</a:t>
            </a:r>
            <a:r>
              <a:rPr lang="ko-KR" altLang="en-US" dirty="0"/>
              <a:t>인 것과 비교하면</a:t>
            </a:r>
            <a:r>
              <a:rPr lang="en-US" altLang="ko-KR" dirty="0"/>
              <a:t>, </a:t>
            </a:r>
            <a:r>
              <a:rPr lang="ko-KR" altLang="en-US" dirty="0"/>
              <a:t>러시아인의 초콜릿 사랑은 매우 크다는 것을 짐작할 수 있음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또한 </a:t>
            </a:r>
            <a:r>
              <a:rPr lang="ko-KR" altLang="en-US" u="sng" dirty="0" smtClean="0"/>
              <a:t>전 </a:t>
            </a:r>
            <a:r>
              <a:rPr lang="ko-KR" altLang="en-US" u="sng" dirty="0"/>
              <a:t>분기 고르게 초콜릿을 소비하는 것</a:t>
            </a:r>
            <a:r>
              <a:rPr lang="ko-KR" altLang="en-US" dirty="0"/>
              <a:t>으로 나타나</a:t>
            </a:r>
            <a:r>
              <a:rPr lang="en-US" altLang="ko-KR" dirty="0"/>
              <a:t>, </a:t>
            </a:r>
            <a:r>
              <a:rPr lang="ko-KR" altLang="en-US" dirty="0"/>
              <a:t>특별한 날 구매하는 기념 식품이 아닌 필수 먹거리임을 보여줌</a:t>
            </a:r>
            <a:r>
              <a:rPr lang="en-US" altLang="ko-KR" dirty="0" smtClean="0"/>
              <a:t>.</a:t>
            </a:r>
          </a:p>
          <a:p>
            <a:pPr marL="0" indent="0" fontAlgn="base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러시아에서 오리온의 전망은 밝다고 판단됨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</a:t>
            </a:r>
            <a:r>
              <a:rPr lang="ko-KR" altLang="en-US" dirty="0"/>
              <a:t>망</a:t>
            </a:r>
          </a:p>
        </p:txBody>
      </p:sp>
    </p:spTree>
    <p:extLst>
      <p:ext uri="{BB962C8B-B14F-4D97-AF65-F5344CB8AC3E}">
        <p14:creationId xmlns:p14="http://schemas.microsoft.com/office/powerpoint/2010/main" val="26485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카카오 가격의 상승과 루블화 약세가 러시아 초콜릿 시장에 위기를 가져옴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초콜릿의 대체품으로 </a:t>
            </a:r>
            <a:r>
              <a:rPr lang="ko-KR" altLang="en-US" dirty="0" err="1" smtClean="0"/>
              <a:t>카라멜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와플</a:t>
            </a:r>
            <a:r>
              <a:rPr lang="ko-KR" altLang="en-US" dirty="0" smtClean="0"/>
              <a:t> 등을 찾기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ko-KR" altLang="en-US" dirty="0" smtClean="0"/>
              <a:t>결국 한시적 카카오 수입관세 철폐를 결정하고</a:t>
            </a:r>
            <a:r>
              <a:rPr lang="en-US" altLang="ko-KR" dirty="0" smtClean="0"/>
              <a:t>, 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월에 발효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현지에 생산라인이 있는 기업에 유리하게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현재 러시아의 초콜릿 시장은 오리온에게 있어 위기이자 기회라고 </a:t>
            </a:r>
            <a:r>
              <a:rPr lang="ko-KR" altLang="en-US" dirty="0" smtClean="0"/>
              <a:t>생각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ko-KR" altLang="en-US" smtClean="0"/>
              <a:t>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러시아 제과 시장의 특징</a:t>
            </a:r>
            <a:endParaRPr lang="en-US" altLang="ko-KR" dirty="0" smtClean="0"/>
          </a:p>
          <a:p>
            <a:r>
              <a:rPr lang="ko-KR" altLang="en-US" dirty="0" smtClean="0"/>
              <a:t>러시아 제과 시장의 현황</a:t>
            </a:r>
            <a:endParaRPr lang="en-US" altLang="ko-KR" dirty="0" smtClean="0"/>
          </a:p>
          <a:p>
            <a:r>
              <a:rPr lang="ko-KR" altLang="en-US" dirty="0" smtClean="0"/>
              <a:t>긍정적인 요소</a:t>
            </a:r>
            <a:endParaRPr lang="en-US" altLang="ko-KR" dirty="0" smtClean="0"/>
          </a:p>
          <a:p>
            <a:r>
              <a:rPr lang="ko-KR" altLang="en-US" dirty="0" smtClean="0"/>
              <a:t>부정적인 요소</a:t>
            </a:r>
            <a:endParaRPr lang="en-US" altLang="ko-KR" dirty="0" smtClean="0"/>
          </a:p>
          <a:p>
            <a:r>
              <a:rPr lang="ko-KR" altLang="en-US" dirty="0" smtClean="0"/>
              <a:t>러시아에서의 오리온</a:t>
            </a:r>
            <a:endParaRPr lang="en-US" altLang="ko-KR" dirty="0" smtClean="0"/>
          </a:p>
          <a:p>
            <a:r>
              <a:rPr lang="ko-KR" altLang="en-US" dirty="0" smtClean="0"/>
              <a:t>전망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23993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전통적으로 </a:t>
            </a:r>
            <a:r>
              <a:rPr lang="ko-KR" altLang="en-US" u="sng" dirty="0" err="1"/>
              <a:t>단음식과</a:t>
            </a:r>
            <a:r>
              <a:rPr lang="ko-KR" altLang="en-US" u="sng" dirty="0"/>
              <a:t> 과자류</a:t>
            </a:r>
            <a:r>
              <a:rPr lang="ko-KR" altLang="en-US" dirty="0"/>
              <a:t>를 좋아하는 러시아 사람들의 </a:t>
            </a:r>
            <a:r>
              <a:rPr lang="ko-KR" altLang="en-US" dirty="0" smtClean="0"/>
              <a:t>식습관이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 </a:t>
            </a:r>
            <a:r>
              <a:rPr lang="ko-KR" altLang="en-US" dirty="0"/>
              <a:t>이</a:t>
            </a:r>
            <a:r>
              <a:rPr lang="ko-KR" altLang="en-US" dirty="0" smtClean="0"/>
              <a:t>로 인해</a:t>
            </a:r>
            <a:r>
              <a:rPr lang="en-US" altLang="ko-KR" dirty="0"/>
              <a:t> </a:t>
            </a:r>
            <a:r>
              <a:rPr lang="ko-KR" altLang="en-US" dirty="0" smtClean="0"/>
              <a:t>과자</a:t>
            </a:r>
            <a:r>
              <a:rPr lang="en-US" altLang="ko-KR" dirty="0"/>
              <a:t>/</a:t>
            </a:r>
            <a:r>
              <a:rPr lang="ko-KR" altLang="en-US" dirty="0" err="1"/>
              <a:t>스낵류의</a:t>
            </a:r>
            <a:r>
              <a:rPr lang="ko-KR" altLang="en-US" dirty="0"/>
              <a:t> 주요 소비자 계층은 </a:t>
            </a:r>
            <a:r>
              <a:rPr lang="ko-KR" altLang="en-US" u="sng" dirty="0"/>
              <a:t>남녀노소 구분이 </a:t>
            </a:r>
            <a:r>
              <a:rPr lang="ko-KR" altLang="en-US" u="sng" dirty="0" smtClean="0"/>
              <a:t>없음</a:t>
            </a:r>
            <a:endParaRPr lang="en-US" altLang="ko-KR" dirty="0" smtClean="0"/>
          </a:p>
          <a:p>
            <a:r>
              <a:rPr lang="ko-KR" altLang="en-US" dirty="0" smtClean="0"/>
              <a:t>러시아인은 </a:t>
            </a:r>
            <a:r>
              <a:rPr lang="ko-KR" altLang="en-US" dirty="0"/>
              <a:t>전통적으로 차</a:t>
            </a:r>
            <a:r>
              <a:rPr lang="en-US" altLang="ko-KR" dirty="0"/>
              <a:t>(</a:t>
            </a:r>
            <a:r>
              <a:rPr lang="ko-KR" altLang="en-US"/>
              <a:t>茶</a:t>
            </a:r>
            <a:r>
              <a:rPr lang="en-US" altLang="ko-KR" dirty="0"/>
              <a:t>)</a:t>
            </a:r>
            <a:r>
              <a:rPr lang="ko-KR" altLang="en-US" dirty="0"/>
              <a:t>를 즐겨 마시는데</a:t>
            </a:r>
            <a:r>
              <a:rPr lang="en-US" altLang="ko-KR" dirty="0"/>
              <a:t>, </a:t>
            </a:r>
            <a:r>
              <a:rPr lang="ko-KR" altLang="en-US" dirty="0"/>
              <a:t>차를 마시면서 </a:t>
            </a:r>
            <a:r>
              <a:rPr lang="ko-KR" altLang="en-US" u="sng" dirty="0"/>
              <a:t>과자</a:t>
            </a:r>
            <a:r>
              <a:rPr lang="en-US" altLang="ko-KR" u="sng" dirty="0"/>
              <a:t>(</a:t>
            </a:r>
            <a:r>
              <a:rPr lang="ko-KR" altLang="en-US" u="sng" dirty="0"/>
              <a:t>비스킷</a:t>
            </a:r>
            <a:r>
              <a:rPr lang="en-US" altLang="ko-KR" u="sng" dirty="0"/>
              <a:t>)</a:t>
            </a:r>
            <a:r>
              <a:rPr lang="ko-KR" altLang="en-US" dirty="0"/>
              <a:t>를 곁들이는 경우가 많음</a:t>
            </a:r>
          </a:p>
          <a:p>
            <a:pPr fontAlgn="base"/>
            <a:r>
              <a:rPr lang="ko-KR" altLang="en-US" dirty="0" smtClean="0"/>
              <a:t>과자</a:t>
            </a:r>
            <a:r>
              <a:rPr lang="en-US" altLang="ko-KR" dirty="0"/>
              <a:t>/</a:t>
            </a:r>
            <a:r>
              <a:rPr lang="ko-KR" altLang="en-US" dirty="0" err="1"/>
              <a:t>스낵류</a:t>
            </a:r>
            <a:r>
              <a:rPr lang="ko-KR" altLang="en-US" dirty="0"/>
              <a:t> 중에서도 </a:t>
            </a:r>
            <a:r>
              <a:rPr lang="ko-KR" altLang="en-US" u="sng" dirty="0"/>
              <a:t>케이크 형태의 제품</a:t>
            </a:r>
            <a:r>
              <a:rPr lang="ko-KR" altLang="en-US" dirty="0"/>
              <a:t>은 간단한 식사대용으로 쓰이고 있는데</a:t>
            </a:r>
            <a:r>
              <a:rPr lang="en-US" altLang="ko-KR" dirty="0"/>
              <a:t>, </a:t>
            </a:r>
            <a:r>
              <a:rPr lang="ko-KR" altLang="en-US" dirty="0"/>
              <a:t>우리나라 </a:t>
            </a:r>
            <a:r>
              <a:rPr lang="ko-KR" altLang="en-US" u="sng" dirty="0" err="1" smtClean="0"/>
              <a:t>초코파이</a:t>
            </a:r>
            <a:r>
              <a:rPr lang="ko-KR" altLang="en-US" dirty="0" err="1" smtClean="0"/>
              <a:t>가</a:t>
            </a:r>
            <a:r>
              <a:rPr lang="ko-KR" altLang="en-US" dirty="0" smtClean="0"/>
              <a:t> </a:t>
            </a:r>
            <a:r>
              <a:rPr lang="ko-KR" altLang="en-US" dirty="0"/>
              <a:t>대표적인 </a:t>
            </a:r>
            <a:r>
              <a:rPr lang="ko-KR" altLang="en-US" dirty="0" smtClean="0"/>
              <a:t>제품임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러시아 제과 시장의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5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러시아 </a:t>
            </a:r>
            <a:r>
              <a:rPr lang="ko-KR" altLang="en-US" dirty="0" smtClean="0"/>
              <a:t>제과 시장은 </a:t>
            </a:r>
            <a:r>
              <a:rPr lang="ko-KR" altLang="en-US" dirty="0"/>
              <a:t>매년 성장세를 거듭하고 있는데</a:t>
            </a:r>
            <a:r>
              <a:rPr lang="en-US" altLang="ko-KR" dirty="0"/>
              <a:t>, </a:t>
            </a:r>
            <a:r>
              <a:rPr lang="ko-KR" altLang="en-US" dirty="0"/>
              <a:t>대형 체인스토어를 비롯한 소매 유통시장이 세분화되고 발달됨에 따라 시장규모도 늘어나고 있는 </a:t>
            </a:r>
            <a:r>
              <a:rPr lang="ko-KR" altLang="en-US" dirty="0" smtClean="0"/>
              <a:t>추세</a:t>
            </a:r>
            <a:r>
              <a:rPr lang="en-US" altLang="ko-KR" dirty="0" smtClean="0"/>
              <a:t>. 2012</a:t>
            </a:r>
            <a:r>
              <a:rPr lang="ko-KR" altLang="en-US" dirty="0"/>
              <a:t>년까지 통계를 보면</a:t>
            </a:r>
            <a:r>
              <a:rPr lang="en-US" altLang="ko-KR" dirty="0"/>
              <a:t>, </a:t>
            </a:r>
            <a:r>
              <a:rPr lang="ko-KR" altLang="en-US" u="sng" dirty="0"/>
              <a:t>러시아 </a:t>
            </a:r>
            <a:r>
              <a:rPr lang="ko-KR" altLang="en-US" u="sng" dirty="0" smtClean="0"/>
              <a:t>제과 시장규모는 </a:t>
            </a:r>
            <a:r>
              <a:rPr lang="en-US" altLang="ko-KR" u="sng" dirty="0"/>
              <a:t>7,344</a:t>
            </a:r>
            <a:r>
              <a:rPr lang="ko-KR" altLang="en-US" u="sng" dirty="0"/>
              <a:t>억 루블</a:t>
            </a:r>
            <a:r>
              <a:rPr lang="en-US" altLang="ko-KR" u="sng" dirty="0"/>
              <a:t>(</a:t>
            </a:r>
            <a:r>
              <a:rPr lang="ko-KR" altLang="en-US" u="sng" dirty="0"/>
              <a:t>약 </a:t>
            </a:r>
            <a:r>
              <a:rPr lang="en-US" altLang="ko-KR" u="sng" dirty="0"/>
              <a:t>245</a:t>
            </a:r>
            <a:r>
              <a:rPr lang="ko-KR" altLang="en-US" u="sng" dirty="0"/>
              <a:t>억 달러</a:t>
            </a:r>
            <a:r>
              <a:rPr lang="en-US" altLang="ko-KR" u="sng" dirty="0"/>
              <a:t>)</a:t>
            </a:r>
            <a:r>
              <a:rPr lang="ko-KR" altLang="en-US" dirty="0"/>
              <a:t>에 달함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쇼핑산업이 활성화되어 </a:t>
            </a:r>
            <a:r>
              <a:rPr lang="ko-KR" altLang="en-US" u="sng" dirty="0" smtClean="0"/>
              <a:t>유럽 국가 중 대형쇼핑센터 면적이 </a:t>
            </a:r>
            <a:r>
              <a:rPr lang="en-US" altLang="ko-KR" u="sng" dirty="0" smtClean="0"/>
              <a:t>1</a:t>
            </a:r>
            <a:r>
              <a:rPr lang="ko-KR" altLang="en-US" u="sng" dirty="0" smtClean="0"/>
              <a:t>위를 </a:t>
            </a:r>
            <a:r>
              <a:rPr lang="ko-KR" altLang="en-US" dirty="0" smtClean="0"/>
              <a:t>차지하고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러시아 </a:t>
            </a:r>
            <a:r>
              <a:rPr lang="ko-KR" altLang="en-US" dirty="0"/>
              <a:t>소매시장은 </a:t>
            </a:r>
            <a:r>
              <a:rPr lang="en-US" altLang="ko-KR" dirty="0"/>
              <a:t>2014</a:t>
            </a:r>
            <a:r>
              <a:rPr lang="ko-KR" altLang="en-US" dirty="0"/>
              <a:t>년 들어 </a:t>
            </a:r>
            <a:r>
              <a:rPr lang="en-US" altLang="ko-KR" dirty="0"/>
              <a:t>6,914</a:t>
            </a:r>
            <a:r>
              <a:rPr lang="ko-KR" altLang="en-US" dirty="0"/>
              <a:t>억 달러의 시장규모를 기록</a:t>
            </a:r>
            <a:r>
              <a:rPr lang="en-US" altLang="ko-KR" dirty="0"/>
              <a:t>, 2015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분기 기준으로 소매점 최다 판매 </a:t>
            </a:r>
            <a:r>
              <a:rPr lang="ko-KR" altLang="en-US" dirty="0" smtClean="0"/>
              <a:t>품목인 </a:t>
            </a:r>
            <a:r>
              <a:rPr lang="ko-KR" altLang="en-US" u="sng" dirty="0"/>
              <a:t>제과의 점유율은 </a:t>
            </a:r>
            <a:r>
              <a:rPr lang="en-US" altLang="ko-KR" u="sng" dirty="0"/>
              <a:t>3.1%</a:t>
            </a:r>
            <a:r>
              <a:rPr lang="ko-KR" altLang="en-US" dirty="0"/>
              <a:t>를 기록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러시아 제과 시장의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러시아 </a:t>
            </a:r>
            <a:r>
              <a:rPr lang="ko-KR" altLang="en-US" dirty="0" smtClean="0"/>
              <a:t>제과 시장에서 </a:t>
            </a:r>
            <a:r>
              <a:rPr lang="ko-KR" altLang="en-US" dirty="0"/>
              <a:t>외국 브랜드 제품도 각광을 받고 있지만</a:t>
            </a:r>
            <a:r>
              <a:rPr lang="en-US" altLang="ko-KR" dirty="0"/>
              <a:t>, </a:t>
            </a:r>
            <a:r>
              <a:rPr lang="ko-KR" altLang="en-US" dirty="0"/>
              <a:t>로컬 브랜드 또한 소비자들로부터 많은 인기를 끌고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</a:t>
            </a:r>
            <a:r>
              <a:rPr lang="ko-KR" altLang="en-US" dirty="0"/>
              <a:t>러시아 </a:t>
            </a:r>
            <a:r>
              <a:rPr lang="ko-KR" altLang="en-US" dirty="0" smtClean="0"/>
              <a:t>제과 시장을 주도하고 </a:t>
            </a:r>
            <a:r>
              <a:rPr lang="ko-KR" altLang="en-US" dirty="0"/>
              <a:t>있는 </a:t>
            </a:r>
            <a:r>
              <a:rPr lang="ko-KR" altLang="en-US" dirty="0" smtClean="0"/>
              <a:t>기업이 </a:t>
            </a:r>
            <a:r>
              <a:rPr lang="ko-KR" altLang="en-US" u="sng" dirty="0" smtClean="0"/>
              <a:t>시장을 </a:t>
            </a:r>
            <a:r>
              <a:rPr lang="ko-KR" altLang="en-US" u="sng" dirty="0"/>
              <a:t>독보적으로 점유하고 있는 </a:t>
            </a:r>
            <a:r>
              <a:rPr lang="ko-KR" altLang="en-US" u="sng" dirty="0" err="1"/>
              <a:t>양세는</a:t>
            </a:r>
            <a:r>
              <a:rPr lang="ko-KR" altLang="en-US" u="sng" dirty="0"/>
              <a:t> 아니며 </a:t>
            </a:r>
            <a:r>
              <a:rPr lang="ko-KR" altLang="en-US" dirty="0"/>
              <a:t>선두기업들이 대략 </a:t>
            </a:r>
            <a:r>
              <a:rPr lang="en-US" altLang="ko-KR" dirty="0"/>
              <a:t>3~6%</a:t>
            </a:r>
            <a:r>
              <a:rPr lang="ko-KR" altLang="en-US" dirty="0"/>
              <a:t>정도의 시장점유율을 보이며 경쟁하고 있는 구도임</a:t>
            </a:r>
          </a:p>
          <a:p>
            <a:r>
              <a:rPr lang="ko-KR" altLang="en-US" dirty="0"/>
              <a:t>현재 러시아로 수입되는 과자</a:t>
            </a:r>
            <a:r>
              <a:rPr lang="en-US" altLang="ko-KR" dirty="0"/>
              <a:t>/</a:t>
            </a:r>
            <a:r>
              <a:rPr lang="ko-KR" altLang="en-US" dirty="0" err="1"/>
              <a:t>스낵류의</a:t>
            </a:r>
            <a:r>
              <a:rPr lang="ko-KR" altLang="en-US" dirty="0"/>
              <a:t> 규모는 </a:t>
            </a:r>
            <a:r>
              <a:rPr lang="en-US" altLang="ko-KR" dirty="0"/>
              <a:t>2013</a:t>
            </a:r>
            <a:r>
              <a:rPr lang="ko-KR" altLang="en-US" dirty="0"/>
              <a:t>년 기준으로 약 </a:t>
            </a:r>
            <a:r>
              <a:rPr lang="en-US" altLang="ko-KR" dirty="0"/>
              <a:t>5</a:t>
            </a:r>
            <a:r>
              <a:rPr lang="ko-KR" altLang="en-US" dirty="0"/>
              <a:t>억 달러 수준인데</a:t>
            </a:r>
            <a:r>
              <a:rPr lang="en-US" altLang="ko-KR" dirty="0"/>
              <a:t>, </a:t>
            </a:r>
            <a:r>
              <a:rPr lang="ko-KR" altLang="en-US" dirty="0"/>
              <a:t>로컬 제조사들이 자리를 잡고 있기 때문에 수입품의 비중은 그다지 높지 않은 것으로 </a:t>
            </a:r>
            <a:r>
              <a:rPr lang="ko-KR" altLang="en-US" dirty="0" smtClean="0"/>
              <a:t>보임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러시아 제과 시장의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2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극동러시아 지역의 경우</a:t>
            </a:r>
            <a:r>
              <a:rPr lang="en-US" altLang="ko-KR" dirty="0"/>
              <a:t>, </a:t>
            </a:r>
            <a:r>
              <a:rPr lang="ko-KR" altLang="en-US" dirty="0"/>
              <a:t>러시아에서 제조된 브랜드 있는 과자뿐만 </a:t>
            </a:r>
            <a:r>
              <a:rPr lang="ko-KR" altLang="en-US" dirty="0" smtClean="0"/>
              <a:t>아니라</a:t>
            </a:r>
            <a:r>
              <a:rPr lang="en-US" altLang="ko-KR" dirty="0" smtClean="0"/>
              <a:t> </a:t>
            </a:r>
            <a:r>
              <a:rPr lang="ko-KR" altLang="en-US" dirty="0"/>
              <a:t>지방 로컬 제조사들이 만든 저렴한 과자류도 많이 </a:t>
            </a:r>
            <a:r>
              <a:rPr lang="ko-KR" altLang="en-US" dirty="0" smtClean="0"/>
              <a:t>팔림</a:t>
            </a:r>
            <a:r>
              <a:rPr lang="en-US" altLang="ko-KR" dirty="0" smtClean="0"/>
              <a:t>. </a:t>
            </a:r>
            <a:r>
              <a:rPr lang="ko-KR" altLang="en-US" u="sng" dirty="0"/>
              <a:t>한국산 과자</a:t>
            </a:r>
            <a:r>
              <a:rPr lang="en-US" altLang="ko-KR" u="sng" dirty="0"/>
              <a:t>/</a:t>
            </a:r>
            <a:r>
              <a:rPr lang="ko-KR" altLang="en-US" u="sng" dirty="0" err="1"/>
              <a:t>스낵류의</a:t>
            </a:r>
            <a:r>
              <a:rPr lang="ko-KR" altLang="en-US" u="sng" dirty="0"/>
              <a:t> 인기는 상당히 높은 편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체인스토어에 가면 한국산 과자</a:t>
            </a:r>
            <a:r>
              <a:rPr lang="en-US" altLang="ko-KR" dirty="0"/>
              <a:t>/</a:t>
            </a:r>
            <a:r>
              <a:rPr lang="ko-KR" altLang="en-US" dirty="0" err="1"/>
              <a:t>스낵류만을</a:t>
            </a:r>
            <a:r>
              <a:rPr lang="ko-KR" altLang="en-US" dirty="0"/>
              <a:t> 별도로 모아 진열해 놓는 경우가 </a:t>
            </a:r>
            <a:r>
              <a:rPr lang="ko-KR" altLang="en-US" dirty="0" smtClean="0"/>
              <a:t>많음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러시아로 수출되고 있는 한국산 과자</a:t>
            </a:r>
            <a:r>
              <a:rPr lang="en-US" altLang="ko-KR" dirty="0"/>
              <a:t>/</a:t>
            </a:r>
            <a:r>
              <a:rPr lang="ko-KR" altLang="en-US" dirty="0" err="1"/>
              <a:t>스낵류중</a:t>
            </a:r>
            <a:r>
              <a:rPr lang="ko-KR" altLang="en-US" dirty="0"/>
              <a:t> 대기업 생산제품은 러시아 전역으로 유통이 되는 편임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러시아 제과 시장의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7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사회주의의 </a:t>
            </a:r>
            <a:r>
              <a:rPr lang="ko-KR" altLang="en-US" dirty="0"/>
              <a:t>유산으로 운송</a:t>
            </a:r>
            <a:r>
              <a:rPr lang="en-US" altLang="ko-KR" dirty="0"/>
              <a:t>, </a:t>
            </a:r>
            <a:r>
              <a:rPr lang="ko-KR" altLang="en-US" dirty="0"/>
              <a:t>금융 등 주요 기관의 서비스가 미흡하고</a:t>
            </a:r>
            <a:r>
              <a:rPr lang="en-US" altLang="ko-KR" dirty="0"/>
              <a:t>, </a:t>
            </a:r>
            <a:r>
              <a:rPr lang="ko-KR" altLang="en-US" dirty="0"/>
              <a:t>부패의 </a:t>
            </a:r>
            <a:r>
              <a:rPr lang="ko-KR" altLang="en-US" dirty="0" smtClean="0"/>
              <a:t>만연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고압적인 공무원들이 </a:t>
            </a:r>
            <a:r>
              <a:rPr lang="ko-KR" altLang="en-US" dirty="0" smtClean="0"/>
              <a:t>문제였지만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최근 </a:t>
            </a:r>
            <a:r>
              <a:rPr lang="en-US" altLang="ko-KR" dirty="0"/>
              <a:t>WTO</a:t>
            </a:r>
            <a:r>
              <a:rPr lang="ko-KR" altLang="en-US" dirty="0"/>
              <a:t>의 정식 회원국이 되고</a:t>
            </a:r>
            <a:r>
              <a:rPr lang="en-US" altLang="ko-KR" dirty="0"/>
              <a:t>, </a:t>
            </a:r>
            <a:r>
              <a:rPr lang="ko-KR" altLang="en-US" u="sng" dirty="0"/>
              <a:t>낡은 법과 제도가 개선</a:t>
            </a:r>
            <a:r>
              <a:rPr lang="ko-KR" altLang="en-US" dirty="0"/>
              <a:t>될 것으로 </a:t>
            </a:r>
            <a:r>
              <a:rPr lang="ko-KR" altLang="en-US" dirty="0" smtClean="0"/>
              <a:t>전망</a:t>
            </a:r>
            <a:endParaRPr lang="en-US" altLang="ko-KR" dirty="0" smtClean="0"/>
          </a:p>
          <a:p>
            <a:r>
              <a:rPr lang="ko-KR" altLang="en-US" dirty="0" smtClean="0"/>
              <a:t>제과부문 </a:t>
            </a:r>
            <a:r>
              <a:rPr lang="ko-KR" altLang="en-US" dirty="0"/>
              <a:t>쪽에서 러시아의 </a:t>
            </a:r>
            <a:r>
              <a:rPr lang="ko-KR" altLang="en-US" u="sng" dirty="0"/>
              <a:t>수입규제는 </a:t>
            </a:r>
            <a:r>
              <a:rPr lang="ko-KR" altLang="en-US" u="sng" dirty="0" smtClean="0"/>
              <a:t>없음</a:t>
            </a:r>
            <a:endParaRPr lang="en-US" altLang="ko-KR" dirty="0" smtClean="0"/>
          </a:p>
          <a:p>
            <a:r>
              <a:rPr lang="ko-KR" altLang="en-US" u="sng" dirty="0" err="1"/>
              <a:t>구소련</a:t>
            </a:r>
            <a:r>
              <a:rPr lang="ko-KR" altLang="en-US" u="sng" dirty="0"/>
              <a:t> 국가의 경제 연합인 </a:t>
            </a:r>
            <a:r>
              <a:rPr lang="en-US" altLang="ko-KR" u="sng" dirty="0"/>
              <a:t>EEU</a:t>
            </a:r>
            <a:r>
              <a:rPr lang="ko-KR" altLang="en-US" dirty="0"/>
              <a:t>가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공식 출범하여 </a:t>
            </a:r>
            <a:r>
              <a:rPr lang="en-US" altLang="ko-KR" dirty="0"/>
              <a:t>2025</a:t>
            </a:r>
            <a:r>
              <a:rPr lang="ko-KR" altLang="en-US" dirty="0"/>
              <a:t>년까지 경제공동체 구성을 목표로 하고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긍정적인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우크라이나 사태 등으로 서방과의 경제마찰이 심화될 경우 </a:t>
            </a:r>
            <a:r>
              <a:rPr lang="ko-KR" altLang="en-US" u="sng" dirty="0"/>
              <a:t>러시아의 아시아 시장으로 관심을 돌릴 것으로 </a:t>
            </a:r>
            <a:r>
              <a:rPr lang="ko-KR" altLang="en-US" u="sng" dirty="0" smtClean="0"/>
              <a:t>기대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체제전환 이후 </a:t>
            </a:r>
            <a:r>
              <a:rPr lang="ko-KR" altLang="en-US" dirty="0"/>
              <a:t>주요산업 붕괴로 </a:t>
            </a:r>
            <a:r>
              <a:rPr lang="ko-KR" altLang="en-US" u="sng" dirty="0"/>
              <a:t>소비재의 </a:t>
            </a:r>
            <a:r>
              <a:rPr lang="en-US" altLang="ko-KR" u="sng" dirty="0"/>
              <a:t>43%</a:t>
            </a:r>
            <a:r>
              <a:rPr lang="ko-KR" altLang="en-US" u="sng" dirty="0"/>
              <a:t>를 해외에서 </a:t>
            </a:r>
            <a:r>
              <a:rPr lang="ko-KR" altLang="en-US" u="sng" dirty="0" smtClean="0"/>
              <a:t>수입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fontAlgn="base"/>
            <a:r>
              <a:rPr lang="ko-KR" altLang="en-US" dirty="0"/>
              <a:t>소비층은 소수의 부유층과 다수의 빈곤층에서 벗어나 중산층이 꾸준히 증가해 주요 소비층으로 </a:t>
            </a:r>
            <a:r>
              <a:rPr lang="ko-KR" altLang="en-US" dirty="0" smtClean="0"/>
              <a:t>부각됨</a:t>
            </a:r>
            <a:endParaRPr lang="ko-KR" altLang="en-US" dirty="0"/>
          </a:p>
          <a:p>
            <a:pPr fontAlgn="base"/>
            <a:r>
              <a:rPr lang="en-US" altLang="ko-KR" u="sng" dirty="0"/>
              <a:t>CIS </a:t>
            </a:r>
            <a:r>
              <a:rPr lang="ko-KR" altLang="en-US" u="sng" dirty="0"/>
              <a:t>및 동유럽 시장의 </a:t>
            </a:r>
            <a:r>
              <a:rPr lang="ko-KR" altLang="en-US" u="sng" dirty="0" smtClean="0"/>
              <a:t>중심임</a:t>
            </a:r>
            <a:endParaRPr lang="ko-KR" altLang="en-US" u="sng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긍정적인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러시아 경제에서 에너지 자원은 수출의 </a:t>
            </a:r>
            <a:r>
              <a:rPr lang="en-US" altLang="ko-KR" dirty="0"/>
              <a:t>70%, GDP</a:t>
            </a:r>
            <a:r>
              <a:rPr lang="ko-KR" altLang="en-US" dirty="0"/>
              <a:t>의 </a:t>
            </a:r>
            <a:r>
              <a:rPr lang="en-US" altLang="ko-KR" dirty="0"/>
              <a:t>24%, </a:t>
            </a:r>
            <a:r>
              <a:rPr lang="ko-KR" altLang="en-US" dirty="0"/>
              <a:t>재정 수입의 </a:t>
            </a:r>
            <a:r>
              <a:rPr lang="en-US" altLang="ko-KR" dirty="0"/>
              <a:t>50%</a:t>
            </a:r>
            <a:r>
              <a:rPr lang="ko-KR" altLang="en-US" dirty="0"/>
              <a:t>를 차지하는 만큼 유가가 경제에 큰 영향을 주고</a:t>
            </a:r>
            <a:r>
              <a:rPr lang="en-US" altLang="ko-KR" dirty="0"/>
              <a:t>, </a:t>
            </a:r>
            <a:r>
              <a:rPr lang="ko-KR" altLang="en-US" dirty="0"/>
              <a:t>수입 시장 역시 이에 영향을 받음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u="sng" dirty="0" smtClean="0"/>
              <a:t>유가하락이 러시아 경제에 큰 타격</a:t>
            </a:r>
            <a:r>
              <a:rPr lang="ko-KR" altLang="en-US" dirty="0" smtClean="0"/>
              <a:t>을 줌</a:t>
            </a:r>
            <a:r>
              <a:rPr lang="en-US" altLang="ko-KR" dirty="0" smtClean="0"/>
              <a:t>.</a:t>
            </a:r>
          </a:p>
          <a:p>
            <a:r>
              <a:rPr lang="ko-KR" altLang="en-US" u="sng" dirty="0" smtClean="0"/>
              <a:t>루블화 </a:t>
            </a:r>
            <a:r>
              <a:rPr lang="ko-KR" altLang="en-US" u="sng" dirty="0" smtClean="0"/>
              <a:t>가치 </a:t>
            </a:r>
            <a:r>
              <a:rPr lang="ko-KR" altLang="en-US" u="sng" dirty="0"/>
              <a:t>폭락</a:t>
            </a:r>
            <a:r>
              <a:rPr lang="ko-KR" altLang="en-US" dirty="0"/>
              <a:t>으로</a:t>
            </a:r>
            <a:r>
              <a:rPr lang="ko-KR" altLang="en-US" u="sng" dirty="0"/>
              <a:t> </a:t>
            </a:r>
            <a:r>
              <a:rPr lang="ko-KR" altLang="en-US" dirty="0"/>
              <a:t>가격인상이 불가피하고</a:t>
            </a:r>
            <a:r>
              <a:rPr lang="en-US" altLang="ko-KR" dirty="0"/>
              <a:t>, </a:t>
            </a:r>
            <a:r>
              <a:rPr lang="ko-KR" altLang="en-US" dirty="0"/>
              <a:t>수출여건도 나빠지고 있어 무역수지 적자 발생</a:t>
            </a:r>
            <a:r>
              <a:rPr lang="en-US" altLang="ko-KR" dirty="0"/>
              <a:t>. </a:t>
            </a:r>
            <a:r>
              <a:rPr lang="ko-KR" altLang="en-US" dirty="0"/>
              <a:t>뿐만 아니라 인건비 등의 부대비용도 인상됨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u="sng" dirty="0" smtClean="0"/>
              <a:t>우크라이나 사태</a:t>
            </a:r>
            <a:r>
              <a:rPr lang="ko-KR" altLang="en-US" dirty="0" smtClean="0"/>
              <a:t>로 인해 발생한 미국과 </a:t>
            </a:r>
            <a:r>
              <a:rPr lang="en-US" altLang="ko-KR" dirty="0" smtClean="0"/>
              <a:t>EU</a:t>
            </a:r>
            <a:r>
              <a:rPr lang="ko-KR" altLang="en-US" dirty="0" smtClean="0"/>
              <a:t>의 경제제재 조치와 더불어 저유가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루블화 약세 등으로 경제 침체가 지속되고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따라 마이너스 성장이 전망됨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부정적인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0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161</TotalTime>
  <Words>951</Words>
  <Application>Microsoft Office PowerPoint</Application>
  <PresentationFormat>화면 슬라이드 쇼(4:3)</PresentationFormat>
  <Paragraphs>140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고구려 벽화</vt:lpstr>
      <vt:lpstr>러시아의 제과 시장</vt:lpstr>
      <vt:lpstr>목차</vt:lpstr>
      <vt:lpstr>러시아 제과 시장의 특징</vt:lpstr>
      <vt:lpstr>러시아 제과 시장의 현황</vt:lpstr>
      <vt:lpstr>러시아 제과 시장의 현황</vt:lpstr>
      <vt:lpstr>러시아 제과 시장의 현황</vt:lpstr>
      <vt:lpstr>긍정적인 요소</vt:lpstr>
      <vt:lpstr>긍정적인 요소</vt:lpstr>
      <vt:lpstr>부정적인 요소</vt:lpstr>
      <vt:lpstr>러시아에서의 오리온</vt:lpstr>
      <vt:lpstr>러시아에서의 오리온</vt:lpstr>
      <vt:lpstr>러시아에서의 오리온</vt:lpstr>
      <vt:lpstr>러시아에서의 오리온</vt:lpstr>
      <vt:lpstr>러시아에서의 오리온</vt:lpstr>
      <vt:lpstr>전망</vt:lpstr>
      <vt:lpstr>전망</vt:lpstr>
      <vt:lpstr>전망</vt:lpstr>
      <vt:lpstr>끝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러시아의 제과 시장</dc:title>
  <dc:creator>Registered User</dc:creator>
  <cp:lastModifiedBy>Registered User</cp:lastModifiedBy>
  <cp:revision>19</cp:revision>
  <dcterms:created xsi:type="dcterms:W3CDTF">2016-05-22T06:13:25Z</dcterms:created>
  <dcterms:modified xsi:type="dcterms:W3CDTF">2016-05-22T11:50:30Z</dcterms:modified>
</cp:coreProperties>
</file>