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22" autoAdjust="0"/>
  </p:normalViewPr>
  <p:slideViewPr>
    <p:cSldViewPr>
      <p:cViewPr varScale="1">
        <p:scale>
          <a:sx n="95" d="100"/>
          <a:sy n="95" d="100"/>
        </p:scale>
        <p:origin x="-20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포카칩</c:v>
                </c:pt>
                <c:pt idx="1">
                  <c:v>초코파이</c:v>
                </c:pt>
                <c:pt idx="2">
                  <c:v>다이제</c:v>
                </c:pt>
                <c:pt idx="3">
                  <c:v>오징어땅콩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18085</c:v>
                </c:pt>
                <c:pt idx="1">
                  <c:v>18032</c:v>
                </c:pt>
                <c:pt idx="2">
                  <c:v>26118</c:v>
                </c:pt>
                <c:pt idx="3">
                  <c:v>22587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포카칩</c:v>
                </c:pt>
                <c:pt idx="1">
                  <c:v>초코파이</c:v>
                </c:pt>
                <c:pt idx="2">
                  <c:v>다이제</c:v>
                </c:pt>
                <c:pt idx="3">
                  <c:v>오징어땅콩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16955</c:v>
                </c:pt>
                <c:pt idx="1">
                  <c:v>20387</c:v>
                </c:pt>
                <c:pt idx="2">
                  <c:v>24905</c:v>
                </c:pt>
                <c:pt idx="3">
                  <c:v>21452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포카칩</c:v>
                </c:pt>
                <c:pt idx="1">
                  <c:v>초코파이</c:v>
                </c:pt>
                <c:pt idx="2">
                  <c:v>다이제</c:v>
                </c:pt>
                <c:pt idx="3">
                  <c:v>오징어땅콩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16826</c:v>
                </c:pt>
                <c:pt idx="1">
                  <c:v>20965</c:v>
                </c:pt>
                <c:pt idx="2">
                  <c:v>24873</c:v>
                </c:pt>
                <c:pt idx="3">
                  <c:v>19230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0352"/>
        <c:axId val="179318144"/>
      </c:barChart>
      <c:catAx>
        <c:axId val="1098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9318144"/>
        <c:crosses val="autoZero"/>
        <c:auto val="1"/>
        <c:lblAlgn val="ctr"/>
        <c:lblOffset val="100"/>
        <c:noMultiLvlLbl val="0"/>
      </c:catAx>
      <c:valAx>
        <c:axId val="17931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0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15년도 4분기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연결매출액</c:v>
                </c:pt>
                <c:pt idx="1">
                  <c:v>연결영업이익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1877</c:v>
                </c:pt>
                <c:pt idx="1">
                  <c:v>289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16년도 1분기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연결매출액</c:v>
                </c:pt>
                <c:pt idx="1">
                  <c:v>연결영업이익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1738</c:v>
                </c:pt>
                <c:pt idx="1">
                  <c:v>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323456"/>
        <c:axId val="177897472"/>
      </c:barChart>
      <c:catAx>
        <c:axId val="4232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77897472"/>
        <c:crosses val="autoZero"/>
        <c:auto val="1"/>
        <c:lblAlgn val="ctr"/>
        <c:lblOffset val="100"/>
        <c:noMultiLvlLbl val="0"/>
      </c:catAx>
      <c:valAx>
        <c:axId val="177897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323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D9B62C84-3811-42C7-A43D-E44CA47E9D36}" type="datetimeFigureOut">
              <a:rPr lang="ko-KR" altLang="en-US" smtClean="0"/>
              <a:pPr/>
              <a:t>2016-05-23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E9F4A02C-8235-4DBF-8BB0-1E61CA502A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8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한컴 윤고딕 250" pitchFamily="18" charset="-127"/>
        <a:ea typeface="한컴 윤고딕 250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한컴 윤고딕 250" pitchFamily="18" charset="-127"/>
        <a:ea typeface="한컴 윤고딕 250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한컴 윤고딕 250" pitchFamily="18" charset="-127"/>
        <a:ea typeface="한컴 윤고딕 250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한컴 윤고딕 250" pitchFamily="18" charset="-127"/>
        <a:ea typeface="한컴 윤고딕 250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한컴 윤고딕 250" pitchFamily="18" charset="-127"/>
        <a:ea typeface="한컴 윤고딕 250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국내외 경제에 대한 불확실성과 소비심리 위축 등으로 경기 위축이 심화되고 있는 상황 하에 제과시장은 여타 산업에 비하여 상대적으로 탄력성이 낮은 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3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1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이중에 바나나 </a:t>
            </a:r>
            <a:r>
              <a:rPr lang="ko-KR" altLang="en-US" dirty="0" err="1" smtClean="0"/>
              <a:t>초코파이가</a:t>
            </a:r>
            <a:r>
              <a:rPr lang="ko-KR" altLang="en-US" dirty="0" smtClean="0"/>
              <a:t> 오리온의 주가상승에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1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이가격은</a:t>
            </a:r>
            <a:r>
              <a:rPr lang="ko-KR" altLang="en-US" dirty="0" smtClean="0"/>
              <a:t> 우리가 </a:t>
            </a:r>
            <a:r>
              <a:rPr lang="ko-KR" altLang="en-US" dirty="0" err="1" smtClean="0"/>
              <a:t>까까를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사먹을때</a:t>
            </a:r>
            <a:r>
              <a:rPr lang="ko-KR" altLang="en-US" dirty="0" smtClean="0"/>
              <a:t> 가격이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산출기준은 판매 우선순위 </a:t>
            </a:r>
            <a:r>
              <a:rPr lang="en-US" altLang="ko-KR" dirty="0" smtClean="0"/>
              <a:t>4</a:t>
            </a:r>
            <a:r>
              <a:rPr lang="ko-KR" altLang="en-US" dirty="0" err="1" smtClean="0"/>
              <a:t>개브랜드를</a:t>
            </a:r>
            <a:r>
              <a:rPr lang="ko-KR" altLang="en-US" dirty="0" smtClean="0"/>
              <a:t> 선정하였고 가격산출방법은 주요제품 박스당 매출액 평균을 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주요 가격변동원인은 매출 에누리 때문입니다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대부분의 상품은 가격이 상승하였지만 </a:t>
            </a:r>
            <a:r>
              <a:rPr lang="ko-KR" altLang="en-US" dirty="0" err="1" smtClean="0"/>
              <a:t>포카칩과</a:t>
            </a:r>
            <a:r>
              <a:rPr lang="ko-KR" altLang="en-US" dirty="0" smtClean="0"/>
              <a:t> 오징어땅콩의 경우 가격이 하락하였습니다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3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분기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6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"1</a:t>
            </a:r>
            <a:r>
              <a:rPr lang="ko-KR" altLang="en-US" dirty="0" smtClean="0"/>
              <a:t>분기 국내 매출액은 </a:t>
            </a:r>
            <a:r>
              <a:rPr lang="en-US" altLang="ko-KR" dirty="0" smtClean="0"/>
              <a:t>8% </a:t>
            </a:r>
            <a:r>
              <a:rPr lang="ko-KR" altLang="en-US" dirty="0" smtClean="0"/>
              <a:t>감소한 </a:t>
            </a:r>
            <a:r>
              <a:rPr lang="en-US" altLang="ko-KR" dirty="0" smtClean="0"/>
              <a:t>1738</a:t>
            </a:r>
            <a:r>
              <a:rPr lang="ko-KR" altLang="en-US" dirty="0" err="1" smtClean="0"/>
              <a:t>억원을</a:t>
            </a:r>
            <a:r>
              <a:rPr lang="ko-KR" altLang="en-US" dirty="0" smtClean="0"/>
              <a:t> 기록했는데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이천 공장 화재로 인해 약 </a:t>
            </a:r>
            <a:r>
              <a:rPr lang="en-US" altLang="ko-KR" dirty="0" smtClean="0"/>
              <a:t>150</a:t>
            </a:r>
            <a:r>
              <a:rPr lang="ko-KR" altLang="en-US" dirty="0" err="1" smtClean="0"/>
              <a:t>억원의</a:t>
            </a:r>
            <a:r>
              <a:rPr lang="ko-KR" altLang="en-US" dirty="0" smtClean="0"/>
              <a:t> 매출액이 감소했고 매출액 하락에 따른 고정비 부담 증가로 영업이익 역시 </a:t>
            </a:r>
            <a:r>
              <a:rPr lang="en-US" altLang="ko-KR" dirty="0" smtClean="0"/>
              <a:t>21.0% </a:t>
            </a:r>
            <a:r>
              <a:rPr lang="ko-KR" altLang="en-US" dirty="0" smtClean="0"/>
              <a:t>감소한 </a:t>
            </a:r>
            <a:r>
              <a:rPr lang="en-US" altLang="ko-KR" dirty="0" smtClean="0"/>
              <a:t>239</a:t>
            </a:r>
            <a:r>
              <a:rPr lang="ko-KR" altLang="en-US" dirty="0" err="1" smtClean="0"/>
              <a:t>억원을</a:t>
            </a:r>
            <a:r>
              <a:rPr lang="ko-KR" altLang="en-US" dirty="0" smtClean="0"/>
              <a:t> 기록했다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 설명했다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매출액에서 매출원가와 </a:t>
            </a:r>
            <a:r>
              <a:rPr lang="ko-KR" altLang="en-US" dirty="0" err="1" smtClean="0"/>
              <a:t>판매비와</a:t>
            </a:r>
            <a:r>
              <a:rPr lang="ko-KR" altLang="en-US" dirty="0" smtClean="0"/>
              <a:t> 관리비를 제외한 비용이 영업 이익입니다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ffectLst/>
              </a:rPr>
              <a:t>중국 법인 </a:t>
            </a:r>
            <a:r>
              <a:rPr lang="en-US" altLang="ko-KR" dirty="0" smtClean="0">
                <a:effectLst/>
              </a:rPr>
              <a:t>7%, </a:t>
            </a:r>
            <a:r>
              <a:rPr lang="ko-KR" altLang="en-US" dirty="0" smtClean="0">
                <a:effectLst/>
              </a:rPr>
              <a:t>베트남 법인 </a:t>
            </a:r>
            <a:r>
              <a:rPr lang="en-US" altLang="ko-KR" dirty="0" smtClean="0">
                <a:effectLst/>
              </a:rPr>
              <a:t>18%, </a:t>
            </a:r>
            <a:r>
              <a:rPr lang="ko-KR" altLang="en-US" dirty="0" smtClean="0">
                <a:effectLst/>
              </a:rPr>
              <a:t>러시아 법인 </a:t>
            </a:r>
            <a:r>
              <a:rPr lang="en-US" altLang="ko-KR" dirty="0" smtClean="0">
                <a:effectLst/>
              </a:rPr>
              <a:t>10.4%</a:t>
            </a:r>
            <a:r>
              <a:rPr lang="ko-KR" altLang="en-US" dirty="0" smtClean="0">
                <a:effectLst/>
              </a:rPr>
              <a:t>의 신장률을 보이며 해외 법인들이 전체 매출의 성장을 견인했다는 분석이다</a:t>
            </a:r>
            <a:r>
              <a:rPr lang="en-US" altLang="ko-KR" dirty="0" smtClean="0">
                <a:effectLst/>
              </a:rPr>
              <a:t>.</a:t>
            </a:r>
            <a:r>
              <a:rPr lang="ko-KR" altLang="en-US" dirty="0" smtClean="0">
                <a:effectLst/>
              </a:rPr>
              <a:t> 한류 열풍에 이어 한국 식품에 대한 관심이 높아지면서 오리온의 제품들도 계속해서 인기를 끌 것이란 전망이다 이에 </a:t>
            </a:r>
            <a:r>
              <a:rPr lang="en-US" altLang="ko-KR" dirty="0" smtClean="0">
                <a:effectLst/>
              </a:rPr>
              <a:t>'</a:t>
            </a:r>
            <a:r>
              <a:rPr lang="ko-KR" altLang="en-US" dirty="0" err="1" smtClean="0">
                <a:effectLst/>
              </a:rPr>
              <a:t>초코파이</a:t>
            </a:r>
            <a:r>
              <a:rPr lang="ko-KR" altLang="en-US" dirty="0" smtClean="0">
                <a:effectLst/>
              </a:rPr>
              <a:t> 바나나</a:t>
            </a:r>
            <a:r>
              <a:rPr lang="en-US" altLang="ko-KR" dirty="0" smtClean="0">
                <a:effectLst/>
              </a:rPr>
              <a:t>' </a:t>
            </a:r>
            <a:r>
              <a:rPr lang="ko-KR" altLang="en-US" dirty="0" smtClean="0">
                <a:effectLst/>
              </a:rPr>
              <a:t>등 신제품을 적극적으로 선보일 것을 선언하고 </a:t>
            </a:r>
            <a:r>
              <a:rPr lang="ko-KR" altLang="en-US" dirty="0" err="1" smtClean="0">
                <a:effectLst/>
              </a:rPr>
              <a:t>이천공장</a:t>
            </a:r>
            <a:r>
              <a:rPr lang="ko-KR" altLang="en-US" dirty="0" smtClean="0">
                <a:effectLst/>
              </a:rPr>
              <a:t> 화재 이후 중단됐던 제품들의 생산이 최근 재개되는 등 청신호가 켜지고 있어 국내에서의 성장도 </a:t>
            </a:r>
            <a:r>
              <a:rPr lang="ko-KR" altLang="en-US" dirty="0" err="1" smtClean="0">
                <a:effectLst/>
              </a:rPr>
              <a:t>지켜봐야할</a:t>
            </a:r>
            <a:r>
              <a:rPr lang="ko-KR" altLang="en-US" dirty="0" smtClean="0">
                <a:effectLst/>
              </a:rPr>
              <a:t> 듯 하다</a:t>
            </a:r>
            <a:r>
              <a:rPr lang="en-US" altLang="ko-KR" dirty="0" smtClean="0">
                <a:effectLst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4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오너가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문제가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년도 부터 꾸준히 존재해왔다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최근순에서</a:t>
            </a:r>
            <a:r>
              <a:rPr lang="ko-KR" altLang="en-US" dirty="0" smtClean="0"/>
              <a:t> 과거 순으로 정리하면 황제배당이라고 국내 매출액이 감소한 상황에서 오너일가는 주주가치 재고 라는 명목으로 배당금을 많이 챙겼다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0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두번째로는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수십억대</a:t>
            </a:r>
            <a:r>
              <a:rPr lang="ko-KR" altLang="en-US" dirty="0" smtClean="0"/>
              <a:t> 세금 탈루와 추징금에 관련 내용도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부부경영진에</a:t>
            </a:r>
            <a:r>
              <a:rPr lang="ko-KR" altLang="en-US" baseline="0" dirty="0" smtClean="0"/>
              <a:t> 동시 주식담보대출 문제도 있고 또한 부부경영에 따른 마이너스 손 꾸준히 </a:t>
            </a:r>
            <a:r>
              <a:rPr lang="ko-KR" altLang="en-US" baseline="0" dirty="0" err="1" smtClean="0"/>
              <a:t>안좋은</a:t>
            </a:r>
            <a:r>
              <a:rPr lang="ko-KR" altLang="en-US" baseline="0" dirty="0" smtClean="0"/>
              <a:t> 기사들이 매년 쏟아져 나오고 있었습니다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4A02C-8235-4DBF-8BB0-1E61CA502A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4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" y="116632"/>
            <a:ext cx="20002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0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7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4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7821B39-217D-4E02-B978-8CA52ED68D44}" type="datetimeFigureOut">
              <a:rPr lang="ko-KR" altLang="en-US" smtClean="0"/>
              <a:pPr/>
              <a:t>2016-05-23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F08FEF52-2F8F-4B7E-9422-0FF4DD17B4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2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한컴 윤고딕 250" pitchFamily="18" charset="-127"/>
          <a:ea typeface="한컴 윤고딕 250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오리온 국내시장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박지수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0002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3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오너가리스크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1"/>
            <a:ext cx="7145227" cy="178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7" y="3212976"/>
            <a:ext cx="66294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02" y="4653136"/>
            <a:ext cx="72961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3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19561"/>
            <a:ext cx="20002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55661"/>
            <a:ext cx="2311923" cy="168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2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2715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국내주요제품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국내 신제품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주요제품가격변</a:t>
            </a:r>
            <a:r>
              <a:rPr lang="ko-KR" altLang="en-US" dirty="0"/>
              <a:t>동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매출액 영업이익 비교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주요이슈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0002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2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주요제품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4" y="1700808"/>
            <a:ext cx="3829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2438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한컴 윤고딕 250" pitchFamily="18" charset="-127"/>
                <a:ea typeface="한컴 윤고딕 250" pitchFamily="18" charset="-127"/>
              </a:rPr>
              <a:t>포카칩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75187"/>
            <a:ext cx="2255698" cy="176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5853" y="32898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한컴 윤고딕 250" pitchFamily="18" charset="-127"/>
                <a:ea typeface="한컴 윤고딕 250" pitchFamily="18" charset="-127"/>
              </a:rPr>
              <a:t>초코파이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7" y="3958911"/>
            <a:ext cx="46903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59632" y="5214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한컴 윤고딕 250" pitchFamily="18" charset="-127"/>
                <a:ea typeface="한컴 윤고딕 250" pitchFamily="18" charset="-127"/>
              </a:rPr>
              <a:t>다이제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46" y="3789040"/>
            <a:ext cx="18859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09234" y="5503540"/>
            <a:ext cx="17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윤고딕 250" pitchFamily="18" charset="-127"/>
                <a:ea typeface="한컴 윤고딕 250" pitchFamily="18" charset="-127"/>
              </a:rPr>
              <a:t>오징어땅콩</a:t>
            </a:r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신제품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62827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주요제품가격변동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267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9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국내매출액 관련기사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48673" cy="566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627784" y="4648180"/>
            <a:ext cx="338437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84168" y="4653136"/>
            <a:ext cx="720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국내매출액 비교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5842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94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ISSUE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1"/>
            <a:ext cx="8229600" cy="748680"/>
          </a:xfrm>
        </p:spPr>
        <p:txBody>
          <a:bodyPr/>
          <a:lstStyle/>
          <a:p>
            <a:r>
              <a:rPr lang="ko-KR" altLang="en-US" dirty="0" smtClean="0"/>
              <a:t>국내 매출 감소 </a:t>
            </a:r>
            <a:r>
              <a:rPr lang="en-US" altLang="ko-KR" dirty="0" smtClean="0"/>
              <a:t>but </a:t>
            </a:r>
            <a:r>
              <a:rPr lang="ko-KR" altLang="en-US" dirty="0" smtClean="0"/>
              <a:t>해외 법인 성장세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323528" y="2222636"/>
            <a:ext cx="8229600" cy="2200275"/>
            <a:chOff x="395536" y="2222636"/>
            <a:chExt cx="8229600" cy="2200275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>
            <a:xfrm>
              <a:off x="395536" y="2348880"/>
              <a:ext cx="8229600" cy="7486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endParaRPr lang="en-US" altLang="ko-KR" dirty="0"/>
            </a:p>
          </p:txBody>
        </p:sp>
        <p:sp>
          <p:nvSpPr>
            <p:cNvPr id="5" name="내용 개체 틀 2"/>
            <p:cNvSpPr txBox="1">
              <a:spLocks/>
            </p:cNvSpPr>
            <p:nvPr/>
          </p:nvSpPr>
          <p:spPr>
            <a:xfrm>
              <a:off x="395536" y="2564904"/>
              <a:ext cx="8229600" cy="7486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한컴 윤고딕 250" pitchFamily="18" charset="-127"/>
                  <a:ea typeface="한컴 윤고딕 250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/>
                <a:t>바나나 </a:t>
              </a:r>
              <a:r>
                <a:rPr lang="ko-KR" altLang="en-US" dirty="0" err="1" smtClean="0"/>
                <a:t>초코파이</a:t>
              </a:r>
              <a:endParaRPr lang="en-US" altLang="ko-KR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22636"/>
              <a:ext cx="3495675" cy="220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3674231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이천공장</a:t>
            </a:r>
            <a:r>
              <a:rPr lang="ko-KR" altLang="en-US" dirty="0" smtClean="0"/>
              <a:t> 복구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3528" y="4941168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한컴 윤고딕 250" pitchFamily="18" charset="-127"/>
                <a:ea typeface="한컴 윤고딕 25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오너가 </a:t>
            </a:r>
            <a:r>
              <a:rPr lang="ko-KR" altLang="en-US" dirty="0" err="1" smtClean="0"/>
              <a:t>리스크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6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오너가리스크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1151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99" y="2852936"/>
            <a:ext cx="67341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300</Words>
  <Application>Microsoft Office PowerPoint</Application>
  <PresentationFormat>화면 슬라이드 쇼(4:3)</PresentationFormat>
  <Paragraphs>42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오리온 국내시장 분석</vt:lpstr>
      <vt:lpstr>목차</vt:lpstr>
      <vt:lpstr>국내 주요제품</vt:lpstr>
      <vt:lpstr>국내 신제품</vt:lpstr>
      <vt:lpstr>주요제품가격변동</vt:lpstr>
      <vt:lpstr>국내매출액 관련기사</vt:lpstr>
      <vt:lpstr>국내매출액 비교</vt:lpstr>
      <vt:lpstr>ISSUE</vt:lpstr>
      <vt:lpstr>오너가리스크?</vt:lpstr>
      <vt:lpstr>오너가리스크?</vt:lpstr>
      <vt:lpstr>감사합니다~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오리온 국내시장 분석</dc:title>
  <dc:creator>munki</dc:creator>
  <cp:lastModifiedBy>munki</cp:lastModifiedBy>
  <cp:revision>17</cp:revision>
  <dcterms:created xsi:type="dcterms:W3CDTF">2016-05-19T05:46:14Z</dcterms:created>
  <dcterms:modified xsi:type="dcterms:W3CDTF">2016-05-23T06:49:52Z</dcterms:modified>
</cp:coreProperties>
</file>