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8" r:id="rId4"/>
    <p:sldId id="263" r:id="rId5"/>
    <p:sldId id="269" r:id="rId6"/>
    <p:sldId id="266" r:id="rId7"/>
    <p:sldId id="271" r:id="rId8"/>
    <p:sldId id="270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341CC1D-06FC-41C9-887A-434842B39BC4}">
          <p14:sldIdLst>
            <p14:sldId id="256"/>
            <p14:sldId id="262"/>
            <p14:sldId id="268"/>
            <p14:sldId id="263"/>
            <p14:sldId id="269"/>
            <p14:sldId id="266"/>
            <p14:sldId id="271"/>
            <p14:sldId id="270"/>
            <p14:sldId id="265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A2545A-A2A2-41C0-B58D-72682A605590}" type="doc">
      <dgm:prSet loTypeId="urn:microsoft.com/office/officeart/2005/8/layout/hierarchy3" loCatId="hierarchy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pPr latinLnBrk="1"/>
          <a:endParaRPr lang="ko-KR" altLang="en-US"/>
        </a:p>
      </dgm:t>
    </dgm:pt>
    <dgm:pt modelId="{9B712544-A593-4A37-9A15-5AA8EF385AA0}">
      <dgm:prSet phldrT="[텍스트]"/>
      <dgm:spPr/>
      <dgm:t>
        <a:bodyPr/>
        <a:lstStyle/>
        <a:p>
          <a:pPr latinLnBrk="1"/>
          <a:r>
            <a:rPr lang="ko-KR" altLang="en-US" dirty="0" smtClean="0"/>
            <a:t>소득증가</a:t>
          </a:r>
          <a:endParaRPr lang="ko-KR" altLang="en-US" dirty="0"/>
        </a:p>
      </dgm:t>
    </dgm:pt>
    <dgm:pt modelId="{63CC33DD-35E1-4BF7-8E71-2F0CA62FC88B}" type="parTrans" cxnId="{7AB82D1A-15BD-42CD-8F72-AF8DD5E35548}">
      <dgm:prSet/>
      <dgm:spPr/>
      <dgm:t>
        <a:bodyPr/>
        <a:lstStyle/>
        <a:p>
          <a:pPr latinLnBrk="1"/>
          <a:endParaRPr lang="ko-KR" altLang="en-US"/>
        </a:p>
      </dgm:t>
    </dgm:pt>
    <dgm:pt modelId="{6C7AE017-B3D7-4B2D-9FE5-4497BF9656DB}" type="sibTrans" cxnId="{7AB82D1A-15BD-42CD-8F72-AF8DD5E35548}">
      <dgm:prSet/>
      <dgm:spPr/>
      <dgm:t>
        <a:bodyPr/>
        <a:lstStyle/>
        <a:p>
          <a:pPr latinLnBrk="1"/>
          <a:endParaRPr lang="ko-KR" altLang="en-US"/>
        </a:p>
      </dgm:t>
    </dgm:pt>
    <dgm:pt modelId="{D613B8D5-E3AF-4CFF-B346-8E93C0B3E2A5}">
      <dgm:prSet phldrT="[텍스트]"/>
      <dgm:spPr/>
      <dgm:t>
        <a:bodyPr/>
        <a:lstStyle/>
        <a:p>
          <a:pPr latinLnBrk="1"/>
          <a:r>
            <a:rPr lang="ko-KR" altLang="en-US" dirty="0" smtClean="0"/>
            <a:t>건강 중시</a:t>
          </a:r>
          <a:endParaRPr lang="ko-KR" altLang="en-US" dirty="0"/>
        </a:p>
      </dgm:t>
    </dgm:pt>
    <dgm:pt modelId="{9300CB03-A804-4125-A844-93A774155FE0}" type="parTrans" cxnId="{ED8C38D7-9DE8-4FF1-9304-0025F51F4B4F}">
      <dgm:prSet/>
      <dgm:spPr/>
      <dgm:t>
        <a:bodyPr/>
        <a:lstStyle/>
        <a:p>
          <a:pPr latinLnBrk="1"/>
          <a:endParaRPr lang="ko-KR" altLang="en-US"/>
        </a:p>
      </dgm:t>
    </dgm:pt>
    <dgm:pt modelId="{6133FFD8-0630-4F87-ABB9-AF93C2797858}" type="sibTrans" cxnId="{ED8C38D7-9DE8-4FF1-9304-0025F51F4B4F}">
      <dgm:prSet/>
      <dgm:spPr/>
      <dgm:t>
        <a:bodyPr/>
        <a:lstStyle/>
        <a:p>
          <a:pPr latinLnBrk="1"/>
          <a:endParaRPr lang="ko-KR" altLang="en-US"/>
        </a:p>
      </dgm:t>
    </dgm:pt>
    <dgm:pt modelId="{4E3F5B34-C639-4A6B-B0FF-8A57BBEBAE70}">
      <dgm:prSet phldrT="[텍스트]"/>
      <dgm:spPr/>
      <dgm:t>
        <a:bodyPr/>
        <a:lstStyle/>
        <a:p>
          <a:pPr latinLnBrk="1"/>
          <a:r>
            <a:rPr lang="ko-KR" altLang="en-US" dirty="0" smtClean="0"/>
            <a:t>감자 스낵 성장</a:t>
          </a:r>
          <a:endParaRPr lang="ko-KR" altLang="en-US" dirty="0"/>
        </a:p>
      </dgm:t>
    </dgm:pt>
    <dgm:pt modelId="{5EE38AD0-5C01-47BB-9D29-DD4BFEEA1870}" type="parTrans" cxnId="{53FE8D76-22E1-4C75-825A-5150D61A887B}">
      <dgm:prSet/>
      <dgm:spPr/>
      <dgm:t>
        <a:bodyPr/>
        <a:lstStyle/>
        <a:p>
          <a:pPr latinLnBrk="1"/>
          <a:endParaRPr lang="ko-KR" altLang="en-US"/>
        </a:p>
      </dgm:t>
    </dgm:pt>
    <dgm:pt modelId="{33AE77FC-F34A-412E-9F30-30FECB5A449E}" type="sibTrans" cxnId="{53FE8D76-22E1-4C75-825A-5150D61A887B}">
      <dgm:prSet/>
      <dgm:spPr/>
      <dgm:t>
        <a:bodyPr/>
        <a:lstStyle/>
        <a:p>
          <a:pPr latinLnBrk="1"/>
          <a:endParaRPr lang="ko-KR" altLang="en-US"/>
        </a:p>
      </dgm:t>
    </dgm:pt>
    <dgm:pt modelId="{4A0B139C-50D7-4736-B56D-6D0BB45EBB90}">
      <dgm:prSet phldrT="[텍스트]"/>
      <dgm:spPr/>
      <dgm:t>
        <a:bodyPr/>
        <a:lstStyle/>
        <a:p>
          <a:pPr latinLnBrk="1"/>
          <a:r>
            <a:rPr lang="ko-KR" altLang="en-US" dirty="0" smtClean="0"/>
            <a:t>자국 식품불신</a:t>
          </a:r>
          <a:endParaRPr lang="ko-KR" altLang="en-US" dirty="0"/>
        </a:p>
      </dgm:t>
    </dgm:pt>
    <dgm:pt modelId="{C77E4D3D-7945-4F1B-9DA2-C9E33E740C5A}" type="parTrans" cxnId="{F79E67C8-2C82-486D-875D-FADFC8E9CE87}">
      <dgm:prSet/>
      <dgm:spPr/>
      <dgm:t>
        <a:bodyPr/>
        <a:lstStyle/>
        <a:p>
          <a:pPr latinLnBrk="1"/>
          <a:endParaRPr lang="ko-KR" altLang="en-US"/>
        </a:p>
      </dgm:t>
    </dgm:pt>
    <dgm:pt modelId="{61FAB1DA-8281-4513-A5FE-19D1D83BEB39}" type="sibTrans" cxnId="{F79E67C8-2C82-486D-875D-FADFC8E9CE87}">
      <dgm:prSet/>
      <dgm:spPr/>
      <dgm:t>
        <a:bodyPr/>
        <a:lstStyle/>
        <a:p>
          <a:pPr latinLnBrk="1"/>
          <a:endParaRPr lang="ko-KR" altLang="en-US"/>
        </a:p>
      </dgm:t>
    </dgm:pt>
    <dgm:pt modelId="{96AF0372-3F23-4583-B9C9-14311784CBFC}">
      <dgm:prSet phldrT="[텍스트]"/>
      <dgm:spPr/>
      <dgm:t>
        <a:bodyPr/>
        <a:lstStyle/>
        <a:p>
          <a:pPr latinLnBrk="1"/>
          <a:r>
            <a:rPr lang="ko-KR" altLang="en-US" dirty="0" smtClean="0"/>
            <a:t>프리미엄 식품 성장</a:t>
          </a:r>
          <a:endParaRPr lang="ko-KR" altLang="en-US" dirty="0"/>
        </a:p>
      </dgm:t>
    </dgm:pt>
    <dgm:pt modelId="{EE0A8428-10F0-4C6C-BC00-F25122CF3290}" type="parTrans" cxnId="{7E264A51-8E96-48CC-BB62-CFC2105CCECC}">
      <dgm:prSet/>
      <dgm:spPr/>
      <dgm:t>
        <a:bodyPr/>
        <a:lstStyle/>
        <a:p>
          <a:pPr latinLnBrk="1"/>
          <a:endParaRPr lang="ko-KR" altLang="en-US"/>
        </a:p>
      </dgm:t>
    </dgm:pt>
    <dgm:pt modelId="{8940FB94-9745-43BD-BF3C-71B28C162E23}" type="sibTrans" cxnId="{7E264A51-8E96-48CC-BB62-CFC2105CCECC}">
      <dgm:prSet/>
      <dgm:spPr/>
      <dgm:t>
        <a:bodyPr/>
        <a:lstStyle/>
        <a:p>
          <a:pPr latinLnBrk="1"/>
          <a:endParaRPr lang="ko-KR" altLang="en-US"/>
        </a:p>
      </dgm:t>
    </dgm:pt>
    <dgm:pt modelId="{53F129AB-E286-40A2-AB01-A4D63F38C65D}">
      <dgm:prSet phldrT="[텍스트]"/>
      <dgm:spPr/>
      <dgm:t>
        <a:bodyPr/>
        <a:lstStyle/>
        <a:p>
          <a:pPr latinLnBrk="1"/>
          <a:r>
            <a:rPr lang="ko-KR" altLang="en-US" dirty="0" smtClean="0"/>
            <a:t>해외 식품 성장</a:t>
          </a:r>
          <a:endParaRPr lang="ko-KR" altLang="en-US" dirty="0"/>
        </a:p>
      </dgm:t>
    </dgm:pt>
    <dgm:pt modelId="{095EC87B-E576-4E02-9836-5B4DE4F37F13}" type="parTrans" cxnId="{61E9496F-E7E4-4657-8F2F-AE13FEB1C854}">
      <dgm:prSet/>
      <dgm:spPr/>
      <dgm:t>
        <a:bodyPr/>
        <a:lstStyle/>
        <a:p>
          <a:pPr latinLnBrk="1"/>
          <a:endParaRPr lang="ko-KR" altLang="en-US"/>
        </a:p>
      </dgm:t>
    </dgm:pt>
    <dgm:pt modelId="{60913EE1-58F0-419E-8657-EB05A46A7096}" type="sibTrans" cxnId="{61E9496F-E7E4-4657-8F2F-AE13FEB1C854}">
      <dgm:prSet/>
      <dgm:spPr/>
      <dgm:t>
        <a:bodyPr/>
        <a:lstStyle/>
        <a:p>
          <a:pPr latinLnBrk="1"/>
          <a:endParaRPr lang="ko-KR" altLang="en-US"/>
        </a:p>
      </dgm:t>
    </dgm:pt>
    <dgm:pt modelId="{3B978179-49EB-40CE-911C-F745BDF2D909}" type="pres">
      <dgm:prSet presAssocID="{49A2545A-A2A2-41C0-B58D-72682A60559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F162105-4302-4C33-AABA-18963672EB86}" type="pres">
      <dgm:prSet presAssocID="{9B712544-A593-4A37-9A15-5AA8EF385AA0}" presName="root" presStyleCnt="0"/>
      <dgm:spPr/>
    </dgm:pt>
    <dgm:pt modelId="{8D789A0D-C6F9-48FD-8C8F-B86C6329132E}" type="pres">
      <dgm:prSet presAssocID="{9B712544-A593-4A37-9A15-5AA8EF385AA0}" presName="rootComposite" presStyleCnt="0"/>
      <dgm:spPr/>
    </dgm:pt>
    <dgm:pt modelId="{4D4472AD-8690-4C6B-A048-63D47297D415}" type="pres">
      <dgm:prSet presAssocID="{9B712544-A593-4A37-9A15-5AA8EF385AA0}" presName="rootText" presStyleLbl="node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8B211367-2313-4162-983F-00620ADEC361}" type="pres">
      <dgm:prSet presAssocID="{9B712544-A593-4A37-9A15-5AA8EF385AA0}" presName="rootConnector" presStyleLbl="node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52A83BC4-9EF7-4E87-AB09-734F3BDC1468}" type="pres">
      <dgm:prSet presAssocID="{9B712544-A593-4A37-9A15-5AA8EF385AA0}" presName="childShape" presStyleCnt="0"/>
      <dgm:spPr/>
    </dgm:pt>
    <dgm:pt modelId="{0A90FE0A-71CB-4B7A-B1D4-616B95A4848E}" type="pres">
      <dgm:prSet presAssocID="{9300CB03-A804-4125-A844-93A774155FE0}" presName="Name13" presStyleLbl="parChTrans1D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878AD176-CBB8-471E-B29E-3E6BB9C08A7D}" type="pres">
      <dgm:prSet presAssocID="{D613B8D5-E3AF-4CFF-B346-8E93C0B3E2A5}" presName="child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5D96FD1-7202-4638-9D5D-506343578C7E}" type="pres">
      <dgm:prSet presAssocID="{5EE38AD0-5C01-47BB-9D29-DD4BFEEA1870}" presName="Name13" presStyleLbl="parChTrans1D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4A8E5845-4DF0-472F-8CE1-6AE550343252}" type="pres">
      <dgm:prSet presAssocID="{4E3F5B34-C639-4A6B-B0FF-8A57BBEBAE70}" presName="child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44908F7-7283-45EF-9C76-9C7CEA6366E1}" type="pres">
      <dgm:prSet presAssocID="{4A0B139C-50D7-4736-B56D-6D0BB45EBB90}" presName="root" presStyleCnt="0"/>
      <dgm:spPr/>
    </dgm:pt>
    <dgm:pt modelId="{A0C47771-AAE7-4AE9-9CB5-63C13E796E12}" type="pres">
      <dgm:prSet presAssocID="{4A0B139C-50D7-4736-B56D-6D0BB45EBB90}" presName="rootComposite" presStyleCnt="0"/>
      <dgm:spPr/>
    </dgm:pt>
    <dgm:pt modelId="{466C975B-E1BE-42D9-8701-C5E0F436606D}" type="pres">
      <dgm:prSet presAssocID="{4A0B139C-50D7-4736-B56D-6D0BB45EBB90}" presName="rootText" presStyleLbl="node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C7882E66-CF28-4756-B520-D51A93FA8667}" type="pres">
      <dgm:prSet presAssocID="{4A0B139C-50D7-4736-B56D-6D0BB45EBB90}" presName="rootConnector" presStyleLbl="node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D718AE29-4F19-47FA-8C78-E5DE84625603}" type="pres">
      <dgm:prSet presAssocID="{4A0B139C-50D7-4736-B56D-6D0BB45EBB90}" presName="childShape" presStyleCnt="0"/>
      <dgm:spPr/>
    </dgm:pt>
    <dgm:pt modelId="{83FA8147-3D61-47AF-A8E4-BC7593A482C5}" type="pres">
      <dgm:prSet presAssocID="{EE0A8428-10F0-4C6C-BC00-F25122CF3290}" presName="Name13" presStyleLbl="parChTrans1D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AE6DC643-6FEC-4ACF-B266-2F8773EDB762}" type="pres">
      <dgm:prSet presAssocID="{96AF0372-3F23-4583-B9C9-14311784CBFC}" presName="child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B103613-3AE6-4807-BEC9-146F3337FCDA}" type="pres">
      <dgm:prSet presAssocID="{095EC87B-E576-4E02-9836-5B4DE4F37F13}" presName="Name13" presStyleLbl="parChTrans1D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2D820480-C0EB-411D-9C00-6BBABD7976D5}" type="pres">
      <dgm:prSet presAssocID="{53F129AB-E286-40A2-AB01-A4D63F38C65D}" presName="child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EF65871-96E9-405D-B16C-4766CD841F28}" type="presOf" srcId="{095EC87B-E576-4E02-9836-5B4DE4F37F13}" destId="{2B103613-3AE6-4807-BEC9-146F3337FCDA}" srcOrd="0" destOrd="0" presId="urn:microsoft.com/office/officeart/2005/8/layout/hierarchy3"/>
    <dgm:cxn modelId="{56975350-FA41-4C3E-B778-788EAE84BE7E}" type="presOf" srcId="{4A0B139C-50D7-4736-B56D-6D0BB45EBB90}" destId="{C7882E66-CF28-4756-B520-D51A93FA8667}" srcOrd="1" destOrd="0" presId="urn:microsoft.com/office/officeart/2005/8/layout/hierarchy3"/>
    <dgm:cxn modelId="{84195159-8623-4EC7-A724-097D8B90D476}" type="presOf" srcId="{D613B8D5-E3AF-4CFF-B346-8E93C0B3E2A5}" destId="{878AD176-CBB8-471E-B29E-3E6BB9C08A7D}" srcOrd="0" destOrd="0" presId="urn:microsoft.com/office/officeart/2005/8/layout/hierarchy3"/>
    <dgm:cxn modelId="{8DBE872F-BD14-442E-8198-AB445A598943}" type="presOf" srcId="{49A2545A-A2A2-41C0-B58D-72682A605590}" destId="{3B978179-49EB-40CE-911C-F745BDF2D909}" srcOrd="0" destOrd="0" presId="urn:microsoft.com/office/officeart/2005/8/layout/hierarchy3"/>
    <dgm:cxn modelId="{3811789F-5379-4EEE-84BF-2396247087FC}" type="presOf" srcId="{9300CB03-A804-4125-A844-93A774155FE0}" destId="{0A90FE0A-71CB-4B7A-B1D4-616B95A4848E}" srcOrd="0" destOrd="0" presId="urn:microsoft.com/office/officeart/2005/8/layout/hierarchy3"/>
    <dgm:cxn modelId="{B1F44779-C564-4A38-99F1-B6B707AE4F0F}" type="presOf" srcId="{4E3F5B34-C639-4A6B-B0FF-8A57BBEBAE70}" destId="{4A8E5845-4DF0-472F-8CE1-6AE550343252}" srcOrd="0" destOrd="0" presId="urn:microsoft.com/office/officeart/2005/8/layout/hierarchy3"/>
    <dgm:cxn modelId="{ED8C38D7-9DE8-4FF1-9304-0025F51F4B4F}" srcId="{9B712544-A593-4A37-9A15-5AA8EF385AA0}" destId="{D613B8D5-E3AF-4CFF-B346-8E93C0B3E2A5}" srcOrd="0" destOrd="0" parTransId="{9300CB03-A804-4125-A844-93A774155FE0}" sibTransId="{6133FFD8-0630-4F87-ABB9-AF93C2797858}"/>
    <dgm:cxn modelId="{53FE8D76-22E1-4C75-825A-5150D61A887B}" srcId="{9B712544-A593-4A37-9A15-5AA8EF385AA0}" destId="{4E3F5B34-C639-4A6B-B0FF-8A57BBEBAE70}" srcOrd="1" destOrd="0" parTransId="{5EE38AD0-5C01-47BB-9D29-DD4BFEEA1870}" sibTransId="{33AE77FC-F34A-412E-9F30-30FECB5A449E}"/>
    <dgm:cxn modelId="{7E264A51-8E96-48CC-BB62-CFC2105CCECC}" srcId="{4A0B139C-50D7-4736-B56D-6D0BB45EBB90}" destId="{96AF0372-3F23-4583-B9C9-14311784CBFC}" srcOrd="0" destOrd="0" parTransId="{EE0A8428-10F0-4C6C-BC00-F25122CF3290}" sibTransId="{8940FB94-9745-43BD-BF3C-71B28C162E23}"/>
    <dgm:cxn modelId="{89A6CBAF-D596-406C-B119-B74E598671B4}" type="presOf" srcId="{9B712544-A593-4A37-9A15-5AA8EF385AA0}" destId="{4D4472AD-8690-4C6B-A048-63D47297D415}" srcOrd="0" destOrd="0" presId="urn:microsoft.com/office/officeart/2005/8/layout/hierarchy3"/>
    <dgm:cxn modelId="{F79E67C8-2C82-486D-875D-FADFC8E9CE87}" srcId="{49A2545A-A2A2-41C0-B58D-72682A605590}" destId="{4A0B139C-50D7-4736-B56D-6D0BB45EBB90}" srcOrd="1" destOrd="0" parTransId="{C77E4D3D-7945-4F1B-9DA2-C9E33E740C5A}" sibTransId="{61FAB1DA-8281-4513-A5FE-19D1D83BEB39}"/>
    <dgm:cxn modelId="{8C30A554-8697-41A2-A271-8A6186F3B8E9}" type="presOf" srcId="{EE0A8428-10F0-4C6C-BC00-F25122CF3290}" destId="{83FA8147-3D61-47AF-A8E4-BC7593A482C5}" srcOrd="0" destOrd="0" presId="urn:microsoft.com/office/officeart/2005/8/layout/hierarchy3"/>
    <dgm:cxn modelId="{CA5A24C6-1566-4F32-AFB3-CAED04B1E39D}" type="presOf" srcId="{4A0B139C-50D7-4736-B56D-6D0BB45EBB90}" destId="{466C975B-E1BE-42D9-8701-C5E0F436606D}" srcOrd="0" destOrd="0" presId="urn:microsoft.com/office/officeart/2005/8/layout/hierarchy3"/>
    <dgm:cxn modelId="{90A18A2B-C9F4-4F6C-8DF3-8583025BC7B2}" type="presOf" srcId="{5EE38AD0-5C01-47BB-9D29-DD4BFEEA1870}" destId="{E5D96FD1-7202-4638-9D5D-506343578C7E}" srcOrd="0" destOrd="0" presId="urn:microsoft.com/office/officeart/2005/8/layout/hierarchy3"/>
    <dgm:cxn modelId="{61E9496F-E7E4-4657-8F2F-AE13FEB1C854}" srcId="{4A0B139C-50D7-4736-B56D-6D0BB45EBB90}" destId="{53F129AB-E286-40A2-AB01-A4D63F38C65D}" srcOrd="1" destOrd="0" parTransId="{095EC87B-E576-4E02-9836-5B4DE4F37F13}" sibTransId="{60913EE1-58F0-419E-8657-EB05A46A7096}"/>
    <dgm:cxn modelId="{410C0FC4-2EB8-49F4-8683-87B8206AEEEA}" type="presOf" srcId="{53F129AB-E286-40A2-AB01-A4D63F38C65D}" destId="{2D820480-C0EB-411D-9C00-6BBABD7976D5}" srcOrd="0" destOrd="0" presId="urn:microsoft.com/office/officeart/2005/8/layout/hierarchy3"/>
    <dgm:cxn modelId="{7AB82D1A-15BD-42CD-8F72-AF8DD5E35548}" srcId="{49A2545A-A2A2-41C0-B58D-72682A605590}" destId="{9B712544-A593-4A37-9A15-5AA8EF385AA0}" srcOrd="0" destOrd="0" parTransId="{63CC33DD-35E1-4BF7-8E71-2F0CA62FC88B}" sibTransId="{6C7AE017-B3D7-4B2D-9FE5-4497BF9656DB}"/>
    <dgm:cxn modelId="{4F869734-08EA-4EA1-839A-3F38B7C2EFEF}" type="presOf" srcId="{9B712544-A593-4A37-9A15-5AA8EF385AA0}" destId="{8B211367-2313-4162-983F-00620ADEC361}" srcOrd="1" destOrd="0" presId="urn:microsoft.com/office/officeart/2005/8/layout/hierarchy3"/>
    <dgm:cxn modelId="{3302A680-2468-4C6D-AE6C-E2DCFA1C5F97}" type="presOf" srcId="{96AF0372-3F23-4583-B9C9-14311784CBFC}" destId="{AE6DC643-6FEC-4ACF-B266-2F8773EDB762}" srcOrd="0" destOrd="0" presId="urn:microsoft.com/office/officeart/2005/8/layout/hierarchy3"/>
    <dgm:cxn modelId="{938D88DD-FB93-4B0B-83F0-AF99BD896A32}" type="presParOf" srcId="{3B978179-49EB-40CE-911C-F745BDF2D909}" destId="{AF162105-4302-4C33-AABA-18963672EB86}" srcOrd="0" destOrd="0" presId="urn:microsoft.com/office/officeart/2005/8/layout/hierarchy3"/>
    <dgm:cxn modelId="{1F50CB51-97CD-4206-9F19-6857CB3FB23D}" type="presParOf" srcId="{AF162105-4302-4C33-AABA-18963672EB86}" destId="{8D789A0D-C6F9-48FD-8C8F-B86C6329132E}" srcOrd="0" destOrd="0" presId="urn:microsoft.com/office/officeart/2005/8/layout/hierarchy3"/>
    <dgm:cxn modelId="{80D1DCAA-166D-4399-9343-B00611832532}" type="presParOf" srcId="{8D789A0D-C6F9-48FD-8C8F-B86C6329132E}" destId="{4D4472AD-8690-4C6B-A048-63D47297D415}" srcOrd="0" destOrd="0" presId="urn:microsoft.com/office/officeart/2005/8/layout/hierarchy3"/>
    <dgm:cxn modelId="{E3DDD16C-7570-43C5-8B0D-BF642C301BFF}" type="presParOf" srcId="{8D789A0D-C6F9-48FD-8C8F-B86C6329132E}" destId="{8B211367-2313-4162-983F-00620ADEC361}" srcOrd="1" destOrd="0" presId="urn:microsoft.com/office/officeart/2005/8/layout/hierarchy3"/>
    <dgm:cxn modelId="{A6685359-FF96-4BCC-ADD1-C81728BFB14A}" type="presParOf" srcId="{AF162105-4302-4C33-AABA-18963672EB86}" destId="{52A83BC4-9EF7-4E87-AB09-734F3BDC1468}" srcOrd="1" destOrd="0" presId="urn:microsoft.com/office/officeart/2005/8/layout/hierarchy3"/>
    <dgm:cxn modelId="{F5BEAD9F-8C40-4747-9EA3-4E0BC4DB5F21}" type="presParOf" srcId="{52A83BC4-9EF7-4E87-AB09-734F3BDC1468}" destId="{0A90FE0A-71CB-4B7A-B1D4-616B95A4848E}" srcOrd="0" destOrd="0" presId="urn:microsoft.com/office/officeart/2005/8/layout/hierarchy3"/>
    <dgm:cxn modelId="{32533866-B712-40DF-B444-660B24250A06}" type="presParOf" srcId="{52A83BC4-9EF7-4E87-AB09-734F3BDC1468}" destId="{878AD176-CBB8-471E-B29E-3E6BB9C08A7D}" srcOrd="1" destOrd="0" presId="urn:microsoft.com/office/officeart/2005/8/layout/hierarchy3"/>
    <dgm:cxn modelId="{2C66D681-B5EA-4128-94EF-8458A1F55047}" type="presParOf" srcId="{52A83BC4-9EF7-4E87-AB09-734F3BDC1468}" destId="{E5D96FD1-7202-4638-9D5D-506343578C7E}" srcOrd="2" destOrd="0" presId="urn:microsoft.com/office/officeart/2005/8/layout/hierarchy3"/>
    <dgm:cxn modelId="{4C355641-D493-4B01-8176-2AE6537B8055}" type="presParOf" srcId="{52A83BC4-9EF7-4E87-AB09-734F3BDC1468}" destId="{4A8E5845-4DF0-472F-8CE1-6AE550343252}" srcOrd="3" destOrd="0" presId="urn:microsoft.com/office/officeart/2005/8/layout/hierarchy3"/>
    <dgm:cxn modelId="{FBA6CADB-5008-4ED5-B69F-0A836732FFC1}" type="presParOf" srcId="{3B978179-49EB-40CE-911C-F745BDF2D909}" destId="{A44908F7-7283-45EF-9C76-9C7CEA6366E1}" srcOrd="1" destOrd="0" presId="urn:microsoft.com/office/officeart/2005/8/layout/hierarchy3"/>
    <dgm:cxn modelId="{6E63EFF9-B201-4C9B-A4ED-454C629A30AD}" type="presParOf" srcId="{A44908F7-7283-45EF-9C76-9C7CEA6366E1}" destId="{A0C47771-AAE7-4AE9-9CB5-63C13E796E12}" srcOrd="0" destOrd="0" presId="urn:microsoft.com/office/officeart/2005/8/layout/hierarchy3"/>
    <dgm:cxn modelId="{AE8E4AD2-BCB2-408D-8543-D881B014F1D9}" type="presParOf" srcId="{A0C47771-AAE7-4AE9-9CB5-63C13E796E12}" destId="{466C975B-E1BE-42D9-8701-C5E0F436606D}" srcOrd="0" destOrd="0" presId="urn:microsoft.com/office/officeart/2005/8/layout/hierarchy3"/>
    <dgm:cxn modelId="{DEE6FAF2-6CF3-40FC-A979-170AF38E285B}" type="presParOf" srcId="{A0C47771-AAE7-4AE9-9CB5-63C13E796E12}" destId="{C7882E66-CF28-4756-B520-D51A93FA8667}" srcOrd="1" destOrd="0" presId="urn:microsoft.com/office/officeart/2005/8/layout/hierarchy3"/>
    <dgm:cxn modelId="{0A6ED48C-EE3F-4E41-AE3A-5FCC0F5A3CDE}" type="presParOf" srcId="{A44908F7-7283-45EF-9C76-9C7CEA6366E1}" destId="{D718AE29-4F19-47FA-8C78-E5DE84625603}" srcOrd="1" destOrd="0" presId="urn:microsoft.com/office/officeart/2005/8/layout/hierarchy3"/>
    <dgm:cxn modelId="{874547DF-4B44-4F17-8F96-C75359AA8D4F}" type="presParOf" srcId="{D718AE29-4F19-47FA-8C78-E5DE84625603}" destId="{83FA8147-3D61-47AF-A8E4-BC7593A482C5}" srcOrd="0" destOrd="0" presId="urn:microsoft.com/office/officeart/2005/8/layout/hierarchy3"/>
    <dgm:cxn modelId="{C0987198-2473-4524-AE36-D651941CBDC1}" type="presParOf" srcId="{D718AE29-4F19-47FA-8C78-E5DE84625603}" destId="{AE6DC643-6FEC-4ACF-B266-2F8773EDB762}" srcOrd="1" destOrd="0" presId="urn:microsoft.com/office/officeart/2005/8/layout/hierarchy3"/>
    <dgm:cxn modelId="{D7BE2113-6840-4A64-A10C-94F5F423D91C}" type="presParOf" srcId="{D718AE29-4F19-47FA-8C78-E5DE84625603}" destId="{2B103613-3AE6-4807-BEC9-146F3337FCDA}" srcOrd="2" destOrd="0" presId="urn:microsoft.com/office/officeart/2005/8/layout/hierarchy3"/>
    <dgm:cxn modelId="{726CDB44-D52B-41A7-9C78-80F34E9DC2C1}" type="presParOf" srcId="{D718AE29-4F19-47FA-8C78-E5DE84625603}" destId="{2D820480-C0EB-411D-9C00-6BBABD7976D5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4472AD-8690-4C6B-A048-63D47297D415}">
      <dsp:nvSpPr>
        <dsp:cNvPr id="0" name=""/>
        <dsp:cNvSpPr/>
      </dsp:nvSpPr>
      <dsp:spPr>
        <a:xfrm>
          <a:off x="855753" y="856"/>
          <a:ext cx="2158021" cy="107901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lvl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100" kern="1200" dirty="0" smtClean="0"/>
            <a:t>소득증가</a:t>
          </a:r>
          <a:endParaRPr lang="ko-KR" altLang="en-US" sz="3100" kern="1200" dirty="0"/>
        </a:p>
      </dsp:txBody>
      <dsp:txXfrm>
        <a:off x="887356" y="32459"/>
        <a:ext cx="2094815" cy="1015804"/>
      </dsp:txXfrm>
    </dsp:sp>
    <dsp:sp modelId="{0A90FE0A-71CB-4B7A-B1D4-616B95A4848E}">
      <dsp:nvSpPr>
        <dsp:cNvPr id="0" name=""/>
        <dsp:cNvSpPr/>
      </dsp:nvSpPr>
      <dsp:spPr>
        <a:xfrm>
          <a:off x="1071555" y="1079867"/>
          <a:ext cx="215802" cy="8092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9257"/>
              </a:lnTo>
              <a:lnTo>
                <a:pt x="215802" y="809257"/>
              </a:lnTo>
            </a:path>
          </a:pathLst>
        </a:custGeom>
        <a:noFill/>
        <a:ln w="1587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8AD176-CBB8-471E-B29E-3E6BB9C08A7D}">
      <dsp:nvSpPr>
        <dsp:cNvPr id="0" name=""/>
        <dsp:cNvSpPr/>
      </dsp:nvSpPr>
      <dsp:spPr>
        <a:xfrm>
          <a:off x="1287357" y="1349619"/>
          <a:ext cx="1726416" cy="1079010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smtClean="0"/>
            <a:t>건강 중시</a:t>
          </a:r>
          <a:endParaRPr lang="ko-KR" altLang="en-US" sz="2800" kern="1200" dirty="0"/>
        </a:p>
      </dsp:txBody>
      <dsp:txXfrm>
        <a:off x="1318960" y="1381222"/>
        <a:ext cx="1663210" cy="1015804"/>
      </dsp:txXfrm>
    </dsp:sp>
    <dsp:sp modelId="{E5D96FD1-7202-4638-9D5D-506343578C7E}">
      <dsp:nvSpPr>
        <dsp:cNvPr id="0" name=""/>
        <dsp:cNvSpPr/>
      </dsp:nvSpPr>
      <dsp:spPr>
        <a:xfrm>
          <a:off x="1071555" y="1079867"/>
          <a:ext cx="215802" cy="21580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58021"/>
              </a:lnTo>
              <a:lnTo>
                <a:pt x="215802" y="2158021"/>
              </a:lnTo>
            </a:path>
          </a:pathLst>
        </a:custGeom>
        <a:noFill/>
        <a:ln w="1587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8E5845-4DF0-472F-8CE1-6AE550343252}">
      <dsp:nvSpPr>
        <dsp:cNvPr id="0" name=""/>
        <dsp:cNvSpPr/>
      </dsp:nvSpPr>
      <dsp:spPr>
        <a:xfrm>
          <a:off x="1287357" y="2698382"/>
          <a:ext cx="1726416" cy="1079010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smtClean="0"/>
            <a:t>감자 스낵 성장</a:t>
          </a:r>
          <a:endParaRPr lang="ko-KR" altLang="en-US" sz="2800" kern="1200" dirty="0"/>
        </a:p>
      </dsp:txBody>
      <dsp:txXfrm>
        <a:off x="1318960" y="2729985"/>
        <a:ext cx="1663210" cy="1015804"/>
      </dsp:txXfrm>
    </dsp:sp>
    <dsp:sp modelId="{466C975B-E1BE-42D9-8701-C5E0F436606D}">
      <dsp:nvSpPr>
        <dsp:cNvPr id="0" name=""/>
        <dsp:cNvSpPr/>
      </dsp:nvSpPr>
      <dsp:spPr>
        <a:xfrm>
          <a:off x="3553279" y="856"/>
          <a:ext cx="2158021" cy="107901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lvl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100" kern="1200" dirty="0" smtClean="0"/>
            <a:t>자국 식품불신</a:t>
          </a:r>
          <a:endParaRPr lang="ko-KR" altLang="en-US" sz="3100" kern="1200" dirty="0"/>
        </a:p>
      </dsp:txBody>
      <dsp:txXfrm>
        <a:off x="3584882" y="32459"/>
        <a:ext cx="2094815" cy="1015804"/>
      </dsp:txXfrm>
    </dsp:sp>
    <dsp:sp modelId="{83FA8147-3D61-47AF-A8E4-BC7593A482C5}">
      <dsp:nvSpPr>
        <dsp:cNvPr id="0" name=""/>
        <dsp:cNvSpPr/>
      </dsp:nvSpPr>
      <dsp:spPr>
        <a:xfrm>
          <a:off x="3769081" y="1079867"/>
          <a:ext cx="215802" cy="8092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9257"/>
              </a:lnTo>
              <a:lnTo>
                <a:pt x="215802" y="809257"/>
              </a:lnTo>
            </a:path>
          </a:pathLst>
        </a:custGeom>
        <a:noFill/>
        <a:ln w="1587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6DC643-6FEC-4ACF-B266-2F8773EDB762}">
      <dsp:nvSpPr>
        <dsp:cNvPr id="0" name=""/>
        <dsp:cNvSpPr/>
      </dsp:nvSpPr>
      <dsp:spPr>
        <a:xfrm>
          <a:off x="3984883" y="1349619"/>
          <a:ext cx="1726416" cy="1079010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smtClean="0"/>
            <a:t>프리미엄 식품 성장</a:t>
          </a:r>
          <a:endParaRPr lang="ko-KR" altLang="en-US" sz="2800" kern="1200" dirty="0"/>
        </a:p>
      </dsp:txBody>
      <dsp:txXfrm>
        <a:off x="4016486" y="1381222"/>
        <a:ext cx="1663210" cy="1015804"/>
      </dsp:txXfrm>
    </dsp:sp>
    <dsp:sp modelId="{2B103613-3AE6-4807-BEC9-146F3337FCDA}">
      <dsp:nvSpPr>
        <dsp:cNvPr id="0" name=""/>
        <dsp:cNvSpPr/>
      </dsp:nvSpPr>
      <dsp:spPr>
        <a:xfrm>
          <a:off x="3769081" y="1079867"/>
          <a:ext cx="215802" cy="21580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58021"/>
              </a:lnTo>
              <a:lnTo>
                <a:pt x="215802" y="2158021"/>
              </a:lnTo>
            </a:path>
          </a:pathLst>
        </a:custGeom>
        <a:noFill/>
        <a:ln w="1587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820480-C0EB-411D-9C00-6BBABD7976D5}">
      <dsp:nvSpPr>
        <dsp:cNvPr id="0" name=""/>
        <dsp:cNvSpPr/>
      </dsp:nvSpPr>
      <dsp:spPr>
        <a:xfrm>
          <a:off x="3984883" y="2698382"/>
          <a:ext cx="1726416" cy="1079010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smtClean="0"/>
            <a:t>해외 식품 성장</a:t>
          </a:r>
          <a:endParaRPr lang="ko-KR" altLang="en-US" sz="2800" kern="1200" dirty="0"/>
        </a:p>
      </dsp:txBody>
      <dsp:txXfrm>
        <a:off x="4016486" y="2729985"/>
        <a:ext cx="1663210" cy="10158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naver.com/hhmszu/220540744480" TargetMode="External"/><Relationship Id="rId2" Type="http://schemas.openxmlformats.org/officeDocument/2006/relationships/hyperlink" Target="http://m.post.naver.com/viewer/postView.nhn?volumeNo=4275573&amp;memberNo=12494964&amp;vType=VERTICA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aeshbae22.blog.me/220689672916" TargetMode="External"/><Relationship Id="rId5" Type="http://schemas.openxmlformats.org/officeDocument/2006/relationships/hyperlink" Target="http://blog.naver.com/jimbrickman/220656971912" TargetMode="External"/><Relationship Id="rId4" Type="http://schemas.openxmlformats.org/officeDocument/2006/relationships/hyperlink" Target="http://blog.naver.com/hhmszu/220463668230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오리온 중국시장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77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출처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m.post.naver.com/viewer/postView.nhn?volumeNo=4275573&amp;memberNo=12494964&amp;vType=VERTICAL</a:t>
            </a:r>
            <a:endParaRPr lang="en-US" altLang="ko-KR" dirty="0" smtClean="0"/>
          </a:p>
          <a:p>
            <a:r>
              <a:rPr lang="en-US" altLang="ko-KR" dirty="0">
                <a:hlinkClick r:id="rId3"/>
              </a:rPr>
              <a:t>http://</a:t>
            </a:r>
            <a:r>
              <a:rPr lang="en-US" altLang="ko-KR" dirty="0" smtClean="0">
                <a:hlinkClick r:id="rId3"/>
              </a:rPr>
              <a:t>blog.naver.com/hhmszu/220540744480</a:t>
            </a:r>
            <a:endParaRPr lang="en-US" altLang="ko-KR" dirty="0" smtClean="0"/>
          </a:p>
          <a:p>
            <a:r>
              <a:rPr lang="en-US" altLang="ko-KR" dirty="0">
                <a:hlinkClick r:id="rId4"/>
              </a:rPr>
              <a:t>http://</a:t>
            </a:r>
            <a:r>
              <a:rPr lang="en-US" altLang="ko-KR" dirty="0" smtClean="0">
                <a:hlinkClick r:id="rId4"/>
              </a:rPr>
              <a:t>blog.naver.com/hhmszu/220463668230</a:t>
            </a:r>
            <a:endParaRPr lang="en-US" altLang="ko-KR" dirty="0" smtClean="0"/>
          </a:p>
          <a:p>
            <a:r>
              <a:rPr lang="en-US" altLang="ko-KR" dirty="0">
                <a:hlinkClick r:id="rId5"/>
              </a:rPr>
              <a:t>http://</a:t>
            </a:r>
            <a:r>
              <a:rPr lang="en-US" altLang="ko-KR" dirty="0" smtClean="0">
                <a:hlinkClick r:id="rId5"/>
              </a:rPr>
              <a:t>blog.naver.com/jimbrickman/220656971912</a:t>
            </a:r>
            <a:endParaRPr lang="en-US" altLang="ko-KR" dirty="0" smtClean="0"/>
          </a:p>
          <a:p>
            <a:r>
              <a:rPr lang="en-US" altLang="ko-KR" dirty="0">
                <a:hlinkClick r:id="rId6"/>
              </a:rPr>
              <a:t>http://</a:t>
            </a:r>
            <a:r>
              <a:rPr lang="en-US" altLang="ko-KR" dirty="0" smtClean="0">
                <a:hlinkClick r:id="rId6"/>
              </a:rPr>
              <a:t>baeshbae22.blog.me/220689672916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6342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중국 소비패턴 변화</a:t>
            </a:r>
            <a:endParaRPr lang="ko-KR" altLang="en-US" dirty="0"/>
          </a:p>
        </p:txBody>
      </p:sp>
      <p:graphicFrame>
        <p:nvGraphicFramePr>
          <p:cNvPr id="14" name="내용 개체 틀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7243267"/>
              </p:ext>
            </p:extLst>
          </p:nvPr>
        </p:nvGraphicFramePr>
        <p:xfrm>
          <a:off x="218209" y="2102428"/>
          <a:ext cx="6567054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5" name="그림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111" y="1407043"/>
            <a:ext cx="4909750" cy="258451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111" y="3680056"/>
            <a:ext cx="4909750" cy="277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39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중국 소비 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1. </a:t>
            </a:r>
            <a:r>
              <a:rPr lang="ko-KR" altLang="en-US" sz="2800" dirty="0" smtClean="0"/>
              <a:t>음식 관련 사건 이후로 브랜드를 중요시 여긴다</a:t>
            </a:r>
            <a:r>
              <a:rPr lang="en-US" altLang="ko-KR" sz="2800" dirty="0" smtClean="0"/>
              <a:t>.</a:t>
            </a:r>
          </a:p>
          <a:p>
            <a:r>
              <a:rPr lang="en-US" altLang="ko-KR" sz="2800" dirty="0" smtClean="0"/>
              <a:t>2. </a:t>
            </a:r>
            <a:r>
              <a:rPr lang="ko-KR" altLang="en-US" sz="2800" dirty="0" smtClean="0"/>
              <a:t>소득 증가로 밀가루</a:t>
            </a:r>
            <a:r>
              <a:rPr lang="en-US" altLang="ko-KR" sz="2800" dirty="0" smtClean="0"/>
              <a:t>,</a:t>
            </a:r>
            <a:r>
              <a:rPr lang="ko-KR" altLang="en-US" sz="2800" dirty="0" smtClean="0"/>
              <a:t>쌀 과자보다 감자스낵의 성장률이 높다</a:t>
            </a:r>
            <a:r>
              <a:rPr lang="en-US" altLang="ko-KR" sz="2800" dirty="0" smtClean="0"/>
              <a:t>.</a:t>
            </a:r>
          </a:p>
          <a:p>
            <a:r>
              <a:rPr lang="en-US" altLang="ko-KR" sz="2800" dirty="0" smtClean="0"/>
              <a:t>3. </a:t>
            </a:r>
            <a:r>
              <a:rPr lang="ko-KR" altLang="en-US" sz="2800" dirty="0" smtClean="0"/>
              <a:t>과시욕이 강해 대형포장</a:t>
            </a:r>
            <a:r>
              <a:rPr lang="en-US" altLang="ko-KR" sz="2800" dirty="0" smtClean="0"/>
              <a:t>,</a:t>
            </a:r>
            <a:r>
              <a:rPr lang="ko-KR" altLang="en-US" sz="2800" dirty="0" smtClean="0"/>
              <a:t>박스포장 선호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베이징</a:t>
            </a:r>
            <a:r>
              <a:rPr lang="en-US" altLang="ko-KR" sz="2800" dirty="0" smtClean="0"/>
              <a:t>)</a:t>
            </a:r>
          </a:p>
          <a:p>
            <a:r>
              <a:rPr lang="en-US" altLang="ko-KR" sz="2800" dirty="0" smtClean="0"/>
              <a:t>4. </a:t>
            </a:r>
            <a:r>
              <a:rPr lang="ko-KR" altLang="en-US" sz="2800" dirty="0" smtClean="0"/>
              <a:t>소득 증가로 품질을 중요시함</a:t>
            </a:r>
            <a:r>
              <a:rPr lang="en-US" altLang="ko-KR" sz="2800" dirty="0" smtClean="0"/>
              <a:t>.</a:t>
            </a:r>
          </a:p>
          <a:p>
            <a:r>
              <a:rPr lang="en-US" altLang="ko-KR" sz="2800" dirty="0" smtClean="0"/>
              <a:t>5. </a:t>
            </a:r>
            <a:r>
              <a:rPr lang="ko-KR" altLang="en-US" sz="2800" dirty="0" smtClean="0"/>
              <a:t>수입 식품 높게 평가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멜라닌 파동 이후</a:t>
            </a:r>
            <a:r>
              <a:rPr lang="en-US" altLang="ko-KR" sz="2800" dirty="0" smtClean="0"/>
              <a:t>)</a:t>
            </a:r>
            <a:r>
              <a:rPr lang="ko-KR" altLang="en-US" sz="2800" dirty="0" smtClean="0"/>
              <a:t>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59272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중국 제과시장 현황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21" y="1829723"/>
            <a:ext cx="5972998" cy="4456775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554" y="1641346"/>
            <a:ext cx="5486400" cy="464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219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중국 제과시장 현황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1. </a:t>
            </a:r>
            <a:r>
              <a:rPr lang="ko-KR" altLang="en-US" sz="3200" dirty="0" smtClean="0"/>
              <a:t>제과시장 성장시기라서 로컬기업과 글로벌기업이 동일선상에서 경쟁한다</a:t>
            </a:r>
            <a:r>
              <a:rPr lang="en-US" altLang="ko-KR" sz="3200" dirty="0" smtClean="0"/>
              <a:t>.</a:t>
            </a:r>
          </a:p>
          <a:p>
            <a:r>
              <a:rPr lang="en-US" altLang="ko-KR" sz="3200" dirty="0" smtClean="0"/>
              <a:t>2. </a:t>
            </a:r>
            <a:r>
              <a:rPr lang="ko-KR" altLang="en-US" sz="3200" dirty="0" smtClean="0"/>
              <a:t>중국에서 로컬기업들은 </a:t>
            </a:r>
            <a:r>
              <a:rPr lang="ko-KR" altLang="en-US" sz="3200" dirty="0" err="1" smtClean="0"/>
              <a:t>역성장을</a:t>
            </a:r>
            <a:r>
              <a:rPr lang="ko-KR" altLang="en-US" sz="3200" dirty="0" smtClean="0"/>
              <a:t> </a:t>
            </a:r>
            <a:r>
              <a:rPr lang="ko-KR" altLang="en-US" sz="3200" dirty="0" err="1" smtClean="0"/>
              <a:t>하고있는</a:t>
            </a:r>
            <a:r>
              <a:rPr lang="ko-KR" altLang="en-US" sz="3200" dirty="0" smtClean="0"/>
              <a:t> 반면에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글로벌 기업은 성장하고 있다</a:t>
            </a:r>
            <a:r>
              <a:rPr lang="en-US" altLang="ko-KR" sz="3200" dirty="0" smtClean="0"/>
              <a:t>.</a:t>
            </a:r>
          </a:p>
          <a:p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99256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오리온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59" y="1413307"/>
            <a:ext cx="5871566" cy="1969655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768" y="1413308"/>
            <a:ext cx="4762500" cy="255602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625" y="3771900"/>
            <a:ext cx="495300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864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오리온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924" y="1473434"/>
            <a:ext cx="2739050" cy="2497177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387" y="1740529"/>
            <a:ext cx="4246852" cy="44601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565" y="4214298"/>
            <a:ext cx="3718435" cy="198639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04" y="1740529"/>
            <a:ext cx="3864930" cy="438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075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주요 경쟁사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523" y="1757939"/>
            <a:ext cx="3501607" cy="1712624"/>
          </a:xfrm>
        </p:spPr>
      </p:pic>
      <p:sp>
        <p:nvSpPr>
          <p:cNvPr id="5" name="TextBox 4"/>
          <p:cNvSpPr txBox="1"/>
          <p:nvPr/>
        </p:nvSpPr>
        <p:spPr>
          <a:xfrm>
            <a:off x="2223655" y="3647209"/>
            <a:ext cx="3158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/>
              <a:t>왕왕식품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대만</a:t>
            </a:r>
            <a:r>
              <a:rPr lang="en-US" altLang="ko-KR" sz="2400" b="1" dirty="0" smtClean="0"/>
              <a:t>)</a:t>
            </a:r>
            <a:endParaRPr lang="ko-KR" altLang="en-US" sz="24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496" y="1915391"/>
            <a:ext cx="3324225" cy="1371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89173" y="3470563"/>
            <a:ext cx="3144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 smtClean="0"/>
              <a:t>펩시코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/>
              <a:t>미국</a:t>
            </a:r>
            <a:r>
              <a:rPr lang="en-US" altLang="ko-KR" sz="2800" b="1" dirty="0" smtClean="0"/>
              <a:t>)</a:t>
            </a:r>
            <a:endParaRPr lang="ko-KR" alt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839191" y="4582391"/>
            <a:ext cx="2919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쌀과자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위</a:t>
            </a:r>
            <a:r>
              <a:rPr lang="en-US" altLang="ko-KR" dirty="0" smtClean="0"/>
              <a:t>(</a:t>
            </a:r>
            <a:r>
              <a:rPr lang="ko-KR" altLang="en-US" dirty="0" smtClean="0"/>
              <a:t>독점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매출 약 </a:t>
            </a:r>
            <a:r>
              <a:rPr lang="en-US" altLang="ko-KR" dirty="0" smtClean="0"/>
              <a:t>4</a:t>
            </a:r>
            <a:r>
              <a:rPr lang="ko-KR" altLang="en-US" dirty="0" smtClean="0"/>
              <a:t>조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유제품</a:t>
            </a:r>
            <a:r>
              <a:rPr lang="en-US" altLang="ko-KR" dirty="0" smtClean="0"/>
              <a:t>,</a:t>
            </a:r>
            <a:r>
              <a:rPr lang="ko-KR" altLang="en-US" dirty="0" smtClean="0"/>
              <a:t>스낵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음료에서도 강세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77545" y="4218709"/>
            <a:ext cx="265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스낵</a:t>
            </a:r>
            <a:r>
              <a:rPr lang="en-US" altLang="ko-KR" dirty="0" smtClean="0"/>
              <a:t>,</a:t>
            </a:r>
            <a:r>
              <a:rPr lang="ko-KR" altLang="en-US" dirty="0" smtClean="0"/>
              <a:t>음료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6832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긍정적 평가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중국 내에서 한국 제품에 대한 평이 좋다</a:t>
            </a:r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 err="1" smtClean="0"/>
              <a:t>한가구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두자녀</a:t>
            </a:r>
            <a:r>
              <a:rPr lang="ko-KR" altLang="en-US" dirty="0" smtClean="0"/>
              <a:t> 정책 폐지로 인구 증가가 예상됨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</a:t>
            </a:r>
            <a:r>
              <a:rPr lang="ko-KR" altLang="en-US" dirty="0"/>
              <a:t> 중국의 제과시장 규모는 국내총산</a:t>
            </a:r>
            <a:r>
              <a:rPr lang="en-US" altLang="ko-KR" dirty="0"/>
              <a:t>(GDP) 0.1%</a:t>
            </a:r>
            <a:r>
              <a:rPr lang="ko-KR" altLang="en-US" dirty="0"/>
              <a:t>에 불과할 정도로 과자시장 규모가 아직 작아 선진국 수준 한국</a:t>
            </a:r>
            <a:r>
              <a:rPr lang="en-US" altLang="ko-KR" dirty="0"/>
              <a:t>(0.3), </a:t>
            </a:r>
            <a:r>
              <a:rPr lang="ko-KR" altLang="en-US" dirty="0"/>
              <a:t>미국</a:t>
            </a:r>
            <a:r>
              <a:rPr lang="en-US" altLang="ko-KR" dirty="0"/>
              <a:t>(0.4%), </a:t>
            </a:r>
            <a:r>
              <a:rPr lang="ko-KR" altLang="en-US" dirty="0"/>
              <a:t>일본 </a:t>
            </a:r>
            <a:r>
              <a:rPr lang="en-US" altLang="ko-KR" dirty="0"/>
              <a:t>(0.6%)</a:t>
            </a:r>
            <a:r>
              <a:rPr lang="ko-KR" altLang="en-US" dirty="0"/>
              <a:t>으로 </a:t>
            </a:r>
            <a:r>
              <a:rPr lang="ko-KR" altLang="en-US" dirty="0" err="1"/>
              <a:t>성장할려면</a:t>
            </a:r>
            <a:r>
              <a:rPr lang="ko-KR" altLang="en-US" dirty="0"/>
              <a:t> 장기적으로 성장 가능성이 상당히 </a:t>
            </a:r>
            <a:r>
              <a:rPr lang="ko-KR" altLang="en-US" dirty="0" smtClean="0"/>
              <a:t>높다</a:t>
            </a:r>
            <a:r>
              <a:rPr lang="en-US" altLang="ko-KR" dirty="0" smtClean="0"/>
              <a:t>.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r>
              <a:rPr lang="en-US" altLang="ko-KR" dirty="0" smtClean="0"/>
              <a:t>4.</a:t>
            </a:r>
            <a:r>
              <a:rPr lang="ko-KR" altLang="en-US" dirty="0"/>
              <a:t> 중국 식품시장은 </a:t>
            </a:r>
            <a:r>
              <a:rPr lang="en-US" altLang="ko-KR" dirty="0"/>
              <a:t>2010</a:t>
            </a:r>
            <a:r>
              <a:rPr lang="ko-KR" altLang="en-US" dirty="0"/>
              <a:t>년 이후 연평균 </a:t>
            </a:r>
            <a:r>
              <a:rPr lang="en-US" altLang="ko-KR" dirty="0"/>
              <a:t>8%</a:t>
            </a:r>
            <a:r>
              <a:rPr lang="ko-KR" altLang="en-US" dirty="0"/>
              <a:t>의 높은 성장률을 보이고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5. </a:t>
            </a:r>
            <a:r>
              <a:rPr lang="ko-KR" altLang="en-US" dirty="0" smtClean="0"/>
              <a:t>중국 내에서 오리온의 브랜드가 높게 평가됨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6.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인당 제과 소비액은 일본이 </a:t>
            </a:r>
            <a:r>
              <a:rPr lang="en-US" altLang="ko-KR" dirty="0"/>
              <a:t>24</a:t>
            </a:r>
            <a:r>
              <a:rPr lang="ko-KR" altLang="en-US" dirty="0"/>
              <a:t>만원인 반면 중국은 </a:t>
            </a:r>
            <a:r>
              <a:rPr lang="en-US" altLang="ko-KR" dirty="0"/>
              <a:t>2</a:t>
            </a:r>
            <a:r>
              <a:rPr lang="ko-KR" altLang="en-US" dirty="0"/>
              <a:t>만</a:t>
            </a:r>
            <a:r>
              <a:rPr lang="en-US" altLang="ko-KR" dirty="0"/>
              <a:t>5000</a:t>
            </a:r>
            <a:r>
              <a:rPr lang="ko-KR" altLang="en-US" dirty="0"/>
              <a:t>원 정도 수준이다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7. </a:t>
            </a:r>
            <a:r>
              <a:rPr lang="ko-KR" altLang="en-US" dirty="0" smtClean="0"/>
              <a:t>회사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브랜드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맛을 현지화해서 중국인들의 선호도가 높다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8. </a:t>
            </a:r>
            <a:r>
              <a:rPr lang="ko-KR" altLang="en-US" dirty="0" smtClean="0"/>
              <a:t>영화관련 사업 진출로 마케팅 효과 기대</a:t>
            </a:r>
            <a:endParaRPr lang="ko-KR" altLang="en-US" dirty="0"/>
          </a:p>
          <a:p>
            <a:endParaRPr lang="en-US" altLang="ko-KR" dirty="0" smtClean="0"/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299818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173</TotalTime>
  <Words>282</Words>
  <Application>Microsoft Office PowerPoint</Application>
  <PresentationFormat>와이드스크린</PresentationFormat>
  <Paragraphs>43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HY중고딕</vt:lpstr>
      <vt:lpstr>Arial</vt:lpstr>
      <vt:lpstr>Century Gothic</vt:lpstr>
      <vt:lpstr>Wingdings 3</vt:lpstr>
      <vt:lpstr>줄기</vt:lpstr>
      <vt:lpstr>오리온 중국시장</vt:lpstr>
      <vt:lpstr>중국 소비패턴 변화</vt:lpstr>
      <vt:lpstr>중국 소비 패턴</vt:lpstr>
      <vt:lpstr>중국 제과시장 현황</vt:lpstr>
      <vt:lpstr>중국 제과시장 현황</vt:lpstr>
      <vt:lpstr>오리온</vt:lpstr>
      <vt:lpstr>오리온</vt:lpstr>
      <vt:lpstr>주요 경쟁사</vt:lpstr>
      <vt:lpstr>긍정적 평가</vt:lpstr>
      <vt:lpstr>출처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오리온 중국시장</dc:title>
  <dc:creator>이재욱</dc:creator>
  <cp:lastModifiedBy>이재욱</cp:lastModifiedBy>
  <cp:revision>16</cp:revision>
  <dcterms:created xsi:type="dcterms:W3CDTF">2016-05-22T15:07:47Z</dcterms:created>
  <dcterms:modified xsi:type="dcterms:W3CDTF">2016-05-23T05:51:08Z</dcterms:modified>
</cp:coreProperties>
</file>