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0"/>
  </p:notesMasterIdLst>
  <p:sldIdLst>
    <p:sldId id="256" r:id="rId2"/>
    <p:sldId id="263" r:id="rId3"/>
    <p:sldId id="262" r:id="rId4"/>
    <p:sldId id="257" r:id="rId5"/>
    <p:sldId id="259" r:id="rId6"/>
    <p:sldId id="258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1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096A1-96EB-4B44-BCB7-19D91C20A74D}" type="datetimeFigureOut">
              <a:rPr lang="en-US" altLang="ko-KR"/>
              <a:pPr/>
              <a:t>5/30/2016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5EC6A-D9E0-4EA2-8211-42BDAEDD4ACF}" type="slidenum">
              <a:rPr lang="en-US" altLang="ko-KR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54609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5EC6A-D9E0-4EA2-8211-42BDAEDD4ACF}" type="slidenum">
              <a:rPr lang="en-US" altLang="ko-KR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5677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5EC6A-D9E0-4EA2-8211-42BDAEDD4ACF}" type="slidenum">
              <a:rPr lang="en-US" altLang="ko-KR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8519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5EC6A-D9E0-4EA2-8211-42BDAEDD4ACF}" type="slidenum">
              <a:rPr lang="en-US" altLang="ko-KR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73027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5EC6A-D9E0-4EA2-8211-42BDAEDD4ACF}" type="slidenum">
              <a:rPr lang="en-US" altLang="ko-KR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73027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5EC6A-D9E0-4EA2-8211-42BDAEDD4ACF}" type="slidenum">
              <a:rPr lang="en-US" altLang="ko-KR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7302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604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112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1951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620580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3769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0637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3853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4586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156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918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961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818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607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420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285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63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306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974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49078" y="0"/>
            <a:ext cx="8689976" cy="2509213"/>
          </a:xfrm>
        </p:spPr>
        <p:txBody>
          <a:bodyPr/>
          <a:lstStyle/>
          <a:p>
            <a:r>
              <a:rPr lang="ko-KR" altLang="en-US" dirty="0">
                <a:latin typeface="맑은 고딕"/>
              </a:rPr>
              <a:t>루블화와 </a:t>
            </a:r>
            <a:r>
              <a:rPr lang="ko-KR" altLang="en-US" dirty="0" err="1">
                <a:latin typeface="맑은 고딕"/>
              </a:rPr>
              <a:t>위완화의</a:t>
            </a:r>
            <a:r>
              <a:rPr lang="ko-KR" altLang="en-US" dirty="0">
                <a:latin typeface="맑은 고딕"/>
              </a:rPr>
              <a:t> 환율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37141" y="3656644"/>
            <a:ext cx="8689976" cy="13715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맑은 고딕"/>
              </a:rPr>
              <a:t>환율에 따른 오리온의 주가</a:t>
            </a:r>
          </a:p>
        </p:txBody>
      </p:sp>
    </p:spTree>
    <p:extLst>
      <p:ext uri="{BB962C8B-B14F-4D97-AF65-F5344CB8AC3E}">
        <p14:creationId xmlns:p14="http://schemas.microsoft.com/office/powerpoint/2010/main" xmlns="" val="255574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▲ 환율 변동으로 인한 이론적인 영향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환율 </a:t>
            </a:r>
            <a:r>
              <a:rPr lang="ko-KR" altLang="en-US" dirty="0" err="1" smtClean="0"/>
              <a:t>상승시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원화 하락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·</a:t>
            </a:r>
            <a:r>
              <a:rPr lang="ko-KR" altLang="en-US" dirty="0" smtClean="0"/>
              <a:t>수입 곡물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원자재 등의 가격 상승으로 인한 물가상승</a:t>
            </a:r>
            <a:br>
              <a:rPr lang="ko-KR" altLang="en-US" dirty="0" smtClean="0"/>
            </a:br>
            <a:r>
              <a:rPr lang="en-US" altLang="ko-KR" dirty="0" smtClean="0"/>
              <a:t>·</a:t>
            </a:r>
            <a:r>
              <a:rPr lang="ko-KR" altLang="en-US" dirty="0" smtClean="0"/>
              <a:t>수출업체 주가 상승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수입업체 주가 하락</a:t>
            </a:r>
            <a:br>
              <a:rPr lang="ko-KR" altLang="en-US" dirty="0" smtClean="0"/>
            </a:br>
            <a:r>
              <a:rPr lang="en-US" altLang="ko-KR" dirty="0" smtClean="0"/>
              <a:t>·</a:t>
            </a:r>
            <a:r>
              <a:rPr lang="ko-KR" altLang="en-US" dirty="0" smtClean="0"/>
              <a:t>금리 인상</a:t>
            </a:r>
            <a:br>
              <a:rPr lang="ko-KR" altLang="en-US" dirty="0" smtClean="0"/>
            </a:br>
            <a:r>
              <a:rPr lang="en-US" altLang="ko-KR" dirty="0" smtClean="0"/>
              <a:t>·</a:t>
            </a:r>
            <a:r>
              <a:rPr lang="ko-KR" altLang="en-US" dirty="0" smtClean="0"/>
              <a:t>부동산 하락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환율 </a:t>
            </a:r>
            <a:r>
              <a:rPr lang="ko-KR" altLang="en-US" dirty="0" err="1" smtClean="0"/>
              <a:t>하락시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원화 상승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·</a:t>
            </a:r>
            <a:r>
              <a:rPr lang="ko-KR" altLang="en-US" dirty="0" smtClean="0"/>
              <a:t>수입 곡물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원자재 등의 가격 하락으로 인한 물가안정</a:t>
            </a:r>
            <a:br>
              <a:rPr lang="ko-KR" altLang="en-US" dirty="0" smtClean="0"/>
            </a:br>
            <a:r>
              <a:rPr lang="en-US" altLang="ko-KR" dirty="0" smtClean="0"/>
              <a:t>·</a:t>
            </a:r>
            <a:r>
              <a:rPr lang="ko-KR" altLang="en-US" dirty="0" smtClean="0"/>
              <a:t>수입업체 주가 상승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수출업체 주가 하락</a:t>
            </a:r>
            <a:br>
              <a:rPr lang="ko-KR" altLang="en-US" dirty="0" smtClean="0"/>
            </a:br>
            <a:r>
              <a:rPr lang="en-US" altLang="ko-KR" dirty="0" smtClean="0"/>
              <a:t>·</a:t>
            </a:r>
            <a:r>
              <a:rPr lang="ko-KR" altLang="en-US" dirty="0" smtClean="0"/>
              <a:t>금리 인하</a:t>
            </a:r>
            <a:br>
              <a:rPr lang="ko-KR" altLang="en-US" dirty="0" smtClean="0"/>
            </a:br>
            <a:r>
              <a:rPr lang="en-US" altLang="ko-KR" dirty="0" smtClean="0"/>
              <a:t>·</a:t>
            </a:r>
            <a:r>
              <a:rPr lang="ko-KR" altLang="en-US" dirty="0" smtClean="0"/>
              <a:t>부동산 상승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5574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▲ 환율 변동으로 인한 주식시장 변화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참고용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913774" y="1863969"/>
            <a:ext cx="10363826" cy="4994031"/>
          </a:xfrm>
        </p:spPr>
        <p:txBody>
          <a:bodyPr>
            <a:normAutofit fontScale="40000" lnSpcReduction="20000"/>
          </a:bodyPr>
          <a:lstStyle/>
          <a:p>
            <a:r>
              <a:rPr lang="ko-KR" altLang="en-US" sz="4800" dirty="0" smtClean="0"/>
              <a:t>환율 상승시기 </a:t>
            </a:r>
            <a:r>
              <a:rPr lang="en-US" altLang="ko-KR" sz="4800" dirty="0" smtClean="0"/>
              <a:t>(</a:t>
            </a:r>
            <a:r>
              <a:rPr lang="ko-KR" altLang="en-US" sz="4800" dirty="0" smtClean="0"/>
              <a:t>주식시장 하락</a:t>
            </a:r>
            <a:r>
              <a:rPr lang="en-US" altLang="ko-KR" sz="4800" dirty="0" smtClean="0"/>
              <a:t>)</a:t>
            </a:r>
            <a:br>
              <a:rPr lang="en-US" altLang="ko-KR" sz="4800" dirty="0" smtClean="0"/>
            </a:br>
            <a:r>
              <a:rPr lang="en-US" altLang="ko-KR" sz="4800" dirty="0" smtClean="0"/>
              <a:t>  </a:t>
            </a:r>
            <a:r>
              <a:rPr lang="ko-KR" altLang="en-US" sz="4800" dirty="0" smtClean="0"/>
              <a:t>시장경제의 정점시기에서의 환율 → 재고량 증가 → 외국인 투자 이탈 → 주가</a:t>
            </a:r>
            <a:r>
              <a:rPr lang="en-US" altLang="ko-KR" sz="4800" dirty="0" smtClean="0"/>
              <a:t>/</a:t>
            </a:r>
            <a:r>
              <a:rPr lang="ko-KR" altLang="en-US" sz="4800" dirty="0" smtClean="0"/>
              <a:t>소득 하락</a:t>
            </a:r>
          </a:p>
          <a:p>
            <a:r>
              <a:rPr lang="ko-KR" altLang="en-US" sz="4800" dirty="0" smtClean="0"/>
              <a:t>  → 환율상승 → 물가</a:t>
            </a:r>
            <a:r>
              <a:rPr lang="en-US" altLang="ko-KR" sz="4800" dirty="0" smtClean="0"/>
              <a:t>/</a:t>
            </a:r>
            <a:r>
              <a:rPr lang="ko-KR" altLang="en-US" sz="4800" dirty="0" smtClean="0"/>
              <a:t>금리인상 → </a:t>
            </a:r>
            <a:r>
              <a:rPr lang="ko-KR" altLang="en-US" sz="4800" dirty="0" err="1" smtClean="0"/>
              <a:t>경제상장율</a:t>
            </a:r>
            <a:r>
              <a:rPr lang="ko-KR" altLang="en-US" sz="4800" dirty="0" smtClean="0"/>
              <a:t> 둔화 → 주식 하락</a:t>
            </a:r>
          </a:p>
          <a:p>
            <a:r>
              <a:rPr lang="ko-KR" altLang="en-US" sz="4800" dirty="0" smtClean="0"/>
              <a:t/>
            </a:r>
            <a:br>
              <a:rPr lang="ko-KR" altLang="en-US" sz="4800" dirty="0" smtClean="0"/>
            </a:br>
            <a:r>
              <a:rPr lang="ko-KR" altLang="en-US" sz="4800" dirty="0" smtClean="0"/>
              <a:t>환율 하락시기 </a:t>
            </a:r>
            <a:r>
              <a:rPr lang="en-US" altLang="ko-KR" sz="4800" dirty="0" smtClean="0"/>
              <a:t>(</a:t>
            </a:r>
            <a:r>
              <a:rPr lang="ko-KR" altLang="en-US" sz="4800" dirty="0" smtClean="0"/>
              <a:t>주식시장 상승</a:t>
            </a:r>
            <a:r>
              <a:rPr lang="en-US" altLang="ko-KR" sz="4800" dirty="0" smtClean="0"/>
              <a:t>)</a:t>
            </a:r>
            <a:br>
              <a:rPr lang="en-US" altLang="ko-KR" sz="4800" dirty="0" smtClean="0"/>
            </a:br>
            <a:r>
              <a:rPr lang="en-US" altLang="ko-KR" sz="4800" dirty="0" smtClean="0"/>
              <a:t>·</a:t>
            </a:r>
            <a:r>
              <a:rPr lang="ko-KR" altLang="en-US" sz="4800" dirty="0" smtClean="0"/>
              <a:t>높은 환율 → </a:t>
            </a:r>
            <a:r>
              <a:rPr lang="ko-KR" altLang="en-US" sz="4800" dirty="0" err="1" smtClean="0"/>
              <a:t>수출증가및수입감소</a:t>
            </a:r>
            <a:r>
              <a:rPr lang="ko-KR" altLang="en-US" sz="4800" dirty="0" smtClean="0"/>
              <a:t> → 수출기업 이익증가 → 경상수지개선 → 주가</a:t>
            </a:r>
            <a:r>
              <a:rPr lang="en-US" altLang="ko-KR" sz="4800" dirty="0" smtClean="0"/>
              <a:t>/</a:t>
            </a:r>
            <a:r>
              <a:rPr lang="ko-KR" altLang="en-US" sz="4800" dirty="0" smtClean="0"/>
              <a:t>소득상승</a:t>
            </a:r>
          </a:p>
          <a:p>
            <a:r>
              <a:rPr lang="ko-KR" altLang="en-US" sz="4800" dirty="0" smtClean="0"/>
              <a:t/>
            </a:r>
            <a:br>
              <a:rPr lang="ko-KR" altLang="en-US" sz="4800" dirty="0" smtClean="0"/>
            </a:br>
            <a:endParaRPr lang="ko-KR" altLang="en-US" sz="4800" dirty="0" smtClean="0"/>
          </a:p>
          <a:p>
            <a:r>
              <a:rPr lang="ko-KR" altLang="en-US" sz="4800" dirty="0" smtClean="0"/>
              <a:t>  → 개인투자 증권투자 증가 → 자본이득 </a:t>
            </a:r>
            <a:r>
              <a:rPr lang="en-US" altLang="ko-KR" sz="4800" dirty="0" smtClean="0"/>
              <a:t>/ </a:t>
            </a:r>
            <a:r>
              <a:rPr lang="ko-KR" altLang="en-US" sz="4800" dirty="0" smtClean="0"/>
              <a:t>소비증가 → 경기회복 → 소비증가 및 경제에 대한</a:t>
            </a:r>
          </a:p>
          <a:p>
            <a:r>
              <a:rPr lang="ko-KR" altLang="en-US" sz="4800" dirty="0" smtClean="0"/>
              <a:t>   기대치 상승 → 주가추가 상승</a:t>
            </a:r>
            <a:br>
              <a:rPr lang="ko-KR" altLang="en-US" sz="4800" dirty="0" smtClean="0"/>
            </a:br>
            <a:r>
              <a:rPr lang="ko-KR" altLang="en-US" sz="4800" dirty="0" smtClean="0"/>
              <a:t> </a:t>
            </a:r>
            <a:br>
              <a:rPr lang="ko-KR" altLang="en-US" sz="4800" dirty="0" smtClean="0"/>
            </a:br>
            <a:r>
              <a:rPr lang="ko-KR" altLang="en-US" sz="4800" dirty="0" smtClean="0"/>
              <a:t>* 외국인 투자 변화</a:t>
            </a:r>
            <a:br>
              <a:rPr lang="ko-KR" altLang="en-US" sz="4800" dirty="0" smtClean="0"/>
            </a:br>
            <a:r>
              <a:rPr lang="en-US" altLang="ko-KR" sz="4800" dirty="0" smtClean="0"/>
              <a:t>·</a:t>
            </a:r>
            <a:r>
              <a:rPr lang="ko-KR" altLang="en-US" sz="4800" dirty="0" smtClean="0"/>
              <a:t>환율상승 → 경기둔화 </a:t>
            </a:r>
            <a:r>
              <a:rPr lang="en-US" altLang="ko-KR" sz="4800" dirty="0" smtClean="0"/>
              <a:t>/ </a:t>
            </a:r>
            <a:r>
              <a:rPr lang="ko-KR" altLang="en-US" sz="4800" dirty="0" smtClean="0"/>
              <a:t>환차손해 → 투자하락</a:t>
            </a:r>
            <a:br>
              <a:rPr lang="ko-KR" altLang="en-US" sz="4800" dirty="0" smtClean="0"/>
            </a:br>
            <a:r>
              <a:rPr lang="en-US" altLang="ko-KR" sz="4800" dirty="0" smtClean="0"/>
              <a:t>·</a:t>
            </a:r>
            <a:r>
              <a:rPr lang="ko-KR" altLang="en-US" sz="4800" dirty="0" smtClean="0"/>
              <a:t>환율하락 → 경기회복 </a:t>
            </a:r>
            <a:r>
              <a:rPr lang="en-US" altLang="ko-KR" sz="4800" dirty="0" smtClean="0"/>
              <a:t>/ </a:t>
            </a:r>
            <a:r>
              <a:rPr lang="ko-KR" altLang="en-US" sz="4800" dirty="0" smtClean="0"/>
              <a:t>환차이득 → 투자상승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5574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349152" y="215000"/>
            <a:ext cx="10363826" cy="34241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맑은 고딕"/>
              </a:rPr>
              <a:t>루블화의 가치가 상승하고 있다. 지난 2월 중순 최저를 기록한 이후 지속적인 상승</a:t>
            </a:r>
          </a:p>
          <a:p>
            <a:endParaRPr lang="ko-KR" altLang="en-US" dirty="0">
              <a:latin typeface="맑은 고딕"/>
            </a:endParaRPr>
          </a:p>
        </p:txBody>
      </p:sp>
      <p:pic>
        <p:nvPicPr>
          <p:cNvPr id="4" name="그림 3" descr="제목 없음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63" y="1219310"/>
            <a:ext cx="7737556" cy="48442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62963" y="1171575"/>
            <a:ext cx="3700185" cy="452431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ko-KR" altLang="en-US" dirty="0" err="1">
                <a:latin typeface="맑은 고딕"/>
              </a:rPr>
              <a:t>상승이유</a:t>
            </a:r>
            <a:endParaRPr lang="ko-KR" altLang="en-US" dirty="0">
              <a:latin typeface="맑은 고딕"/>
            </a:endParaRPr>
          </a:p>
          <a:p>
            <a:pPr algn="ctr"/>
            <a:r>
              <a:rPr lang="ko-KR" altLang="en-US" dirty="0">
                <a:latin typeface="맑은 고딕"/>
              </a:rPr>
              <a:t>1. </a:t>
            </a:r>
            <a:r>
              <a:rPr lang="ko-KR" altLang="en-US" dirty="0" err="1">
                <a:latin typeface="맑은 고딕"/>
              </a:rPr>
              <a:t>기준금리</a:t>
            </a:r>
            <a:r>
              <a:rPr lang="ko-KR" altLang="en-US" dirty="0">
                <a:latin typeface="맑은 고딕"/>
              </a:rPr>
              <a:t> 동결</a:t>
            </a:r>
          </a:p>
          <a:p>
            <a:pPr algn="ctr"/>
            <a:r>
              <a:rPr lang="ko-KR" altLang="en-US" dirty="0" err="1">
                <a:latin typeface="맑은 고딕"/>
              </a:rPr>
              <a:t>중앙은행의</a:t>
            </a:r>
            <a:r>
              <a:rPr lang="ko-KR" altLang="en-US" dirty="0">
                <a:latin typeface="맑은 고딕"/>
              </a:rPr>
              <a:t> </a:t>
            </a:r>
            <a:r>
              <a:rPr lang="ko-KR" altLang="en-US" dirty="0" err="1">
                <a:latin typeface="맑은 고딕"/>
              </a:rPr>
              <a:t>기준금리</a:t>
            </a:r>
            <a:r>
              <a:rPr lang="ko-KR" altLang="en-US" dirty="0">
                <a:latin typeface="맑은 고딕"/>
              </a:rPr>
              <a:t> 동결로 인한 상승. 일본과 유럽 등에서 마이너스 금리와 </a:t>
            </a:r>
            <a:r>
              <a:rPr lang="ko-KR" altLang="en-US" dirty="0" err="1">
                <a:latin typeface="맑은 고딕"/>
              </a:rPr>
              <a:t>채권매입</a:t>
            </a:r>
            <a:r>
              <a:rPr lang="ko-KR" altLang="en-US" dirty="0">
                <a:latin typeface="맑은 고딕"/>
              </a:rPr>
              <a:t> 등의 </a:t>
            </a:r>
            <a:r>
              <a:rPr lang="ko-KR" altLang="en-US" dirty="0" err="1">
                <a:latin typeface="맑은 고딕"/>
              </a:rPr>
              <a:t>양적완화</a:t>
            </a:r>
            <a:r>
              <a:rPr lang="ko-KR" altLang="en-US" dirty="0">
                <a:latin typeface="맑은 고딕"/>
              </a:rPr>
              <a:t> 정책을 실시하고 있는 중에 </a:t>
            </a:r>
            <a:r>
              <a:rPr lang="ko-KR" altLang="en-US" dirty="0" err="1">
                <a:latin typeface="맑은 고딕"/>
              </a:rPr>
              <a:t>중앙은행이</a:t>
            </a:r>
            <a:r>
              <a:rPr lang="ko-KR" altLang="en-US" dirty="0">
                <a:latin typeface="맑은 고딕"/>
              </a:rPr>
              <a:t> </a:t>
            </a:r>
            <a:r>
              <a:rPr lang="ko-KR" altLang="en-US" dirty="0" err="1">
                <a:latin typeface="맑은 고딕"/>
              </a:rPr>
              <a:t>기준금리를</a:t>
            </a:r>
            <a:r>
              <a:rPr lang="ko-KR" altLang="en-US" dirty="0">
                <a:latin typeface="맑은 고딕"/>
              </a:rPr>
              <a:t> 동결하면서 자금이 러시아로 몰리고 있기 때문</a:t>
            </a:r>
            <a:r>
              <a:rPr lang="en-US" altLang="ko-KR" dirty="0">
                <a:latin typeface="맑은 고딕"/>
              </a:rPr>
              <a:t>.</a:t>
            </a:r>
          </a:p>
          <a:p>
            <a:pPr algn="ctr"/>
            <a:r>
              <a:rPr lang="en-US" altLang="ko-KR" dirty="0">
                <a:latin typeface="맑은 고딕"/>
              </a:rPr>
              <a:t>2.</a:t>
            </a:r>
            <a:r>
              <a:rPr lang="ko-KR" altLang="en-US" dirty="0">
                <a:latin typeface="맑은 고딕"/>
              </a:rPr>
              <a:t>유가상승으로</a:t>
            </a:r>
            <a:r>
              <a:rPr lang="en-US" altLang="ko-KR" dirty="0">
                <a:latin typeface="맑은 고딕"/>
              </a:rPr>
              <a:t> </a:t>
            </a:r>
            <a:r>
              <a:rPr lang="ko-KR" altLang="en-US" dirty="0" err="1">
                <a:latin typeface="맑은 고딕"/>
              </a:rPr>
              <a:t>인한</a:t>
            </a:r>
            <a:r>
              <a:rPr lang="en-US" altLang="ko-KR" dirty="0" err="1">
                <a:latin typeface="맑은 고딕"/>
              </a:rPr>
              <a:t>gdp의</a:t>
            </a:r>
            <a:r>
              <a:rPr lang="en-US" altLang="ko-KR" dirty="0">
                <a:latin typeface="맑은 고딕"/>
              </a:rPr>
              <a:t> </a:t>
            </a:r>
            <a:r>
              <a:rPr lang="ko-KR" altLang="en-US" dirty="0" err="1">
                <a:latin typeface="맑은 고딕"/>
              </a:rPr>
              <a:t>마이너스</a:t>
            </a:r>
            <a:r>
              <a:rPr lang="en-US" altLang="ko-KR" dirty="0">
                <a:latin typeface="맑은 고딕"/>
              </a:rPr>
              <a:t>폭 </a:t>
            </a:r>
            <a:r>
              <a:rPr lang="ko-KR" altLang="en-US" dirty="0" err="1">
                <a:latin typeface="맑은 고딕"/>
              </a:rPr>
              <a:t>감소</a:t>
            </a:r>
            <a:endParaRPr lang="ko-KR" altLang="en-US" dirty="0">
              <a:latin typeface="맑은 고딕"/>
            </a:endParaRPr>
          </a:p>
          <a:p>
            <a:pPr algn="ctr"/>
            <a:r>
              <a:rPr lang="en-US" altLang="ko-KR" dirty="0" err="1">
                <a:latin typeface="맑은 고딕"/>
              </a:rPr>
              <a:t>러시아는</a:t>
            </a:r>
            <a:r>
              <a:rPr lang="ko-KR" altLang="en-US" dirty="0" err="1">
                <a:latin typeface="맑은 고딕"/>
              </a:rPr>
              <a:t>국제</a:t>
            </a:r>
            <a:r>
              <a:rPr lang="en-US" altLang="ko-KR" dirty="0">
                <a:latin typeface="맑은 고딕"/>
              </a:rPr>
              <a:t> </a:t>
            </a:r>
            <a:r>
              <a:rPr lang="ko-KR" altLang="en-US" dirty="0" err="1">
                <a:latin typeface="맑은 고딕"/>
              </a:rPr>
              <a:t>원유의</a:t>
            </a:r>
            <a:r>
              <a:rPr lang="en-US" altLang="ko-KR" dirty="0">
                <a:latin typeface="맑은 고딕"/>
              </a:rPr>
              <a:t> </a:t>
            </a:r>
            <a:r>
              <a:rPr lang="ko-KR" altLang="en-US" dirty="0" err="1">
                <a:latin typeface="맑은 고딕"/>
              </a:rPr>
              <a:t>가격이</a:t>
            </a:r>
            <a:r>
              <a:rPr lang="en-US" altLang="ko-KR" dirty="0">
                <a:latin typeface="맑은 고딕"/>
              </a:rPr>
              <a:t> </a:t>
            </a:r>
            <a:r>
              <a:rPr lang="ko-KR" altLang="en-US" dirty="0" err="1">
                <a:latin typeface="맑은 고딕"/>
              </a:rPr>
              <a:t>하락한</a:t>
            </a:r>
            <a:r>
              <a:rPr lang="en-US" altLang="ko-KR" dirty="0">
                <a:latin typeface="맑은 고딕"/>
              </a:rPr>
              <a:t> </a:t>
            </a:r>
            <a:r>
              <a:rPr lang="ko-KR" altLang="en-US" dirty="0" err="1">
                <a:latin typeface="맑은 고딕"/>
              </a:rPr>
              <a:t>이후</a:t>
            </a:r>
            <a:r>
              <a:rPr lang="en-US" altLang="ko-KR" dirty="0">
                <a:latin typeface="맑은 고딕"/>
              </a:rPr>
              <a:t> </a:t>
            </a:r>
            <a:r>
              <a:rPr lang="ko-KR" altLang="en-US" dirty="0" err="1">
                <a:latin typeface="맑은 고딕"/>
              </a:rPr>
              <a:t>마이너스성장이</a:t>
            </a:r>
            <a:r>
              <a:rPr lang="en-US" altLang="ko-KR" dirty="0">
                <a:latin typeface="맑은 고딕"/>
              </a:rPr>
              <a:t> </a:t>
            </a:r>
            <a:r>
              <a:rPr lang="ko-KR" altLang="en-US" dirty="0" err="1">
                <a:latin typeface="맑은 고딕"/>
              </a:rPr>
              <a:t>계속</a:t>
            </a:r>
            <a:r>
              <a:rPr lang="en-US" altLang="ko-KR" dirty="0">
                <a:latin typeface="맑은 고딕"/>
              </a:rPr>
              <a:t> </a:t>
            </a:r>
            <a:r>
              <a:rPr lang="ko-KR" altLang="en-US" dirty="0" err="1">
                <a:latin typeface="맑은 고딕"/>
              </a:rPr>
              <a:t>되었는데</a:t>
            </a:r>
            <a:r>
              <a:rPr lang="en-US" altLang="ko-KR" dirty="0">
                <a:latin typeface="맑은 고딕"/>
              </a:rPr>
              <a:t> </a:t>
            </a:r>
            <a:r>
              <a:rPr lang="ko-KR" altLang="en-US" dirty="0" err="1">
                <a:latin typeface="맑은 고딕"/>
              </a:rPr>
              <a:t>지난</a:t>
            </a:r>
            <a:r>
              <a:rPr lang="en-US" altLang="ko-KR" dirty="0">
                <a:latin typeface="맑은 고딕"/>
              </a:rPr>
              <a:t>3월 </a:t>
            </a:r>
            <a:r>
              <a:rPr lang="ko-KR" altLang="ko-KR" dirty="0" err="1">
                <a:latin typeface="맑은 고딕"/>
              </a:rPr>
              <a:t>이후</a:t>
            </a:r>
            <a:r>
              <a:rPr lang="en-US" altLang="ko-KR" dirty="0">
                <a:latin typeface="맑은 고딕"/>
              </a:rPr>
              <a:t> </a:t>
            </a:r>
            <a:r>
              <a:rPr lang="ko-KR" altLang="ko-KR" dirty="0" err="1">
                <a:latin typeface="맑은 고딕"/>
              </a:rPr>
              <a:t>유가가</a:t>
            </a:r>
            <a:r>
              <a:rPr lang="en-US" altLang="ko-KR" dirty="0">
                <a:latin typeface="맑은 고딕"/>
              </a:rPr>
              <a:t> </a:t>
            </a:r>
            <a:r>
              <a:rPr lang="ko-KR" altLang="ko-KR" dirty="0" err="1">
                <a:latin typeface="맑은 고딕"/>
              </a:rPr>
              <a:t>오르기</a:t>
            </a:r>
            <a:r>
              <a:rPr lang="en-US" altLang="ko-KR" dirty="0">
                <a:latin typeface="맑은 고딕"/>
              </a:rPr>
              <a:t> </a:t>
            </a:r>
            <a:r>
              <a:rPr lang="ko-KR" altLang="ko-KR" dirty="0" err="1">
                <a:latin typeface="맑은 고딕"/>
              </a:rPr>
              <a:t>시작하면서</a:t>
            </a:r>
            <a:r>
              <a:rPr lang="en-US" altLang="ko-KR" dirty="0">
                <a:latin typeface="맑은 고딕"/>
              </a:rPr>
              <a:t> </a:t>
            </a:r>
            <a:r>
              <a:rPr lang="ko-KR" altLang="ko-KR" dirty="0" err="1">
                <a:latin typeface="맑은 고딕"/>
              </a:rPr>
              <a:t>마이너스의</a:t>
            </a:r>
            <a:r>
              <a:rPr lang="en-US" altLang="ko-KR" dirty="0">
                <a:latin typeface="맑은 고딕"/>
              </a:rPr>
              <a:t> </a:t>
            </a:r>
            <a:r>
              <a:rPr lang="ko-KR" altLang="ko-KR" dirty="0" err="1">
                <a:latin typeface="맑은 고딕"/>
              </a:rPr>
              <a:t>폭이</a:t>
            </a:r>
            <a:r>
              <a:rPr lang="en-US" altLang="ko-KR" dirty="0">
                <a:latin typeface="맑은 고딕"/>
              </a:rPr>
              <a:t> </a:t>
            </a:r>
            <a:r>
              <a:rPr lang="ko-KR" altLang="ko-KR" dirty="0" err="1">
                <a:latin typeface="맑은 고딕"/>
              </a:rPr>
              <a:t>감소했다</a:t>
            </a:r>
            <a:r>
              <a:rPr lang="en-US" altLang="ko-KR" dirty="0">
                <a:latin typeface="맑은 고딕"/>
              </a:rPr>
              <a:t>.</a:t>
            </a:r>
            <a:endParaRPr lang="ko-KR" altLang="ko-KR" dirty="0">
              <a:latin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1458" y="4606048"/>
            <a:ext cx="6925228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ko-KR" altLang="en-US" dirty="0">
                <a:latin typeface="맑은 고딕"/>
              </a:rPr>
              <a:t>결론 : </a:t>
            </a:r>
            <a:r>
              <a:rPr lang="ko-KR" altLang="en-US" dirty="0" err="1">
                <a:latin typeface="맑은 고딕"/>
              </a:rPr>
              <a:t>에너지가격이</a:t>
            </a:r>
            <a:r>
              <a:rPr lang="ko-KR" altLang="en-US" dirty="0">
                <a:latin typeface="맑은 고딕"/>
              </a:rPr>
              <a:t> 바닥에 도달했고 향후 </a:t>
            </a:r>
            <a:r>
              <a:rPr lang="ko-KR" altLang="en-US" dirty="0" err="1">
                <a:latin typeface="맑은 고딕"/>
              </a:rPr>
              <a:t>상승했을때</a:t>
            </a:r>
            <a:r>
              <a:rPr lang="ko-KR" altLang="en-US" dirty="0">
                <a:latin typeface="맑은 고딕"/>
              </a:rPr>
              <a:t> 가장 큰 이득을 볼 나라가 러시아. </a:t>
            </a:r>
          </a:p>
          <a:p>
            <a:pPr algn="ctr"/>
            <a:r>
              <a:rPr lang="ko-KR" altLang="en-US" dirty="0" err="1">
                <a:latin typeface="맑은 고딕"/>
              </a:rPr>
              <a:t>금리동결</a:t>
            </a:r>
            <a:r>
              <a:rPr lang="ko-KR" altLang="en-US" dirty="0">
                <a:latin typeface="맑은 고딕"/>
              </a:rPr>
              <a:t> 조치와 </a:t>
            </a:r>
            <a:r>
              <a:rPr lang="ko-KR" altLang="en-US" dirty="0" err="1">
                <a:latin typeface="맑은 고딕"/>
              </a:rPr>
              <a:t>원유가격의</a:t>
            </a:r>
            <a:r>
              <a:rPr lang="ko-KR" altLang="en-US" dirty="0">
                <a:latin typeface="맑은 고딕"/>
              </a:rPr>
              <a:t> 지속적인 상승으로 당분간 상승세를 </a:t>
            </a:r>
            <a:r>
              <a:rPr lang="ko-KR" altLang="en-US" dirty="0" err="1">
                <a:latin typeface="맑은 고딕"/>
              </a:rPr>
              <a:t>이어갈</a:t>
            </a:r>
            <a:r>
              <a:rPr lang="ko-KR" altLang="en-US" dirty="0">
                <a:latin typeface="맑은 고딕"/>
              </a:rPr>
              <a:t> 것으로 보임</a:t>
            </a:r>
          </a:p>
        </p:txBody>
      </p:sp>
    </p:spTree>
    <p:extLst>
      <p:ext uri="{BB962C8B-B14F-4D97-AF65-F5344CB8AC3E}">
        <p14:creationId xmlns:p14="http://schemas.microsoft.com/office/powerpoint/2010/main" xmlns="" val="7149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7003" y="-376228"/>
            <a:ext cx="10364451" cy="1596177"/>
          </a:xfrm>
        </p:spPr>
        <p:txBody>
          <a:bodyPr/>
          <a:lstStyle/>
          <a:p>
            <a:r>
              <a:rPr lang="ko-KR" altLang="en-US" dirty="0">
                <a:latin typeface="맑은 고딕"/>
              </a:rPr>
              <a:t>위안화 환율</a:t>
            </a:r>
          </a:p>
        </p:txBody>
      </p:sp>
      <p:pic>
        <p:nvPicPr>
          <p:cNvPr id="4" name="내용 개체 틀 3" descr="fefefefe.png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19560" y="912335"/>
            <a:ext cx="8598236" cy="5372395"/>
          </a:xfrm>
        </p:spPr>
      </p:pic>
      <p:sp>
        <p:nvSpPr>
          <p:cNvPr id="5" name="TextBox 4"/>
          <p:cNvSpPr txBox="1"/>
          <p:nvPr/>
        </p:nvSpPr>
        <p:spPr>
          <a:xfrm>
            <a:off x="9104206" y="1190824"/>
            <a:ext cx="2743200" cy="369331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ko-KR" altLang="en-US" dirty="0">
                <a:latin typeface="맑은 고딕"/>
              </a:rPr>
              <a:t>조금씩 오르고 있지만 최고점을 찍었던 2월</a:t>
            </a:r>
            <a:r>
              <a:rPr lang="en-US" altLang="ko-KR" dirty="0">
                <a:latin typeface="맑은 고딕"/>
              </a:rPr>
              <a:t>25</a:t>
            </a:r>
            <a:r>
              <a:rPr lang="ko-KR" altLang="en-US" dirty="0">
                <a:latin typeface="맑은 고딕"/>
              </a:rPr>
              <a:t>일에 비하면 아직 상당히 하락한 수준 </a:t>
            </a:r>
          </a:p>
          <a:p>
            <a:pPr algn="ctr"/>
            <a:r>
              <a:rPr lang="ko-KR" altLang="en-US" dirty="0">
                <a:latin typeface="맑은 고딕"/>
              </a:rPr>
              <a:t>5월 10일 중국 </a:t>
            </a:r>
            <a:r>
              <a:rPr lang="ko-KR" altLang="en-US" dirty="0" err="1">
                <a:latin typeface="맑은 고딕"/>
              </a:rPr>
              <a:t>인민은행이</a:t>
            </a:r>
            <a:r>
              <a:rPr lang="ko-KR" altLang="en-US" dirty="0">
                <a:latin typeface="맑은 고딕"/>
              </a:rPr>
              <a:t> 위안화의 거래 기준치를 달러당 6.523위안으로 설정하고 고시를 했음. 이는 기준 환율 </a:t>
            </a:r>
            <a:r>
              <a:rPr lang="ko-KR" altLang="en-US" dirty="0" err="1">
                <a:latin typeface="맑은 고딕"/>
              </a:rPr>
              <a:t>상향조정을</a:t>
            </a:r>
            <a:r>
              <a:rPr lang="ko-KR" altLang="en-US" dirty="0">
                <a:latin typeface="맑은 고딕"/>
              </a:rPr>
              <a:t> 통해 위안화의 가치를 하락시키겠다는 의미로 </a:t>
            </a:r>
            <a:r>
              <a:rPr lang="ko-KR" altLang="en-US" dirty="0" err="1">
                <a:latin typeface="맑은 고딕"/>
              </a:rPr>
              <a:t>볼수</a:t>
            </a:r>
            <a:r>
              <a:rPr lang="ko-KR" altLang="en-US" dirty="0">
                <a:latin typeface="맑은 고딕"/>
              </a:rPr>
              <a:t> 있음</a:t>
            </a:r>
          </a:p>
        </p:txBody>
      </p:sp>
    </p:spTree>
    <p:extLst>
      <p:ext uri="{BB962C8B-B14F-4D97-AF65-F5344CB8AC3E}">
        <p14:creationId xmlns:p14="http://schemas.microsoft.com/office/powerpoint/2010/main" xmlns="" val="121237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9283" y="-237392"/>
            <a:ext cx="10364451" cy="1596177"/>
          </a:xfrm>
        </p:spPr>
        <p:txBody>
          <a:bodyPr/>
          <a:lstStyle/>
          <a:p>
            <a:r>
              <a:rPr lang="ko-KR" altLang="en-US" smtClean="0"/>
              <a:t>위안화 환율</a:t>
            </a:r>
            <a:endParaRPr lang="ko-KR" altLang="en-US"/>
          </a:p>
        </p:txBody>
      </p:sp>
      <p:pic>
        <p:nvPicPr>
          <p:cNvPr id="4" name="내용 개체 틀 3" descr="fefe.PNG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55984" y="1171209"/>
            <a:ext cx="6229454" cy="3915039"/>
          </a:xfrm>
        </p:spPr>
      </p:pic>
      <p:sp>
        <p:nvSpPr>
          <p:cNvPr id="6" name="TextBox 5"/>
          <p:cNvSpPr txBox="1"/>
          <p:nvPr/>
        </p:nvSpPr>
        <p:spPr>
          <a:xfrm>
            <a:off x="6503377" y="1755409"/>
            <a:ext cx="61368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위안화 가치를 계속 적으로 떨어트리고 있음</a:t>
            </a:r>
            <a:endParaRPr lang="en-US" altLang="ko-KR" dirty="0" smtClean="0"/>
          </a:p>
          <a:p>
            <a:r>
              <a:rPr lang="ko-KR" altLang="en-US" i="1" dirty="0" smtClean="0"/>
              <a:t>위안화 평가절하가 되면</a:t>
            </a:r>
            <a:endParaRPr lang="ko-KR" altLang="en-US" dirty="0" smtClean="0"/>
          </a:p>
          <a:p>
            <a:r>
              <a:rPr lang="ko-KR" altLang="en-US" i="1" dirty="0" smtClean="0"/>
              <a:t>달러대비 위안화 가치가 싸져서 </a:t>
            </a:r>
            <a:endParaRPr lang="ko-KR" altLang="en-US" dirty="0" smtClean="0"/>
          </a:p>
          <a:p>
            <a:r>
              <a:rPr lang="en-US" altLang="ko-KR" i="1" dirty="0" smtClean="0"/>
              <a:t>1</a:t>
            </a:r>
            <a:r>
              <a:rPr lang="ko-KR" altLang="en-US" i="1" dirty="0" smtClean="0"/>
              <a:t>달러를 위안화로 구매할 때 더 많은 비용이 드는 </a:t>
            </a:r>
            <a:r>
              <a:rPr lang="ko-KR" altLang="en-US" i="1" dirty="0" smtClean="0"/>
              <a:t>것이죠</a:t>
            </a:r>
            <a:r>
              <a:rPr lang="en-US" altLang="ko-KR" i="1" dirty="0" smtClean="0"/>
              <a:t>?</a:t>
            </a:r>
            <a:endParaRPr lang="ko-KR" altLang="en-US" dirty="0" smtClean="0"/>
          </a:p>
          <a:p>
            <a:r>
              <a:rPr lang="ko-KR" altLang="en-US" dirty="0" smtClean="0"/>
              <a:t> </a:t>
            </a:r>
          </a:p>
          <a:p>
            <a:r>
              <a:rPr lang="ko-KR" altLang="en-US" i="1" dirty="0" smtClean="0"/>
              <a:t>즉</a:t>
            </a:r>
            <a:r>
              <a:rPr lang="en-US" altLang="ko-KR" i="1" dirty="0" smtClean="0"/>
              <a:t>, </a:t>
            </a:r>
            <a:r>
              <a:rPr lang="ko-KR" altLang="en-US" i="1" dirty="0" smtClean="0"/>
              <a:t>중국내부 입장에서</a:t>
            </a:r>
            <a:endParaRPr lang="ko-KR" altLang="en-US" dirty="0" smtClean="0"/>
          </a:p>
          <a:p>
            <a:r>
              <a:rPr lang="ko-KR" altLang="en-US" i="1" dirty="0" smtClean="0"/>
              <a:t>위안화에 대한 달러 환율이 상승하는 것이죠</a:t>
            </a:r>
            <a:r>
              <a:rPr lang="en-US" altLang="ko-KR" i="1" dirty="0" smtClean="0"/>
              <a:t>?</a:t>
            </a:r>
            <a:endParaRPr lang="ko-KR" altLang="en-US" dirty="0" smtClean="0"/>
          </a:p>
          <a:p>
            <a:r>
              <a:rPr lang="ko-KR" altLang="en-US" dirty="0" smtClean="0"/>
              <a:t> </a:t>
            </a:r>
          </a:p>
          <a:p>
            <a:r>
              <a:rPr lang="ko-KR" altLang="en-US" i="1" dirty="0" smtClean="0"/>
              <a:t>그럼</a:t>
            </a:r>
            <a:endParaRPr lang="ko-KR" altLang="en-US" dirty="0" smtClean="0"/>
          </a:p>
          <a:p>
            <a:r>
              <a:rPr lang="ko-KR" altLang="en-US" i="1" dirty="0" smtClean="0"/>
              <a:t>환율 상승으로 인해 중국기업의 수출이 용이해지는 것이죠</a:t>
            </a:r>
            <a:r>
              <a:rPr lang="en-US" altLang="ko-KR" i="1" dirty="0" smtClean="0"/>
              <a:t>?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2745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원화가치가 떨어지면 외국인은 한국시장에 투자한 주가나 </a:t>
            </a:r>
            <a:r>
              <a:rPr lang="ko-KR" altLang="en-US" dirty="0" err="1" smtClean="0"/>
              <a:t>채권값이</a:t>
            </a:r>
            <a:r>
              <a:rPr lang="ko-KR" altLang="en-US" dirty="0" smtClean="0"/>
              <a:t> 내리지 않아도 가만 앉아서 손해를 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한국시장의 주식이나 채권이 원화로 계산하는 것이기 때문에 그렇죠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일시적인 하루짜리 하락이 아니라 추세적으로 계속 하락할 것 같으면 자기가 보유하고 있는 자산의 가치가 환율 때문에 떨어지는 것이니까 일단 팔고 미국달러로 바꿔놔야겠죠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또는 환율 하락으로 인해 수혜를 입는 </a:t>
            </a:r>
            <a:r>
              <a:rPr lang="ko-KR" altLang="en-US" dirty="0" err="1" smtClean="0"/>
              <a:t>수출주로</a:t>
            </a:r>
            <a:r>
              <a:rPr lang="ko-KR" altLang="en-US" dirty="0" smtClean="0"/>
              <a:t> 바꾸든지요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중국같은</a:t>
            </a:r>
            <a:r>
              <a:rPr lang="ko-KR" altLang="en-US" dirty="0" smtClean="0"/>
              <a:t> 세계 </a:t>
            </a:r>
            <a:r>
              <a:rPr lang="ko-KR" altLang="en-US" dirty="0" err="1" smtClean="0"/>
              <a:t>두번째로</a:t>
            </a:r>
            <a:r>
              <a:rPr lang="ko-KR" altLang="en-US" dirty="0" smtClean="0"/>
              <a:t> 큰 경제규모의 국가에서 환율을 정책적으로 변경하면 이에 따른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복합적인 일이 </a:t>
            </a:r>
            <a:r>
              <a:rPr lang="ko-KR" altLang="en-US" dirty="0" err="1" smtClean="0"/>
              <a:t>발생할테지만</a:t>
            </a:r>
            <a:r>
              <a:rPr lang="ko-KR" altLang="en-US" dirty="0" smtClean="0"/>
              <a:t> 최근 흐름을 간단히 얘기해보면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위안화 평가절하 </a:t>
            </a:r>
            <a:r>
              <a:rPr lang="en-US" altLang="ko-KR" dirty="0" smtClean="0">
                <a:solidFill>
                  <a:srgbClr val="FF0000"/>
                </a:solidFill>
              </a:rPr>
              <a:t>-&gt; </a:t>
            </a:r>
            <a:r>
              <a:rPr lang="ko-KR" altLang="en-US" dirty="0" smtClean="0">
                <a:solidFill>
                  <a:srgbClr val="FF0000"/>
                </a:solidFill>
              </a:rPr>
              <a:t>주변국들 환율도 비슷하게 하락 </a:t>
            </a:r>
            <a:r>
              <a:rPr lang="en-US" altLang="ko-KR" dirty="0" smtClean="0">
                <a:solidFill>
                  <a:srgbClr val="FF0000"/>
                </a:solidFill>
              </a:rPr>
              <a:t>-&gt; </a:t>
            </a:r>
            <a:r>
              <a:rPr lang="ko-KR" altLang="en-US" dirty="0" smtClean="0">
                <a:solidFill>
                  <a:srgbClr val="FF0000"/>
                </a:solidFill>
              </a:rPr>
              <a:t>외인들의 보유증권 가치 하락 </a:t>
            </a:r>
            <a:r>
              <a:rPr lang="en-US" altLang="ko-KR" dirty="0" smtClean="0">
                <a:solidFill>
                  <a:srgbClr val="FF0000"/>
                </a:solidFill>
              </a:rPr>
              <a:t>-&gt; </a:t>
            </a:r>
            <a:r>
              <a:rPr lang="ko-KR" altLang="en-US" dirty="0" smtClean="0">
                <a:solidFill>
                  <a:srgbClr val="FF0000"/>
                </a:solidFill>
              </a:rPr>
              <a:t>외인들의 매도 </a:t>
            </a:r>
            <a:r>
              <a:rPr lang="en-US" altLang="ko-KR" dirty="0" smtClean="0">
                <a:solidFill>
                  <a:srgbClr val="FF0000"/>
                </a:solidFill>
              </a:rPr>
              <a:t>+ </a:t>
            </a:r>
            <a:r>
              <a:rPr lang="ko-KR" altLang="en-US" dirty="0" smtClean="0">
                <a:solidFill>
                  <a:srgbClr val="FF0000"/>
                </a:solidFill>
              </a:rPr>
              <a:t>외인매도로 더 떨어질 것을 예상하는 국내기관도 매도 </a:t>
            </a:r>
            <a:r>
              <a:rPr lang="en-US" altLang="ko-KR" dirty="0" smtClean="0">
                <a:solidFill>
                  <a:srgbClr val="FF0000"/>
                </a:solidFill>
              </a:rPr>
              <a:t>-&gt; </a:t>
            </a:r>
            <a:r>
              <a:rPr lang="ko-KR" altLang="en-US" dirty="0" smtClean="0">
                <a:solidFill>
                  <a:srgbClr val="FF0000"/>
                </a:solidFill>
              </a:rPr>
              <a:t>증시하락</a:t>
            </a:r>
          </a:p>
          <a:p>
            <a:endParaRPr lang="ko-KR" altLang="en-US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루블화 환율과 위안화 환율이 주식시장에 미치는 영향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27453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위안화의 평가절하와 루블화의 지속적인 상승세를 </a:t>
            </a:r>
            <a:r>
              <a:rPr lang="ko-KR" altLang="en-US" dirty="0" err="1" smtClean="0"/>
              <a:t>보았을때</a:t>
            </a:r>
            <a:r>
              <a:rPr lang="ko-KR" altLang="en-US" dirty="0" smtClean="0"/>
              <a:t> 원화하락이 당분간은 지속될 것으로 보임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따라서 중국과 오리온 등지에 수출하는 오리온의 경우 대표적인 수출 업체로  주가 상승이 예상 되지만 현재가격에 이러한 분위기가 반영된 것인지는 모르겠음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27453694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물방울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TC104033925[[fn=물방울]]</Template>
  <TotalTime>15</TotalTime>
  <Words>340</Words>
  <Application>Microsoft Office PowerPoint</Application>
  <PresentationFormat>사용자 지정</PresentationFormat>
  <Paragraphs>48</Paragraphs>
  <Slides>8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물방울</vt:lpstr>
      <vt:lpstr>루블화와 위완화의 환율</vt:lpstr>
      <vt:lpstr>▲ 환율 변동으로 인한 이론적인 영향</vt:lpstr>
      <vt:lpstr>▲ 환율 변동으로 인한 주식시장 변화 (참고용)</vt:lpstr>
      <vt:lpstr>슬라이드 4</vt:lpstr>
      <vt:lpstr>위안화 환율</vt:lpstr>
      <vt:lpstr>위안화 환율</vt:lpstr>
      <vt:lpstr>루블화 환율과 위안화 환율이 주식시장에 미치는 영향 </vt:lpstr>
      <vt:lpstr>결론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Chalalai Sarakor</dc:creator>
  <cp:lastModifiedBy>조현성</cp:lastModifiedBy>
  <cp:revision>4</cp:revision>
  <dcterms:created xsi:type="dcterms:W3CDTF">2013-07-30T10:56:56Z</dcterms:created>
  <dcterms:modified xsi:type="dcterms:W3CDTF">2016-05-30T04:19:27Z</dcterms:modified>
</cp:coreProperties>
</file>