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1012" y="1778465"/>
            <a:ext cx="8676222" cy="865465"/>
          </a:xfrm>
        </p:spPr>
        <p:txBody>
          <a:bodyPr/>
          <a:lstStyle/>
          <a:p>
            <a:r>
              <a:rPr lang="en-US" altLang="ko-KR" dirty="0" err="1"/>
              <a:t>Pbr</a:t>
            </a:r>
            <a:r>
              <a:rPr lang="en-US" altLang="ko-KR" dirty="0"/>
              <a:t>, per </a:t>
            </a:r>
            <a:r>
              <a:rPr lang="ko-KR" altLang="en-US" dirty="0"/>
              <a:t>기반 가치투자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9 </a:t>
            </a:r>
            <a:r>
              <a:rPr lang="en-US" altLang="ko-KR" dirty="0" err="1"/>
              <a:t>sep</a:t>
            </a:r>
            <a:r>
              <a:rPr lang="en-US" altLang="ko-KR" dirty="0"/>
              <a:t>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7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pbr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/>
          <a:lstStyle/>
          <a:p>
            <a:r>
              <a:rPr lang="ko-KR" altLang="en-US" dirty="0"/>
              <a:t>회사의 장부가치에 대한 시가총액의 상대적 비율 </a:t>
            </a:r>
            <a:r>
              <a:rPr lang="en-US" altLang="ko-KR" dirty="0"/>
              <a:t>(</a:t>
            </a:r>
            <a:r>
              <a:rPr lang="ko-KR" altLang="en-US" dirty="0"/>
              <a:t>장부가치 </a:t>
            </a:r>
            <a:r>
              <a:rPr lang="en-US" altLang="ko-KR" dirty="0"/>
              <a:t>= </a:t>
            </a:r>
            <a:r>
              <a:rPr lang="ko-KR" altLang="en-US" dirty="0"/>
              <a:t>자산 </a:t>
            </a:r>
            <a:r>
              <a:rPr lang="en-US" altLang="ko-KR" dirty="0"/>
              <a:t>– </a:t>
            </a:r>
            <a:r>
              <a:rPr lang="ko-KR" altLang="en-US" dirty="0"/>
              <a:t>부채 </a:t>
            </a:r>
            <a:r>
              <a:rPr lang="en-US" altLang="ko-KR" dirty="0"/>
              <a:t>= </a:t>
            </a:r>
            <a:r>
              <a:rPr lang="ko-KR" altLang="en-US" dirty="0"/>
              <a:t>자본총계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Pbr</a:t>
            </a:r>
            <a:r>
              <a:rPr lang="en-US" altLang="ko-KR" dirty="0"/>
              <a:t> = </a:t>
            </a:r>
            <a:r>
              <a:rPr lang="ko-KR" altLang="en-US" dirty="0"/>
              <a:t>시가총액</a:t>
            </a:r>
            <a:r>
              <a:rPr lang="en-US" altLang="ko-KR" dirty="0"/>
              <a:t>/</a:t>
            </a:r>
            <a:r>
              <a:rPr lang="ko-KR" altLang="en-US" dirty="0"/>
              <a:t>장부가치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낮은 </a:t>
            </a:r>
            <a:r>
              <a:rPr lang="en-US" altLang="ko-KR" dirty="0" err="1">
                <a:sym typeface="Wingdings" panose="05000000000000000000" pitchFamily="2" charset="2"/>
              </a:rPr>
              <a:t>pbr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ko-KR" altLang="en-US" dirty="0">
                <a:sym typeface="Wingdings" panose="05000000000000000000" pitchFamily="2" charset="2"/>
              </a:rPr>
              <a:t>현재주가가 회사가치에 비해 낮게 평가되어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/>
              <a:t>pbr</a:t>
            </a:r>
            <a:r>
              <a:rPr lang="en-US" altLang="ko-KR" dirty="0"/>
              <a:t> &lt; 1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저 평가 되어 있으므로 주가가 오를 확률이 높다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7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/>
          <a:lstStyle/>
          <a:p>
            <a:r>
              <a:rPr lang="ko-KR" altLang="en-US" dirty="0"/>
              <a:t>시가총액을 </a:t>
            </a:r>
            <a:r>
              <a:rPr lang="en-US" altLang="ko-KR" dirty="0"/>
              <a:t>1</a:t>
            </a:r>
            <a:r>
              <a:rPr lang="ko-KR" altLang="en-US" dirty="0"/>
              <a:t>년 순이익으로 나눈 것</a:t>
            </a:r>
            <a:r>
              <a:rPr lang="en-US" altLang="ko-KR" dirty="0"/>
              <a:t>, </a:t>
            </a:r>
            <a:r>
              <a:rPr lang="ko-KR" altLang="en-US" dirty="0"/>
              <a:t>회사가 몇 년을 벌면 시가총액 만큼의 재산을 늘릴 수 있는지</a:t>
            </a:r>
            <a:endParaRPr lang="en-US" altLang="ko-KR" dirty="0"/>
          </a:p>
          <a:p>
            <a:r>
              <a:rPr lang="en-US" altLang="ko-KR" dirty="0"/>
              <a:t>Per = </a:t>
            </a:r>
            <a:r>
              <a:rPr lang="ko-KR" altLang="en-US" dirty="0"/>
              <a:t>시가총액</a:t>
            </a:r>
            <a:r>
              <a:rPr lang="en-US" altLang="ko-KR" dirty="0"/>
              <a:t>/1</a:t>
            </a:r>
            <a:r>
              <a:rPr lang="ko-KR" altLang="en-US" dirty="0"/>
              <a:t>년 순이익</a:t>
            </a:r>
            <a:endParaRPr lang="en-US" altLang="ko-KR" dirty="0"/>
          </a:p>
          <a:p>
            <a:r>
              <a:rPr lang="en-US" altLang="ko-KR" dirty="0"/>
              <a:t>ex) per=5 </a:t>
            </a:r>
            <a:r>
              <a:rPr lang="en-US" altLang="ko-KR" dirty="0">
                <a:sym typeface="Wingdings" panose="05000000000000000000" pitchFamily="2" charset="2"/>
              </a:rPr>
              <a:t> 5</a:t>
            </a:r>
            <a:r>
              <a:rPr lang="ko-KR" altLang="en-US" dirty="0">
                <a:sym typeface="Wingdings" panose="05000000000000000000" pitchFamily="2" charset="2"/>
              </a:rPr>
              <a:t>년간 벌면 시가총액 만큼의 재산이 더 늘어난다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지난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 err="1">
                <a:sym typeface="Wingdings" panose="05000000000000000000" pitchFamily="2" charset="2"/>
              </a:rPr>
              <a:t>년동안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20% </a:t>
            </a:r>
            <a:r>
              <a:rPr lang="ko-KR" altLang="en-US" dirty="0">
                <a:sym typeface="Wingdings" panose="05000000000000000000" pitchFamily="2" charset="2"/>
              </a:rPr>
              <a:t>만큼의 순익을 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낮은 </a:t>
            </a:r>
            <a:r>
              <a:rPr lang="en-US" altLang="ko-KR" dirty="0">
                <a:sym typeface="Wingdings" panose="05000000000000000000" pitchFamily="2" charset="2"/>
              </a:rPr>
              <a:t>per = </a:t>
            </a:r>
            <a:r>
              <a:rPr lang="ko-KR" altLang="en-US" dirty="0">
                <a:sym typeface="Wingdings" panose="05000000000000000000" pitchFamily="2" charset="2"/>
              </a:rPr>
              <a:t>현재주가가 회사의 실력에 비해 낮게 평가되어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 &lt; per &lt; 10 </a:t>
            </a:r>
            <a:r>
              <a:rPr lang="ko-KR" altLang="en-US" dirty="0">
                <a:sym typeface="Wingdings" panose="05000000000000000000" pitchFamily="2" charset="2"/>
              </a:rPr>
              <a:t>이 안전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79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mkf500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1878433"/>
            <a:ext cx="9905998" cy="3124201"/>
          </a:xfrm>
        </p:spPr>
        <p:txBody>
          <a:bodyPr/>
          <a:lstStyle/>
          <a:p>
            <a:r>
              <a:rPr lang="ko-KR" altLang="en-US" dirty="0"/>
              <a:t>코스피</a:t>
            </a:r>
            <a:r>
              <a:rPr lang="en-US" altLang="ko-KR" dirty="0"/>
              <a:t>, </a:t>
            </a:r>
            <a:r>
              <a:rPr lang="ko-KR" altLang="en-US" dirty="0"/>
              <a:t>코스닥 시가총액 상위 </a:t>
            </a:r>
            <a:r>
              <a:rPr lang="en-US" altLang="ko-KR" dirty="0"/>
              <a:t>500 </a:t>
            </a:r>
            <a:r>
              <a:rPr lang="ko-KR" altLang="en-US" dirty="0"/>
              <a:t>종목</a:t>
            </a:r>
          </a:p>
        </p:txBody>
      </p:sp>
    </p:spTree>
    <p:extLst>
      <p:ext uri="{BB962C8B-B14F-4D97-AF65-F5344CB8AC3E}">
        <p14:creationId xmlns:p14="http://schemas.microsoft.com/office/powerpoint/2010/main" val="61142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 useBgFill="1"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2568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92" b="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ko-KR" altLang="en-US" sz="2800"/>
              <a:t>종목선별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 &lt; per &lt; 10</a:t>
            </a:r>
          </a:p>
          <a:p>
            <a:r>
              <a:rPr lang="en-US" altLang="ko-KR" sz="1800" dirty="0" err="1"/>
              <a:t>Pbr</a:t>
            </a:r>
            <a:r>
              <a:rPr lang="en-US" altLang="ko-KR" sz="1800" dirty="0"/>
              <a:t> &lt; 1</a:t>
            </a:r>
          </a:p>
          <a:p>
            <a:r>
              <a:rPr lang="en-US" altLang="ko-KR" sz="1800" dirty="0"/>
              <a:t>39</a:t>
            </a:r>
            <a:r>
              <a:rPr lang="ko-KR" altLang="en-US" sz="1800" dirty="0"/>
              <a:t>개 종목으로 선별</a:t>
            </a:r>
          </a:p>
        </p:txBody>
      </p:sp>
    </p:spTree>
    <p:extLst>
      <p:ext uri="{BB962C8B-B14F-4D97-AF65-F5344CB8AC3E}">
        <p14:creationId xmlns:p14="http://schemas.microsoft.com/office/powerpoint/2010/main" val="354757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" b="103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DETAIL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666999"/>
            <a:ext cx="5943600" cy="3395871"/>
          </a:xfrm>
        </p:spPr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년간 매출액</a:t>
            </a:r>
            <a:r>
              <a:rPr lang="en-US" altLang="ko-KR" dirty="0"/>
              <a:t>, </a:t>
            </a:r>
            <a:r>
              <a:rPr lang="ko-KR" altLang="en-US" dirty="0"/>
              <a:t>영업이익</a:t>
            </a:r>
            <a:r>
              <a:rPr lang="en-US" altLang="ko-KR" dirty="0"/>
              <a:t>, </a:t>
            </a:r>
            <a:r>
              <a:rPr lang="ko-KR" altLang="en-US" dirty="0"/>
              <a:t>당기순이익 상승추세</a:t>
            </a:r>
          </a:p>
        </p:txBody>
      </p:sp>
    </p:spTree>
    <p:extLst>
      <p:ext uri="{BB962C8B-B14F-4D97-AF65-F5344CB8AC3E}">
        <p14:creationId xmlns:p14="http://schemas.microsoft.com/office/powerpoint/2010/main" val="282482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4" y="1399889"/>
            <a:ext cx="6916633" cy="373818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ko-KR" altLang="en-US" sz="2800"/>
              <a:t>최종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dirty="0"/>
              <a:t>17</a:t>
            </a:r>
            <a:r>
              <a:rPr lang="ko-KR" altLang="en-US" sz="1800" dirty="0"/>
              <a:t>년</a:t>
            </a:r>
            <a:r>
              <a:rPr lang="en-US" altLang="ko-KR" sz="1800" dirty="0"/>
              <a:t>4</a:t>
            </a:r>
            <a:r>
              <a:rPr lang="ko-KR" altLang="en-US" sz="1800" dirty="0"/>
              <a:t>분기 실적 </a:t>
            </a:r>
            <a:r>
              <a:rPr lang="ko-KR" altLang="en-US" sz="1800" dirty="0" err="1"/>
              <a:t>나올때까지</a:t>
            </a:r>
            <a:r>
              <a:rPr lang="ko-KR" altLang="en-US" sz="1800" dirty="0"/>
              <a:t> 투자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/>
              <a:t>손절은</a:t>
            </a:r>
            <a:r>
              <a:rPr lang="ko-KR" altLang="en-US" sz="1800" dirty="0"/>
              <a:t> </a:t>
            </a:r>
            <a:r>
              <a:rPr lang="en-US" altLang="ko-KR" sz="1800" dirty="0"/>
              <a:t>-17.5%</a:t>
            </a:r>
            <a:r>
              <a:rPr lang="ko-KR" altLang="en-US" sz="1800" dirty="0"/>
              <a:t>에서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5534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152</TotalTime>
  <Words>164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Wingdings</vt:lpstr>
      <vt:lpstr>그물</vt:lpstr>
      <vt:lpstr>Pbr, per 기반 가치투자</vt:lpstr>
      <vt:lpstr>pbr</vt:lpstr>
      <vt:lpstr>per</vt:lpstr>
      <vt:lpstr>mkf500</vt:lpstr>
      <vt:lpstr>PowerPoint 프레젠테이션</vt:lpstr>
      <vt:lpstr>종목선별</vt:lpstr>
      <vt:lpstr>DETAIL</vt:lpstr>
      <vt:lpstr>최종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Pbr, per 기반 가치투자</dc:title>
  <dc:creator>김택범</dc:creator>
  <cp:lastModifiedBy>김택범</cp:lastModifiedBy>
  <cp:revision>1</cp:revision>
  <dcterms:created xsi:type="dcterms:W3CDTF">2017-09-10T03:33:34Z</dcterms:created>
  <dcterms:modified xsi:type="dcterms:W3CDTF">2017-09-10T06:06:15Z</dcterms:modified>
</cp:coreProperties>
</file>