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2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43305-0507-44FD-9DBD-9B07F0910AD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164B598E-94CC-437E-9579-14A566FA8613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63487079-F275-44E5-AD52-9E8EADDC9E74}" type="sibTrans" cxnId="{CF576FFD-3168-4B54-ABE2-9DCB8595203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7CAFC78-F11A-4FFF-800D-FA8E49F1D6DA}" type="parTrans" cxnId="{CF576FFD-3168-4B54-ABE2-9DCB8595203B}">
      <dgm:prSet/>
      <dgm:spPr/>
      <dgm:t>
        <a:bodyPr/>
        <a:lstStyle/>
        <a:p>
          <a:pPr latinLnBrk="1"/>
          <a:endParaRPr lang="ko-KR" altLang="en-US"/>
        </a:p>
      </dgm:t>
    </dgm:pt>
    <dgm:pt modelId="{50C59977-1094-4DA4-8E17-4F3DE60BD18A}" type="pres">
      <dgm:prSet presAssocID="{C0B43305-0507-44FD-9DBD-9B07F0910AD9}" presName="Name0" presStyleCnt="0">
        <dgm:presLayoutVars>
          <dgm:chMax val="7"/>
          <dgm:chPref val="7"/>
          <dgm:dir/>
        </dgm:presLayoutVars>
      </dgm:prSet>
      <dgm:spPr/>
    </dgm:pt>
    <dgm:pt modelId="{546119A5-25CA-480F-AEE2-1BF160E8BEB0}" type="pres">
      <dgm:prSet presAssocID="{C0B43305-0507-44FD-9DBD-9B07F0910AD9}" presName="Name1" presStyleCnt="0"/>
      <dgm:spPr/>
    </dgm:pt>
    <dgm:pt modelId="{EFE9FEF3-9449-4E0A-99AF-20300B50EA7E}" type="pres">
      <dgm:prSet presAssocID="{63487079-F275-44E5-AD52-9E8EADDC9E74}" presName="picture_1" presStyleCnt="0"/>
      <dgm:spPr/>
    </dgm:pt>
    <dgm:pt modelId="{C9083DBE-7701-4825-ABDD-BD5C5B9E592E}" type="pres">
      <dgm:prSet presAssocID="{63487079-F275-44E5-AD52-9E8EADDC9E74}" presName="pictureRepeatNode" presStyleLbl="alignImgPlace1" presStyleIdx="0" presStyleCnt="1" custScaleX="53435" custScaleY="56806" custLinFactNeighborX="-55133" custLinFactNeighborY="15264"/>
      <dgm:spPr/>
    </dgm:pt>
    <dgm:pt modelId="{9AEA5B22-E1E5-448C-ABCE-4972DD2744BC}" type="pres">
      <dgm:prSet presAssocID="{164B598E-94CC-437E-9579-14A566FA8613}" presName="text_1" presStyleLbl="node1" presStyleIdx="0" presStyleCnt="0" custLinFactNeighborX="13755" custLinFactNeighborY="-7528">
        <dgm:presLayoutVars>
          <dgm:bulletEnabled val="1"/>
        </dgm:presLayoutVars>
      </dgm:prSet>
      <dgm:spPr/>
    </dgm:pt>
  </dgm:ptLst>
  <dgm:cxnLst>
    <dgm:cxn modelId="{CF576FFD-3168-4B54-ABE2-9DCB8595203B}" srcId="{C0B43305-0507-44FD-9DBD-9B07F0910AD9}" destId="{164B598E-94CC-437E-9579-14A566FA8613}" srcOrd="0" destOrd="0" parTransId="{47CAFC78-F11A-4FFF-800D-FA8E49F1D6DA}" sibTransId="{63487079-F275-44E5-AD52-9E8EADDC9E74}"/>
    <dgm:cxn modelId="{6B7F7214-3E6E-4CA4-AED9-AA338B7BDDB8}" type="presOf" srcId="{164B598E-94CC-437E-9579-14A566FA8613}" destId="{9AEA5B22-E1E5-448C-ABCE-4972DD2744BC}" srcOrd="0" destOrd="0" presId="urn:microsoft.com/office/officeart/2008/layout/CircularPictureCallout"/>
    <dgm:cxn modelId="{EF4B208B-7B06-487B-8852-AA1552000427}" type="presOf" srcId="{C0B43305-0507-44FD-9DBD-9B07F0910AD9}" destId="{50C59977-1094-4DA4-8E17-4F3DE60BD18A}" srcOrd="0" destOrd="0" presId="urn:microsoft.com/office/officeart/2008/layout/CircularPictureCallout"/>
    <dgm:cxn modelId="{8F2813C5-52A5-419F-8039-10A8A6D20231}" type="presOf" srcId="{63487079-F275-44E5-AD52-9E8EADDC9E74}" destId="{C9083DBE-7701-4825-ABDD-BD5C5B9E592E}" srcOrd="0" destOrd="0" presId="urn:microsoft.com/office/officeart/2008/layout/CircularPictureCallout"/>
    <dgm:cxn modelId="{73DAE391-D8B8-4E1D-8034-301C91839936}" type="presParOf" srcId="{50C59977-1094-4DA4-8E17-4F3DE60BD18A}" destId="{546119A5-25CA-480F-AEE2-1BF160E8BEB0}" srcOrd="0" destOrd="0" presId="urn:microsoft.com/office/officeart/2008/layout/CircularPictureCallout"/>
    <dgm:cxn modelId="{36B33EEA-4929-4454-B26A-AD92C7047D14}" type="presParOf" srcId="{546119A5-25CA-480F-AEE2-1BF160E8BEB0}" destId="{EFE9FEF3-9449-4E0A-99AF-20300B50EA7E}" srcOrd="0" destOrd="0" presId="urn:microsoft.com/office/officeart/2008/layout/CircularPictureCallout"/>
    <dgm:cxn modelId="{A4240B05-43DE-4A13-A110-B610ED40B9C1}" type="presParOf" srcId="{EFE9FEF3-9449-4E0A-99AF-20300B50EA7E}" destId="{C9083DBE-7701-4825-ABDD-BD5C5B9E592E}" srcOrd="0" destOrd="0" presId="urn:microsoft.com/office/officeart/2008/layout/CircularPictureCallout"/>
    <dgm:cxn modelId="{3FBA8B17-7764-4F4C-BC0B-B9D10D670E01}" type="presParOf" srcId="{546119A5-25CA-480F-AEE2-1BF160E8BEB0}" destId="{9AEA5B22-E1E5-448C-ABCE-4972DD2744BC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83DBE-7701-4825-ABDD-BD5C5B9E592E}">
      <dsp:nvSpPr>
        <dsp:cNvPr id="0" name=""/>
        <dsp:cNvSpPr/>
      </dsp:nvSpPr>
      <dsp:spPr>
        <a:xfrm>
          <a:off x="639633" y="2220718"/>
          <a:ext cx="1883182" cy="20019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A5B22-E1E5-448C-ABCE-4972DD2744BC}">
      <dsp:nvSpPr>
        <dsp:cNvPr id="0" name=""/>
        <dsp:cNvSpPr/>
      </dsp:nvSpPr>
      <dsp:spPr>
        <a:xfrm>
          <a:off x="2706736" y="2705470"/>
          <a:ext cx="2255520" cy="116300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300" kern="1200" dirty="0"/>
        </a:p>
      </dsp:txBody>
      <dsp:txXfrm>
        <a:off x="2706736" y="2705470"/>
        <a:ext cx="2255520" cy="1163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1571483"/>
            <a:ext cx="8123583" cy="5286516"/>
            <a:chOff x="0" y="1649895"/>
            <a:chExt cx="8123583" cy="5208105"/>
          </a:xfrm>
        </p:grpSpPr>
        <p:sp>
          <p:nvSpPr>
            <p:cNvPr id="8" name="직각 삼각형 7"/>
            <p:cNvSpPr/>
            <p:nvPr/>
          </p:nvSpPr>
          <p:spPr>
            <a:xfrm>
              <a:off x="0" y="1649895"/>
              <a:ext cx="8123583" cy="5208105"/>
            </a:xfrm>
            <a:prstGeom prst="rtTriangle">
              <a:avLst/>
            </a:pr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>
              <a:off x="0" y="4545496"/>
              <a:ext cx="8123583" cy="2312504"/>
            </a:xfrm>
            <a:prstGeom prst="rt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 userDrawn="1"/>
        </p:nvSpPr>
        <p:spPr>
          <a:xfrm>
            <a:off x="0" y="0"/>
            <a:ext cx="4770783" cy="6858000"/>
          </a:xfrm>
          <a:custGeom>
            <a:avLst/>
            <a:gdLst>
              <a:gd name="connsiteX0" fmla="*/ 0 w 4770783"/>
              <a:gd name="connsiteY0" fmla="*/ 0 h 6858000"/>
              <a:gd name="connsiteX1" fmla="*/ 4770783 w 4770783"/>
              <a:gd name="connsiteY1" fmla="*/ 0 h 6858000"/>
              <a:gd name="connsiteX2" fmla="*/ 3021496 w 4770783"/>
              <a:gd name="connsiteY2" fmla="*/ 6858000 h 6858000"/>
              <a:gd name="connsiteX3" fmla="*/ 0 w 47707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0783" h="6858000">
                <a:moveTo>
                  <a:pt x="0" y="0"/>
                </a:moveTo>
                <a:lnTo>
                  <a:pt x="4770783" y="0"/>
                </a:lnTo>
                <a:lnTo>
                  <a:pt x="302149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5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rot="16200000" flipV="1">
            <a:off x="-1924052" y="1924050"/>
            <a:ext cx="6858000" cy="3009897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2909605" y="2533233"/>
            <a:ext cx="2612284" cy="2612284"/>
            <a:chOff x="2909605" y="2533233"/>
            <a:chExt cx="2612284" cy="2612284"/>
          </a:xfrm>
        </p:grpSpPr>
        <p:sp>
          <p:nvSpPr>
            <p:cNvPr id="13" name="타원 12"/>
            <p:cNvSpPr/>
            <p:nvPr/>
          </p:nvSpPr>
          <p:spPr>
            <a:xfrm>
              <a:off x="2909605" y="2533233"/>
              <a:ext cx="2612284" cy="261228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136291" y="2759919"/>
              <a:ext cx="2158913" cy="2158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LOGO</a:t>
              </a:r>
              <a:endPara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</p:grpSp>
      <p:cxnSp>
        <p:nvCxnSpPr>
          <p:cNvPr id="15" name="직선 연결선 14"/>
          <p:cNvCxnSpPr/>
          <p:nvPr userDrawn="1"/>
        </p:nvCxnSpPr>
        <p:spPr>
          <a:xfrm flipH="1">
            <a:off x="4356100" y="0"/>
            <a:ext cx="609600" cy="2366682"/>
          </a:xfrm>
          <a:prstGeom prst="line">
            <a:avLst/>
          </a:prstGeom>
          <a:ln>
            <a:solidFill>
              <a:srgbClr val="052B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5179085" y="4723201"/>
            <a:ext cx="3356312" cy="2179777"/>
          </a:xfrm>
          <a:prstGeom prst="line">
            <a:avLst/>
          </a:prstGeom>
          <a:ln>
            <a:solidFill>
              <a:srgbClr val="7E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각 삼각형 16"/>
          <p:cNvSpPr/>
          <p:nvPr userDrawn="1"/>
        </p:nvSpPr>
        <p:spPr>
          <a:xfrm flipV="1">
            <a:off x="0" y="-3"/>
            <a:ext cx="12192000" cy="3429001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48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6076950"/>
            <a:ext cx="12192000" cy="786039"/>
            <a:chOff x="0" y="6076950"/>
            <a:chExt cx="12192000" cy="786039"/>
          </a:xfrm>
        </p:grpSpPr>
        <p:sp>
          <p:nvSpPr>
            <p:cNvPr id="7" name="자유형 6"/>
            <p:cNvSpPr/>
            <p:nvPr/>
          </p:nvSpPr>
          <p:spPr>
            <a:xfrm flipH="1">
              <a:off x="1905000" y="6332467"/>
              <a:ext cx="10287000" cy="525534"/>
            </a:xfrm>
            <a:custGeom>
              <a:avLst/>
              <a:gdLst>
                <a:gd name="connsiteX0" fmla="*/ 1842667 w 8382000"/>
                <a:gd name="connsiteY0" fmla="*/ 0 h 496505"/>
                <a:gd name="connsiteX1" fmla="*/ 0 w 8382000"/>
                <a:gd name="connsiteY1" fmla="*/ 493742 h 496505"/>
                <a:gd name="connsiteX2" fmla="*/ 0 w 8382000"/>
                <a:gd name="connsiteY2" fmla="*/ 496505 h 496505"/>
                <a:gd name="connsiteX3" fmla="*/ 8382000 w 8382000"/>
                <a:gd name="connsiteY3" fmla="*/ 496505 h 496505"/>
                <a:gd name="connsiteX4" fmla="*/ 1842667 w 8382000"/>
                <a:gd name="connsiteY4" fmla="*/ 0 h 496505"/>
                <a:gd name="connsiteX0" fmla="*/ 1322303 w 8382000"/>
                <a:gd name="connsiteY0" fmla="*/ 0 h 525534"/>
                <a:gd name="connsiteX1" fmla="*/ 0 w 8382000"/>
                <a:gd name="connsiteY1" fmla="*/ 522771 h 525534"/>
                <a:gd name="connsiteX2" fmla="*/ 0 w 8382000"/>
                <a:gd name="connsiteY2" fmla="*/ 525534 h 525534"/>
                <a:gd name="connsiteX3" fmla="*/ 8382000 w 8382000"/>
                <a:gd name="connsiteY3" fmla="*/ 525534 h 525534"/>
                <a:gd name="connsiteX4" fmla="*/ 1322303 w 8382000"/>
                <a:gd name="connsiteY4" fmla="*/ 0 h 5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0" h="525534">
                  <a:moveTo>
                    <a:pt x="1322303" y="0"/>
                  </a:moveTo>
                  <a:lnTo>
                    <a:pt x="0" y="522771"/>
                  </a:lnTo>
                  <a:lnTo>
                    <a:pt x="0" y="525534"/>
                  </a:lnTo>
                  <a:lnTo>
                    <a:pt x="8382000" y="525534"/>
                  </a:lnTo>
                  <a:lnTo>
                    <a:pt x="1322303" y="0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6076950"/>
              <a:ext cx="10287000" cy="781050"/>
            </a:xfrm>
            <a:prstGeom prst="rtTriangle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flipH="1">
              <a:off x="10287000" y="6081939"/>
              <a:ext cx="1905000" cy="781050"/>
            </a:xfrm>
            <a:prstGeom prst="rtTriangle">
              <a:avLst/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22892" y="430480"/>
            <a:ext cx="6282857" cy="464602"/>
          </a:xfrm>
          <a:prstGeom prst="rect">
            <a:avLst/>
          </a:prstGeom>
        </p:spPr>
        <p:txBody>
          <a:bodyPr anchor="ctr"/>
          <a:lstStyle>
            <a:lvl1pPr marL="0" algn="l" defTabSz="914400" rtl="0" eaLnBrk="1" latinLnBrk="1" hangingPunct="1">
              <a:defRPr lang="ko-KR" altLang="en-US" sz="3600" kern="1200" dirty="0">
                <a:gradFill>
                  <a:gsLst>
                    <a:gs pos="100000">
                      <a:srgbClr val="33574F"/>
                    </a:gs>
                    <a:gs pos="0">
                      <a:srgbClr val="33574F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defRPr>
            </a:lvl1pPr>
          </a:lstStyle>
          <a:p>
            <a:r>
              <a:rPr lang="en-US" altLang="ko-KR" dirty="0"/>
              <a:t>Slide Headline Section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22892" y="975590"/>
            <a:ext cx="3995738" cy="2533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buNone/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1pPr>
            <a:lvl2pPr marL="0" algn="l" defTabSz="914400" rtl="0" eaLnBrk="1" latinLnBrk="1" hangingPunct="1"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2pPr>
            <a:lvl3pPr marL="0" algn="l" defTabSz="914400" rtl="0" eaLnBrk="1" latinLnBrk="1" hangingPunct="1"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3pPr>
            <a:lvl4pPr marL="0" algn="l" defTabSz="914400" rtl="0" eaLnBrk="1" latinLnBrk="1" hangingPunct="1"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4pPr>
            <a:lvl5pPr marL="0" algn="l" defTabSz="914400" rtl="0" eaLnBrk="1" latinLnBrk="1" hangingPunct="1">
              <a:defRPr lang="ko-KR" altLang="en-US" sz="1800" kern="120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Brightworks.co.kr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20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2242059" y="5560697"/>
            <a:ext cx="8774682" cy="1332876"/>
            <a:chOff x="991306" y="5560697"/>
            <a:chExt cx="8774682" cy="1332876"/>
          </a:xfrm>
        </p:grpSpPr>
        <p:sp>
          <p:nvSpPr>
            <p:cNvPr id="13" name="이등변 삼각형 12"/>
            <p:cNvSpPr/>
            <p:nvPr/>
          </p:nvSpPr>
          <p:spPr>
            <a:xfrm>
              <a:off x="2817708" y="5572459"/>
              <a:ext cx="6948280" cy="1321114"/>
            </a:xfrm>
            <a:prstGeom prst="triangle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426012" y="5560697"/>
              <a:ext cx="4079456" cy="1332876"/>
            </a:xfrm>
            <a:prstGeom prst="triangle">
              <a:avLst>
                <a:gd name="adj" fmla="val 94396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991306" y="5572459"/>
              <a:ext cx="2829390" cy="1321114"/>
            </a:xfrm>
            <a:custGeom>
              <a:avLst/>
              <a:gdLst>
                <a:gd name="connsiteX0" fmla="*/ 2829390 w 2829390"/>
                <a:gd name="connsiteY0" fmla="*/ 1321114 h 1321114"/>
                <a:gd name="connsiteX1" fmla="*/ 0 w 2829390"/>
                <a:gd name="connsiteY1" fmla="*/ 1321114 h 1321114"/>
                <a:gd name="connsiteX2" fmla="*/ 2437694 w 2829390"/>
                <a:gd name="connsiteY2" fmla="*/ 0 h 1321114"/>
                <a:gd name="connsiteX3" fmla="*/ 2481804 w 2829390"/>
                <a:gd name="connsiteY3" fmla="*/ 23906 h 1321114"/>
                <a:gd name="connsiteX4" fmla="*/ 2829390 w 2829390"/>
                <a:gd name="connsiteY4" fmla="*/ 1321114 h 132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9390" h="1321114">
                  <a:moveTo>
                    <a:pt x="2829390" y="1321114"/>
                  </a:moveTo>
                  <a:lnTo>
                    <a:pt x="0" y="1321114"/>
                  </a:lnTo>
                  <a:lnTo>
                    <a:pt x="2437694" y="0"/>
                  </a:lnTo>
                  <a:lnTo>
                    <a:pt x="2481804" y="23906"/>
                  </a:lnTo>
                  <a:lnTo>
                    <a:pt x="2829390" y="1321114"/>
                  </a:lnTo>
                  <a:close/>
                </a:path>
              </a:pathLst>
            </a:cu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3473110" y="5596365"/>
              <a:ext cx="2393584" cy="1297208"/>
            </a:xfrm>
            <a:custGeom>
              <a:avLst/>
              <a:gdLst>
                <a:gd name="connsiteX0" fmla="*/ 2393584 w 2393584"/>
                <a:gd name="connsiteY0" fmla="*/ 1297208 h 1297208"/>
                <a:gd name="connsiteX1" fmla="*/ 347586 w 2393584"/>
                <a:gd name="connsiteY1" fmla="*/ 1297208 h 1297208"/>
                <a:gd name="connsiteX2" fmla="*/ 0 w 2393584"/>
                <a:gd name="connsiteY2" fmla="*/ 0 h 1297208"/>
                <a:gd name="connsiteX3" fmla="*/ 2393584 w 2393584"/>
                <a:gd name="connsiteY3" fmla="*/ 1297208 h 129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584" h="1297208">
                  <a:moveTo>
                    <a:pt x="2393584" y="1297208"/>
                  </a:moveTo>
                  <a:lnTo>
                    <a:pt x="347586" y="1297208"/>
                  </a:lnTo>
                  <a:lnTo>
                    <a:pt x="0" y="0"/>
                  </a:lnTo>
                  <a:lnTo>
                    <a:pt x="2393584" y="1297208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25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981A-128B-499D-A1BD-52947A59EC4D}" type="datetimeFigureOut">
              <a:rPr lang="ko-KR" altLang="en-US" smtClean="0"/>
              <a:pPr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1543050" y="0"/>
            <a:ext cx="800100" cy="5024612"/>
            <a:chOff x="-3143250" y="-609600"/>
            <a:chExt cx="800100" cy="5024612"/>
          </a:xfrm>
        </p:grpSpPr>
        <p:sp>
          <p:nvSpPr>
            <p:cNvPr id="8" name="직사각형 7"/>
            <p:cNvSpPr/>
            <p:nvPr/>
          </p:nvSpPr>
          <p:spPr>
            <a:xfrm>
              <a:off x="-3143250" y="-609600"/>
              <a:ext cx="800100" cy="800100"/>
            </a:xfrm>
            <a:prstGeom prst="rect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3143250" y="446528"/>
              <a:ext cx="800100" cy="800100"/>
            </a:xfrm>
            <a:prstGeom prst="rect">
              <a:avLst/>
            </a:pr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3143250" y="1502656"/>
              <a:ext cx="800100" cy="800100"/>
            </a:xfrm>
            <a:prstGeom prst="rect">
              <a:avLst/>
            </a:prstGeom>
            <a:solidFill>
              <a:srgbClr val="33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3143250" y="2558784"/>
              <a:ext cx="800100" cy="800100"/>
            </a:xfrm>
            <a:prstGeom prst="rect">
              <a:avLst/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3143250" y="3614912"/>
              <a:ext cx="800100" cy="8001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3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425720" y="1886902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2017.03.09</a:t>
            </a:r>
            <a:r>
              <a:rPr kumimoji="0" lang="en-US" altLang="ko-KR" sz="3600" b="0" i="0" u="none" strike="noStrike" kern="0" cap="none" spc="0" normalizeH="0" noProof="0" dirty="0">
                <a:ln>
                  <a:noFill/>
                </a:ln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kumimoji="0" lang="ko-KR" altLang="en-US" sz="3600" b="0" i="0" u="none" strike="noStrike" kern="0" cap="none" spc="0" normalizeH="0" noProof="0" dirty="0">
                <a:ln>
                  <a:noFill/>
                </a:ln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투자 계획</a:t>
            </a:r>
            <a:endParaRPr kumimoji="0" lang="ko-KR" altLang="en-US" sz="36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6721" y="2895580"/>
            <a:ext cx="26917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kern="0" dirty="0" err="1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Kodex</a:t>
            </a:r>
            <a:r>
              <a:rPr lang="en-US" altLang="ko-KR" sz="3000" kern="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Inverse </a:t>
            </a:r>
            <a:endParaRPr kumimoji="0" lang="ko-KR" altLang="en-US" sz="30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62145" y="3658038"/>
            <a:ext cx="10983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kern="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김택범</a:t>
            </a:r>
            <a:endParaRPr kumimoji="0" lang="ko-KR" altLang="en-US" sz="25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883701442"/>
              </p:ext>
            </p:extLst>
          </p:nvPr>
        </p:nvGraphicFramePr>
        <p:xfrm>
          <a:off x="2571750" y="609600"/>
          <a:ext cx="70485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02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9261" y="430480"/>
            <a:ext cx="6282857" cy="464602"/>
          </a:xfrm>
        </p:spPr>
        <p:txBody>
          <a:bodyPr/>
          <a:lstStyle/>
          <a:p>
            <a:pPr algn="ctr"/>
            <a:r>
              <a:rPr lang="ko-KR" altLang="en-US" dirty="0"/>
              <a:t>중국의 사드 보복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08" y="1205645"/>
            <a:ext cx="5629275" cy="374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6148" y="1651122"/>
            <a:ext cx="52519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트럼프 랠리와 수출 호조로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2100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선을 돌파한 코스피가 중국 정부의 보복 조치로 인해서 실적이 감소하고 있다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그로 인해 중국 수출주들이 힘을 쓰지 못하고 있는 상황이 계속 되고 있다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64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4324" y="305076"/>
            <a:ext cx="3894268" cy="81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000" dirty="0"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2885" y="1473798"/>
            <a:ext cx="101971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탄핵</a:t>
            </a:r>
            <a:b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탄핵의 결과가 어떻게 나오더라도 시장이 혼란스러울 것으로 예상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금리</a:t>
            </a:r>
            <a:b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금리 인상으로 인한 주가 하락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부채로 인한 소비 심리 위축으로 인한 기업들의 실적 감소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이로 인한 주가 하락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중국의 보복</a:t>
            </a:r>
            <a:b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이로 인한 중국 수출주의 주가 하락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b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endParaRPr lang="en-US" altLang="ko-KR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64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4324" y="305076"/>
            <a:ext cx="3894268" cy="81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000" dirty="0"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1458" y="2463443"/>
            <a:ext cx="49843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탄핵 심판이 예상되는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월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10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일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b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</a:b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따라서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월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9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일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KODEX </a:t>
            </a:r>
            <a:r>
              <a:rPr lang="ko-KR" altLang="en-US" sz="2000" dirty="0" err="1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인버스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적극 매수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83" y="1331933"/>
            <a:ext cx="54387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3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892" y="895082"/>
            <a:ext cx="6282857" cy="464602"/>
          </a:xfrm>
        </p:spPr>
        <p:txBody>
          <a:bodyPr/>
          <a:lstStyle/>
          <a:p>
            <a:r>
              <a:rPr lang="en-US" altLang="ko-KR" dirty="0"/>
              <a:t>KOSPI?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749" y="895082"/>
            <a:ext cx="3968840" cy="396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892" y="2216596"/>
            <a:ext cx="5786468" cy="125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국내 종합 주가지수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증권거래소에 상장된 종목들의 주식 가격을 종합적으로 표시한 수치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시장 전체의 주가 움직임을 측정하는 지표로 이용됨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00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63" y="897236"/>
            <a:ext cx="6282857" cy="464602"/>
          </a:xfrm>
        </p:spPr>
        <p:txBody>
          <a:bodyPr/>
          <a:lstStyle/>
          <a:p>
            <a:r>
              <a:rPr lang="en-US" altLang="ko-KR" dirty="0"/>
              <a:t>KOSPI 200?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5400000">
            <a:off x="6806137" y="894694"/>
            <a:ext cx="3960219" cy="3960995"/>
            <a:chOff x="7541262" y="1506560"/>
            <a:chExt cx="3960219" cy="3960995"/>
          </a:xfrm>
        </p:grpSpPr>
        <p:grpSp>
          <p:nvGrpSpPr>
            <p:cNvPr id="5" name="그룹 4"/>
            <p:cNvGrpSpPr/>
            <p:nvPr/>
          </p:nvGrpSpPr>
          <p:grpSpPr>
            <a:xfrm rot="10800000">
              <a:off x="8283275" y="2742746"/>
              <a:ext cx="3138822" cy="2645642"/>
              <a:chOff x="4254944" y="3097619"/>
              <a:chExt cx="4177772" cy="3521350"/>
            </a:xfrm>
          </p:grpSpPr>
          <p:grpSp>
            <p:nvGrpSpPr>
              <p:cNvPr id="16" name="그룹 15"/>
              <p:cNvGrpSpPr/>
              <p:nvPr/>
            </p:nvGrpSpPr>
            <p:grpSpPr>
              <a:xfrm rot="13500000">
                <a:off x="5790984" y="3977237"/>
                <a:ext cx="3521350" cy="1762114"/>
                <a:chOff x="4837256" y="1189375"/>
                <a:chExt cx="3165857" cy="1803774"/>
              </a:xfrm>
            </p:grpSpPr>
            <p:sp>
              <p:nvSpPr>
                <p:cNvPr id="20" name="직각 삼각형 19"/>
                <p:cNvSpPr/>
                <p:nvPr/>
              </p:nvSpPr>
              <p:spPr>
                <a:xfrm>
                  <a:off x="6416153" y="1189376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직각 삼각형 20"/>
                <p:cNvSpPr/>
                <p:nvPr/>
              </p:nvSpPr>
              <p:spPr>
                <a:xfrm rot="10800000" flipV="1">
                  <a:off x="4837256" y="1189375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 rot="8100000">
                <a:off x="4254944" y="3977239"/>
                <a:ext cx="3521350" cy="1762114"/>
                <a:chOff x="4837256" y="1189375"/>
                <a:chExt cx="3165857" cy="1803774"/>
              </a:xfrm>
            </p:grpSpPr>
            <p:sp>
              <p:nvSpPr>
                <p:cNvPr id="18" name="직각 삼각형 17"/>
                <p:cNvSpPr/>
                <p:nvPr/>
              </p:nvSpPr>
              <p:spPr>
                <a:xfrm>
                  <a:off x="6416153" y="1189376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직각 삼각형 18"/>
                <p:cNvSpPr/>
                <p:nvPr/>
              </p:nvSpPr>
              <p:spPr>
                <a:xfrm rot="10800000" flipV="1">
                  <a:off x="4837256" y="1189375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 rot="13500000">
              <a:off x="8775214" y="2248052"/>
              <a:ext cx="2645642" cy="1323902"/>
              <a:chOff x="4837256" y="1189375"/>
              <a:chExt cx="3165857" cy="1803774"/>
            </a:xfrm>
          </p:grpSpPr>
          <p:sp>
            <p:nvSpPr>
              <p:cNvPr id="14" name="직각 삼각형 13"/>
              <p:cNvSpPr/>
              <p:nvPr/>
            </p:nvSpPr>
            <p:spPr>
              <a:xfrm>
                <a:off x="6416153" y="1189376"/>
                <a:ext cx="1586960" cy="1803773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rot="10800000" flipV="1">
                <a:off x="4837256" y="1189375"/>
                <a:ext cx="1586960" cy="180377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8100000">
              <a:off x="7621164" y="2248054"/>
              <a:ext cx="2645643" cy="1323902"/>
              <a:chOff x="4837256" y="1189375"/>
              <a:chExt cx="3165857" cy="1803774"/>
            </a:xfrm>
          </p:grpSpPr>
          <p:sp>
            <p:nvSpPr>
              <p:cNvPr id="12" name="직각 삼각형 11"/>
              <p:cNvSpPr/>
              <p:nvPr/>
            </p:nvSpPr>
            <p:spPr>
              <a:xfrm>
                <a:off x="6416153" y="1189376"/>
                <a:ext cx="1586960" cy="1803773"/>
              </a:xfrm>
              <a:prstGeom prst="rtTriangle">
                <a:avLst/>
              </a:prstGeom>
              <a:solidFill>
                <a:srgbClr val="65A3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0800000" flipV="1">
                <a:off x="4837256" y="1189375"/>
                <a:ext cx="1586960" cy="1803773"/>
              </a:xfrm>
              <a:prstGeom prst="rtTriangle">
                <a:avLst/>
              </a:prstGeom>
              <a:solidFill>
                <a:srgbClr val="335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" name="자유형 16"/>
            <p:cNvSpPr/>
            <p:nvPr/>
          </p:nvSpPr>
          <p:spPr>
            <a:xfrm>
              <a:off x="7541262" y="1506560"/>
              <a:ext cx="1856877" cy="1857249"/>
            </a:xfrm>
            <a:custGeom>
              <a:avLst/>
              <a:gdLst>
                <a:gd name="connsiteX0" fmla="*/ 2471503 w 2471503"/>
                <a:gd name="connsiteY0" fmla="*/ 0 h 2471999"/>
                <a:gd name="connsiteX1" fmla="*/ 2374514 w 2471503"/>
                <a:gd name="connsiteY1" fmla="*/ 2375032 h 2471999"/>
                <a:gd name="connsiteX2" fmla="*/ 0 w 2471503"/>
                <a:gd name="connsiteY2" fmla="*/ 2471999 h 2471999"/>
                <a:gd name="connsiteX3" fmla="*/ 5366 w 2471503"/>
                <a:gd name="connsiteY3" fmla="*/ 2365729 h 2471999"/>
                <a:gd name="connsiteX4" fmla="*/ 2381891 w 2471503"/>
                <a:gd name="connsiteY4" fmla="*/ 4243 h 2471999"/>
                <a:gd name="connsiteX5" fmla="*/ 2471503 w 2471503"/>
                <a:gd name="connsiteY5" fmla="*/ 0 h 24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3" h="2471999">
                  <a:moveTo>
                    <a:pt x="2471503" y="0"/>
                  </a:moveTo>
                  <a:lnTo>
                    <a:pt x="2374514" y="2375032"/>
                  </a:lnTo>
                  <a:lnTo>
                    <a:pt x="0" y="2471999"/>
                  </a:lnTo>
                  <a:lnTo>
                    <a:pt x="5366" y="2365729"/>
                  </a:lnTo>
                  <a:cubicBezTo>
                    <a:pt x="132294" y="1115895"/>
                    <a:pt x="1129781" y="123420"/>
                    <a:pt x="2381891" y="4243"/>
                  </a:cubicBezTo>
                  <a:lnTo>
                    <a:pt x="2471503" y="0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자유형 17"/>
            <p:cNvSpPr/>
            <p:nvPr/>
          </p:nvSpPr>
          <p:spPr>
            <a:xfrm>
              <a:off x="9644603" y="1506560"/>
              <a:ext cx="1856877" cy="1857249"/>
            </a:xfrm>
            <a:custGeom>
              <a:avLst/>
              <a:gdLst>
                <a:gd name="connsiteX0" fmla="*/ 0 w 2471503"/>
                <a:gd name="connsiteY0" fmla="*/ 0 h 2471999"/>
                <a:gd name="connsiteX1" fmla="*/ 89613 w 2471503"/>
                <a:gd name="connsiteY1" fmla="*/ 4243 h 2471999"/>
                <a:gd name="connsiteX2" fmla="*/ 2466137 w 2471503"/>
                <a:gd name="connsiteY2" fmla="*/ 2365729 h 2471999"/>
                <a:gd name="connsiteX3" fmla="*/ 2471503 w 2471503"/>
                <a:gd name="connsiteY3" fmla="*/ 2471999 h 2471999"/>
                <a:gd name="connsiteX4" fmla="*/ 96988 w 2471503"/>
                <a:gd name="connsiteY4" fmla="*/ 2375032 h 2471999"/>
                <a:gd name="connsiteX5" fmla="*/ 0 w 2471503"/>
                <a:gd name="connsiteY5" fmla="*/ 0 h 24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3" h="2471999">
                  <a:moveTo>
                    <a:pt x="0" y="0"/>
                  </a:moveTo>
                  <a:lnTo>
                    <a:pt x="89613" y="4243"/>
                  </a:lnTo>
                  <a:cubicBezTo>
                    <a:pt x="1341722" y="123420"/>
                    <a:pt x="2339210" y="1115895"/>
                    <a:pt x="2466137" y="2365729"/>
                  </a:cubicBezTo>
                  <a:lnTo>
                    <a:pt x="2471503" y="2471999"/>
                  </a:lnTo>
                  <a:lnTo>
                    <a:pt x="96988" y="2375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자유형 18"/>
            <p:cNvSpPr/>
            <p:nvPr/>
          </p:nvSpPr>
          <p:spPr>
            <a:xfrm>
              <a:off x="7541262" y="3610305"/>
              <a:ext cx="1856877" cy="1857250"/>
            </a:xfrm>
            <a:custGeom>
              <a:avLst/>
              <a:gdLst>
                <a:gd name="connsiteX0" fmla="*/ 0 w 2471503"/>
                <a:gd name="connsiteY0" fmla="*/ 0 h 2472001"/>
                <a:gd name="connsiteX1" fmla="*/ 2374514 w 2471503"/>
                <a:gd name="connsiteY1" fmla="*/ 96968 h 2472001"/>
                <a:gd name="connsiteX2" fmla="*/ 2471503 w 2471503"/>
                <a:gd name="connsiteY2" fmla="*/ 2472001 h 2472001"/>
                <a:gd name="connsiteX3" fmla="*/ 2381891 w 2471503"/>
                <a:gd name="connsiteY3" fmla="*/ 2467758 h 2472001"/>
                <a:gd name="connsiteX4" fmla="*/ 5366 w 2471503"/>
                <a:gd name="connsiteY4" fmla="*/ 106272 h 2472001"/>
                <a:gd name="connsiteX5" fmla="*/ 0 w 2471503"/>
                <a:gd name="connsiteY5" fmla="*/ 0 h 24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3" h="2472001">
                  <a:moveTo>
                    <a:pt x="0" y="0"/>
                  </a:moveTo>
                  <a:lnTo>
                    <a:pt x="2374514" y="96968"/>
                  </a:lnTo>
                  <a:lnTo>
                    <a:pt x="2471503" y="2472001"/>
                  </a:lnTo>
                  <a:lnTo>
                    <a:pt x="2381891" y="2467758"/>
                  </a:lnTo>
                  <a:cubicBezTo>
                    <a:pt x="1129781" y="2348581"/>
                    <a:pt x="132294" y="1356106"/>
                    <a:pt x="5366" y="1062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자유형 19"/>
            <p:cNvSpPr/>
            <p:nvPr/>
          </p:nvSpPr>
          <p:spPr>
            <a:xfrm>
              <a:off x="9644603" y="3610305"/>
              <a:ext cx="1856878" cy="1857250"/>
            </a:xfrm>
            <a:custGeom>
              <a:avLst/>
              <a:gdLst>
                <a:gd name="connsiteX0" fmla="*/ 2471504 w 2471504"/>
                <a:gd name="connsiteY0" fmla="*/ 0 h 2472001"/>
                <a:gd name="connsiteX1" fmla="*/ 2466137 w 2471504"/>
                <a:gd name="connsiteY1" fmla="*/ 106272 h 2472001"/>
                <a:gd name="connsiteX2" fmla="*/ 89613 w 2471504"/>
                <a:gd name="connsiteY2" fmla="*/ 2467758 h 2472001"/>
                <a:gd name="connsiteX3" fmla="*/ 0 w 2471504"/>
                <a:gd name="connsiteY3" fmla="*/ 2472001 h 2472001"/>
                <a:gd name="connsiteX4" fmla="*/ 96988 w 2471504"/>
                <a:gd name="connsiteY4" fmla="*/ 96968 h 2472001"/>
                <a:gd name="connsiteX5" fmla="*/ 2471504 w 2471504"/>
                <a:gd name="connsiteY5" fmla="*/ 0 h 24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4" h="2472001">
                  <a:moveTo>
                    <a:pt x="2471504" y="0"/>
                  </a:moveTo>
                  <a:lnTo>
                    <a:pt x="2466137" y="106272"/>
                  </a:lnTo>
                  <a:cubicBezTo>
                    <a:pt x="2339210" y="1356106"/>
                    <a:pt x="1341722" y="2348581"/>
                    <a:pt x="89613" y="2467758"/>
                  </a:cubicBezTo>
                  <a:lnTo>
                    <a:pt x="0" y="2472001"/>
                  </a:lnTo>
                  <a:lnTo>
                    <a:pt x="96988" y="96968"/>
                  </a:lnTo>
                  <a:lnTo>
                    <a:pt x="247150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22163" y="1831308"/>
            <a:ext cx="58317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한국을 대표하는 주식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200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 종목의 시가 총액을 지수화한 것이다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상장 종목 수의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20%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밖에 되지 않으나 전종목 시가총액의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70%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를 차지하여 종합주가지수의 움직임과 일치한다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84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271" y="895520"/>
            <a:ext cx="6282857" cy="464602"/>
          </a:xfrm>
        </p:spPr>
        <p:txBody>
          <a:bodyPr/>
          <a:lstStyle/>
          <a:p>
            <a:r>
              <a:rPr lang="en-US" altLang="ko-KR" dirty="0"/>
              <a:t>KODEX </a:t>
            </a:r>
            <a:r>
              <a:rPr lang="ko-KR" altLang="en-US" dirty="0"/>
              <a:t>레버리지</a:t>
            </a:r>
          </a:p>
        </p:txBody>
      </p:sp>
      <p:grpSp>
        <p:nvGrpSpPr>
          <p:cNvPr id="4" name="그룹 3"/>
          <p:cNvGrpSpPr/>
          <p:nvPr/>
        </p:nvGrpSpPr>
        <p:grpSpPr>
          <a:xfrm rot="10800000">
            <a:off x="6805749" y="895082"/>
            <a:ext cx="3960219" cy="3960995"/>
            <a:chOff x="7541262" y="1506560"/>
            <a:chExt cx="3960219" cy="3960995"/>
          </a:xfrm>
        </p:grpSpPr>
        <p:grpSp>
          <p:nvGrpSpPr>
            <p:cNvPr id="5" name="그룹 4"/>
            <p:cNvGrpSpPr/>
            <p:nvPr/>
          </p:nvGrpSpPr>
          <p:grpSpPr>
            <a:xfrm rot="10800000">
              <a:off x="8283275" y="2742746"/>
              <a:ext cx="3138822" cy="2645642"/>
              <a:chOff x="4254944" y="3097619"/>
              <a:chExt cx="4177772" cy="3521350"/>
            </a:xfrm>
          </p:grpSpPr>
          <p:grpSp>
            <p:nvGrpSpPr>
              <p:cNvPr id="16" name="그룹 15"/>
              <p:cNvGrpSpPr/>
              <p:nvPr/>
            </p:nvGrpSpPr>
            <p:grpSpPr>
              <a:xfrm rot="13500000">
                <a:off x="5790984" y="3977237"/>
                <a:ext cx="3521350" cy="1762114"/>
                <a:chOff x="4837256" y="1189375"/>
                <a:chExt cx="3165857" cy="1803774"/>
              </a:xfrm>
            </p:grpSpPr>
            <p:sp>
              <p:nvSpPr>
                <p:cNvPr id="20" name="직각 삼각형 19"/>
                <p:cNvSpPr/>
                <p:nvPr/>
              </p:nvSpPr>
              <p:spPr>
                <a:xfrm>
                  <a:off x="6416153" y="1189376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직각 삼각형 20"/>
                <p:cNvSpPr/>
                <p:nvPr/>
              </p:nvSpPr>
              <p:spPr>
                <a:xfrm rot="10800000" flipV="1">
                  <a:off x="4837256" y="1189375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 rot="8100000">
                <a:off x="4254944" y="3977239"/>
                <a:ext cx="3521350" cy="1762114"/>
                <a:chOff x="4837256" y="1189375"/>
                <a:chExt cx="3165857" cy="1803774"/>
              </a:xfrm>
            </p:grpSpPr>
            <p:sp>
              <p:nvSpPr>
                <p:cNvPr id="18" name="직각 삼각형 17"/>
                <p:cNvSpPr/>
                <p:nvPr/>
              </p:nvSpPr>
              <p:spPr>
                <a:xfrm>
                  <a:off x="6416153" y="1189376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직각 삼각형 18"/>
                <p:cNvSpPr/>
                <p:nvPr/>
              </p:nvSpPr>
              <p:spPr>
                <a:xfrm rot="10800000" flipV="1">
                  <a:off x="4837256" y="1189375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 rot="13500000">
              <a:off x="8775214" y="2248052"/>
              <a:ext cx="2645642" cy="1323902"/>
              <a:chOff x="4837256" y="1189375"/>
              <a:chExt cx="3165857" cy="1803774"/>
            </a:xfrm>
          </p:grpSpPr>
          <p:sp>
            <p:nvSpPr>
              <p:cNvPr id="14" name="직각 삼각형 13"/>
              <p:cNvSpPr/>
              <p:nvPr/>
            </p:nvSpPr>
            <p:spPr>
              <a:xfrm>
                <a:off x="6416153" y="1189376"/>
                <a:ext cx="1586960" cy="1803773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rot="10800000" flipV="1">
                <a:off x="4837256" y="1189375"/>
                <a:ext cx="1586960" cy="180377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8100000">
              <a:off x="7621164" y="2248054"/>
              <a:ext cx="2645643" cy="1323902"/>
              <a:chOff x="4837256" y="1189375"/>
              <a:chExt cx="3165857" cy="1803774"/>
            </a:xfrm>
          </p:grpSpPr>
          <p:sp>
            <p:nvSpPr>
              <p:cNvPr id="12" name="직각 삼각형 11"/>
              <p:cNvSpPr/>
              <p:nvPr/>
            </p:nvSpPr>
            <p:spPr>
              <a:xfrm>
                <a:off x="6416153" y="1189376"/>
                <a:ext cx="1586960" cy="1803773"/>
              </a:xfrm>
              <a:prstGeom prst="rtTriangle">
                <a:avLst/>
              </a:prstGeom>
              <a:solidFill>
                <a:srgbClr val="65A3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0800000" flipV="1">
                <a:off x="4837256" y="1189375"/>
                <a:ext cx="1586960" cy="1803773"/>
              </a:xfrm>
              <a:prstGeom prst="rtTriangle">
                <a:avLst/>
              </a:prstGeom>
              <a:solidFill>
                <a:srgbClr val="335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" name="자유형 16"/>
            <p:cNvSpPr/>
            <p:nvPr/>
          </p:nvSpPr>
          <p:spPr>
            <a:xfrm>
              <a:off x="7541262" y="1506560"/>
              <a:ext cx="1856877" cy="1857249"/>
            </a:xfrm>
            <a:custGeom>
              <a:avLst/>
              <a:gdLst>
                <a:gd name="connsiteX0" fmla="*/ 2471503 w 2471503"/>
                <a:gd name="connsiteY0" fmla="*/ 0 h 2471999"/>
                <a:gd name="connsiteX1" fmla="*/ 2374514 w 2471503"/>
                <a:gd name="connsiteY1" fmla="*/ 2375032 h 2471999"/>
                <a:gd name="connsiteX2" fmla="*/ 0 w 2471503"/>
                <a:gd name="connsiteY2" fmla="*/ 2471999 h 2471999"/>
                <a:gd name="connsiteX3" fmla="*/ 5366 w 2471503"/>
                <a:gd name="connsiteY3" fmla="*/ 2365729 h 2471999"/>
                <a:gd name="connsiteX4" fmla="*/ 2381891 w 2471503"/>
                <a:gd name="connsiteY4" fmla="*/ 4243 h 2471999"/>
                <a:gd name="connsiteX5" fmla="*/ 2471503 w 2471503"/>
                <a:gd name="connsiteY5" fmla="*/ 0 h 24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3" h="2471999">
                  <a:moveTo>
                    <a:pt x="2471503" y="0"/>
                  </a:moveTo>
                  <a:lnTo>
                    <a:pt x="2374514" y="2375032"/>
                  </a:lnTo>
                  <a:lnTo>
                    <a:pt x="0" y="2471999"/>
                  </a:lnTo>
                  <a:lnTo>
                    <a:pt x="5366" y="2365729"/>
                  </a:lnTo>
                  <a:cubicBezTo>
                    <a:pt x="132294" y="1115895"/>
                    <a:pt x="1129781" y="123420"/>
                    <a:pt x="2381891" y="4243"/>
                  </a:cubicBezTo>
                  <a:lnTo>
                    <a:pt x="2471503" y="0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자유형 17"/>
            <p:cNvSpPr/>
            <p:nvPr/>
          </p:nvSpPr>
          <p:spPr>
            <a:xfrm>
              <a:off x="9644603" y="1506560"/>
              <a:ext cx="1856877" cy="1857249"/>
            </a:xfrm>
            <a:custGeom>
              <a:avLst/>
              <a:gdLst>
                <a:gd name="connsiteX0" fmla="*/ 0 w 2471503"/>
                <a:gd name="connsiteY0" fmla="*/ 0 h 2471999"/>
                <a:gd name="connsiteX1" fmla="*/ 89613 w 2471503"/>
                <a:gd name="connsiteY1" fmla="*/ 4243 h 2471999"/>
                <a:gd name="connsiteX2" fmla="*/ 2466137 w 2471503"/>
                <a:gd name="connsiteY2" fmla="*/ 2365729 h 2471999"/>
                <a:gd name="connsiteX3" fmla="*/ 2471503 w 2471503"/>
                <a:gd name="connsiteY3" fmla="*/ 2471999 h 2471999"/>
                <a:gd name="connsiteX4" fmla="*/ 96988 w 2471503"/>
                <a:gd name="connsiteY4" fmla="*/ 2375032 h 2471999"/>
                <a:gd name="connsiteX5" fmla="*/ 0 w 2471503"/>
                <a:gd name="connsiteY5" fmla="*/ 0 h 24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3" h="2471999">
                  <a:moveTo>
                    <a:pt x="0" y="0"/>
                  </a:moveTo>
                  <a:lnTo>
                    <a:pt x="89613" y="4243"/>
                  </a:lnTo>
                  <a:cubicBezTo>
                    <a:pt x="1341722" y="123420"/>
                    <a:pt x="2339210" y="1115895"/>
                    <a:pt x="2466137" y="2365729"/>
                  </a:cubicBezTo>
                  <a:lnTo>
                    <a:pt x="2471503" y="2471999"/>
                  </a:lnTo>
                  <a:lnTo>
                    <a:pt x="96988" y="2375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자유형 18"/>
            <p:cNvSpPr/>
            <p:nvPr/>
          </p:nvSpPr>
          <p:spPr>
            <a:xfrm>
              <a:off x="7541262" y="3610305"/>
              <a:ext cx="1856877" cy="1857250"/>
            </a:xfrm>
            <a:custGeom>
              <a:avLst/>
              <a:gdLst>
                <a:gd name="connsiteX0" fmla="*/ 0 w 2471503"/>
                <a:gd name="connsiteY0" fmla="*/ 0 h 2472001"/>
                <a:gd name="connsiteX1" fmla="*/ 2374514 w 2471503"/>
                <a:gd name="connsiteY1" fmla="*/ 96968 h 2472001"/>
                <a:gd name="connsiteX2" fmla="*/ 2471503 w 2471503"/>
                <a:gd name="connsiteY2" fmla="*/ 2472001 h 2472001"/>
                <a:gd name="connsiteX3" fmla="*/ 2381891 w 2471503"/>
                <a:gd name="connsiteY3" fmla="*/ 2467758 h 2472001"/>
                <a:gd name="connsiteX4" fmla="*/ 5366 w 2471503"/>
                <a:gd name="connsiteY4" fmla="*/ 106272 h 2472001"/>
                <a:gd name="connsiteX5" fmla="*/ 0 w 2471503"/>
                <a:gd name="connsiteY5" fmla="*/ 0 h 24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3" h="2472001">
                  <a:moveTo>
                    <a:pt x="0" y="0"/>
                  </a:moveTo>
                  <a:lnTo>
                    <a:pt x="2374514" y="96968"/>
                  </a:lnTo>
                  <a:lnTo>
                    <a:pt x="2471503" y="2472001"/>
                  </a:lnTo>
                  <a:lnTo>
                    <a:pt x="2381891" y="2467758"/>
                  </a:lnTo>
                  <a:cubicBezTo>
                    <a:pt x="1129781" y="2348581"/>
                    <a:pt x="132294" y="1356106"/>
                    <a:pt x="5366" y="1062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자유형 19"/>
            <p:cNvSpPr/>
            <p:nvPr/>
          </p:nvSpPr>
          <p:spPr>
            <a:xfrm>
              <a:off x="9644603" y="3610305"/>
              <a:ext cx="1856878" cy="1857250"/>
            </a:xfrm>
            <a:custGeom>
              <a:avLst/>
              <a:gdLst>
                <a:gd name="connsiteX0" fmla="*/ 2471504 w 2471504"/>
                <a:gd name="connsiteY0" fmla="*/ 0 h 2472001"/>
                <a:gd name="connsiteX1" fmla="*/ 2466137 w 2471504"/>
                <a:gd name="connsiteY1" fmla="*/ 106272 h 2472001"/>
                <a:gd name="connsiteX2" fmla="*/ 89613 w 2471504"/>
                <a:gd name="connsiteY2" fmla="*/ 2467758 h 2472001"/>
                <a:gd name="connsiteX3" fmla="*/ 0 w 2471504"/>
                <a:gd name="connsiteY3" fmla="*/ 2472001 h 2472001"/>
                <a:gd name="connsiteX4" fmla="*/ 96988 w 2471504"/>
                <a:gd name="connsiteY4" fmla="*/ 96968 h 2472001"/>
                <a:gd name="connsiteX5" fmla="*/ 2471504 w 2471504"/>
                <a:gd name="connsiteY5" fmla="*/ 0 h 24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4" h="2472001">
                  <a:moveTo>
                    <a:pt x="2471504" y="0"/>
                  </a:moveTo>
                  <a:lnTo>
                    <a:pt x="2466137" y="106272"/>
                  </a:lnTo>
                  <a:cubicBezTo>
                    <a:pt x="2339210" y="1356106"/>
                    <a:pt x="1341722" y="2348581"/>
                    <a:pt x="89613" y="2467758"/>
                  </a:cubicBezTo>
                  <a:lnTo>
                    <a:pt x="0" y="2472001"/>
                  </a:lnTo>
                  <a:lnTo>
                    <a:pt x="96988" y="96968"/>
                  </a:lnTo>
                  <a:lnTo>
                    <a:pt x="247150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22271" y="1935738"/>
            <a:ext cx="55971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매일매일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KOSPI200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지수의 일별 수익률을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  <a:r>
              <a:rPr lang="ko-KR" altLang="en-US" sz="2000" dirty="0" err="1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배씩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추적하는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ETF</a:t>
            </a:r>
          </a:p>
          <a:p>
            <a:pPr>
              <a:lnSpc>
                <a:spcPct val="130000"/>
              </a:lnSpc>
            </a:pPr>
            <a:endParaRPr lang="en-US" altLang="ko-KR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KOSPI 200 2%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↑</a:t>
            </a:r>
            <a:endParaRPr lang="en-US" altLang="ko-KR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KODEX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레버리지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4%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326498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890" y="896977"/>
            <a:ext cx="6282857" cy="464602"/>
          </a:xfrm>
        </p:spPr>
        <p:txBody>
          <a:bodyPr/>
          <a:lstStyle/>
          <a:p>
            <a:r>
              <a:rPr lang="en-US" altLang="ko-KR" dirty="0"/>
              <a:t>KODEX </a:t>
            </a:r>
            <a:r>
              <a:rPr lang="ko-KR" altLang="en-US" dirty="0" err="1"/>
              <a:t>인버스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16200000">
            <a:off x="6806137" y="894694"/>
            <a:ext cx="3960219" cy="3960995"/>
            <a:chOff x="7541262" y="1506560"/>
            <a:chExt cx="3960219" cy="3960995"/>
          </a:xfrm>
        </p:grpSpPr>
        <p:grpSp>
          <p:nvGrpSpPr>
            <p:cNvPr id="5" name="그룹 4"/>
            <p:cNvGrpSpPr/>
            <p:nvPr/>
          </p:nvGrpSpPr>
          <p:grpSpPr>
            <a:xfrm rot="10800000">
              <a:off x="8283275" y="2742746"/>
              <a:ext cx="3138822" cy="2645642"/>
              <a:chOff x="4254944" y="3097619"/>
              <a:chExt cx="4177772" cy="3521350"/>
            </a:xfrm>
          </p:grpSpPr>
          <p:grpSp>
            <p:nvGrpSpPr>
              <p:cNvPr id="16" name="그룹 15"/>
              <p:cNvGrpSpPr/>
              <p:nvPr/>
            </p:nvGrpSpPr>
            <p:grpSpPr>
              <a:xfrm rot="13500000">
                <a:off x="5790984" y="3977237"/>
                <a:ext cx="3521350" cy="1762114"/>
                <a:chOff x="4837256" y="1189375"/>
                <a:chExt cx="3165857" cy="1803774"/>
              </a:xfrm>
            </p:grpSpPr>
            <p:sp>
              <p:nvSpPr>
                <p:cNvPr id="20" name="직각 삼각형 19"/>
                <p:cNvSpPr/>
                <p:nvPr/>
              </p:nvSpPr>
              <p:spPr>
                <a:xfrm>
                  <a:off x="6416153" y="1189376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직각 삼각형 20"/>
                <p:cNvSpPr/>
                <p:nvPr/>
              </p:nvSpPr>
              <p:spPr>
                <a:xfrm rot="10800000" flipV="1">
                  <a:off x="4837256" y="1189375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 rot="8100000">
                <a:off x="4254944" y="3977239"/>
                <a:ext cx="3521350" cy="1762114"/>
                <a:chOff x="4837256" y="1189375"/>
                <a:chExt cx="3165857" cy="1803774"/>
              </a:xfrm>
            </p:grpSpPr>
            <p:sp>
              <p:nvSpPr>
                <p:cNvPr id="18" name="직각 삼각형 17"/>
                <p:cNvSpPr/>
                <p:nvPr/>
              </p:nvSpPr>
              <p:spPr>
                <a:xfrm>
                  <a:off x="6416153" y="1189376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직각 삼각형 18"/>
                <p:cNvSpPr/>
                <p:nvPr/>
              </p:nvSpPr>
              <p:spPr>
                <a:xfrm rot="10800000" flipV="1">
                  <a:off x="4837256" y="1189375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 rot="13500000">
              <a:off x="8775214" y="2248052"/>
              <a:ext cx="2645642" cy="1323902"/>
              <a:chOff x="4837256" y="1189375"/>
              <a:chExt cx="3165857" cy="1803774"/>
            </a:xfrm>
          </p:grpSpPr>
          <p:sp>
            <p:nvSpPr>
              <p:cNvPr id="14" name="직각 삼각형 13"/>
              <p:cNvSpPr/>
              <p:nvPr/>
            </p:nvSpPr>
            <p:spPr>
              <a:xfrm>
                <a:off x="6416153" y="1189376"/>
                <a:ext cx="1586960" cy="1803773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rot="10800000" flipV="1">
                <a:off x="4837256" y="1189375"/>
                <a:ext cx="1586960" cy="180377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8100000">
              <a:off x="7621164" y="2248054"/>
              <a:ext cx="2645643" cy="1323902"/>
              <a:chOff x="4837256" y="1189375"/>
              <a:chExt cx="3165857" cy="1803774"/>
            </a:xfrm>
          </p:grpSpPr>
          <p:sp>
            <p:nvSpPr>
              <p:cNvPr id="12" name="직각 삼각형 11"/>
              <p:cNvSpPr/>
              <p:nvPr/>
            </p:nvSpPr>
            <p:spPr>
              <a:xfrm>
                <a:off x="6416153" y="1189376"/>
                <a:ext cx="1586960" cy="1803773"/>
              </a:xfrm>
              <a:prstGeom prst="rtTriangle">
                <a:avLst/>
              </a:prstGeom>
              <a:solidFill>
                <a:srgbClr val="65A3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0800000" flipV="1">
                <a:off x="4837256" y="1189375"/>
                <a:ext cx="1586960" cy="1803773"/>
              </a:xfrm>
              <a:prstGeom prst="rtTriangle">
                <a:avLst/>
              </a:prstGeom>
              <a:solidFill>
                <a:srgbClr val="335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" name="자유형 16"/>
            <p:cNvSpPr/>
            <p:nvPr/>
          </p:nvSpPr>
          <p:spPr>
            <a:xfrm>
              <a:off x="7541262" y="1506560"/>
              <a:ext cx="1856877" cy="1857249"/>
            </a:xfrm>
            <a:custGeom>
              <a:avLst/>
              <a:gdLst>
                <a:gd name="connsiteX0" fmla="*/ 2471503 w 2471503"/>
                <a:gd name="connsiteY0" fmla="*/ 0 h 2471999"/>
                <a:gd name="connsiteX1" fmla="*/ 2374514 w 2471503"/>
                <a:gd name="connsiteY1" fmla="*/ 2375032 h 2471999"/>
                <a:gd name="connsiteX2" fmla="*/ 0 w 2471503"/>
                <a:gd name="connsiteY2" fmla="*/ 2471999 h 2471999"/>
                <a:gd name="connsiteX3" fmla="*/ 5366 w 2471503"/>
                <a:gd name="connsiteY3" fmla="*/ 2365729 h 2471999"/>
                <a:gd name="connsiteX4" fmla="*/ 2381891 w 2471503"/>
                <a:gd name="connsiteY4" fmla="*/ 4243 h 2471999"/>
                <a:gd name="connsiteX5" fmla="*/ 2471503 w 2471503"/>
                <a:gd name="connsiteY5" fmla="*/ 0 h 24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3" h="2471999">
                  <a:moveTo>
                    <a:pt x="2471503" y="0"/>
                  </a:moveTo>
                  <a:lnTo>
                    <a:pt x="2374514" y="2375032"/>
                  </a:lnTo>
                  <a:lnTo>
                    <a:pt x="0" y="2471999"/>
                  </a:lnTo>
                  <a:lnTo>
                    <a:pt x="5366" y="2365729"/>
                  </a:lnTo>
                  <a:cubicBezTo>
                    <a:pt x="132294" y="1115895"/>
                    <a:pt x="1129781" y="123420"/>
                    <a:pt x="2381891" y="4243"/>
                  </a:cubicBezTo>
                  <a:lnTo>
                    <a:pt x="2471503" y="0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자유형 17"/>
            <p:cNvSpPr/>
            <p:nvPr/>
          </p:nvSpPr>
          <p:spPr>
            <a:xfrm>
              <a:off x="9644603" y="1506560"/>
              <a:ext cx="1856877" cy="1857249"/>
            </a:xfrm>
            <a:custGeom>
              <a:avLst/>
              <a:gdLst>
                <a:gd name="connsiteX0" fmla="*/ 0 w 2471503"/>
                <a:gd name="connsiteY0" fmla="*/ 0 h 2471999"/>
                <a:gd name="connsiteX1" fmla="*/ 89613 w 2471503"/>
                <a:gd name="connsiteY1" fmla="*/ 4243 h 2471999"/>
                <a:gd name="connsiteX2" fmla="*/ 2466137 w 2471503"/>
                <a:gd name="connsiteY2" fmla="*/ 2365729 h 2471999"/>
                <a:gd name="connsiteX3" fmla="*/ 2471503 w 2471503"/>
                <a:gd name="connsiteY3" fmla="*/ 2471999 h 2471999"/>
                <a:gd name="connsiteX4" fmla="*/ 96988 w 2471503"/>
                <a:gd name="connsiteY4" fmla="*/ 2375032 h 2471999"/>
                <a:gd name="connsiteX5" fmla="*/ 0 w 2471503"/>
                <a:gd name="connsiteY5" fmla="*/ 0 h 24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3" h="2471999">
                  <a:moveTo>
                    <a:pt x="0" y="0"/>
                  </a:moveTo>
                  <a:lnTo>
                    <a:pt x="89613" y="4243"/>
                  </a:lnTo>
                  <a:cubicBezTo>
                    <a:pt x="1341722" y="123420"/>
                    <a:pt x="2339210" y="1115895"/>
                    <a:pt x="2466137" y="2365729"/>
                  </a:cubicBezTo>
                  <a:lnTo>
                    <a:pt x="2471503" y="2471999"/>
                  </a:lnTo>
                  <a:lnTo>
                    <a:pt x="96988" y="2375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자유형 18"/>
            <p:cNvSpPr/>
            <p:nvPr/>
          </p:nvSpPr>
          <p:spPr>
            <a:xfrm>
              <a:off x="7541262" y="3610305"/>
              <a:ext cx="1856877" cy="1857250"/>
            </a:xfrm>
            <a:custGeom>
              <a:avLst/>
              <a:gdLst>
                <a:gd name="connsiteX0" fmla="*/ 0 w 2471503"/>
                <a:gd name="connsiteY0" fmla="*/ 0 h 2472001"/>
                <a:gd name="connsiteX1" fmla="*/ 2374514 w 2471503"/>
                <a:gd name="connsiteY1" fmla="*/ 96968 h 2472001"/>
                <a:gd name="connsiteX2" fmla="*/ 2471503 w 2471503"/>
                <a:gd name="connsiteY2" fmla="*/ 2472001 h 2472001"/>
                <a:gd name="connsiteX3" fmla="*/ 2381891 w 2471503"/>
                <a:gd name="connsiteY3" fmla="*/ 2467758 h 2472001"/>
                <a:gd name="connsiteX4" fmla="*/ 5366 w 2471503"/>
                <a:gd name="connsiteY4" fmla="*/ 106272 h 2472001"/>
                <a:gd name="connsiteX5" fmla="*/ 0 w 2471503"/>
                <a:gd name="connsiteY5" fmla="*/ 0 h 24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3" h="2472001">
                  <a:moveTo>
                    <a:pt x="0" y="0"/>
                  </a:moveTo>
                  <a:lnTo>
                    <a:pt x="2374514" y="96968"/>
                  </a:lnTo>
                  <a:lnTo>
                    <a:pt x="2471503" y="2472001"/>
                  </a:lnTo>
                  <a:lnTo>
                    <a:pt x="2381891" y="2467758"/>
                  </a:lnTo>
                  <a:cubicBezTo>
                    <a:pt x="1129781" y="2348581"/>
                    <a:pt x="132294" y="1356106"/>
                    <a:pt x="5366" y="1062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자유형 19"/>
            <p:cNvSpPr/>
            <p:nvPr/>
          </p:nvSpPr>
          <p:spPr>
            <a:xfrm>
              <a:off x="9644603" y="3610305"/>
              <a:ext cx="1856878" cy="1857250"/>
            </a:xfrm>
            <a:custGeom>
              <a:avLst/>
              <a:gdLst>
                <a:gd name="connsiteX0" fmla="*/ 2471504 w 2471504"/>
                <a:gd name="connsiteY0" fmla="*/ 0 h 2472001"/>
                <a:gd name="connsiteX1" fmla="*/ 2466137 w 2471504"/>
                <a:gd name="connsiteY1" fmla="*/ 106272 h 2472001"/>
                <a:gd name="connsiteX2" fmla="*/ 89613 w 2471504"/>
                <a:gd name="connsiteY2" fmla="*/ 2467758 h 2472001"/>
                <a:gd name="connsiteX3" fmla="*/ 0 w 2471504"/>
                <a:gd name="connsiteY3" fmla="*/ 2472001 h 2472001"/>
                <a:gd name="connsiteX4" fmla="*/ 96988 w 2471504"/>
                <a:gd name="connsiteY4" fmla="*/ 96968 h 2472001"/>
                <a:gd name="connsiteX5" fmla="*/ 2471504 w 2471504"/>
                <a:gd name="connsiteY5" fmla="*/ 0 h 24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4" h="2472001">
                  <a:moveTo>
                    <a:pt x="2471504" y="0"/>
                  </a:moveTo>
                  <a:lnTo>
                    <a:pt x="2466137" y="106272"/>
                  </a:lnTo>
                  <a:cubicBezTo>
                    <a:pt x="2339210" y="1356106"/>
                    <a:pt x="1341722" y="2348581"/>
                    <a:pt x="89613" y="2467758"/>
                  </a:cubicBezTo>
                  <a:lnTo>
                    <a:pt x="0" y="2472001"/>
                  </a:lnTo>
                  <a:lnTo>
                    <a:pt x="96988" y="96968"/>
                  </a:lnTo>
                  <a:lnTo>
                    <a:pt x="247150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22890" y="2297723"/>
            <a:ext cx="57841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기초 지수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(F-KOSPI200)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의 일별 수익률을 역방향으로 추적하는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ETF</a:t>
            </a:r>
          </a:p>
          <a:p>
            <a:pPr>
              <a:lnSpc>
                <a:spcPct val="130000"/>
              </a:lnSpc>
            </a:pPr>
            <a:endParaRPr lang="en-US" altLang="ko-KR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KOSPI 200 2%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↓</a:t>
            </a:r>
            <a:endParaRPr lang="en-US" altLang="ko-KR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KODEX </a:t>
            </a:r>
            <a:r>
              <a:rPr lang="ko-KR" altLang="en-US" sz="2000" dirty="0" err="1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인버스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2%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↑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65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892" y="969741"/>
            <a:ext cx="7821008" cy="464602"/>
          </a:xfrm>
        </p:spPr>
        <p:txBody>
          <a:bodyPr/>
          <a:lstStyle/>
          <a:p>
            <a:r>
              <a:rPr lang="ko-KR" altLang="en-US" dirty="0"/>
              <a:t>국내외 변수에 따른 지수 변화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7759" y="4878811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-0.18%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277" y="2469478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김일성 사망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1991.07.08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0276" y="3071812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천안함 침몰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2010.03.26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274" y="3674146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연평도 포격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2010.11.23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274" y="4276480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김정일 사망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2011.12.17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273" y="4878814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err="1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브렉시트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2016.06.23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273" y="5471635"/>
            <a:ext cx="36576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다음날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2016.06.24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47757" y="1996205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126.3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 114.17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47756" y="2531689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+4pt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272" y="1977035"/>
            <a:ext cx="43844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박정희  前 대통령 서거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1979.10.26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7762" y="3674145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-16pt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7761" y="4276478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-53pt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7760" y="3071812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-4pt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7758" y="5485783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-2.19%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4" name="화살표: 줄무늬가 있는 오른쪽 3"/>
          <p:cNvSpPr/>
          <p:nvPr/>
        </p:nvSpPr>
        <p:spPr>
          <a:xfrm>
            <a:off x="4754880" y="3168960"/>
            <a:ext cx="1785770" cy="914369"/>
          </a:xfrm>
          <a:prstGeom prst="stripedRightArrow">
            <a:avLst>
              <a:gd name="adj1" fmla="val 50000"/>
              <a:gd name="adj2" fmla="val 7353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1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6" grpId="0"/>
      <p:bldP spid="17" grpId="0"/>
      <p:bldP spid="18" grpId="0"/>
      <p:bldP spid="19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22892" y="969741"/>
            <a:ext cx="7821008" cy="464602"/>
          </a:xfrm>
        </p:spPr>
        <p:txBody>
          <a:bodyPr/>
          <a:lstStyle/>
          <a:p>
            <a:r>
              <a:rPr lang="ko-KR" altLang="en-US" dirty="0"/>
              <a:t>국내외 변수에 따른 지수 변화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277" y="1828800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트럼프 당선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2016.11.08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0277" y="2282899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다음날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2016.11.09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277" y="2736998"/>
            <a:ext cx="4642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노무현 前 대통형 탄핵 발의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2004.03.12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277" y="3191097"/>
            <a:ext cx="4642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노무현 前  대통령 탄핵 기각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2004.05.14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8514" y="1828799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+0.26%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1621" y="3229441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-11.7%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1621" y="2736997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-2.43%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5067" y="2282898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+4pt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277" y="3683540"/>
            <a:ext cx="43844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박근혜 대통령 탄핵 발의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2016.12.01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277" y="4175983"/>
            <a:ext cx="43844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박근혜 대통령 탄핵 가결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2016.12.09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48514" y="3683540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+0.09%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5067" y="4190014"/>
            <a:ext cx="2883877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-0.42%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8" name="화살표: 줄무늬가 있는 오른쪽 17"/>
          <p:cNvSpPr/>
          <p:nvPr/>
        </p:nvSpPr>
        <p:spPr>
          <a:xfrm>
            <a:off x="5604233" y="2542121"/>
            <a:ext cx="1785770" cy="914369"/>
          </a:xfrm>
          <a:prstGeom prst="stripedRightArrow">
            <a:avLst>
              <a:gd name="adj1" fmla="val 50000"/>
              <a:gd name="adj2" fmla="val 7353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4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46793" y="507162"/>
            <a:ext cx="7821008" cy="464602"/>
          </a:xfrm>
          <a:prstGeom prst="rect">
            <a:avLst/>
          </a:prstGeom>
        </p:spPr>
        <p:txBody>
          <a:bodyPr anchor="ctr"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600" kern="1200" dirty="0">
                <a:gradFill>
                  <a:gsLst>
                    <a:gs pos="100000">
                      <a:srgbClr val="33574F"/>
                    </a:gs>
                    <a:gs pos="0">
                      <a:srgbClr val="33574F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dirty="0"/>
              <a:t>박근혜 대통령 탄핵 판결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706" y="1231750"/>
            <a:ext cx="3508238" cy="634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0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인용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1258" y="1231750"/>
            <a:ext cx="3508238" cy="634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0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4271" y="2126718"/>
            <a:ext cx="40491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직무정지로 인한 통수권자 부재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사회 분열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혼란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황대행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대선 출마를 위한 사퇴</a:t>
            </a:r>
            <a:endParaRPr lang="en-US" altLang="ko-KR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이로 인한 국정 공백 및 혼란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외국인 자본이 빠져나감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코스피 지수 하락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.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9562" y="2126718"/>
            <a:ext cx="48116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여론 격화 및 대중 분노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이로 인한 사회 분열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혼란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시장의 불안정성으로 인한 외국인 및 기관의 매도 가능성 高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코스피 지수 하락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sym typeface="Wingdings" panose="05000000000000000000" pitchFamily="2" charset="2"/>
              </a:rPr>
              <a:t>.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55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98837" y="609600"/>
            <a:ext cx="2782188" cy="486016"/>
          </a:xfrm>
        </p:spPr>
        <p:txBody>
          <a:bodyPr/>
          <a:lstStyle/>
          <a:p>
            <a:pPr algn="ctr"/>
            <a:r>
              <a:rPr lang="ko-KR" altLang="en-US" dirty="0"/>
              <a:t>금리와 주가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125" y="1280160"/>
            <a:ext cx="111256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금리와 주가는 밀접한 관계를 맺고 있는데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금리가 오를 경우 많은 사람들이 주식보다는 은행 예금을 선호하기 때문에 주가가 떨어지는 현상을 보이곤 한다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게다가 현재 대한민국의 경우 가계부채가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1300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조를 넘는 난국에 </a:t>
            </a:r>
            <a:r>
              <a:rPr lang="ko-KR" altLang="en-US" sz="2000" dirty="0" err="1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빠져있는데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이럴 때에 금리가 오른다면 경기침체가 올 수 밖에 없는 상황이다 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991" y="3041772"/>
            <a:ext cx="6087554" cy="235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433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defRPr sz="1400" dirty="0"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atin typeface="아리따-돋움(TTF)-Light" panose="02020603020101020101" pitchFamily="18" charset="-127"/>
            <a:ea typeface="아리따-돋움(TTF)-Light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5" id="{6EE74710-E1A1-4F72-848B-A88354BBA95F}" vid="{4B8DC24C-1A01-4BE7-8EDA-6A755B6010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354</Words>
  <Application>Microsoft Office PowerPoint</Application>
  <PresentationFormat>와이드스크린</PresentationFormat>
  <Paragraphs>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바탕</vt:lpstr>
      <vt:lpstr>아리따-돋움(TTF)-Bold</vt:lpstr>
      <vt:lpstr>아리따-돋움(TTF)-Light</vt:lpstr>
      <vt:lpstr>아리따-돋움(TTF)-Medium</vt:lpstr>
      <vt:lpstr>Arial</vt:lpstr>
      <vt:lpstr>Wingdings</vt:lpstr>
      <vt:lpstr>1_Office 테마</vt:lpstr>
      <vt:lpstr>PowerPoint 프레젠테이션</vt:lpstr>
      <vt:lpstr>KOSPI?</vt:lpstr>
      <vt:lpstr>KOSPI 200?</vt:lpstr>
      <vt:lpstr>KODEX 레버리지</vt:lpstr>
      <vt:lpstr>KODEX 인버스</vt:lpstr>
      <vt:lpstr>국내외 변수에 따른 지수 변화</vt:lpstr>
      <vt:lpstr>국내외 변수에 따른 지수 변화</vt:lpstr>
      <vt:lpstr>PowerPoint 프레젠테이션</vt:lpstr>
      <vt:lpstr>금리와 주가</vt:lpstr>
      <vt:lpstr>중국의 사드 보복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김택범</dc:creator>
  <cp:lastModifiedBy>김택범</cp:lastModifiedBy>
  <cp:revision>4</cp:revision>
  <dcterms:created xsi:type="dcterms:W3CDTF">2017-03-05T09:16:48Z</dcterms:created>
  <dcterms:modified xsi:type="dcterms:W3CDTF">2017-03-05T12:30:28Z</dcterms:modified>
</cp:coreProperties>
</file>