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7"/>
  </p:notesMasterIdLst>
  <p:sldIdLst>
    <p:sldId id="256" r:id="rId2"/>
    <p:sldId id="260" r:id="rId3"/>
    <p:sldId id="257" r:id="rId4"/>
    <p:sldId id="265" r:id="rId5"/>
    <p:sldId id="258" r:id="rId6"/>
    <p:sldId id="261" r:id="rId7"/>
    <p:sldId id="262" r:id="rId8"/>
    <p:sldId id="259" r:id="rId9"/>
    <p:sldId id="263" r:id="rId10"/>
    <p:sldId id="264" r:id="rId11"/>
    <p:sldId id="266" r:id="rId12"/>
    <p:sldId id="269" r:id="rId13"/>
    <p:sldId id="267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DCD66-5CDF-4232-8E34-54AF7D16E21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F1A80-BBEE-4108-BF4D-AEC9A9302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61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https://techcommunity.microsoft.com/t5/ai-customer-engineering-team/bootstrap-your-text-summarization-solution-with-the-latest/ba-p/1268809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F1A80-BBEE-4108-BF4D-AEC9A93025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77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https://www.turing.com/kb/brief-introduction-to-transformers-and-their-power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F1A80-BBEE-4108-BF4D-AEC9A93025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7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https://kikaben.com/transformers-encoder-decoder/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F1A80-BBEE-4108-BF4D-AEC9A93025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4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728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4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1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9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7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8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1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1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understanding-automatic-text-summarization-2-abstractive-methods-7099fa8656fe#:~:text=Abstractive%20summarizers%20are%20so%2Dcalled,different%20from%20the%20original%20document." TargetMode="External"/><Relationship Id="rId3" Type="http://schemas.openxmlformats.org/officeDocument/2006/relationships/hyperlink" Target="https://techcommunity.microsoft.com/t5/ai-customer-engineering-team/bootstrap-your-text-summarization-solution-with-the-latest/ba-p/1268809" TargetMode="External"/><Relationship Id="rId7" Type="http://schemas.openxmlformats.org/officeDocument/2006/relationships/hyperlink" Target="https://blog.paperspace.com/extractive-and-abstractive-summarization-techniques/#:~:text=The%20process%20of%20extractive%20summarizing,verbatim%20from%20the%20source%20material." TargetMode="External"/><Relationship Id="rId2" Type="http://schemas.openxmlformats.org/officeDocument/2006/relationships/hyperlink" Target="https://www.turing.com/kb/brief-introduction-to-transformers-and-their-pow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ggingface.co/docs/transformers/tasks/summarization" TargetMode="External"/><Relationship Id="rId5" Type="http://schemas.openxmlformats.org/officeDocument/2006/relationships/hyperlink" Target="https://arxiv.org/abs/1706.03762" TargetMode="External"/><Relationship Id="rId4" Type="http://schemas.openxmlformats.org/officeDocument/2006/relationships/hyperlink" Target="https://kikaben.com/transformers-encoder-decoder/" TargetMode="External"/><Relationship Id="rId9" Type="http://schemas.openxmlformats.org/officeDocument/2006/relationships/hyperlink" Target="https://towardsdatascience.com/build-your-own-transformer-from-scratch-using-pytorch-84c850470dcb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6A87D30D-EBAA-66FE-E87A-CD6EB493CA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8" r="9853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6BA6C-4E04-F1CB-F893-5F2F7FAD6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743376" cy="3204134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Transformers for Summarization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6C3E2-4303-1559-BFBC-7D31061D2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Gurpreet Singh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9193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8295C-CED6-AB4D-FEA1-EC4FD0C0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Abstractive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155AE-648D-CA29-42C7-DAC588D36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T5 model: Text-to-Text Transformer</a:t>
            </a:r>
          </a:p>
          <a:p>
            <a:pPr lvl="1"/>
            <a:r>
              <a:rPr lang="en-US" dirty="0"/>
              <a:t>Reframing all NLP tasks into a unified text-to-text-format where the input and output are always text strings</a:t>
            </a:r>
          </a:p>
          <a:p>
            <a:r>
              <a:rPr lang="en-US" dirty="0"/>
              <a:t>BART: Bidirectional and Auto-Regressive Transformers</a:t>
            </a:r>
          </a:p>
          <a:p>
            <a:pPr lvl="1"/>
            <a:r>
              <a:rPr lang="en-US" dirty="0"/>
              <a:t>Sequence-to-sequence model that is a denoising autoencoder</a:t>
            </a:r>
          </a:p>
          <a:p>
            <a:pPr lvl="1"/>
            <a:r>
              <a:rPr lang="en-US" dirty="0"/>
              <a:t>Uses a standard seq2seq/machine translation architecture with a bidirectional encoder (like BERT) and a left-to-right decoder (like GPT) </a:t>
            </a:r>
          </a:p>
          <a:p>
            <a:pPr marL="0" indent="0">
              <a:buNone/>
            </a:pPr>
            <a:r>
              <a:rPr lang="en-US" dirty="0"/>
              <a:t>(From </a:t>
            </a:r>
            <a:r>
              <a:rPr lang="en-US" dirty="0" err="1"/>
              <a:t>HuggingFace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982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B42E-D138-BED6-49A6-A62DA860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2BDD78-8178-DB2F-D8A2-5A1638026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9354099"/>
              </p:ext>
            </p:extLst>
          </p:nvPr>
        </p:nvGraphicFramePr>
        <p:xfrm>
          <a:off x="304800" y="2501900"/>
          <a:ext cx="11513817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9313">
                  <a:extLst>
                    <a:ext uri="{9D8B030D-6E8A-4147-A177-3AD203B41FA5}">
                      <a16:colId xmlns:a16="http://schemas.microsoft.com/office/drawing/2014/main" val="4152722865"/>
                    </a:ext>
                  </a:extLst>
                </a:gridCol>
                <a:gridCol w="1279313">
                  <a:extLst>
                    <a:ext uri="{9D8B030D-6E8A-4147-A177-3AD203B41FA5}">
                      <a16:colId xmlns:a16="http://schemas.microsoft.com/office/drawing/2014/main" val="163647764"/>
                    </a:ext>
                  </a:extLst>
                </a:gridCol>
                <a:gridCol w="1279313">
                  <a:extLst>
                    <a:ext uri="{9D8B030D-6E8A-4147-A177-3AD203B41FA5}">
                      <a16:colId xmlns:a16="http://schemas.microsoft.com/office/drawing/2014/main" val="352207097"/>
                    </a:ext>
                  </a:extLst>
                </a:gridCol>
                <a:gridCol w="1279313">
                  <a:extLst>
                    <a:ext uri="{9D8B030D-6E8A-4147-A177-3AD203B41FA5}">
                      <a16:colId xmlns:a16="http://schemas.microsoft.com/office/drawing/2014/main" val="346676473"/>
                    </a:ext>
                  </a:extLst>
                </a:gridCol>
                <a:gridCol w="1279313">
                  <a:extLst>
                    <a:ext uri="{9D8B030D-6E8A-4147-A177-3AD203B41FA5}">
                      <a16:colId xmlns:a16="http://schemas.microsoft.com/office/drawing/2014/main" val="4162963182"/>
                    </a:ext>
                  </a:extLst>
                </a:gridCol>
                <a:gridCol w="1279313">
                  <a:extLst>
                    <a:ext uri="{9D8B030D-6E8A-4147-A177-3AD203B41FA5}">
                      <a16:colId xmlns:a16="http://schemas.microsoft.com/office/drawing/2014/main" val="1135502085"/>
                    </a:ext>
                  </a:extLst>
                </a:gridCol>
                <a:gridCol w="1279313">
                  <a:extLst>
                    <a:ext uri="{9D8B030D-6E8A-4147-A177-3AD203B41FA5}">
                      <a16:colId xmlns:a16="http://schemas.microsoft.com/office/drawing/2014/main" val="1025683491"/>
                    </a:ext>
                  </a:extLst>
                </a:gridCol>
                <a:gridCol w="1279313">
                  <a:extLst>
                    <a:ext uri="{9D8B030D-6E8A-4147-A177-3AD203B41FA5}">
                      <a16:colId xmlns:a16="http://schemas.microsoft.com/office/drawing/2014/main" val="714389161"/>
                    </a:ext>
                  </a:extLst>
                </a:gridCol>
                <a:gridCol w="1279313">
                  <a:extLst>
                    <a:ext uri="{9D8B030D-6E8A-4147-A177-3AD203B41FA5}">
                      <a16:colId xmlns:a16="http://schemas.microsoft.com/office/drawing/2014/main" val="2968587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Params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Rouge1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Rouge2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RougeL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95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T5-Small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162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T5-Base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4e-6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hour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12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T5-Base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220M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4e-6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0.3094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0.1140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0.2919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4.7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77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139M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59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WordFreq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874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4EF937C-D5DD-BD4C-FF06-B7A10A7B619B}"/>
              </a:ext>
            </a:extLst>
          </p:cNvPr>
          <p:cNvSpPr txBox="1"/>
          <p:nvPr/>
        </p:nvSpPr>
        <p:spPr>
          <a:xfrm>
            <a:off x="4671058" y="5029200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model is T5-Base!</a:t>
            </a:r>
          </a:p>
        </p:txBody>
      </p:sp>
    </p:spTree>
    <p:extLst>
      <p:ext uri="{BB962C8B-B14F-4D97-AF65-F5344CB8AC3E}">
        <p14:creationId xmlns:p14="http://schemas.microsoft.com/office/powerpoint/2010/main" val="2474637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0EA7-2077-84F6-3450-31D495F4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DA17F-FC12-612E-665F-82D3BA55E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588" y="2410968"/>
            <a:ext cx="3845052" cy="369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Actual Summary:</a:t>
            </a:r>
          </a:p>
          <a:p>
            <a:pPr marL="0" indent="0">
              <a:buNone/>
            </a:pPr>
            <a:r>
              <a:rPr lang="en-US" sz="2000" dirty="0"/>
              <a:t>Theia, a bully breed mix, was apparently hit by a car, whacked with a hammer and buried in a field .\</a:t>
            </a:r>
            <a:r>
              <a:rPr lang="en-US" sz="2000" dirty="0" err="1"/>
              <a:t>n"She</a:t>
            </a:r>
            <a:r>
              <a:rPr lang="en-US" sz="2000" dirty="0"/>
              <a:t>\'s a true miracle dog and she deserves a good life," says Sara </a:t>
            </a:r>
            <a:r>
              <a:rPr lang="en-US" sz="2000" dirty="0" err="1"/>
              <a:t>Mellado</a:t>
            </a:r>
            <a:r>
              <a:rPr lang="en-US" sz="2000" dirty="0"/>
              <a:t>, who is looking for a home for Theia.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EE656-C1D7-AFAE-64F6-30614AA556A7}"/>
              </a:ext>
            </a:extLst>
          </p:cNvPr>
          <p:cNvSpPr txBox="1"/>
          <p:nvPr/>
        </p:nvSpPr>
        <p:spPr>
          <a:xfrm>
            <a:off x="6199632" y="2410968"/>
            <a:ext cx="3718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Prediction Summary:</a:t>
            </a:r>
          </a:p>
          <a:p>
            <a:r>
              <a:rPr lang="en-US" dirty="0"/>
              <a:t>Theia, a friendly white-and-black bully breed mix now named Theia, is receiving care at the Veterinary Teaching Hospital. Theia was found emaciated and dislocated in a field, but survived. Theia is a friendly white-and-black bully breed mix in Washington State. She has been receiving care at the Veterinary Teaching Hospital.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816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0EA7-2077-84F6-3450-31D495F4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DA17F-FC12-612E-665F-82D3BA55E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methods were used in this experiment: Extractive and Abstractive</a:t>
            </a:r>
          </a:p>
          <a:p>
            <a:r>
              <a:rPr lang="en-US" dirty="0"/>
              <a:t>The Abstractive methods performed better, specifically T5-Base</a:t>
            </a:r>
          </a:p>
          <a:p>
            <a:r>
              <a:rPr lang="en-US" dirty="0"/>
              <a:t>Next Steps:</a:t>
            </a:r>
          </a:p>
          <a:p>
            <a:pPr lvl="1"/>
            <a:r>
              <a:rPr lang="en-US" dirty="0"/>
              <a:t>GPT and BERT models</a:t>
            </a:r>
          </a:p>
          <a:p>
            <a:pPr lvl="1"/>
            <a:r>
              <a:rPr lang="en-US" dirty="0"/>
              <a:t>TF-IDF</a:t>
            </a:r>
          </a:p>
          <a:p>
            <a:pPr lvl="1"/>
            <a:r>
              <a:rPr lang="en-US" dirty="0"/>
              <a:t>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2182963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F12E-993C-8001-F0C5-93AC1161C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DF77F-6E61-F7A5-D425-48328F567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700" dirty="0">
                <a:latin typeface="+mj-lt"/>
                <a:hlinkClick r:id="rId2"/>
              </a:rPr>
              <a:t>https://www.turing.com/kb/brief-introduction-to-transformers-and-their-power</a:t>
            </a:r>
            <a:endParaRPr lang="en-US" sz="1700" dirty="0">
              <a:latin typeface="+mj-lt"/>
            </a:endParaRPr>
          </a:p>
          <a:p>
            <a:r>
              <a:rPr lang="en-US" sz="1700" dirty="0">
                <a:latin typeface="+mj-lt"/>
                <a:hlinkClick r:id="rId3"/>
              </a:rPr>
              <a:t>https://techcommunity.microsoft.com/t5/ai-customer-engineering-team/bootstrap-your-text-summarization-solution-with-the-latest/ba-p/1268809</a:t>
            </a:r>
            <a:endParaRPr lang="en-US" sz="1700" dirty="0">
              <a:latin typeface="+mj-lt"/>
            </a:endParaRPr>
          </a:p>
          <a:p>
            <a:r>
              <a:rPr lang="en-US" sz="1700" dirty="0">
                <a:latin typeface="+mj-lt"/>
                <a:hlinkClick r:id="rId4"/>
              </a:rPr>
              <a:t>https://kikaben.com/transformers-encoder-decoder/</a:t>
            </a:r>
            <a:endParaRPr lang="en-US" sz="1700" dirty="0">
              <a:latin typeface="+mj-lt"/>
            </a:endParaRPr>
          </a:p>
          <a:p>
            <a:r>
              <a:rPr lang="en-US" sz="1700" u="sng" dirty="0">
                <a:solidFill>
                  <a:srgbClr val="0563C1"/>
                </a:solidFill>
                <a:effectLst/>
                <a:latin typeface="+mj-lt"/>
                <a:ea typeface="Calibri" panose="020F0502020204030204" pitchFamily="34" charset="0"/>
                <a:hlinkClick r:id="rId5"/>
              </a:rPr>
              <a:t>https://arxiv.org/abs/1706.03762</a:t>
            </a:r>
            <a:endParaRPr lang="en-US" sz="1700" dirty="0">
              <a:effectLst/>
              <a:latin typeface="+mj-lt"/>
              <a:ea typeface="Calibri" panose="020F0502020204030204" pitchFamily="34" charset="0"/>
            </a:endParaRPr>
          </a:p>
          <a:p>
            <a:r>
              <a:rPr lang="en-US" sz="1700" u="none" strike="noStrike" dirty="0">
                <a:solidFill>
                  <a:srgbClr val="0563C1"/>
                </a:solidFill>
                <a:effectLst/>
                <a:latin typeface="+mj-lt"/>
                <a:ea typeface="Calibri" panose="020F0502020204030204" pitchFamily="34" charset="0"/>
                <a:hlinkClick r:id="rId6"/>
              </a:rPr>
              <a:t>https://huggingface.co/docs/transformers/tasks/summarization</a:t>
            </a:r>
            <a:endParaRPr lang="en-US" sz="1700" dirty="0">
              <a:latin typeface="+mj-lt"/>
              <a:ea typeface="Calibri" panose="020F0502020204030204" pitchFamily="34" charset="0"/>
            </a:endParaRPr>
          </a:p>
          <a:p>
            <a:r>
              <a:rPr lang="en-US" sz="1700" u="sng" dirty="0">
                <a:solidFill>
                  <a:srgbClr val="0563C1"/>
                </a:solidFill>
                <a:effectLst/>
                <a:latin typeface="+mj-lt"/>
                <a:ea typeface="Calibri" panose="020F0502020204030204" pitchFamily="34" charset="0"/>
                <a:hlinkClick r:id="rId7"/>
              </a:rPr>
              <a:t>Blog.paperspace.com</a:t>
            </a:r>
            <a:endParaRPr lang="en-US" sz="1700" u="sng" dirty="0">
              <a:solidFill>
                <a:srgbClr val="0563C1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r>
              <a:rPr lang="en-US" sz="1700" u="sng" dirty="0" err="1">
                <a:solidFill>
                  <a:srgbClr val="0563C1"/>
                </a:solidFill>
                <a:effectLst/>
                <a:latin typeface="+mj-lt"/>
                <a:ea typeface="Calibri" panose="020F0502020204030204" pitchFamily="34" charset="0"/>
                <a:hlinkClick r:id="rId8"/>
              </a:rPr>
              <a:t>TowardDataScience</a:t>
            </a:r>
            <a:r>
              <a:rPr lang="en-US" sz="1700" dirty="0">
                <a:effectLst/>
                <a:latin typeface="+mj-lt"/>
                <a:ea typeface="Calibri" panose="020F0502020204030204" pitchFamily="34" charset="0"/>
              </a:rPr>
              <a:t> </a:t>
            </a:r>
          </a:p>
          <a:p>
            <a:r>
              <a:rPr lang="en-US" sz="1700" u="sng" dirty="0">
                <a:solidFill>
                  <a:srgbClr val="0563C1"/>
                </a:solidFill>
                <a:effectLst/>
                <a:latin typeface="+mj-lt"/>
                <a:ea typeface="Calibri" panose="020F0502020204030204" pitchFamily="34" charset="0"/>
                <a:hlinkClick r:id="rId9"/>
              </a:rPr>
              <a:t>https://towardsdatascience.com/build-your-own-transformer-from-scratch-using-pytorch-84c850470dcb</a:t>
            </a:r>
            <a:endParaRPr lang="en-US" sz="1700" dirty="0">
              <a:effectLst/>
              <a:latin typeface="+mj-lt"/>
              <a:ea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38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FEDAEA-B7D0-58DB-BC5C-9636683C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6318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949A-F91A-980F-11E1-58B8E40C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8F5A4-556E-B1D7-C068-5D7C17A49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Summarization model = time-saver for real world applications</a:t>
            </a:r>
          </a:p>
          <a:p>
            <a:pPr lvl="1"/>
            <a:r>
              <a:rPr lang="en-US" dirty="0"/>
              <a:t>e.g. researchers, students, industry professionals, businesses</a:t>
            </a:r>
          </a:p>
          <a:p>
            <a:pPr lvl="1"/>
            <a:r>
              <a:rPr lang="en-US" dirty="0"/>
              <a:t>Summarize research papers, google reviews, book passages</a:t>
            </a:r>
          </a:p>
          <a:p>
            <a:r>
              <a:rPr lang="en-US" dirty="0"/>
              <a:t>Challenge: Summarize while maintaining original meaning and coherence</a:t>
            </a:r>
          </a:p>
          <a:p>
            <a:r>
              <a:rPr lang="en-US" dirty="0"/>
              <a:t>Dataset used: HuggingFace’s CNN/</a:t>
            </a:r>
            <a:r>
              <a:rPr lang="en-US" dirty="0" err="1"/>
              <a:t>Dailymail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4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F6044-32AB-E123-3F8A-98F8F893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Extractive vs Abstractive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73FF3-778E-40B8-6C14-6DBA762FA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Extraction selects existing key words of the text document</a:t>
            </a:r>
          </a:p>
          <a:p>
            <a:pPr lvl="1"/>
            <a:r>
              <a:rPr lang="en-US" dirty="0"/>
              <a:t>Word-Frequency models, TF-IDF</a:t>
            </a:r>
          </a:p>
          <a:p>
            <a:r>
              <a:rPr lang="en-US" dirty="0"/>
              <a:t>Abstraction generates words that summarizes the original document </a:t>
            </a:r>
          </a:p>
          <a:p>
            <a:pPr lvl="1"/>
            <a:r>
              <a:rPr lang="en-US" dirty="0"/>
              <a:t>Transformers</a:t>
            </a:r>
          </a:p>
        </p:txBody>
      </p:sp>
      <p:pic>
        <p:nvPicPr>
          <p:cNvPr id="4" name="Picture 2" descr="4 Powerful Long Text Summarization Methods With Real Examples | Width.ai">
            <a:extLst>
              <a:ext uri="{FF2B5EF4-FFF2-40B4-BE49-F238E27FC236}">
                <a16:creationId xmlns:a16="http://schemas.microsoft.com/office/drawing/2014/main" id="{E884786B-3C8D-D320-1588-26D47CAA7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612" y="4427883"/>
            <a:ext cx="5422776" cy="223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72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5911-D8AA-B77C-0FA7-537B8C63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Extractive Method – Word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54E61-58D0-6DB9-FBCE-8CD06FF68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Data Preprocessing</a:t>
            </a:r>
          </a:p>
          <a:p>
            <a:pPr lvl="1"/>
            <a:r>
              <a:rPr lang="en-US" dirty="0"/>
              <a:t>Removed punctuation, numbers, and special characters</a:t>
            </a:r>
          </a:p>
          <a:p>
            <a:pPr lvl="1"/>
            <a:r>
              <a:rPr lang="en-US" dirty="0"/>
              <a:t>Replaced contractions, lowercased strings, removed stopwords</a:t>
            </a:r>
          </a:p>
          <a:p>
            <a:pPr lvl="1"/>
            <a:r>
              <a:rPr lang="en-US" dirty="0"/>
              <a:t>Tokenized sentences using </a:t>
            </a:r>
            <a:r>
              <a:rPr lang="en-US" dirty="0" err="1"/>
              <a:t>nltk</a:t>
            </a:r>
            <a:endParaRPr lang="en-US" dirty="0"/>
          </a:p>
          <a:p>
            <a:r>
              <a:rPr lang="en-US" dirty="0"/>
              <a:t>Calculated weighted frequencies by dividing word frequencies by the max frequency</a:t>
            </a:r>
          </a:p>
          <a:p>
            <a:r>
              <a:rPr lang="en-US" dirty="0"/>
              <a:t>Using these frequencies, we iterate through the input sentences. Each input had multiple sentences</a:t>
            </a:r>
          </a:p>
          <a:p>
            <a:r>
              <a:rPr lang="en-US" dirty="0"/>
              <a:t>If sentence is greater than 2 and less than 40 words, we add the scores into a dict. The top 5 scores of each input is used to make the new sentences.</a:t>
            </a:r>
          </a:p>
          <a:p>
            <a:r>
              <a:rPr lang="en-US" dirty="0"/>
              <a:t>ROUGE1: 0.246, ROUGE2: 0.085, ROUGEL: 0.148</a:t>
            </a:r>
          </a:p>
        </p:txBody>
      </p:sp>
    </p:spTree>
    <p:extLst>
      <p:ext uri="{BB962C8B-B14F-4D97-AF65-F5344CB8AC3E}">
        <p14:creationId xmlns:p14="http://schemas.microsoft.com/office/powerpoint/2010/main" val="4157664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ransformer model as proposed by Vaswani et. al [3]. | Download Scientific  Diagram">
            <a:extLst>
              <a:ext uri="{FF2B5EF4-FFF2-40B4-BE49-F238E27FC236}">
                <a16:creationId xmlns:a16="http://schemas.microsoft.com/office/drawing/2014/main" id="{3B594849-6D91-9EC9-20B0-711DAD2B8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54" r="51080"/>
          <a:stretch/>
        </p:blipFill>
        <p:spPr bwMode="auto">
          <a:xfrm>
            <a:off x="853440" y="5302250"/>
            <a:ext cx="1438910" cy="112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ransformer model as proposed by Vaswani et. al [3]. | Download Scientific  Diagram">
            <a:extLst>
              <a:ext uri="{FF2B5EF4-FFF2-40B4-BE49-F238E27FC236}">
                <a16:creationId xmlns:a16="http://schemas.microsoft.com/office/drawing/2014/main" id="{E7826FBD-5C7D-A6D5-0486-E366BFDD92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975"/>
          <a:stretch/>
        </p:blipFill>
        <p:spPr bwMode="auto">
          <a:xfrm>
            <a:off x="2292350" y="2193284"/>
            <a:ext cx="1500807" cy="423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016FB2-B70D-3F9F-7F46-D5E2DC536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5670138" cy="730026"/>
          </a:xfrm>
        </p:spPr>
        <p:txBody>
          <a:bodyPr/>
          <a:lstStyle/>
          <a:p>
            <a:r>
              <a:rPr lang="en-US" dirty="0"/>
              <a:t>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6ECE6-E394-D17F-D7A2-BAAD3F992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9160" y="2478024"/>
            <a:ext cx="6574536" cy="3694176"/>
          </a:xfrm>
        </p:spPr>
        <p:txBody>
          <a:bodyPr/>
          <a:lstStyle/>
          <a:p>
            <a:r>
              <a:rPr lang="en-US" dirty="0"/>
              <a:t>Two sequences to give into the encoder:</a:t>
            </a:r>
          </a:p>
          <a:p>
            <a:pPr lvl="1"/>
            <a:r>
              <a:rPr lang="en-US" dirty="0"/>
              <a:t>Input Embeddings</a:t>
            </a:r>
          </a:p>
          <a:p>
            <a:pPr lvl="2"/>
            <a:r>
              <a:rPr lang="en-US" dirty="0"/>
              <a:t>Numerical representation of text (vectors)</a:t>
            </a:r>
          </a:p>
          <a:p>
            <a:pPr lvl="1"/>
            <a:r>
              <a:rPr lang="en-US" dirty="0"/>
              <a:t>Positional Embeddings </a:t>
            </a:r>
          </a:p>
          <a:p>
            <a:pPr lvl="2"/>
            <a:r>
              <a:rPr lang="en-US" dirty="0"/>
              <a:t>Helps with word positioning in a coherent sentence</a:t>
            </a:r>
          </a:p>
          <a:p>
            <a:pPr lvl="2"/>
            <a:r>
              <a:rPr lang="en-US" dirty="0"/>
              <a:t>“I like tea” vs “tea I like”</a:t>
            </a:r>
          </a:p>
        </p:txBody>
      </p:sp>
      <p:pic>
        <p:nvPicPr>
          <p:cNvPr id="2050" name="Picture 2" descr="Transformer model as proposed by Vaswani et. al [3]. | Download Scientific  Diagram">
            <a:extLst>
              <a:ext uri="{FF2B5EF4-FFF2-40B4-BE49-F238E27FC236}">
                <a16:creationId xmlns:a16="http://schemas.microsoft.com/office/drawing/2014/main" id="{A63EC56E-E2F1-1820-E8FF-467220ED69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r="51080" b="26646"/>
          <a:stretch/>
        </p:blipFill>
        <p:spPr bwMode="auto">
          <a:xfrm>
            <a:off x="853440" y="2193284"/>
            <a:ext cx="1438910" cy="310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ositional Embeddings. Transformer has already become one of… | by CHEN TSU  PEI | NLP-trend-and-review-en | Medium">
            <a:extLst>
              <a:ext uri="{FF2B5EF4-FFF2-40B4-BE49-F238E27FC236}">
                <a16:creationId xmlns:a16="http://schemas.microsoft.com/office/drawing/2014/main" id="{0D0745CB-8FB1-C618-8A7D-1279A21A9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067" y="5191125"/>
            <a:ext cx="5284449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938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ransformer model as proposed by Vaswani et. al [3]. | Download Scientific  Diagram">
            <a:extLst>
              <a:ext uri="{FF2B5EF4-FFF2-40B4-BE49-F238E27FC236}">
                <a16:creationId xmlns:a16="http://schemas.microsoft.com/office/drawing/2014/main" id="{3B594849-6D91-9EC9-20B0-711DAD2B8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354" r="51080"/>
          <a:stretch/>
        </p:blipFill>
        <p:spPr bwMode="auto">
          <a:xfrm>
            <a:off x="853440" y="5302250"/>
            <a:ext cx="1438910" cy="112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ransformer model as proposed by Vaswani et. al [3]. | Download Scientific  Diagram">
            <a:extLst>
              <a:ext uri="{FF2B5EF4-FFF2-40B4-BE49-F238E27FC236}">
                <a16:creationId xmlns:a16="http://schemas.microsoft.com/office/drawing/2014/main" id="{E7826FBD-5C7D-A6D5-0486-E366BFDD92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975"/>
          <a:stretch/>
        </p:blipFill>
        <p:spPr bwMode="auto">
          <a:xfrm>
            <a:off x="2292350" y="2193284"/>
            <a:ext cx="1500807" cy="423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016FB2-B70D-3F9F-7F46-D5E2DC536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5670138" cy="730026"/>
          </a:xfrm>
        </p:spPr>
        <p:txBody>
          <a:bodyPr/>
          <a:lstStyle/>
          <a:p>
            <a:r>
              <a:rPr lang="en-US" dirty="0"/>
              <a:t>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6ECE6-E394-D17F-D7A2-BAAD3F992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9160" y="2478024"/>
            <a:ext cx="6574536" cy="36941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Encoder blocks takes the input and applies multi-head self-attention to it, where each head can focus on a specific aspect of the input</a:t>
            </a:r>
          </a:p>
          <a:p>
            <a:r>
              <a:rPr lang="en-US" dirty="0"/>
              <a:t>Uses Query, Keys, Values to calculate attention scores</a:t>
            </a:r>
          </a:p>
          <a:p>
            <a:r>
              <a:rPr lang="en-US" dirty="0"/>
              <a:t>The result is passed to the Feed-Forward layer that is known to be where most of the memorization occurs</a:t>
            </a:r>
          </a:p>
        </p:txBody>
      </p:sp>
      <p:pic>
        <p:nvPicPr>
          <p:cNvPr id="2050" name="Picture 2" descr="Transformer model as proposed by Vaswani et. al [3]. | Download Scientific  Diagram">
            <a:extLst>
              <a:ext uri="{FF2B5EF4-FFF2-40B4-BE49-F238E27FC236}">
                <a16:creationId xmlns:a16="http://schemas.microsoft.com/office/drawing/2014/main" id="{A63EC56E-E2F1-1820-E8FF-467220ED69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1080" b="26646"/>
          <a:stretch/>
        </p:blipFill>
        <p:spPr bwMode="auto">
          <a:xfrm>
            <a:off x="853440" y="2193284"/>
            <a:ext cx="1438910" cy="310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239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ransformer model as proposed by Vaswani et. al [3]. | Download Scientific  Diagram">
            <a:extLst>
              <a:ext uri="{FF2B5EF4-FFF2-40B4-BE49-F238E27FC236}">
                <a16:creationId xmlns:a16="http://schemas.microsoft.com/office/drawing/2014/main" id="{3B594849-6D91-9EC9-20B0-711DAD2B8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354" r="51080"/>
          <a:stretch/>
        </p:blipFill>
        <p:spPr bwMode="auto">
          <a:xfrm>
            <a:off x="853440" y="5302250"/>
            <a:ext cx="1438910" cy="112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ransformer model as proposed by Vaswani et. al [3]. | Download Scientific  Diagram">
            <a:extLst>
              <a:ext uri="{FF2B5EF4-FFF2-40B4-BE49-F238E27FC236}">
                <a16:creationId xmlns:a16="http://schemas.microsoft.com/office/drawing/2014/main" id="{E7826FBD-5C7D-A6D5-0486-E366BFDD92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75"/>
          <a:stretch/>
        </p:blipFill>
        <p:spPr bwMode="auto">
          <a:xfrm>
            <a:off x="2292350" y="2193284"/>
            <a:ext cx="1500807" cy="423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016FB2-B70D-3F9F-7F46-D5E2DC536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5670138" cy="730026"/>
          </a:xfrm>
        </p:spPr>
        <p:txBody>
          <a:bodyPr/>
          <a:lstStyle/>
          <a:p>
            <a:r>
              <a:rPr lang="en-US" dirty="0"/>
              <a:t>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6ECE6-E394-D17F-D7A2-BAAD3F992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9160" y="2478024"/>
            <a:ext cx="6574536" cy="3694176"/>
          </a:xfrm>
        </p:spPr>
        <p:txBody>
          <a:bodyPr/>
          <a:lstStyle/>
          <a:p>
            <a:r>
              <a:rPr lang="en-US" dirty="0"/>
              <a:t>Decoder Blocks receives information from the encoder, known as Cross Attention. </a:t>
            </a:r>
          </a:p>
          <a:p>
            <a:r>
              <a:rPr lang="en-US" dirty="0"/>
              <a:t>Decoders converts encodings back into probabilities and produces a sentence output</a:t>
            </a:r>
          </a:p>
          <a:p>
            <a:r>
              <a:rPr lang="en-US" dirty="0"/>
              <a:t>Can think of Decoder similar to Encoder when it sends outputs through Masked-MHA</a:t>
            </a:r>
          </a:p>
          <a:p>
            <a:endParaRPr lang="en-US" dirty="0"/>
          </a:p>
        </p:txBody>
      </p:sp>
      <p:pic>
        <p:nvPicPr>
          <p:cNvPr id="2050" name="Picture 2" descr="Transformer model as proposed by Vaswani et. al [3]. | Download Scientific  Diagram">
            <a:extLst>
              <a:ext uri="{FF2B5EF4-FFF2-40B4-BE49-F238E27FC236}">
                <a16:creationId xmlns:a16="http://schemas.microsoft.com/office/drawing/2014/main" id="{A63EC56E-E2F1-1820-E8FF-467220ED69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r="51080" b="26646"/>
          <a:stretch/>
        </p:blipFill>
        <p:spPr bwMode="auto">
          <a:xfrm>
            <a:off x="853440" y="2193284"/>
            <a:ext cx="1438910" cy="310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008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9C4C-5C88-2A27-C557-53E47C022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3562E-BF10-ECFE-74BC-FB0524411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4603750"/>
            <a:ext cx="10168128" cy="17056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Originally planned to create a Transformer from scratch</a:t>
            </a:r>
          </a:p>
          <a:p>
            <a:pPr lvl="1"/>
            <a:r>
              <a:rPr lang="en-US" dirty="0"/>
              <a:t>Proved too complicated and resource-heavy</a:t>
            </a:r>
          </a:p>
          <a:p>
            <a:r>
              <a:rPr lang="en-US" dirty="0"/>
              <a:t>Out-of-memory errors reigns supreme even for fine-tuning </a:t>
            </a:r>
            <a:r>
              <a:rPr lang="en-US" dirty="0" err="1"/>
              <a:t>HuggingFace</a:t>
            </a:r>
            <a:r>
              <a:rPr lang="en-US" dirty="0"/>
              <a:t> Transformers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2C3F2F-8977-955D-9994-E4FAA79CBDAD}"/>
              </a:ext>
            </a:extLst>
          </p:cNvPr>
          <p:cNvSpPr txBox="1"/>
          <p:nvPr/>
        </p:nvSpPr>
        <p:spPr>
          <a:xfrm>
            <a:off x="3627120" y="2203093"/>
            <a:ext cx="49377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1" dirty="0"/>
              <a:t>OOM</a:t>
            </a:r>
          </a:p>
        </p:txBody>
      </p:sp>
    </p:spTree>
    <p:extLst>
      <p:ext uri="{BB962C8B-B14F-4D97-AF65-F5344CB8AC3E}">
        <p14:creationId xmlns:p14="http://schemas.microsoft.com/office/powerpoint/2010/main" val="326255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DEE3-AEBA-459C-1375-8EDC965A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7170" name="Picture 2" descr="Lambda Raises $44M to Build the World's Best Cloud for Training AI">
            <a:extLst>
              <a:ext uri="{FF2B5EF4-FFF2-40B4-BE49-F238E27FC236}">
                <a16:creationId xmlns:a16="http://schemas.microsoft.com/office/drawing/2014/main" id="{DA84D62D-FB16-1E4D-44CB-32F5C87D7D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345" y="2077244"/>
            <a:ext cx="6567310" cy="369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B7E0BA-005C-CE5F-D5A5-128CBE4A7C06}"/>
              </a:ext>
            </a:extLst>
          </p:cNvPr>
          <p:cNvSpPr txBox="1"/>
          <p:nvPr/>
        </p:nvSpPr>
        <p:spPr>
          <a:xfrm>
            <a:off x="3512820" y="5586690"/>
            <a:ext cx="516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Rented A10 24 GB GPU through </a:t>
            </a:r>
            <a:r>
              <a:rPr lang="en-US" dirty="0" err="1"/>
              <a:t>LambdaLabs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888591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734</Words>
  <Application>Microsoft Office PowerPoint</Application>
  <PresentationFormat>Widescreen</PresentationFormat>
  <Paragraphs>136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Neue Haas Grotesk Text Pro</vt:lpstr>
      <vt:lpstr>AccentBoxVTI</vt:lpstr>
      <vt:lpstr>Transformers for Summarization</vt:lpstr>
      <vt:lpstr>Background</vt:lpstr>
      <vt:lpstr>Extractive vs Abstractive</vt:lpstr>
      <vt:lpstr>Extractive Method – Word Frequency</vt:lpstr>
      <vt:lpstr>Transformers</vt:lpstr>
      <vt:lpstr>Transformers</vt:lpstr>
      <vt:lpstr>Transformers</vt:lpstr>
      <vt:lpstr>Challenges</vt:lpstr>
      <vt:lpstr>Solution</vt:lpstr>
      <vt:lpstr>Abstractive Methods</vt:lpstr>
      <vt:lpstr>Results</vt:lpstr>
      <vt:lpstr>Example Outputs</vt:lpstr>
      <vt:lpstr>Summary and Next Steps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Gurpreet Singh</dc:creator>
  <cp:lastModifiedBy>Gurpreet Singh</cp:lastModifiedBy>
  <cp:revision>7</cp:revision>
  <dcterms:created xsi:type="dcterms:W3CDTF">2023-12-11T00:33:18Z</dcterms:created>
  <dcterms:modified xsi:type="dcterms:W3CDTF">2023-12-11T17:25:21Z</dcterms:modified>
</cp:coreProperties>
</file>