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2" r:id="rId10"/>
    <p:sldId id="265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3424"/>
    <a:srgbClr val="E2E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0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7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5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7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8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0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6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9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5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5/1/2023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34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79" r:id="rId2"/>
    <p:sldLayoutId id="2147483878" r:id="rId3"/>
    <p:sldLayoutId id="2147483877" r:id="rId4"/>
    <p:sldLayoutId id="2147483876" r:id="rId5"/>
    <p:sldLayoutId id="2147483875" r:id="rId6"/>
    <p:sldLayoutId id="2147483874" r:id="rId7"/>
    <p:sldLayoutId id="2147483873" r:id="rId8"/>
    <p:sldLayoutId id="2147483872" r:id="rId9"/>
    <p:sldLayoutId id="2147483871" r:id="rId10"/>
    <p:sldLayoutId id="21474838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pranavraikokte/covid19-image-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6" name="Picture 3" descr="A web of dots connected">
            <a:extLst>
              <a:ext uri="{FF2B5EF4-FFF2-40B4-BE49-F238E27FC236}">
                <a16:creationId xmlns:a16="http://schemas.microsoft.com/office/drawing/2014/main" id="{EA4AB1A5-4F31-7296-9E3D-753D9406B0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0464" r="1" b="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58BAC8-DEDB-A1AF-D5D9-FBB7571AB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Applying ResNet34 &amp; 50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On </a:t>
            </a:r>
            <a:r>
              <a:rPr lang="en-US" dirty="0">
                <a:solidFill>
                  <a:srgbClr val="FFFFFF"/>
                </a:solidFill>
              </a:rPr>
              <a:t>Covid19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33AAD-A344-D78F-F0FE-5869B5101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Presented by: Gurpreet Singh</a:t>
            </a:r>
          </a:p>
        </p:txBody>
      </p:sp>
    </p:spTree>
    <p:extLst>
      <p:ext uri="{BB962C8B-B14F-4D97-AF65-F5344CB8AC3E}">
        <p14:creationId xmlns:p14="http://schemas.microsoft.com/office/powerpoint/2010/main" val="3347815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7EDF11-64D2-84F4-6EA0-85C564D8C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664" y="2706561"/>
            <a:ext cx="8126672" cy="14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62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F315F-BED5-33F9-1182-737547F0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AD3D5-9443-EB30-E5BF-1376E3151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10764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Overfitting due to the low number of samples, minimal data augmentation, and complexity of </a:t>
            </a:r>
            <a:r>
              <a:rPr lang="en-US" dirty="0" err="1"/>
              <a:t>ResNet</a:t>
            </a:r>
            <a:endParaRPr lang="en-US" dirty="0"/>
          </a:p>
          <a:p>
            <a:r>
              <a:rPr lang="en-US" dirty="0"/>
              <a:t>Training accuracy &gt; 90%, but Testing accuracy limited to &lt; 50%</a:t>
            </a:r>
          </a:p>
          <a:p>
            <a:r>
              <a:rPr lang="en-US" dirty="0"/>
              <a:t>Final prediction only predicts 1-2 classes for all implementations done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38E2D-6500-F662-251F-A7E3A5E4D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3294889"/>
            <a:ext cx="5529474" cy="2880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034081-0C4B-9C0A-4BC9-D38415B3C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773" y="3294889"/>
            <a:ext cx="5525271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00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E2A3-8046-8F5F-E774-BFC351FE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D3DBF-F8E4-F62E-215C-032B32688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Dwivedi, P. (2019, January 4). </a:t>
            </a:r>
            <a:r>
              <a:rPr lang="en-US" i="1" dirty="0">
                <a:effectLst/>
              </a:rPr>
              <a:t>Deep-learning/</a:t>
            </a:r>
            <a:r>
              <a:rPr lang="en-US" i="1" dirty="0" err="1">
                <a:effectLst/>
              </a:rPr>
              <a:t>residual_networks_yourself.ipynb</a:t>
            </a:r>
            <a:r>
              <a:rPr lang="en-US" i="1" dirty="0">
                <a:effectLst/>
              </a:rPr>
              <a:t> at master · Priya-Dwivedi/deep-learning</a:t>
            </a:r>
            <a:r>
              <a:rPr lang="en-US" dirty="0">
                <a:effectLst/>
              </a:rPr>
              <a:t>. GitHub. Retrieved May 1, 2023, from https://github.com/priya-dwivedi/Deep-Learning/blob/master/resnet_keras/Residual_Networks_yourself.ipynb </a:t>
            </a:r>
          </a:p>
          <a:p>
            <a:r>
              <a:rPr lang="en-US" dirty="0">
                <a:effectLst/>
              </a:rPr>
              <a:t>He, K., Zhang, X., Ren, S., &amp; Sun, J. (2016). Deep residual learning for image recognition. </a:t>
            </a:r>
            <a:r>
              <a:rPr lang="en-US" i="1" dirty="0">
                <a:effectLst/>
              </a:rPr>
              <a:t>2016 IEEE Conference on Computer Vision and Pattern Recognition (CVPR)</a:t>
            </a:r>
            <a:r>
              <a:rPr lang="en-US" dirty="0">
                <a:effectLst/>
              </a:rPr>
              <a:t>. https://doi.org/10.1109/cvpr.2016.90 </a:t>
            </a:r>
          </a:p>
          <a:p>
            <a:r>
              <a:rPr lang="en-US" dirty="0" err="1">
                <a:effectLst/>
              </a:rPr>
              <a:t>Raikote</a:t>
            </a:r>
            <a:r>
              <a:rPr lang="en-US" dirty="0">
                <a:effectLst/>
              </a:rPr>
              <a:t>, P. (2020, April 29). </a:t>
            </a:r>
            <a:r>
              <a:rPr lang="en-US" i="1" dirty="0">
                <a:effectLst/>
              </a:rPr>
              <a:t>Covid-19 image dataset</a:t>
            </a:r>
            <a:r>
              <a:rPr lang="en-US" dirty="0">
                <a:effectLst/>
              </a:rPr>
              <a:t>. Kaggle. Retrieved May 1, 2023, from https://www.kaggle.com/datasets/pranavraikokte/covid19-image-dataset?select=Covid19-dataset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C225-232E-9CA7-3540-946C7660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Dataset: Covid-19 Image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9A19-D484-DF9B-7C38-071AC362F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parajita" panose="020B0502040204020203" pitchFamily="18" charset="0"/>
              </a:rPr>
              <a:t>Source: </a:t>
            </a:r>
            <a:r>
              <a:rPr lang="en-US" dirty="0">
                <a:cs typeface="Aparajita" panose="020B0502040204020203" pitchFamily="18" charset="0"/>
                <a:hlinkClick r:id="rId2"/>
              </a:rPr>
              <a:t>Kaggle</a:t>
            </a:r>
            <a:endParaRPr lang="en-US" dirty="0">
              <a:cs typeface="Aparajita" panose="020B0502040204020203" pitchFamily="18" charset="0"/>
            </a:endParaRPr>
          </a:p>
          <a:p>
            <a:r>
              <a:rPr lang="en-US" dirty="0">
                <a:cs typeface="Aparajita" panose="020B0502040204020203" pitchFamily="18" charset="0"/>
              </a:rPr>
              <a:t>Test and Train directory that contains chest X-Ray pictures</a:t>
            </a:r>
          </a:p>
          <a:p>
            <a:r>
              <a:rPr lang="en-US" dirty="0">
                <a:cs typeface="Aparajita" panose="020B0502040204020203" pitchFamily="18" charset="0"/>
              </a:rPr>
              <a:t>3 Categories: Normal, Covid, Viral Pneumonia</a:t>
            </a:r>
          </a:p>
          <a:p>
            <a:r>
              <a:rPr lang="en-US" dirty="0">
                <a:cs typeface="Aparajita" panose="020B0502040204020203" pitchFamily="18" charset="0"/>
              </a:rPr>
              <a:t>Train: { ‘Covid’ : 111, ‘Normal’ : 70, ‘Viral Pneumonia’: 70 } </a:t>
            </a:r>
          </a:p>
          <a:p>
            <a:r>
              <a:rPr lang="en-US" dirty="0">
                <a:cs typeface="Aparajita" panose="020B0502040204020203" pitchFamily="18" charset="0"/>
              </a:rPr>
              <a:t>Test: { ‘Covid’ : 26, ‘Normal’ : 20, ‘Viral Pneumonia’: 20 }</a:t>
            </a:r>
          </a:p>
          <a:p>
            <a:r>
              <a:rPr lang="en-US" dirty="0">
                <a:cs typeface="Aparajita" panose="020B0502040204020203" pitchFamily="18" charset="0"/>
              </a:rPr>
              <a:t>Concern: </a:t>
            </a:r>
            <a:r>
              <a:rPr lang="en-US" b="1" dirty="0">
                <a:cs typeface="Aparajita" panose="020B0502040204020203" pitchFamily="18" charset="0"/>
              </a:rPr>
              <a:t>Not enough data</a:t>
            </a:r>
          </a:p>
          <a:p>
            <a:pPr lvl="1"/>
            <a:r>
              <a:rPr lang="en-US" dirty="0">
                <a:cs typeface="Aparajita" panose="020B0502040204020203" pitchFamily="18" charset="0"/>
              </a:rPr>
              <a:t>Overfitting or poor results</a:t>
            </a:r>
          </a:p>
        </p:txBody>
      </p:sp>
      <p:pic>
        <p:nvPicPr>
          <p:cNvPr id="5" name="Picture 4" descr="X-ray of a person's chest&#10;&#10;Description automatically generated with medium confidence">
            <a:extLst>
              <a:ext uri="{FF2B5EF4-FFF2-40B4-BE49-F238E27FC236}">
                <a16:creationId xmlns:a16="http://schemas.microsoft.com/office/drawing/2014/main" id="{03B5D7F8-A062-CBE2-2FA0-F79F3576E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824" y="1825625"/>
            <a:ext cx="3503429" cy="314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17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4C5B-DE8C-AA02-7DA4-32EA17E3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8F50-B434-ADBF-1FAC-28F3ACF9D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Iteration # 1:</a:t>
            </a:r>
          </a:p>
          <a:p>
            <a:r>
              <a:rPr lang="en-US" dirty="0"/>
              <a:t>Image sizes vary, resized to (224, 224)</a:t>
            </a:r>
          </a:p>
          <a:p>
            <a:r>
              <a:rPr lang="en-US" dirty="0"/>
              <a:t>Appended training and testing data to respective arrays along with its classes</a:t>
            </a:r>
          </a:p>
          <a:p>
            <a:r>
              <a:rPr lang="en-US" dirty="0"/>
              <a:t>Shuffled data</a:t>
            </a:r>
          </a:p>
          <a:p>
            <a:r>
              <a:rPr lang="en-US" dirty="0"/>
              <a:t>Divided datapoints by 255</a:t>
            </a:r>
          </a:p>
          <a:p>
            <a:r>
              <a:rPr lang="en-US" dirty="0"/>
              <a:t>Transformed classes using one-hot-encoding</a:t>
            </a:r>
          </a:p>
          <a:p>
            <a:pPr marL="0" indent="0">
              <a:buNone/>
            </a:pPr>
            <a:r>
              <a:rPr lang="en-US" dirty="0"/>
              <a:t>Iteration #2: </a:t>
            </a:r>
          </a:p>
          <a:p>
            <a:r>
              <a:rPr lang="en-US" dirty="0"/>
              <a:t>Did all the above using </a:t>
            </a:r>
            <a:r>
              <a:rPr lang="en-US" dirty="0" err="1"/>
              <a:t>ImageDataGenerator</a:t>
            </a:r>
            <a:endParaRPr lang="en-US" dirty="0"/>
          </a:p>
          <a:p>
            <a:r>
              <a:rPr lang="en-US" dirty="0"/>
              <a:t>Data preprocessing utility provided by </a:t>
            </a:r>
            <a:r>
              <a:rPr lang="en-US" dirty="0" err="1"/>
              <a:t>Keras</a:t>
            </a:r>
            <a:r>
              <a:rPr lang="en-US" dirty="0"/>
              <a:t> which allows for data augmentation such as image rescaling, image augmentation, shuffling, etc.</a:t>
            </a:r>
          </a:p>
          <a:p>
            <a:r>
              <a:rPr lang="en-US" dirty="0"/>
              <a:t>Note: </a:t>
            </a:r>
            <a:r>
              <a:rPr lang="en-US" dirty="0" err="1"/>
              <a:t>Jupyter</a:t>
            </a:r>
            <a:r>
              <a:rPr lang="en-US" dirty="0"/>
              <a:t> notebook crashed with more augmentations</a:t>
            </a:r>
          </a:p>
        </p:txBody>
      </p:sp>
    </p:spTree>
    <p:extLst>
      <p:ext uri="{BB962C8B-B14F-4D97-AF65-F5344CB8AC3E}">
        <p14:creationId xmlns:p14="http://schemas.microsoft.com/office/powerpoint/2010/main" val="87889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BB9F-7564-35FB-8711-5C66FBC3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r>
              <a:rPr lang="en-US" dirty="0"/>
              <a:t>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02026-75B6-FEDF-BE58-5FC73A3A4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628335"/>
            <a:ext cx="3827891" cy="35367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200" dirty="0"/>
              <a:t>“Deep Residual Learning for Image Recognition” by He et al.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08DEF8-8A85-E604-26C1-4B2459F1C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1690688"/>
            <a:ext cx="3695369" cy="19376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091E12-0F90-57AA-D8F0-CA18F789FAED}"/>
              </a:ext>
            </a:extLst>
          </p:cNvPr>
          <p:cNvSpPr txBox="1"/>
          <p:nvPr/>
        </p:nvSpPr>
        <p:spPr>
          <a:xfrm>
            <a:off x="4979330" y="1690688"/>
            <a:ext cx="59513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413424"/>
                </a:solidFill>
                <a:latin typeface="Calibri"/>
              </a:rPr>
              <a:t>ResNet</a:t>
            </a:r>
            <a:r>
              <a:rPr lang="en-US" sz="2000" dirty="0">
                <a:solidFill>
                  <a:srgbClr val="413424"/>
                </a:solidFill>
                <a:latin typeface="Calibri"/>
              </a:rPr>
              <a:t> allows us to train extremely deep neural networks without the vanishing gradient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413424"/>
                </a:solidFill>
                <a:latin typeface="Calibri"/>
              </a:rPr>
              <a:t>ResNet</a:t>
            </a:r>
            <a:r>
              <a:rPr lang="en-US" sz="2000" dirty="0">
                <a:solidFill>
                  <a:srgbClr val="413424"/>
                </a:solidFill>
                <a:latin typeface="Calibri"/>
              </a:rPr>
              <a:t> uses skip connection, which jumps over layers to relay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13424"/>
                </a:solidFill>
                <a:latin typeface="Calibri"/>
              </a:rPr>
              <a:t>This helps prevent the gradient from becoming too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13424"/>
              </a:solidFill>
              <a:latin typeface="Calibri"/>
            </a:endParaRPr>
          </a:p>
          <a:p>
            <a:r>
              <a:rPr lang="en-US" sz="2000" dirty="0">
                <a:solidFill>
                  <a:srgbClr val="413424"/>
                </a:solidFill>
                <a:latin typeface="Calibri"/>
              </a:rPr>
              <a:t>How it works: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13424"/>
                </a:solidFill>
                <a:latin typeface="Calibri"/>
              </a:rPr>
              <a:t>Save the initial input </a:t>
            </a:r>
            <a:r>
              <a:rPr lang="en-US" sz="2000" i="1" dirty="0">
                <a:solidFill>
                  <a:srgbClr val="413424"/>
                </a:solidFill>
                <a:latin typeface="Calibri"/>
              </a:rPr>
              <a:t>X</a:t>
            </a:r>
            <a:r>
              <a:rPr lang="en-US" sz="2000" dirty="0">
                <a:solidFill>
                  <a:srgbClr val="413424"/>
                </a:solidFill>
                <a:latin typeface="Calibri"/>
              </a:rPr>
              <a:t> in variable </a:t>
            </a:r>
            <a:r>
              <a:rPr lang="en-US" sz="2000" i="1" dirty="0" err="1">
                <a:solidFill>
                  <a:srgbClr val="413424"/>
                </a:solidFill>
                <a:latin typeface="Calibri"/>
              </a:rPr>
              <a:t>X_skip</a:t>
            </a:r>
            <a:endParaRPr lang="en-US" sz="2000" i="1" dirty="0">
              <a:solidFill>
                <a:srgbClr val="413424"/>
              </a:solidFill>
              <a:latin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13424"/>
                </a:solidFill>
                <a:latin typeface="Calibri"/>
              </a:rPr>
              <a:t>Apply convolutions to </a:t>
            </a:r>
            <a:r>
              <a:rPr lang="en-US" sz="2000" i="1" dirty="0">
                <a:solidFill>
                  <a:srgbClr val="413424"/>
                </a:solidFill>
                <a:latin typeface="Calibri"/>
              </a:rPr>
              <a:t>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13424"/>
                </a:solidFill>
                <a:latin typeface="Calibri"/>
              </a:rPr>
              <a:t>Add the outputs of convoluted </a:t>
            </a:r>
            <a:r>
              <a:rPr lang="en-US" sz="2000" i="1" dirty="0">
                <a:solidFill>
                  <a:srgbClr val="413424"/>
                </a:solidFill>
                <a:latin typeface="Calibri"/>
              </a:rPr>
              <a:t>X</a:t>
            </a:r>
            <a:r>
              <a:rPr lang="en-US" sz="2000" dirty="0">
                <a:solidFill>
                  <a:srgbClr val="413424"/>
                </a:solidFill>
                <a:latin typeface="Calibri"/>
              </a:rPr>
              <a:t> and original </a:t>
            </a:r>
            <a:r>
              <a:rPr lang="en-US" sz="2000" i="1" dirty="0" err="1">
                <a:solidFill>
                  <a:srgbClr val="413424"/>
                </a:solidFill>
                <a:latin typeface="Calibri"/>
              </a:rPr>
              <a:t>X_skip</a:t>
            </a:r>
            <a:r>
              <a:rPr lang="en-US" sz="2000" i="1" dirty="0">
                <a:solidFill>
                  <a:srgbClr val="413424"/>
                </a:solidFill>
                <a:latin typeface="Calibri"/>
              </a:rPr>
              <a:t> </a:t>
            </a:r>
            <a:r>
              <a:rPr lang="en-US" sz="2000" dirty="0">
                <a:solidFill>
                  <a:srgbClr val="413424"/>
                </a:solidFill>
                <a:latin typeface="Calibri"/>
              </a:rPr>
              <a:t>together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13424"/>
                </a:solidFill>
                <a:latin typeface="Calibri"/>
              </a:rPr>
              <a:t>This uses the outputs from before convolution and after convolution to prevent loss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409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762BA6-11F9-9F08-BB3E-32CA7A11F2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376"/>
          <a:stretch/>
        </p:blipFill>
        <p:spPr>
          <a:xfrm>
            <a:off x="985630" y="364434"/>
            <a:ext cx="947244" cy="58243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267A15-8502-5EDC-1CCB-3AA9686664BB}"/>
              </a:ext>
            </a:extLst>
          </p:cNvPr>
          <p:cNvSpPr txBox="1"/>
          <p:nvPr/>
        </p:nvSpPr>
        <p:spPr>
          <a:xfrm>
            <a:off x="2538663" y="581732"/>
            <a:ext cx="86206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13424"/>
                </a:solidFill>
                <a:latin typeface="Calibri"/>
              </a:rPr>
              <a:t>Shortcut connections can only be used when input and output dimensions are the same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13424"/>
                </a:solidFill>
                <a:latin typeface="Calibri"/>
              </a:rPr>
              <a:t>When the dimensions increase (look at dotted lines), there are two options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413424"/>
                </a:solidFill>
              </a:rPr>
              <a:t>Add zero padding to increase the dimensions (stride = 2)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413424"/>
                </a:solidFill>
              </a:rPr>
              <a:t>Skip connection uses 1x1 convolution to project the input to the same dimensions as the output (stride = 2)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2000" dirty="0">
                <a:solidFill>
                  <a:srgbClr val="413424"/>
                </a:solidFill>
              </a:rPr>
              <a:t>Ex: Go from 16x16x64 filter to 8x8x128. </a:t>
            </a:r>
            <a:r>
              <a:rPr lang="en-US" sz="2000" dirty="0" err="1">
                <a:solidFill>
                  <a:srgbClr val="413424"/>
                </a:solidFill>
              </a:rPr>
              <a:t>ResNet</a:t>
            </a:r>
            <a:r>
              <a:rPr lang="en-US" sz="2000" dirty="0">
                <a:solidFill>
                  <a:srgbClr val="413424"/>
                </a:solidFill>
              </a:rPr>
              <a:t> will apply a 1x1x128 (or apply 128 sets of 1x1 filters) to the </a:t>
            </a:r>
            <a:r>
              <a:rPr lang="en-US" sz="2000" dirty="0" err="1">
                <a:solidFill>
                  <a:srgbClr val="413424"/>
                </a:solidFill>
              </a:rPr>
              <a:t>x_skip</a:t>
            </a:r>
            <a:r>
              <a:rPr lang="en-US" sz="2000" dirty="0">
                <a:solidFill>
                  <a:srgbClr val="413424"/>
                </a:solidFill>
              </a:rPr>
              <a:t> to match the dimensions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2000" dirty="0">
                <a:solidFill>
                  <a:srgbClr val="413424"/>
                </a:solidFill>
              </a:rPr>
              <a:t>Stride of 2 skips every other pixel, giving </a:t>
            </a:r>
            <a:r>
              <a:rPr lang="en-US" sz="2000" dirty="0" err="1">
                <a:solidFill>
                  <a:srgbClr val="413424"/>
                </a:solidFill>
              </a:rPr>
              <a:t>downsampled</a:t>
            </a:r>
            <a:r>
              <a:rPr lang="en-US" sz="2000" dirty="0">
                <a:solidFill>
                  <a:srgbClr val="413424"/>
                </a:solidFill>
              </a:rPr>
              <a:t> height and width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9E9CB9-661F-2D91-F6B5-A6505A64B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950" y="3969130"/>
            <a:ext cx="5153744" cy="221963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A7EC9F-4767-7F6D-6BDC-97F3C3BB2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945" y="6269683"/>
            <a:ext cx="3827891" cy="35367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200" dirty="0"/>
              <a:t>“Deep Residual Learning for Image Recognition” by He et 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5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5870-1450-F391-6BF1-E0C49A4A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ResNet34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2BA4EC-06B4-F450-21F4-61ADA2F6C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910" y="2216159"/>
            <a:ext cx="4204675" cy="22233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81AFB0-04A8-BAFA-A165-D7F09E2CB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417" y="2215171"/>
            <a:ext cx="3997214" cy="2224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F861E2-FCD2-36A6-985B-CF22513B3063}"/>
              </a:ext>
            </a:extLst>
          </p:cNvPr>
          <p:cNvSpPr txBox="1"/>
          <p:nvPr/>
        </p:nvSpPr>
        <p:spPr>
          <a:xfrm>
            <a:off x="2655927" y="1815061"/>
            <a:ext cx="1663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13424"/>
                </a:solidFill>
              </a:rPr>
              <a:t>Identity Block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B80E5-6E87-CD12-E748-006022BB0738}"/>
              </a:ext>
            </a:extLst>
          </p:cNvPr>
          <p:cNvSpPr txBox="1"/>
          <p:nvPr/>
        </p:nvSpPr>
        <p:spPr>
          <a:xfrm>
            <a:off x="7436796" y="1771003"/>
            <a:ext cx="2222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13424"/>
                </a:solidFill>
              </a:rPr>
              <a:t>Convolution Block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C21184-2C4B-5F51-56F3-A03E93D0B6CE}"/>
              </a:ext>
            </a:extLst>
          </p:cNvPr>
          <p:cNvSpPr txBox="1"/>
          <p:nvPr/>
        </p:nvSpPr>
        <p:spPr>
          <a:xfrm>
            <a:off x="2252870" y="4740354"/>
            <a:ext cx="7991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13424"/>
                </a:solidFill>
              </a:rPr>
              <a:t>The main difference between both blocks is that the convolution block is used to resize the input into a different dimension so that the addition back to the main path is possible</a:t>
            </a:r>
          </a:p>
        </p:txBody>
      </p:sp>
    </p:spTree>
    <p:extLst>
      <p:ext uri="{BB962C8B-B14F-4D97-AF65-F5344CB8AC3E}">
        <p14:creationId xmlns:p14="http://schemas.microsoft.com/office/powerpoint/2010/main" val="36002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5870-1450-F391-6BF1-E0C49A4A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ResNet34 Implementation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918846-D8DF-3BD9-9ADF-5AE17A35E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86" y="1684305"/>
            <a:ext cx="4515432" cy="46489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A7395B-38BD-C594-5CF0-CA8EB1C53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643337" cy="243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94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EC17D0-AA69-4FC9-016F-047CD7A75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580" y="2280950"/>
            <a:ext cx="4108017" cy="2814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FF956F-07E7-0479-430C-FDDF96638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405" y="2280950"/>
            <a:ext cx="4007344" cy="281451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1C3E413-4AC1-F226-41CB-F0A602431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 dirty="0"/>
              <a:t>ResNet50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29463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11CA-618A-C5A1-D2E3-2E73D472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ResNet50 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883DDD-99BD-7468-ACCC-EE371B30A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556163"/>
            <a:ext cx="5141567" cy="4890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F92723-796B-FABA-A93D-BD0E95364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785" y="1556163"/>
            <a:ext cx="5598432" cy="241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92119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739</TotalTime>
  <Words>618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Nova</vt:lpstr>
      <vt:lpstr>ConfettiVTI</vt:lpstr>
      <vt:lpstr>Applying ResNet34 &amp; 50 On Covid19 Data</vt:lpstr>
      <vt:lpstr>Dataset: Covid-19 Image Dataset</vt:lpstr>
      <vt:lpstr>Data Preprocessing</vt:lpstr>
      <vt:lpstr>ResNet Explanation</vt:lpstr>
      <vt:lpstr>PowerPoint Presentation</vt:lpstr>
      <vt:lpstr>ResNet34 Implementation</vt:lpstr>
      <vt:lpstr>ResNet34 Implementation</vt:lpstr>
      <vt:lpstr>ResNet50 Implementation</vt:lpstr>
      <vt:lpstr>ResNet50 Implementation</vt:lpstr>
      <vt:lpstr>PowerPoint Presentation</vt:lpstr>
      <vt:lpstr>Results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ResNet34 &amp; 50 Using Covid19 Data</dc:title>
  <dc:creator>Gurpreet Singh</dc:creator>
  <cp:lastModifiedBy>Gurpreet Singh</cp:lastModifiedBy>
  <cp:revision>4</cp:revision>
  <dcterms:created xsi:type="dcterms:W3CDTF">2023-05-01T04:26:16Z</dcterms:created>
  <dcterms:modified xsi:type="dcterms:W3CDTF">2023-05-02T02:38:10Z</dcterms:modified>
</cp:coreProperties>
</file>