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7" r:id="rId5"/>
    <p:sldId id="271" r:id="rId6"/>
    <p:sldId id="260" r:id="rId7"/>
    <p:sldId id="258" r:id="rId8"/>
    <p:sldId id="261" r:id="rId9"/>
    <p:sldId id="264" r:id="rId10"/>
    <p:sldId id="265" r:id="rId11"/>
    <p:sldId id="263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2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8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4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39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5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9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05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3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93A-6112-46D4-9B2F-FC174ACA05FF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AC20-B5EF-4C61-AEEA-D7DEEABC0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1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75525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smtClean="0"/>
              <a:t>Por Álvaro Pulmariño Martín</a:t>
            </a:r>
          </a:p>
          <a:p>
            <a:r>
              <a:rPr lang="es-ES" dirty="0" smtClean="0"/>
              <a:t>Otros autores (no menos importantes):</a:t>
            </a:r>
          </a:p>
          <a:p>
            <a:r>
              <a:rPr lang="es-ES" dirty="0" smtClean="0"/>
              <a:t>Elvira Álvarez - Virginia Villaplana - Eduardo Mignot - Gianmarco Segura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602884"/>
            <a:ext cx="1045554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8845" y="248147"/>
            <a:ext cx="6838327" cy="584366"/>
          </a:xfrm>
        </p:spPr>
        <p:txBody>
          <a:bodyPr>
            <a:noAutofit/>
          </a:bodyPr>
          <a:lstStyle/>
          <a:p>
            <a:r>
              <a:rPr lang="es-ES" sz="2800" dirty="0" smtClean="0"/>
              <a:t>Arquitectura de Información de BananaTube</a:t>
            </a:r>
            <a:endParaRPr lang="es-ES" sz="2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34018" y="1446797"/>
            <a:ext cx="5950424" cy="514251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98845" y="1044763"/>
            <a:ext cx="10799857" cy="579320"/>
          </a:xfrm>
        </p:spPr>
        <p:txBody>
          <a:bodyPr>
            <a:normAutofit/>
          </a:bodyPr>
          <a:lstStyle/>
          <a:p>
            <a:r>
              <a:rPr lang="es-ES" sz="1800" dirty="0" smtClean="0"/>
              <a:t>Permite de esta manera </a:t>
            </a:r>
            <a:r>
              <a:rPr lang="es-ES" sz="1800" b="1" dirty="0" smtClean="0"/>
              <a:t>visualizar</a:t>
            </a:r>
            <a:r>
              <a:rPr lang="es-ES" sz="1800" dirty="0" smtClean="0"/>
              <a:t> como están sincronizadas todas las interfaces de la web.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136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42" y="26575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ARQUITECTURA WEB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2760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title="tuktuk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288" y="1366536"/>
            <a:ext cx="9782557" cy="470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es-ES" dirty="0" smtClean="0"/>
              <a:t>ESTRUCTURA HTML</a:t>
            </a:r>
            <a:endParaRPr lang="es-ES" dirty="0"/>
          </a:p>
        </p:txBody>
      </p:sp>
      <p:sp>
        <p:nvSpPr>
          <p:cNvPr id="13" name="Cerrar llave 12"/>
          <p:cNvSpPr/>
          <p:nvPr/>
        </p:nvSpPr>
        <p:spPr>
          <a:xfrm rot="10800000">
            <a:off x="1328853" y="5833129"/>
            <a:ext cx="646771" cy="234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errar llave 13"/>
          <p:cNvSpPr/>
          <p:nvPr/>
        </p:nvSpPr>
        <p:spPr>
          <a:xfrm rot="10800000">
            <a:off x="1328850" y="1825232"/>
            <a:ext cx="646771" cy="3935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errar llave 15"/>
          <p:cNvSpPr/>
          <p:nvPr/>
        </p:nvSpPr>
        <p:spPr>
          <a:xfrm rot="10800000">
            <a:off x="1328852" y="1421112"/>
            <a:ext cx="646771" cy="329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brir llave 16"/>
          <p:cNvSpPr/>
          <p:nvPr/>
        </p:nvSpPr>
        <p:spPr>
          <a:xfrm rot="16200000">
            <a:off x="2809110" y="2950262"/>
            <a:ext cx="587103" cy="1533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347546" y="1438506"/>
            <a:ext cx="9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HEADER</a:t>
            </a:r>
            <a:endParaRPr lang="es-ES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95148" y="3481581"/>
            <a:ext cx="113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  MAIN CONTENT</a:t>
            </a:r>
            <a:endParaRPr lang="es-ES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47546" y="5761158"/>
            <a:ext cx="9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FOOTER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612007" y="4127912"/>
            <a:ext cx="9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  NAV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335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59058" y="178420"/>
            <a:ext cx="3109332" cy="6463428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 smtClean="0"/>
              <a:t>Vista de la estructura HTML a partir del código (Visual Code Studio).</a:t>
            </a:r>
          </a:p>
          <a:p>
            <a:pPr algn="just"/>
            <a:r>
              <a:rPr lang="es-ES" sz="1800" b="1" dirty="0"/>
              <a:t>F</a:t>
            </a:r>
            <a:r>
              <a:rPr lang="es-ES" sz="1800" b="1" dirty="0" smtClean="0"/>
              <a:t>igura de arriba:</a:t>
            </a:r>
            <a:endParaRPr lang="es-ES" sz="1800" b="1" dirty="0"/>
          </a:p>
          <a:p>
            <a:pPr marL="0" indent="0">
              <a:buNone/>
            </a:pPr>
            <a:r>
              <a:rPr lang="es-ES" sz="1800" dirty="0"/>
              <a:t>&lt;!</a:t>
            </a:r>
            <a:r>
              <a:rPr lang="es-ES" sz="1800" dirty="0" smtClean="0"/>
              <a:t>doctype html</a:t>
            </a:r>
            <a:r>
              <a:rPr lang="es-ES" sz="1800" dirty="0"/>
              <a:t>&gt;</a:t>
            </a:r>
          </a:p>
          <a:p>
            <a:pPr marL="0" indent="0">
              <a:buNone/>
            </a:pPr>
            <a:r>
              <a:rPr lang="es-ES" sz="1800" dirty="0"/>
              <a:t>&lt;</a:t>
            </a:r>
            <a:r>
              <a:rPr lang="es-ES" sz="1800" dirty="0" smtClean="0"/>
              <a:t>html lang=“en”&gt;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&lt;head</a:t>
            </a:r>
            <a:r>
              <a:rPr lang="es-ES" sz="1800" dirty="0" smtClean="0"/>
              <a:t>&gt;</a:t>
            </a:r>
          </a:p>
          <a:p>
            <a:pPr marL="0" indent="0">
              <a:buNone/>
            </a:pPr>
            <a:r>
              <a:rPr lang="es-ES" sz="1800" dirty="0"/>
              <a:t>&lt;meta charset="utf-8</a:t>
            </a:r>
            <a:r>
              <a:rPr lang="es-ES" sz="1800" dirty="0" smtClean="0"/>
              <a:t>"&gt;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&lt;title&gt;</a:t>
            </a:r>
            <a:r>
              <a:rPr lang="es-ES" sz="1800" i="1" dirty="0"/>
              <a:t>Prototipo de un blog</a:t>
            </a:r>
            <a:r>
              <a:rPr lang="es-ES" sz="1800" dirty="0"/>
              <a:t>&lt;/title</a:t>
            </a:r>
            <a:r>
              <a:rPr lang="es-ES" sz="1800" dirty="0" smtClean="0"/>
              <a:t>&gt;</a:t>
            </a:r>
          </a:p>
          <a:p>
            <a:pPr marL="0" indent="0">
              <a:buNone/>
            </a:pPr>
            <a:r>
              <a:rPr lang="es-ES" sz="1800" dirty="0" smtClean="0"/>
              <a:t>&lt;link </a:t>
            </a:r>
            <a:r>
              <a:rPr lang="es-ES" sz="1800" i="1" dirty="0" smtClean="0"/>
              <a:t>fichero externo</a:t>
            </a:r>
            <a:r>
              <a:rPr lang="es-ES" sz="1800" dirty="0"/>
              <a:t>&gt;</a:t>
            </a:r>
          </a:p>
          <a:p>
            <a:pPr marL="0" indent="0">
              <a:buNone/>
            </a:pPr>
            <a:r>
              <a:rPr lang="es-ES" sz="1800" dirty="0"/>
              <a:t>&lt;/head</a:t>
            </a:r>
            <a:r>
              <a:rPr lang="es-ES" sz="1800" dirty="0" smtClean="0"/>
              <a:t>&gt;</a:t>
            </a:r>
          </a:p>
          <a:p>
            <a:r>
              <a:rPr lang="es-ES" sz="1800" b="1" dirty="0"/>
              <a:t>Figura de </a:t>
            </a:r>
            <a:r>
              <a:rPr lang="es-ES" sz="1800" b="1" dirty="0" smtClean="0"/>
              <a:t>abajo (header):</a:t>
            </a:r>
            <a:endParaRPr lang="es-ES" sz="1800" b="1" dirty="0"/>
          </a:p>
          <a:p>
            <a:pPr marL="0" indent="0">
              <a:buNone/>
            </a:pPr>
            <a:r>
              <a:rPr lang="es-ES" sz="1800" dirty="0" smtClean="0"/>
              <a:t>&lt;div class=“”&gt;</a:t>
            </a:r>
          </a:p>
          <a:p>
            <a:pPr marL="0" indent="0">
              <a:buNone/>
            </a:pPr>
            <a:r>
              <a:rPr lang="es-ES" sz="1800" dirty="0" smtClean="0"/>
              <a:t>&lt;section&gt;</a:t>
            </a:r>
          </a:p>
          <a:p>
            <a:pPr marL="0" indent="0">
              <a:buNone/>
            </a:pPr>
            <a:r>
              <a:rPr lang="es-ES" sz="1800" dirty="0" smtClean="0"/>
              <a:t>&lt;input&gt;</a:t>
            </a:r>
          </a:p>
          <a:p>
            <a:pPr marL="0" indent="0">
              <a:buNone/>
            </a:pPr>
            <a:r>
              <a:rPr lang="es-ES" sz="1800" dirty="0" smtClean="0"/>
              <a:t>&lt;label&gt;</a:t>
            </a:r>
          </a:p>
          <a:p>
            <a:pPr marL="0" indent="0">
              <a:buNone/>
            </a:pPr>
            <a:r>
              <a:rPr lang="es-ES" sz="1800" dirty="0" smtClean="0"/>
              <a:t>&lt;a href=””&gt;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17" y="367991"/>
            <a:ext cx="5910146" cy="13138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17" y="1804816"/>
            <a:ext cx="6646127" cy="48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es-ES" dirty="0" smtClean="0"/>
              <a:t>MAQUETACIÓN CON CSS Y BOOTSTRAP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4" y="1621608"/>
            <a:ext cx="7224524" cy="4012447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249252"/>
            <a:ext cx="2930912" cy="5430328"/>
          </a:xfrm>
        </p:spPr>
        <p:txBody>
          <a:bodyPr>
            <a:normAutofit lnSpcReduction="10000"/>
          </a:bodyPr>
          <a:lstStyle/>
          <a:p>
            <a:endParaRPr lang="es-ES" sz="1600" b="1" dirty="0" smtClean="0"/>
          </a:p>
          <a:p>
            <a:pPr marL="0" indent="0">
              <a:buNone/>
            </a:pPr>
            <a:endParaRPr lang="es-ES" sz="1600" dirty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60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05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050" dirty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050" dirty="0" smtClean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s-ES" sz="1050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s-ES" sz="1050" dirty="0" smtClean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div</a:t>
            </a:r>
            <a:r>
              <a:rPr lang="es-ES" sz="1050" dirty="0">
                <a:solidFill>
                  <a:srgbClr val="FF0000"/>
                </a:solidFill>
              </a:rPr>
              <a:t> class</a:t>
            </a:r>
            <a:r>
              <a:rPr lang="es-ES" sz="1050" dirty="0">
                <a:solidFill>
                  <a:srgbClr val="0000CD"/>
                </a:solidFill>
              </a:rPr>
              <a:t>="container"&gt;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div</a:t>
            </a:r>
            <a:r>
              <a:rPr lang="es-ES" sz="1050" dirty="0">
                <a:solidFill>
                  <a:srgbClr val="FF0000"/>
                </a:solidFill>
              </a:rPr>
              <a:t> class</a:t>
            </a:r>
            <a:r>
              <a:rPr lang="es-ES" sz="1050" dirty="0">
                <a:solidFill>
                  <a:srgbClr val="0000CD"/>
                </a:solidFill>
              </a:rPr>
              <a:t>="row"&gt;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div</a:t>
            </a:r>
            <a:r>
              <a:rPr lang="es-ES" sz="1050" dirty="0">
                <a:solidFill>
                  <a:srgbClr val="FF0000"/>
                </a:solidFill>
              </a:rPr>
              <a:t> class</a:t>
            </a:r>
            <a:r>
              <a:rPr lang="es-ES" sz="1050" dirty="0">
                <a:solidFill>
                  <a:srgbClr val="0000CD"/>
                </a:solidFill>
              </a:rPr>
              <a:t>="col-sm-4"&gt;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  </a:t>
            </a:r>
            <a:br>
              <a:rPr lang="es-ES" sz="1050" dirty="0"/>
            </a:br>
            <a:r>
              <a:rPr lang="es-ES" sz="1050" dirty="0"/>
              <a:t>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/div</a:t>
            </a:r>
            <a:r>
              <a:rPr lang="es-ES" sz="1050" dirty="0">
                <a:solidFill>
                  <a:srgbClr val="0000CD"/>
                </a:solidFill>
              </a:rPr>
              <a:t>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div</a:t>
            </a:r>
            <a:r>
              <a:rPr lang="es-ES" sz="1050" dirty="0">
                <a:solidFill>
                  <a:srgbClr val="FF0000"/>
                </a:solidFill>
              </a:rPr>
              <a:t> class</a:t>
            </a:r>
            <a:r>
              <a:rPr lang="es-ES" sz="1050" dirty="0">
                <a:solidFill>
                  <a:srgbClr val="0000CD"/>
                </a:solidFill>
              </a:rPr>
              <a:t>="col-sm-4"&gt;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  </a:t>
            </a:r>
            <a:br>
              <a:rPr lang="es-ES" sz="1050" dirty="0"/>
            </a:br>
            <a:r>
              <a:rPr lang="es-ES" sz="1050" dirty="0"/>
              <a:t>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/div</a:t>
            </a:r>
            <a:r>
              <a:rPr lang="es-ES" sz="1050" dirty="0">
                <a:solidFill>
                  <a:srgbClr val="0000CD"/>
                </a:solidFill>
              </a:rPr>
              <a:t>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div</a:t>
            </a:r>
            <a:r>
              <a:rPr lang="es-ES" sz="1050" dirty="0">
                <a:solidFill>
                  <a:srgbClr val="FF0000"/>
                </a:solidFill>
              </a:rPr>
              <a:t> class</a:t>
            </a:r>
            <a:r>
              <a:rPr lang="es-ES" sz="1050" dirty="0">
                <a:solidFill>
                  <a:srgbClr val="0000CD"/>
                </a:solidFill>
              </a:rPr>
              <a:t>="col-sm-4"&gt;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       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/div</a:t>
            </a:r>
            <a:r>
              <a:rPr lang="es-ES" sz="1050" dirty="0">
                <a:solidFill>
                  <a:srgbClr val="0000CD"/>
                </a:solidFill>
              </a:rPr>
              <a:t>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/>
              <a:t>  </a:t>
            </a: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/div</a:t>
            </a:r>
            <a:r>
              <a:rPr lang="es-ES" sz="1050" dirty="0">
                <a:solidFill>
                  <a:srgbClr val="0000CD"/>
                </a:solidFill>
              </a:rPr>
              <a:t>&gt;</a:t>
            </a:r>
            <a:r>
              <a:rPr lang="es-ES" sz="1050" dirty="0"/>
              <a:t/>
            </a:r>
            <a:br>
              <a:rPr lang="es-ES" sz="1050" dirty="0"/>
            </a:br>
            <a:r>
              <a:rPr lang="es-ES" sz="1050" dirty="0">
                <a:solidFill>
                  <a:srgbClr val="0000CD"/>
                </a:solidFill>
              </a:rPr>
              <a:t>&lt;</a:t>
            </a:r>
            <a:r>
              <a:rPr lang="es-ES" sz="1050" dirty="0">
                <a:solidFill>
                  <a:srgbClr val="A52A2A"/>
                </a:solidFill>
              </a:rPr>
              <a:t>/div</a:t>
            </a:r>
            <a:r>
              <a:rPr lang="es-ES" sz="1050" dirty="0">
                <a:solidFill>
                  <a:srgbClr val="0000CD"/>
                </a:solidFill>
              </a:rPr>
              <a:t>&gt;</a:t>
            </a:r>
            <a:endParaRPr lang="es-ES" sz="105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3" y="1249252"/>
            <a:ext cx="1957547" cy="3270997"/>
          </a:xfrm>
          <a:prstGeom prst="rect">
            <a:avLst/>
          </a:prstGeom>
        </p:spPr>
      </p:pic>
      <p:sp>
        <p:nvSpPr>
          <p:cNvPr id="8" name="Pergamino horizontal 7"/>
          <p:cNvSpPr/>
          <p:nvPr/>
        </p:nvSpPr>
        <p:spPr>
          <a:xfrm>
            <a:off x="3019679" y="2318198"/>
            <a:ext cx="1498866" cy="901521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CCS3</a:t>
            </a:r>
            <a:endParaRPr lang="es-ES" dirty="0"/>
          </a:p>
        </p:txBody>
      </p:sp>
      <p:sp>
        <p:nvSpPr>
          <p:cNvPr id="22" name="Pergamino horizontal 21"/>
          <p:cNvSpPr/>
          <p:nvPr/>
        </p:nvSpPr>
        <p:spPr>
          <a:xfrm>
            <a:off x="2516885" y="4953614"/>
            <a:ext cx="2001660" cy="901521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BOOTSTRAP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4537"/>
            <a:ext cx="10669859" cy="71367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RESPONSIVE DESIGN: vista en diferentes dispositivos </a:t>
            </a:r>
            <a:endParaRPr lang="es-ES" dirty="0"/>
          </a:p>
        </p:txBody>
      </p:sp>
      <p:pic>
        <p:nvPicPr>
          <p:cNvPr id="1026" name="Picture 2" descr="https://lh3.googleusercontent.com/3V7YR2TP5XWYOdWX3P6mi7Ih7vhJQDh7oKEjmTfdhoU5uhVPSxaJlm_yCYtq6NsMvJE84qArHHUpawJ_xe7DUVq77j7j9_CMyPlCaRSyw1CiExXAqtcUsi_53vv4A6UCzMl8ypEiwQ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16" y="2207998"/>
            <a:ext cx="1503646" cy="28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IyX6ReghSWSkAPhTWytnvaK4VL4_1FYrntb40PrXLz2RZLNODBT8h_WOiyD4zj6UjimMVoV7xysculW8iEaMY8flJuUvGh0AtTrTGGIJR_ySPVn1kKk-wM9i-uBL7isSr2Po4VA47I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23" y="1617129"/>
            <a:ext cx="2957514" cy="399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rEv6Sq8HLln26d0-AfSwEvtBygGIH3M1oTfEjhmSs96W3XeoGW1YQ9SX3dnyi4OrDlfIiJOc5a2QnRCu-UhWJSk8M-r21wrlnX91v7wap1VAJWXmIUwo9m874H5nrLRbkgKMqadWu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98" y="2377440"/>
            <a:ext cx="4703360" cy="24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6.googleusercontent.com/JEH8wahIuj6krL4_1OnS2rcvAKV8JohN6NWFQewMbwz0AoG68lMm6GZa2yXCoU-nqBjDp9ABZLCkH_jqc1fWyJ5l2pcGDezsesdQcF1fYDVqYjlih0gYPRyrMlRqsRjealLKiT-05W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4935" y="-7523588"/>
            <a:ext cx="47910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4537"/>
            <a:ext cx="10669859" cy="71367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RESPONSIVE DESIGN: barra de navegación</a:t>
            </a:r>
            <a:endParaRPr lang="es-ES" dirty="0"/>
          </a:p>
        </p:txBody>
      </p:sp>
      <p:pic>
        <p:nvPicPr>
          <p:cNvPr id="1033" name="Picture 9" descr="https://lh6.googleusercontent.com/JEH8wahIuj6krL4_1OnS2rcvAKV8JohN6NWFQewMbwz0AoG68lMm6GZa2yXCoU-nqBjDp9ABZLCkH_jqc1fWyJ5l2pcGDezsesdQcF1fYDVqYjlih0gYPRyrMlRqsRjealLKiT-05W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4935" y="-7523588"/>
            <a:ext cx="47910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lh6.googleusercontent.com/918pmzul2gbUQ8IqiklwDhw8FFi1z8SUaAwOla0hH0EWDE5nONlZBBohM-mp9NGtthxt1XfAcVLmdNyeOqaoxiJ2SZEnh36mGYn92YnLYPRntjf9ptmD_UDgzyjJufAOE_eRySTxTT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" y="1871869"/>
            <a:ext cx="6887680" cy="38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3.googleusercontent.com/WPYm-xIFTBadKVSHy7F52Kcxst_5tx8ET1jcchKgPWiOZV1Qw2yRMDPGfYxHhgmUqI939p7otIfGoeGweyTaCl30nxSofSwlDWl21MQdoSDdgYw7VPxyVQNFFMPlopJWlpgG2n-WgY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67" y="2715838"/>
            <a:ext cx="4310408" cy="21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321" y="2567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EXPERIENCIA DE USUARIO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103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LOGIN ACCESS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583"/>
            <a:ext cx="10701270" cy="5344732"/>
          </a:xfrm>
        </p:spPr>
        <p:txBody>
          <a:bodyPr/>
          <a:lstStyle/>
          <a:p>
            <a:pPr algn="just"/>
            <a:r>
              <a:rPr lang="es-ES" sz="2000" dirty="0" smtClean="0"/>
              <a:t>El </a:t>
            </a:r>
            <a:r>
              <a:rPr lang="es-ES" sz="2000" b="1" dirty="0" smtClean="0"/>
              <a:t>Login</a:t>
            </a:r>
            <a:r>
              <a:rPr lang="es-ES" sz="2000" dirty="0" smtClean="0"/>
              <a:t> es la manera de poder entrar en el espacio de usuario de la web.</a:t>
            </a:r>
          </a:p>
          <a:p>
            <a:pPr algn="just"/>
            <a:r>
              <a:rPr lang="es-ES" sz="2000" dirty="0" smtClean="0"/>
              <a:t>Se presentan dos “inputs” en los que se introduce el nombre de usuario y la contraseña.</a:t>
            </a:r>
          </a:p>
          <a:p>
            <a:pPr algn="just"/>
            <a:r>
              <a:rPr lang="es-ES" sz="2000" dirty="0" smtClean="0"/>
              <a:t>El validador de formularios (JavaScript) se encarga de que los campos sean correctos.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2" y="2524260"/>
            <a:ext cx="8644145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REGISTRO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5563"/>
            <a:ext cx="2986825" cy="5126752"/>
          </a:xfrm>
        </p:spPr>
        <p:txBody>
          <a:bodyPr>
            <a:normAutofit/>
          </a:bodyPr>
          <a:lstStyle/>
          <a:p>
            <a:pPr algn="just"/>
            <a:r>
              <a:rPr lang="es-ES" sz="1800" dirty="0" smtClean="0"/>
              <a:t>En el caso de no estar </a:t>
            </a:r>
            <a:r>
              <a:rPr lang="es-ES" sz="1800" b="1" dirty="0" smtClean="0"/>
              <a:t>“</a:t>
            </a:r>
            <a:r>
              <a:rPr lang="es-ES" sz="1800" b="1" dirty="0" smtClean="0"/>
              <a:t>logueado</a:t>
            </a:r>
            <a:r>
              <a:rPr lang="es-ES" sz="1800" b="1" dirty="0" smtClean="0"/>
              <a:t>”</a:t>
            </a:r>
            <a:r>
              <a:rPr lang="es-ES" sz="1800" dirty="0" smtClean="0"/>
              <a:t>, el usuario debe dirigirse a la pantalla de registro (pulsado botón “No estoy registrado” desde el Login Access).</a:t>
            </a:r>
          </a:p>
          <a:p>
            <a:pPr algn="just"/>
            <a:r>
              <a:rPr lang="es-ES" sz="1800" dirty="0" smtClean="0"/>
              <a:t>Al igual que en el caso anterior, deben rellenarse los campos obligados.</a:t>
            </a:r>
          </a:p>
          <a:p>
            <a:pPr algn="just"/>
            <a:r>
              <a:rPr lang="es-ES" sz="1800" dirty="0" smtClean="0"/>
              <a:t>Acción del </a:t>
            </a:r>
            <a:r>
              <a:rPr lang="es-ES" sz="1800" b="1" dirty="0" smtClean="0"/>
              <a:t>validador </a:t>
            </a:r>
            <a:r>
              <a:rPr lang="es-ES" sz="1800" dirty="0" smtClean="0"/>
              <a:t>para evitar errores.</a:t>
            </a:r>
          </a:p>
          <a:p>
            <a:pPr algn="just"/>
            <a:r>
              <a:rPr lang="es-ES" sz="1800" dirty="0" smtClean="0">
                <a:solidFill>
                  <a:srgbClr val="FF0000"/>
                </a:solidFill>
              </a:rPr>
              <a:t>IMPORTANTE</a:t>
            </a:r>
            <a:r>
              <a:rPr lang="es-ES" sz="1800" dirty="0" smtClean="0"/>
              <a:t>: elección de un </a:t>
            </a:r>
            <a:r>
              <a:rPr lang="es-ES" sz="1800" b="1" dirty="0" smtClean="0"/>
              <a:t>avatar </a:t>
            </a:r>
            <a:r>
              <a:rPr lang="es-ES" sz="1800" dirty="0" smtClean="0"/>
              <a:t>en sustitución de una foto de perfil (</a:t>
            </a:r>
            <a:r>
              <a:rPr lang="es-ES" sz="1800" b="1" dirty="0" smtClean="0"/>
              <a:t>control parental</a:t>
            </a:r>
            <a:r>
              <a:rPr lang="es-ES" sz="1800" dirty="0" smtClean="0"/>
              <a:t>).</a:t>
            </a:r>
          </a:p>
          <a:p>
            <a:pPr algn="just"/>
            <a:endParaRPr lang="es-ES" sz="2000" b="1" dirty="0" smtClean="0"/>
          </a:p>
          <a:p>
            <a:pPr algn="just"/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08" y="1934908"/>
            <a:ext cx="7774546" cy="36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76" y="579550"/>
            <a:ext cx="9799908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EDITAR PERFIL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79" y="1325563"/>
            <a:ext cx="4077492" cy="51799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73" y="1867437"/>
            <a:ext cx="2483350" cy="2519870"/>
          </a:xfrm>
          <a:prstGeom prst="rect">
            <a:avLst/>
          </a:prstGeom>
        </p:spPr>
      </p:pic>
      <p:cxnSp>
        <p:nvCxnSpPr>
          <p:cNvPr id="11" name="Conector curvado 10"/>
          <p:cNvCxnSpPr/>
          <p:nvPr/>
        </p:nvCxnSpPr>
        <p:spPr>
          <a:xfrm>
            <a:off x="3915177" y="1867437"/>
            <a:ext cx="4185634" cy="1107583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836" y="2567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INTRODUCCIÓN A LA WEB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6268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¿Qué es Bananatube?</a:t>
            </a:r>
          </a:p>
          <a:p>
            <a:pPr marL="0" indent="0">
              <a:buNone/>
            </a:pPr>
            <a:r>
              <a:rPr lang="es-ES" sz="1600" dirty="0" smtClean="0"/>
              <a:t>Su propósito es </a:t>
            </a:r>
            <a:r>
              <a:rPr lang="es-ES" sz="1600" dirty="0"/>
              <a:t>crear </a:t>
            </a:r>
            <a:r>
              <a:rPr lang="es-ES" sz="1600" b="1" dirty="0"/>
              <a:t>un lugar seguro</a:t>
            </a:r>
            <a:r>
              <a:rPr lang="es-ES" sz="1600" dirty="0"/>
              <a:t> y muy </a:t>
            </a:r>
            <a:r>
              <a:rPr lang="es-ES" sz="1600" b="1" dirty="0"/>
              <a:t>facil de uso</a:t>
            </a:r>
            <a:r>
              <a:rPr lang="es-ES" sz="1600" dirty="0"/>
              <a:t> donde los </a:t>
            </a:r>
            <a:r>
              <a:rPr lang="es-ES" sz="1600" b="1" dirty="0"/>
              <a:t>niños</a:t>
            </a:r>
            <a:r>
              <a:rPr lang="es-ES" sz="1600" dirty="0"/>
              <a:t> puedan disfrutar de </a:t>
            </a:r>
            <a:r>
              <a:rPr lang="es-ES" sz="1600" b="1" dirty="0"/>
              <a:t>vídeos</a:t>
            </a:r>
            <a:r>
              <a:rPr lang="es-ES" sz="1600" dirty="0"/>
              <a:t> </a:t>
            </a:r>
            <a:r>
              <a:rPr lang="es-ES" sz="1600" b="1" dirty="0"/>
              <a:t>divertidos</a:t>
            </a:r>
            <a:r>
              <a:rPr lang="es-ES" sz="1600" dirty="0"/>
              <a:t> y </a:t>
            </a:r>
            <a:r>
              <a:rPr lang="es-ES" sz="1600" b="1" dirty="0"/>
              <a:t>educativos</a:t>
            </a:r>
            <a:r>
              <a:rPr lang="es-ES" sz="1600" dirty="0"/>
              <a:t> especialmente dirigidos a ellos y que a su vez posibilite a </a:t>
            </a:r>
            <a:r>
              <a:rPr lang="es-ES" sz="1600" b="1" dirty="0"/>
              <a:t>padres</a:t>
            </a:r>
            <a:r>
              <a:rPr lang="es-ES" sz="1600" dirty="0"/>
              <a:t> y </a:t>
            </a:r>
            <a:r>
              <a:rPr lang="es-ES" sz="1600" b="1" dirty="0"/>
              <a:t>educadores</a:t>
            </a:r>
            <a:r>
              <a:rPr lang="es-ES" sz="1600" dirty="0"/>
              <a:t> hacer un seguimiento y control del contenido consumido. </a:t>
            </a:r>
            <a:endParaRPr lang="es-E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¿A quién está dirigido?</a:t>
            </a:r>
          </a:p>
          <a:p>
            <a:pPr marL="0" indent="0" fontAlgn="base">
              <a:buNone/>
            </a:pPr>
            <a:r>
              <a:rPr lang="es-ES" sz="1600" dirty="0"/>
              <a:t>E</a:t>
            </a:r>
            <a:r>
              <a:rPr lang="es-ES" sz="1600" dirty="0" smtClean="0"/>
              <a:t>s una </a:t>
            </a:r>
            <a:r>
              <a:rPr lang="es-ES" sz="1600" b="1" dirty="0"/>
              <a:t>red social</a:t>
            </a:r>
            <a:r>
              <a:rPr lang="es-ES" sz="1600" dirty="0"/>
              <a:t> que permite </a:t>
            </a:r>
            <a:r>
              <a:rPr lang="es-ES" sz="1600" dirty="0" smtClean="0"/>
              <a:t>a: </a:t>
            </a:r>
            <a:endParaRPr lang="es-ES" sz="1600" dirty="0"/>
          </a:p>
          <a:p>
            <a:pPr lvl="1" fontAlgn="base"/>
            <a:r>
              <a:rPr lang="es-ES" sz="1600" b="1" dirty="0"/>
              <a:t>padres y profesores compartir contenidos</a:t>
            </a:r>
            <a:r>
              <a:rPr lang="es-ES" sz="1600" dirty="0"/>
              <a:t> sobre educación y aprendizaje </a:t>
            </a:r>
            <a:r>
              <a:rPr lang="es-ES" sz="1600" dirty="0" smtClean="0"/>
              <a:t>a </a:t>
            </a:r>
            <a:r>
              <a:rPr lang="es-ES" sz="1600" dirty="0"/>
              <a:t>niños </a:t>
            </a:r>
          </a:p>
          <a:p>
            <a:pPr lvl="1" fontAlgn="base"/>
            <a:r>
              <a:rPr lang="es-ES" sz="1600" dirty="0"/>
              <a:t>niños compartir y colaborar entre </a:t>
            </a:r>
            <a:r>
              <a:rPr lang="es-ES" sz="1600" dirty="0" smtClean="0"/>
              <a:t>ellos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¿Cuál es su finalidad?</a:t>
            </a:r>
          </a:p>
          <a:p>
            <a:pPr marL="0" indent="0">
              <a:buNone/>
            </a:pPr>
            <a:r>
              <a:rPr lang="es-ES" sz="1600" dirty="0"/>
              <a:t>Una red social basada en vídeos: el </a:t>
            </a:r>
            <a:r>
              <a:rPr lang="es-ES" sz="1600" b="1" dirty="0"/>
              <a:t>próximo boom</a:t>
            </a:r>
            <a:r>
              <a:rPr lang="es-ES" sz="1600" dirty="0"/>
              <a:t> de las redes sociales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91447"/>
              </p:ext>
            </p:extLst>
          </p:nvPr>
        </p:nvGraphicFramePr>
        <p:xfrm>
          <a:off x="1838325" y="4082602"/>
          <a:ext cx="8515350" cy="2575560"/>
        </p:xfrm>
        <a:graphic>
          <a:graphicData uri="http://schemas.openxmlformats.org/drawingml/2006/table">
            <a:tbl>
              <a:tblPr/>
              <a:tblGrid>
                <a:gridCol w="4257675"/>
                <a:gridCol w="4257675"/>
              </a:tblGrid>
              <a:tr h="406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esenciales</a:t>
                      </a:r>
                      <a:endParaRPr lang="es-E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A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adicionales</a:t>
                      </a:r>
                      <a:endParaRPr lang="es-E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A6"/>
                    </a:solidFill>
                  </a:tcPr>
                </a:tc>
              </a:tr>
              <a:tr h="1882791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Gestionar vídeos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Exponerlos en un muro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Comentarlos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Calificarlos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Compartirlos en varios canales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Disponer de una API para integrarse con otros sistemas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4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Tendencias: listas de vídeos más populares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Vídeos por categorías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Like con </a:t>
                      </a:r>
                      <a:r>
                        <a:rPr lang="es-ES" sz="1800" b="1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plátano</a:t>
                      </a:r>
                      <a:endParaRPr lang="es-ES" sz="1800" b="0" i="0" u="none" strike="noStrike" dirty="0">
                        <a:solidFill>
                          <a:srgbClr val="4548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Web disponible en </a:t>
                      </a:r>
                      <a:r>
                        <a:rPr lang="es-ES" sz="1800" b="1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inglés</a:t>
                      </a: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 y </a:t>
                      </a:r>
                      <a:r>
                        <a:rPr lang="es-ES" sz="1800" b="1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español</a:t>
                      </a:r>
                      <a:endParaRPr lang="es-ES" sz="1800" b="0" i="0" u="none" strike="noStrike" dirty="0">
                        <a:solidFill>
                          <a:srgbClr val="4548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Controlar</a:t>
                      </a:r>
                      <a:r>
                        <a:rPr lang="es-ES" sz="1800" b="0" i="0" u="none" strike="noStrike" dirty="0">
                          <a:solidFill>
                            <a:srgbClr val="454851"/>
                          </a:solidFill>
                          <a:effectLst/>
                          <a:latin typeface="Calibri" panose="020F0502020204030204" pitchFamily="34" charset="0"/>
                        </a:rPr>
                        <a:t> el tiempo en la web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54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95" y="746974"/>
            <a:ext cx="9394401" cy="52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42" y="26575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CREACIÓN DE LA WEB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3450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31066"/>
            <a:ext cx="10366420" cy="55458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Estructura y Mock up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Código y Testing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Lenguajes usados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20" y="3398031"/>
            <a:ext cx="948225" cy="948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4" y="3398031"/>
            <a:ext cx="948225" cy="948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699" y="3427441"/>
            <a:ext cx="954354" cy="9543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275" y="4439844"/>
            <a:ext cx="1157321" cy="9730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338" y="3904618"/>
            <a:ext cx="1591872" cy="976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629" y="3495629"/>
            <a:ext cx="1381530" cy="16217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177" y="330594"/>
            <a:ext cx="1008809" cy="10088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9403" y="4491747"/>
            <a:ext cx="905215" cy="9052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3497" y="1591389"/>
            <a:ext cx="999680" cy="99523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701" y="1737724"/>
            <a:ext cx="2080693" cy="76686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313" y="1591389"/>
            <a:ext cx="1036201" cy="1059539"/>
          </a:xfrm>
          <a:prstGeom prst="rect">
            <a:avLst/>
          </a:prstGeom>
        </p:spPr>
      </p:pic>
      <p:sp>
        <p:nvSpPr>
          <p:cNvPr id="17" name="Pergamino horizontal 16"/>
          <p:cNvSpPr/>
          <p:nvPr/>
        </p:nvSpPr>
        <p:spPr>
          <a:xfrm>
            <a:off x="9208394" y="1591389"/>
            <a:ext cx="2601533" cy="10595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REPOSITORIO</a:t>
            </a:r>
            <a:endParaRPr lang="es-ES" dirty="0"/>
          </a:p>
        </p:txBody>
      </p:sp>
      <p:sp>
        <p:nvSpPr>
          <p:cNvPr id="21" name="Pergamino horizontal 20"/>
          <p:cNvSpPr/>
          <p:nvPr/>
        </p:nvSpPr>
        <p:spPr>
          <a:xfrm>
            <a:off x="1806819" y="5542834"/>
            <a:ext cx="2601533" cy="10595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FRONT-END</a:t>
            </a:r>
            <a:endParaRPr lang="es-ES" dirty="0"/>
          </a:p>
        </p:txBody>
      </p:sp>
      <p:sp>
        <p:nvSpPr>
          <p:cNvPr id="22" name="Pergamino horizontal 21"/>
          <p:cNvSpPr/>
          <p:nvPr/>
        </p:nvSpPr>
        <p:spPr>
          <a:xfrm>
            <a:off x="6963672" y="5117425"/>
            <a:ext cx="2601533" cy="10595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BACK-END</a:t>
            </a:r>
            <a:endParaRPr lang="es-ES" dirty="0"/>
          </a:p>
        </p:txBody>
      </p:sp>
      <p:sp>
        <p:nvSpPr>
          <p:cNvPr id="23" name="Pergamino horizontal 22"/>
          <p:cNvSpPr/>
          <p:nvPr/>
        </p:nvSpPr>
        <p:spPr>
          <a:xfrm>
            <a:off x="6606861" y="337698"/>
            <a:ext cx="2601533" cy="10595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SKETCHS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7503620" y="2622083"/>
            <a:ext cx="430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s-ES" dirty="0">
                <a:solidFill>
                  <a:srgbClr val="595959"/>
                </a:solidFill>
                <a:latin typeface="Calibri" panose="020F0502020204030204" pitchFamily="34" charset="0"/>
              </a:rPr>
              <a:t>https://github.com/GSCordova/bananatube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1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42" y="26575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PROTOTIPADO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1039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107400"/>
            <a:ext cx="2315536" cy="725114"/>
          </a:xfrm>
        </p:spPr>
        <p:txBody>
          <a:bodyPr/>
          <a:lstStyle/>
          <a:p>
            <a:pPr algn="ctr"/>
            <a:r>
              <a:rPr lang="es-ES" dirty="0" smtClean="0"/>
              <a:t>SKETCHING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955344"/>
            <a:ext cx="11352211" cy="1725768"/>
          </a:xfrm>
        </p:spPr>
        <p:txBody>
          <a:bodyPr>
            <a:normAutofit/>
          </a:bodyPr>
          <a:lstStyle/>
          <a:p>
            <a:pPr algn="just"/>
            <a:r>
              <a:rPr lang="es-ES" sz="1800" dirty="0" smtClean="0"/>
              <a:t>Con la utilización de </a:t>
            </a:r>
            <a:r>
              <a:rPr lang="es-ES" sz="1800" b="1" dirty="0" smtClean="0"/>
              <a:t>bocetos</a:t>
            </a:r>
            <a:r>
              <a:rPr lang="es-ES" sz="1800" dirty="0" smtClean="0"/>
              <a:t> se plantea el diseño de una serie de interfaces que comprenderán la pagina web.</a:t>
            </a:r>
            <a:endParaRPr lang="es-ES" sz="1800" dirty="0"/>
          </a:p>
        </p:txBody>
      </p:sp>
      <p:sp>
        <p:nvSpPr>
          <p:cNvPr id="9" name="Pergamino horizontal 8"/>
          <p:cNvSpPr/>
          <p:nvPr/>
        </p:nvSpPr>
        <p:spPr>
          <a:xfrm>
            <a:off x="1628120" y="5625219"/>
            <a:ext cx="3054407" cy="7612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Homepage</a:t>
            </a:r>
            <a:endParaRPr lang="es-ES" dirty="0"/>
          </a:p>
        </p:txBody>
      </p:sp>
      <p:pic>
        <p:nvPicPr>
          <p:cNvPr id="2056" name="Picture 8" descr="https://lh5.googleusercontent.com/fQFEsW4CZq45CXnFwcAVgh6ewDpZUwBXOakR7WpyhGPXB2n_QLQAIaF9rXzLK7QLecILjdTGoSGWHxrmzQ575c1cTU-Xm-Oezkl27bshOMwOjdrsjuVOFRggcujHzemODLIT0LQQ_D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65" y="1614959"/>
            <a:ext cx="4785094" cy="32538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rgamino horizontal 13"/>
          <p:cNvSpPr/>
          <p:nvPr/>
        </p:nvSpPr>
        <p:spPr>
          <a:xfrm>
            <a:off x="7474208" y="5147838"/>
            <a:ext cx="3054407" cy="7612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Register</a:t>
            </a:r>
            <a:endParaRPr lang="es-ES" dirty="0"/>
          </a:p>
        </p:txBody>
      </p:sp>
      <p:pic>
        <p:nvPicPr>
          <p:cNvPr id="1026" name="Picture 2" descr="https://lh3.googleusercontent.com/T4EAVFnuKuOc1UMAQlhjFKbNjaOdDB5P0pKaRM0BG-kEyyjcpioZW8uirb06jhGuTkZkaZ8B9zw8XTFTy_1eTwFERV1Q6E9EJmvKc31gnZZiHcRBYoukt7BVF9epanFHUIfwZCfb-_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8" y="1632446"/>
            <a:ext cx="5867096" cy="36962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</p:spTree>
    <p:extLst>
      <p:ext uri="{BB962C8B-B14F-4D97-AF65-F5344CB8AC3E}">
        <p14:creationId xmlns:p14="http://schemas.microsoft.com/office/powerpoint/2010/main" val="13417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484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INTRODUCCIÓN A LA WEB</vt:lpstr>
      <vt:lpstr>Presentación de PowerPoint</vt:lpstr>
      <vt:lpstr>Presentación de PowerPoint</vt:lpstr>
      <vt:lpstr>CREACIÓN DE LA WEB</vt:lpstr>
      <vt:lpstr>Presentación de PowerPoint</vt:lpstr>
      <vt:lpstr>PROTOTIPADO</vt:lpstr>
      <vt:lpstr>Presentación de PowerPoint</vt:lpstr>
      <vt:lpstr>Presentación de PowerPoint</vt:lpstr>
      <vt:lpstr>ARQUITECTURA WEB</vt:lpstr>
      <vt:lpstr>ESTRUCTURA HTML</vt:lpstr>
      <vt:lpstr>Presentación de PowerPoint</vt:lpstr>
      <vt:lpstr>MAQUETACIÓN CON CSS Y BOOTSTRAP</vt:lpstr>
      <vt:lpstr>Presentación de PowerPoint</vt:lpstr>
      <vt:lpstr>Presentación de PowerPoint</vt:lpstr>
      <vt:lpstr>EXPERIENCIA DE USUARIO</vt:lpstr>
      <vt:lpstr>LOGIN ACCESS</vt:lpstr>
      <vt:lpstr>REGISTRO</vt:lpstr>
      <vt:lpstr>EDITAR PERFIL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Pulmariño</dc:creator>
  <cp:lastModifiedBy>Álvaro Pulmariño</cp:lastModifiedBy>
  <cp:revision>77</cp:revision>
  <dcterms:created xsi:type="dcterms:W3CDTF">2018-09-11T10:32:45Z</dcterms:created>
  <dcterms:modified xsi:type="dcterms:W3CDTF">2018-09-19T13:53:56Z</dcterms:modified>
</cp:coreProperties>
</file>