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8" r:id="rId6"/>
    <p:sldId id="259" r:id="rId7"/>
    <p:sldId id="264" r:id="rId8"/>
    <p:sldId id="267" r:id="rId9"/>
    <p:sldId id="260" r:id="rId10"/>
    <p:sldId id="263" r:id="rId11"/>
    <p:sldId id="266" r:id="rId12"/>
    <p:sldId id="269" r:id="rId13"/>
    <p:sldId id="270" r:id="rId14"/>
    <p:sldId id="281" r:id="rId15"/>
    <p:sldId id="279" r:id="rId16"/>
    <p:sldId id="280" r:id="rId17"/>
    <p:sldId id="271" r:id="rId18"/>
    <p:sldId id="272" r:id="rId19"/>
    <p:sldId id="273" r:id="rId20"/>
    <p:sldId id="282" r:id="rId21"/>
    <p:sldId id="283" r:id="rId22"/>
    <p:sldId id="275" r:id="rId23"/>
    <p:sldId id="276" r:id="rId24"/>
    <p:sldId id="277" r:id="rId25"/>
    <p:sldId id="278"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90"/>
    <p:restoredTop sz="96327"/>
  </p:normalViewPr>
  <p:slideViewPr>
    <p:cSldViewPr snapToGrid="0">
      <p:cViewPr varScale="1">
        <p:scale>
          <a:sx n="96" d="100"/>
          <a:sy n="96" d="100"/>
        </p:scale>
        <p:origin x="168" y="1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8142D-BA4F-44C2-86CC-061A57919B3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E2A82FB-AAFD-48EA-AD66-AC0363855251}">
      <dgm:prSet/>
      <dgm:spPr/>
      <dgm:t>
        <a:bodyPr/>
        <a:lstStyle/>
        <a:p>
          <a:r>
            <a:rPr lang="en-US"/>
            <a:t>Python</a:t>
          </a:r>
        </a:p>
      </dgm:t>
    </dgm:pt>
    <dgm:pt modelId="{C1CEE041-0FA4-430A-99F4-B4F5759A2BB1}" type="parTrans" cxnId="{27BA1B63-BFDB-45B6-8C7F-CFB32599B196}">
      <dgm:prSet/>
      <dgm:spPr/>
      <dgm:t>
        <a:bodyPr/>
        <a:lstStyle/>
        <a:p>
          <a:endParaRPr lang="en-US"/>
        </a:p>
      </dgm:t>
    </dgm:pt>
    <dgm:pt modelId="{7832F17C-DABF-4E28-B6A7-EC62E6296E27}" type="sibTrans" cxnId="{27BA1B63-BFDB-45B6-8C7F-CFB32599B196}">
      <dgm:prSet/>
      <dgm:spPr/>
      <dgm:t>
        <a:bodyPr/>
        <a:lstStyle/>
        <a:p>
          <a:endParaRPr lang="en-US"/>
        </a:p>
      </dgm:t>
    </dgm:pt>
    <dgm:pt modelId="{E0B470F0-3782-4016-A91C-97C3B7CB9C88}">
      <dgm:prSet/>
      <dgm:spPr/>
      <dgm:t>
        <a:bodyPr/>
        <a:lstStyle/>
        <a:p>
          <a:r>
            <a:rPr lang="en-US"/>
            <a:t>VScode</a:t>
          </a:r>
        </a:p>
      </dgm:t>
    </dgm:pt>
    <dgm:pt modelId="{77585B24-D410-47BD-B589-1D1B6D902CAD}" type="parTrans" cxnId="{B0B1D9E2-2ADB-4A65-BB27-7A570A2ACA76}">
      <dgm:prSet/>
      <dgm:spPr/>
      <dgm:t>
        <a:bodyPr/>
        <a:lstStyle/>
        <a:p>
          <a:endParaRPr lang="en-US"/>
        </a:p>
      </dgm:t>
    </dgm:pt>
    <dgm:pt modelId="{139FDCFB-BAEA-4EE3-ABB9-6644B41C2D65}" type="sibTrans" cxnId="{B0B1D9E2-2ADB-4A65-BB27-7A570A2ACA76}">
      <dgm:prSet/>
      <dgm:spPr/>
      <dgm:t>
        <a:bodyPr/>
        <a:lstStyle/>
        <a:p>
          <a:endParaRPr lang="en-US"/>
        </a:p>
      </dgm:t>
    </dgm:pt>
    <dgm:pt modelId="{342F4DFE-467E-ED44-98EF-82FA7C565318}" type="pres">
      <dgm:prSet presAssocID="{5048142D-BA4F-44C2-86CC-061A57919B3C}" presName="linear" presStyleCnt="0">
        <dgm:presLayoutVars>
          <dgm:dir/>
          <dgm:animLvl val="lvl"/>
          <dgm:resizeHandles val="exact"/>
        </dgm:presLayoutVars>
      </dgm:prSet>
      <dgm:spPr/>
    </dgm:pt>
    <dgm:pt modelId="{E51A0350-F59F-664C-A56C-0F195AE82C60}" type="pres">
      <dgm:prSet presAssocID="{BE2A82FB-AAFD-48EA-AD66-AC0363855251}" presName="parentLin" presStyleCnt="0"/>
      <dgm:spPr/>
    </dgm:pt>
    <dgm:pt modelId="{1E0AE1F9-7C07-1948-832C-FBB75DF0FE6F}" type="pres">
      <dgm:prSet presAssocID="{BE2A82FB-AAFD-48EA-AD66-AC0363855251}" presName="parentLeftMargin" presStyleLbl="node1" presStyleIdx="0" presStyleCnt="2"/>
      <dgm:spPr/>
    </dgm:pt>
    <dgm:pt modelId="{A33E1098-5127-5B40-82F2-83941E0E9B00}" type="pres">
      <dgm:prSet presAssocID="{BE2A82FB-AAFD-48EA-AD66-AC0363855251}" presName="parentText" presStyleLbl="node1" presStyleIdx="0" presStyleCnt="2">
        <dgm:presLayoutVars>
          <dgm:chMax val="0"/>
          <dgm:bulletEnabled val="1"/>
        </dgm:presLayoutVars>
      </dgm:prSet>
      <dgm:spPr/>
    </dgm:pt>
    <dgm:pt modelId="{63FFC468-A92B-8544-A9F0-19B737B5616A}" type="pres">
      <dgm:prSet presAssocID="{BE2A82FB-AAFD-48EA-AD66-AC0363855251}" presName="negativeSpace" presStyleCnt="0"/>
      <dgm:spPr/>
    </dgm:pt>
    <dgm:pt modelId="{7EE8114A-7CF0-0D46-8D36-2607311566BF}" type="pres">
      <dgm:prSet presAssocID="{BE2A82FB-AAFD-48EA-AD66-AC0363855251}" presName="childText" presStyleLbl="conFgAcc1" presStyleIdx="0" presStyleCnt="2">
        <dgm:presLayoutVars>
          <dgm:bulletEnabled val="1"/>
        </dgm:presLayoutVars>
      </dgm:prSet>
      <dgm:spPr/>
    </dgm:pt>
    <dgm:pt modelId="{7020C9C5-948B-7641-A6A6-EFC624AD67A2}" type="pres">
      <dgm:prSet presAssocID="{7832F17C-DABF-4E28-B6A7-EC62E6296E27}" presName="spaceBetweenRectangles" presStyleCnt="0"/>
      <dgm:spPr/>
    </dgm:pt>
    <dgm:pt modelId="{F99837A7-FA29-B94B-96A2-652A61BBB3AA}" type="pres">
      <dgm:prSet presAssocID="{E0B470F0-3782-4016-A91C-97C3B7CB9C88}" presName="parentLin" presStyleCnt="0"/>
      <dgm:spPr/>
    </dgm:pt>
    <dgm:pt modelId="{AA827D98-38B3-E848-B342-9B6922F78F54}" type="pres">
      <dgm:prSet presAssocID="{E0B470F0-3782-4016-A91C-97C3B7CB9C88}" presName="parentLeftMargin" presStyleLbl="node1" presStyleIdx="0" presStyleCnt="2"/>
      <dgm:spPr/>
    </dgm:pt>
    <dgm:pt modelId="{3237491B-F054-6742-99EA-565EF344B4A8}" type="pres">
      <dgm:prSet presAssocID="{E0B470F0-3782-4016-A91C-97C3B7CB9C88}" presName="parentText" presStyleLbl="node1" presStyleIdx="1" presStyleCnt="2">
        <dgm:presLayoutVars>
          <dgm:chMax val="0"/>
          <dgm:bulletEnabled val="1"/>
        </dgm:presLayoutVars>
      </dgm:prSet>
      <dgm:spPr/>
    </dgm:pt>
    <dgm:pt modelId="{8C7FAE58-563E-4343-9CBB-A2E5184C194D}" type="pres">
      <dgm:prSet presAssocID="{E0B470F0-3782-4016-A91C-97C3B7CB9C88}" presName="negativeSpace" presStyleCnt="0"/>
      <dgm:spPr/>
    </dgm:pt>
    <dgm:pt modelId="{69752EFF-EF87-C643-9964-74941F6243A0}" type="pres">
      <dgm:prSet presAssocID="{E0B470F0-3782-4016-A91C-97C3B7CB9C88}" presName="childText" presStyleLbl="conFgAcc1" presStyleIdx="1" presStyleCnt="2">
        <dgm:presLayoutVars>
          <dgm:bulletEnabled val="1"/>
        </dgm:presLayoutVars>
      </dgm:prSet>
      <dgm:spPr/>
    </dgm:pt>
  </dgm:ptLst>
  <dgm:cxnLst>
    <dgm:cxn modelId="{51F27206-8F86-4C4D-A881-06EB2B1845F5}" type="presOf" srcId="{E0B470F0-3782-4016-A91C-97C3B7CB9C88}" destId="{AA827D98-38B3-E848-B342-9B6922F78F54}" srcOrd="0" destOrd="0" presId="urn:microsoft.com/office/officeart/2005/8/layout/list1"/>
    <dgm:cxn modelId="{BF74773D-EA54-CB45-95B0-5391EA683C4B}" type="presOf" srcId="{5048142D-BA4F-44C2-86CC-061A57919B3C}" destId="{342F4DFE-467E-ED44-98EF-82FA7C565318}" srcOrd="0" destOrd="0" presId="urn:microsoft.com/office/officeart/2005/8/layout/list1"/>
    <dgm:cxn modelId="{07B6E855-DE8D-AC40-810A-376D94926F90}" type="presOf" srcId="{BE2A82FB-AAFD-48EA-AD66-AC0363855251}" destId="{1E0AE1F9-7C07-1948-832C-FBB75DF0FE6F}" srcOrd="0" destOrd="0" presId="urn:microsoft.com/office/officeart/2005/8/layout/list1"/>
    <dgm:cxn modelId="{27BA1B63-BFDB-45B6-8C7F-CFB32599B196}" srcId="{5048142D-BA4F-44C2-86CC-061A57919B3C}" destId="{BE2A82FB-AAFD-48EA-AD66-AC0363855251}" srcOrd="0" destOrd="0" parTransId="{C1CEE041-0FA4-430A-99F4-B4F5759A2BB1}" sibTransId="{7832F17C-DABF-4E28-B6A7-EC62E6296E27}"/>
    <dgm:cxn modelId="{44043069-55CF-F64A-B35D-03899793A702}" type="presOf" srcId="{BE2A82FB-AAFD-48EA-AD66-AC0363855251}" destId="{A33E1098-5127-5B40-82F2-83941E0E9B00}" srcOrd="1" destOrd="0" presId="urn:microsoft.com/office/officeart/2005/8/layout/list1"/>
    <dgm:cxn modelId="{9EE3A86B-BFCE-A144-B146-C35728DFEDA5}" type="presOf" srcId="{E0B470F0-3782-4016-A91C-97C3B7CB9C88}" destId="{3237491B-F054-6742-99EA-565EF344B4A8}" srcOrd="1" destOrd="0" presId="urn:microsoft.com/office/officeart/2005/8/layout/list1"/>
    <dgm:cxn modelId="{B0B1D9E2-2ADB-4A65-BB27-7A570A2ACA76}" srcId="{5048142D-BA4F-44C2-86CC-061A57919B3C}" destId="{E0B470F0-3782-4016-A91C-97C3B7CB9C88}" srcOrd="1" destOrd="0" parTransId="{77585B24-D410-47BD-B589-1D1B6D902CAD}" sibTransId="{139FDCFB-BAEA-4EE3-ABB9-6644B41C2D65}"/>
    <dgm:cxn modelId="{A2AB0F75-3483-F143-A2B5-5E45E57D86E6}" type="presParOf" srcId="{342F4DFE-467E-ED44-98EF-82FA7C565318}" destId="{E51A0350-F59F-664C-A56C-0F195AE82C60}" srcOrd="0" destOrd="0" presId="urn:microsoft.com/office/officeart/2005/8/layout/list1"/>
    <dgm:cxn modelId="{54758EB2-1414-0F45-9CC8-C6043F541823}" type="presParOf" srcId="{E51A0350-F59F-664C-A56C-0F195AE82C60}" destId="{1E0AE1F9-7C07-1948-832C-FBB75DF0FE6F}" srcOrd="0" destOrd="0" presId="urn:microsoft.com/office/officeart/2005/8/layout/list1"/>
    <dgm:cxn modelId="{5D8A42AB-9F62-EF45-B4C1-62FCD406C1E2}" type="presParOf" srcId="{E51A0350-F59F-664C-A56C-0F195AE82C60}" destId="{A33E1098-5127-5B40-82F2-83941E0E9B00}" srcOrd="1" destOrd="0" presId="urn:microsoft.com/office/officeart/2005/8/layout/list1"/>
    <dgm:cxn modelId="{0257094E-72CD-2B43-B52E-5DA77454024B}" type="presParOf" srcId="{342F4DFE-467E-ED44-98EF-82FA7C565318}" destId="{63FFC468-A92B-8544-A9F0-19B737B5616A}" srcOrd="1" destOrd="0" presId="urn:microsoft.com/office/officeart/2005/8/layout/list1"/>
    <dgm:cxn modelId="{F757001F-EFB7-B548-BE06-453CCECA6106}" type="presParOf" srcId="{342F4DFE-467E-ED44-98EF-82FA7C565318}" destId="{7EE8114A-7CF0-0D46-8D36-2607311566BF}" srcOrd="2" destOrd="0" presId="urn:microsoft.com/office/officeart/2005/8/layout/list1"/>
    <dgm:cxn modelId="{541FAD94-3F5E-AD47-BC41-3D74CA9D2E39}" type="presParOf" srcId="{342F4DFE-467E-ED44-98EF-82FA7C565318}" destId="{7020C9C5-948B-7641-A6A6-EFC624AD67A2}" srcOrd="3" destOrd="0" presId="urn:microsoft.com/office/officeart/2005/8/layout/list1"/>
    <dgm:cxn modelId="{38FA3294-ABB2-644E-99B0-BD6E4772A17E}" type="presParOf" srcId="{342F4DFE-467E-ED44-98EF-82FA7C565318}" destId="{F99837A7-FA29-B94B-96A2-652A61BBB3AA}" srcOrd="4" destOrd="0" presId="urn:microsoft.com/office/officeart/2005/8/layout/list1"/>
    <dgm:cxn modelId="{A77B51EB-2424-8F4F-896A-792B8F28F842}" type="presParOf" srcId="{F99837A7-FA29-B94B-96A2-652A61BBB3AA}" destId="{AA827D98-38B3-E848-B342-9B6922F78F54}" srcOrd="0" destOrd="0" presId="urn:microsoft.com/office/officeart/2005/8/layout/list1"/>
    <dgm:cxn modelId="{A1E7ECD4-3A29-D249-8D32-2CF96228DE2F}" type="presParOf" srcId="{F99837A7-FA29-B94B-96A2-652A61BBB3AA}" destId="{3237491B-F054-6742-99EA-565EF344B4A8}" srcOrd="1" destOrd="0" presId="urn:microsoft.com/office/officeart/2005/8/layout/list1"/>
    <dgm:cxn modelId="{4798C7A4-CF58-034A-8706-AC6FD3757532}" type="presParOf" srcId="{342F4DFE-467E-ED44-98EF-82FA7C565318}" destId="{8C7FAE58-563E-4343-9CBB-A2E5184C194D}" srcOrd="5" destOrd="0" presId="urn:microsoft.com/office/officeart/2005/8/layout/list1"/>
    <dgm:cxn modelId="{D1BE0C80-00DE-E245-BD41-983886CFA66A}" type="presParOf" srcId="{342F4DFE-467E-ED44-98EF-82FA7C565318}" destId="{69752EFF-EF87-C643-9964-74941F6243A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8114A-7CF0-0D46-8D36-2607311566BF}">
      <dsp:nvSpPr>
        <dsp:cNvPr id="0" name=""/>
        <dsp:cNvSpPr/>
      </dsp:nvSpPr>
      <dsp:spPr>
        <a:xfrm>
          <a:off x="0" y="969305"/>
          <a:ext cx="5508710" cy="161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3E1098-5127-5B40-82F2-83941E0E9B00}">
      <dsp:nvSpPr>
        <dsp:cNvPr id="0" name=""/>
        <dsp:cNvSpPr/>
      </dsp:nvSpPr>
      <dsp:spPr>
        <a:xfrm>
          <a:off x="275435" y="24665"/>
          <a:ext cx="3856097" cy="1889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751" tIns="0" rIns="145751" bIns="0" numCol="1" spcCol="1270" anchor="ctr" anchorCtr="0">
          <a:noAutofit/>
        </a:bodyPr>
        <a:lstStyle/>
        <a:p>
          <a:pPr marL="0" lvl="0" indent="0" algn="l" defTabSz="2844800">
            <a:lnSpc>
              <a:spcPct val="90000"/>
            </a:lnSpc>
            <a:spcBef>
              <a:spcPct val="0"/>
            </a:spcBef>
            <a:spcAft>
              <a:spcPct val="35000"/>
            </a:spcAft>
            <a:buNone/>
          </a:pPr>
          <a:r>
            <a:rPr lang="en-US" sz="6400" kern="1200"/>
            <a:t>Python</a:t>
          </a:r>
        </a:p>
      </dsp:txBody>
      <dsp:txXfrm>
        <a:off x="367662" y="116892"/>
        <a:ext cx="3671643" cy="1704826"/>
      </dsp:txXfrm>
    </dsp:sp>
    <dsp:sp modelId="{69752EFF-EF87-C643-9964-74941F6243A0}">
      <dsp:nvSpPr>
        <dsp:cNvPr id="0" name=""/>
        <dsp:cNvSpPr/>
      </dsp:nvSpPr>
      <dsp:spPr>
        <a:xfrm>
          <a:off x="0" y="3872345"/>
          <a:ext cx="5508710" cy="161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37491B-F054-6742-99EA-565EF344B4A8}">
      <dsp:nvSpPr>
        <dsp:cNvPr id="0" name=""/>
        <dsp:cNvSpPr/>
      </dsp:nvSpPr>
      <dsp:spPr>
        <a:xfrm>
          <a:off x="275435" y="2927706"/>
          <a:ext cx="3856097" cy="1889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751" tIns="0" rIns="145751" bIns="0" numCol="1" spcCol="1270" anchor="ctr" anchorCtr="0">
          <a:noAutofit/>
        </a:bodyPr>
        <a:lstStyle/>
        <a:p>
          <a:pPr marL="0" lvl="0" indent="0" algn="l" defTabSz="2844800">
            <a:lnSpc>
              <a:spcPct val="90000"/>
            </a:lnSpc>
            <a:spcBef>
              <a:spcPct val="0"/>
            </a:spcBef>
            <a:spcAft>
              <a:spcPct val="35000"/>
            </a:spcAft>
            <a:buNone/>
          </a:pPr>
          <a:r>
            <a:rPr lang="en-US" sz="6400" kern="1200"/>
            <a:t>VScode</a:t>
          </a:r>
        </a:p>
      </dsp:txBody>
      <dsp:txXfrm>
        <a:off x="367662" y="3019933"/>
        <a:ext cx="3671643" cy="17048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94AB-2042-A3B3-FF7D-8FBCE7B86A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85F1B-42A8-C442-8DD3-D6CAF8E05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68B1A-981A-CB7C-552C-D060E781F703}"/>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6371CC2A-4A53-CCE3-3720-C4EC5B2B5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C7F7E-EFF2-84AA-61F0-A63CF635946A}"/>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121094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EBB9-08B2-5A57-9814-36A745739E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9B37-A4C5-658D-6C11-33561FFDE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3D374-DF03-AEDE-9706-A0E628EC6E5C}"/>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376F40C8-DD9D-7564-8477-25F2C8920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CC71B-2941-8149-8290-B7502111FFEA}"/>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303970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18806-CF6F-7D1D-6F47-768C7EFA5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05F62-1C03-D228-D5E2-F7C31AB28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BA98A-21FC-DFB7-613A-9ABE1F95C889}"/>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C82C0E71-0CE8-6380-D724-4FA890D16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4934F-2A2A-6BDB-875E-5A122894E35A}"/>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136467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635F-7198-8AB9-BF3B-FDAE67622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F65A1-A5C2-0C75-964E-06995A620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F0185-66A1-C37B-530A-439176836A2B}"/>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B6060307-2F12-3A75-77E9-894DA10D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8A306-364A-6B94-9BF6-29D2FDC13313}"/>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368343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7996-4A8E-C748-1F70-AA6C18247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939ED-9F2A-2F4D-B81E-F3193794E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948B4-EA13-CE58-8BC2-1C000093D2BA}"/>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87CDE7E4-416A-F74F-F54D-91DB13057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2DA9D-028C-1924-3779-A12870603FC9}"/>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196155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90C-986A-6DB6-24AC-F8D662229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A2B9D-EBF7-C8CD-C050-335BF6D80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C4D59-2C5E-F77E-5636-DCE21A94D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E3883-96F7-7926-FD22-39ABA7AF7368}"/>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6" name="Footer Placeholder 5">
            <a:extLst>
              <a:ext uri="{FF2B5EF4-FFF2-40B4-BE49-F238E27FC236}">
                <a16:creationId xmlns:a16="http://schemas.microsoft.com/office/drawing/2014/main" id="{3B8AF961-218C-C252-F54F-45EA9A625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81878-1A8C-8A30-CE3A-2F6F4A41E27A}"/>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262121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442C-9356-02B2-5A34-AFA981961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8F944-03FD-EE51-445C-39B31DDDA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41EF2-376E-8C91-23A4-C1687044E0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E03AE4-C333-626C-5855-84BD93062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F12A3-800E-8270-95DF-18BAD5338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C823F6-1153-3AD7-8DE6-587B71BED00B}"/>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8" name="Footer Placeholder 7">
            <a:extLst>
              <a:ext uri="{FF2B5EF4-FFF2-40B4-BE49-F238E27FC236}">
                <a16:creationId xmlns:a16="http://schemas.microsoft.com/office/drawing/2014/main" id="{67C07370-4833-335C-B908-A3B751E11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7DA813-39C9-BF35-8FDE-77874C42D608}"/>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245112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6BBA-E0A3-99CD-D8DC-3C2272CC7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D6916-913E-E298-3815-28D39652CEB5}"/>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4" name="Footer Placeholder 3">
            <a:extLst>
              <a:ext uri="{FF2B5EF4-FFF2-40B4-BE49-F238E27FC236}">
                <a16:creationId xmlns:a16="http://schemas.microsoft.com/office/drawing/2014/main" id="{BA746C62-4487-C5C9-3379-A4642A6D8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708AE-8741-6A78-22B0-C4B307942961}"/>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45198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56E08-ECCA-F83A-4108-605CA7CFDC39}"/>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3" name="Footer Placeholder 2">
            <a:extLst>
              <a:ext uri="{FF2B5EF4-FFF2-40B4-BE49-F238E27FC236}">
                <a16:creationId xmlns:a16="http://schemas.microsoft.com/office/drawing/2014/main" id="{34AD86E8-32F2-4B62-BDC9-275EDD7C2B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0679CE-6EB1-6AAB-39FE-7DD515105587}"/>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118770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B249-8776-DCE7-8066-924A8920F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55E03-FF2A-AC41-2FB3-109427187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BCB3A1-DE06-0425-59C5-D60093683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B8EA8-91E1-F4F8-B740-9DA7E6DABE2F}"/>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6" name="Footer Placeholder 5">
            <a:extLst>
              <a:ext uri="{FF2B5EF4-FFF2-40B4-BE49-F238E27FC236}">
                <a16:creationId xmlns:a16="http://schemas.microsoft.com/office/drawing/2014/main" id="{6D5AAB0B-16ED-BE8B-BDD2-8D8C38D8C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A3EB2-AE0E-D2BF-1E5F-264CD0B10B0D}"/>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180560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60E3-9B85-A6A0-0E51-A258D3D43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DDD5E-D76B-AA9C-918E-010AF7AB4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64A1E-27BF-5825-B333-02570742D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2DFBA-113E-BDDB-9A09-60EB26100583}"/>
              </a:ext>
            </a:extLst>
          </p:cNvPr>
          <p:cNvSpPr>
            <a:spLocks noGrp="1"/>
          </p:cNvSpPr>
          <p:nvPr>
            <p:ph type="dt" sz="half" idx="10"/>
          </p:nvPr>
        </p:nvSpPr>
        <p:spPr/>
        <p:txBody>
          <a:bodyPr/>
          <a:lstStyle/>
          <a:p>
            <a:fld id="{E3F5C090-B09C-CF43-9F92-DB796E5B559A}" type="datetimeFigureOut">
              <a:rPr lang="en-US" smtClean="0"/>
              <a:t>1/10/24</a:t>
            </a:fld>
            <a:endParaRPr lang="en-US"/>
          </a:p>
        </p:txBody>
      </p:sp>
      <p:sp>
        <p:nvSpPr>
          <p:cNvPr id="6" name="Footer Placeholder 5">
            <a:extLst>
              <a:ext uri="{FF2B5EF4-FFF2-40B4-BE49-F238E27FC236}">
                <a16:creationId xmlns:a16="http://schemas.microsoft.com/office/drawing/2014/main" id="{B00222FF-90D5-F543-712F-E5C246FCE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3400A-71E1-CE07-3412-E4230293EB84}"/>
              </a:ext>
            </a:extLst>
          </p:cNvPr>
          <p:cNvSpPr>
            <a:spLocks noGrp="1"/>
          </p:cNvSpPr>
          <p:nvPr>
            <p:ph type="sldNum" sz="quarter" idx="12"/>
          </p:nvPr>
        </p:nvSpPr>
        <p:spPr/>
        <p:txBody>
          <a:bodyPr/>
          <a:lstStyle/>
          <a:p>
            <a:fld id="{55081F51-F08B-3A4B-B704-A4BB16C18FAB}" type="slidenum">
              <a:rPr lang="en-US" smtClean="0"/>
              <a:t>‹#›</a:t>
            </a:fld>
            <a:endParaRPr lang="en-US"/>
          </a:p>
        </p:txBody>
      </p:sp>
    </p:spTree>
    <p:extLst>
      <p:ext uri="{BB962C8B-B14F-4D97-AF65-F5344CB8AC3E}">
        <p14:creationId xmlns:p14="http://schemas.microsoft.com/office/powerpoint/2010/main" val="63070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3A32D-EEF5-260F-968C-DE2A64550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3BDF6-8EE8-AB44-3AB4-DCCA217C4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748F7-FDD8-1C3D-A8E3-72228A16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5C090-B09C-CF43-9F92-DB796E5B559A}" type="datetimeFigureOut">
              <a:rPr lang="en-US" smtClean="0"/>
              <a:t>1/10/24</a:t>
            </a:fld>
            <a:endParaRPr lang="en-US"/>
          </a:p>
        </p:txBody>
      </p:sp>
      <p:sp>
        <p:nvSpPr>
          <p:cNvPr id="5" name="Footer Placeholder 4">
            <a:extLst>
              <a:ext uri="{FF2B5EF4-FFF2-40B4-BE49-F238E27FC236}">
                <a16:creationId xmlns:a16="http://schemas.microsoft.com/office/drawing/2014/main" id="{F3AE19C1-F1CA-5B0B-E708-3223751EF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E22E8C-9A00-34AB-33F9-75EB9264E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81F51-F08B-3A4B-B704-A4BB16C18FAB}" type="slidenum">
              <a:rPr lang="en-US" smtClean="0"/>
              <a:t>‹#›</a:t>
            </a:fld>
            <a:endParaRPr lang="en-US"/>
          </a:p>
        </p:txBody>
      </p:sp>
    </p:spTree>
    <p:extLst>
      <p:ext uri="{BB962C8B-B14F-4D97-AF65-F5344CB8AC3E}">
        <p14:creationId xmlns:p14="http://schemas.microsoft.com/office/powerpoint/2010/main" val="343059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abhishek14398/salary-dataset-simple-linear-regression?select=Salary_dataset.cs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47F15-0645-E2BF-E3B6-F49780966B3A}"/>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Environment Setup</a:t>
            </a:r>
          </a:p>
        </p:txBody>
      </p:sp>
      <p:sp>
        <p:nvSpPr>
          <p:cNvPr id="3" name="Subtitle 2">
            <a:extLst>
              <a:ext uri="{FF2B5EF4-FFF2-40B4-BE49-F238E27FC236}">
                <a16:creationId xmlns:a16="http://schemas.microsoft.com/office/drawing/2014/main" id="{F294B992-E554-B1AA-C9F2-7CD0DDF79145}"/>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Tools we need</a:t>
            </a:r>
          </a:p>
        </p:txBody>
      </p:sp>
      <p:pic>
        <p:nvPicPr>
          <p:cNvPr id="7" name="Graphic 6" descr="Computer">
            <a:extLst>
              <a:ext uri="{FF2B5EF4-FFF2-40B4-BE49-F238E27FC236}">
                <a16:creationId xmlns:a16="http://schemas.microsoft.com/office/drawing/2014/main" id="{5FD0C60F-D7C0-F960-0D53-15810304E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23009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03B5-828A-7E7C-2C35-546B898A19D4}"/>
              </a:ext>
            </a:extLst>
          </p:cNvPr>
          <p:cNvSpPr>
            <a:spLocks noGrp="1"/>
          </p:cNvSpPr>
          <p:nvPr>
            <p:ph type="title"/>
          </p:nvPr>
        </p:nvSpPr>
        <p:spPr/>
        <p:txBody>
          <a:bodyPr/>
          <a:lstStyle/>
          <a:p>
            <a:r>
              <a:rPr lang="en-US" dirty="0"/>
              <a:t>Terminal should go from this:</a:t>
            </a:r>
          </a:p>
        </p:txBody>
      </p:sp>
      <p:pic>
        <p:nvPicPr>
          <p:cNvPr id="10" name="Content Placeholder 9" descr="A black and white screen with a white text&#10;&#10;Description automatically generated with medium confidence">
            <a:extLst>
              <a:ext uri="{FF2B5EF4-FFF2-40B4-BE49-F238E27FC236}">
                <a16:creationId xmlns:a16="http://schemas.microsoft.com/office/drawing/2014/main" id="{C570E40B-5B76-8640-15AC-AE92EDEBF8F7}"/>
              </a:ext>
            </a:extLst>
          </p:cNvPr>
          <p:cNvPicPr>
            <a:picLocks noGrp="1" noChangeAspect="1"/>
          </p:cNvPicPr>
          <p:nvPr>
            <p:ph idx="1"/>
          </p:nvPr>
        </p:nvPicPr>
        <p:blipFill>
          <a:blip r:embed="rId2"/>
          <a:stretch>
            <a:fillRect/>
          </a:stretch>
        </p:blipFill>
        <p:spPr>
          <a:xfrm>
            <a:off x="838200" y="1690688"/>
            <a:ext cx="10710732" cy="3570244"/>
          </a:xfrm>
        </p:spPr>
      </p:pic>
    </p:spTree>
    <p:extLst>
      <p:ext uri="{BB962C8B-B14F-4D97-AF65-F5344CB8AC3E}">
        <p14:creationId xmlns:p14="http://schemas.microsoft.com/office/powerpoint/2010/main" val="274940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4A81-A779-0B9A-1457-93D9A2FB112A}"/>
              </a:ext>
            </a:extLst>
          </p:cNvPr>
          <p:cNvSpPr>
            <a:spLocks noGrp="1"/>
          </p:cNvSpPr>
          <p:nvPr>
            <p:ph type="title"/>
          </p:nvPr>
        </p:nvSpPr>
        <p:spPr/>
        <p:txBody>
          <a:bodyPr/>
          <a:lstStyle/>
          <a:p>
            <a:r>
              <a:rPr lang="en-US" dirty="0"/>
              <a:t>To this:</a:t>
            </a:r>
          </a:p>
        </p:txBody>
      </p:sp>
      <p:pic>
        <p:nvPicPr>
          <p:cNvPr id="13" name="Picture 12" descr="A black screen with blue text&#10;&#10;Description automatically generated">
            <a:extLst>
              <a:ext uri="{FF2B5EF4-FFF2-40B4-BE49-F238E27FC236}">
                <a16:creationId xmlns:a16="http://schemas.microsoft.com/office/drawing/2014/main" id="{1B4D0864-781C-0079-5D2A-25A17B81E243}"/>
              </a:ext>
            </a:extLst>
          </p:cNvPr>
          <p:cNvPicPr>
            <a:picLocks noChangeAspect="1"/>
          </p:cNvPicPr>
          <p:nvPr/>
        </p:nvPicPr>
        <p:blipFill>
          <a:blip r:embed="rId2"/>
          <a:stretch>
            <a:fillRect/>
          </a:stretch>
        </p:blipFill>
        <p:spPr>
          <a:xfrm>
            <a:off x="838200" y="2204254"/>
            <a:ext cx="10544101" cy="3081730"/>
          </a:xfrm>
          <a:prstGeom prst="rect">
            <a:avLst/>
          </a:prstGeom>
        </p:spPr>
      </p:pic>
      <p:cxnSp>
        <p:nvCxnSpPr>
          <p:cNvPr id="6" name="Straight Arrow Connector 5">
            <a:extLst>
              <a:ext uri="{FF2B5EF4-FFF2-40B4-BE49-F238E27FC236}">
                <a16:creationId xmlns:a16="http://schemas.microsoft.com/office/drawing/2014/main" id="{52F6B5AE-69C0-AC56-19EB-E4B9B9A29934}"/>
              </a:ext>
            </a:extLst>
          </p:cNvPr>
          <p:cNvCxnSpPr>
            <a:cxnSpLocks/>
          </p:cNvCxnSpPr>
          <p:nvPr/>
        </p:nvCxnSpPr>
        <p:spPr>
          <a:xfrm>
            <a:off x="1628384" y="1440493"/>
            <a:ext cx="0" cy="1026807"/>
          </a:xfrm>
          <a:prstGeom prst="straightConnector1">
            <a:avLst/>
          </a:prstGeom>
          <a:ln w="254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87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B494-F3C1-4F28-62B8-5340D737B1B3}"/>
              </a:ext>
            </a:extLst>
          </p:cNvPr>
          <p:cNvSpPr>
            <a:spLocks noGrp="1"/>
          </p:cNvSpPr>
          <p:nvPr>
            <p:ph type="title"/>
          </p:nvPr>
        </p:nvSpPr>
        <p:spPr/>
        <p:txBody>
          <a:bodyPr/>
          <a:lstStyle/>
          <a:p>
            <a:r>
              <a:rPr lang="en-US" dirty="0"/>
              <a:t>Start your python Project!</a:t>
            </a:r>
          </a:p>
        </p:txBody>
      </p:sp>
      <p:pic>
        <p:nvPicPr>
          <p:cNvPr id="5" name="Content Placeholder 4" descr="A screen shot of a computer&#10;&#10;Description automatically generated">
            <a:extLst>
              <a:ext uri="{FF2B5EF4-FFF2-40B4-BE49-F238E27FC236}">
                <a16:creationId xmlns:a16="http://schemas.microsoft.com/office/drawing/2014/main" id="{6D36222B-3868-47FA-FFDB-B83953A5D486}"/>
              </a:ext>
            </a:extLst>
          </p:cNvPr>
          <p:cNvPicPr>
            <a:picLocks noGrp="1" noChangeAspect="1"/>
          </p:cNvPicPr>
          <p:nvPr>
            <p:ph idx="1"/>
          </p:nvPr>
        </p:nvPicPr>
        <p:blipFill>
          <a:blip r:embed="rId2"/>
          <a:stretch>
            <a:fillRect/>
          </a:stretch>
        </p:blipFill>
        <p:spPr>
          <a:xfrm>
            <a:off x="838199" y="1690687"/>
            <a:ext cx="10733759" cy="3457509"/>
          </a:xfrm>
        </p:spPr>
      </p:pic>
    </p:spTree>
    <p:extLst>
      <p:ext uri="{BB962C8B-B14F-4D97-AF65-F5344CB8AC3E}">
        <p14:creationId xmlns:p14="http://schemas.microsoft.com/office/powerpoint/2010/main" val="346686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A50-0F15-3EBD-27E3-D9660C680E90}"/>
              </a:ext>
            </a:extLst>
          </p:cNvPr>
          <p:cNvSpPr>
            <a:spLocks noGrp="1"/>
          </p:cNvSpPr>
          <p:nvPr>
            <p:ph type="title"/>
          </p:nvPr>
        </p:nvSpPr>
        <p:spPr/>
        <p:txBody>
          <a:bodyPr/>
          <a:lstStyle/>
          <a:p>
            <a:r>
              <a:rPr lang="en-US" dirty="0"/>
              <a:t>Linear Regression with Machine Learning!</a:t>
            </a:r>
          </a:p>
        </p:txBody>
      </p:sp>
      <p:sp>
        <p:nvSpPr>
          <p:cNvPr id="3" name="Content Placeholder 2">
            <a:extLst>
              <a:ext uri="{FF2B5EF4-FFF2-40B4-BE49-F238E27FC236}">
                <a16:creationId xmlns:a16="http://schemas.microsoft.com/office/drawing/2014/main" id="{7956DDE7-DEA6-ADCE-F03F-604F1520B71D}"/>
              </a:ext>
            </a:extLst>
          </p:cNvPr>
          <p:cNvSpPr>
            <a:spLocks noGrp="1"/>
          </p:cNvSpPr>
          <p:nvPr>
            <p:ph idx="1"/>
          </p:nvPr>
        </p:nvSpPr>
        <p:spPr/>
        <p:txBody>
          <a:bodyPr/>
          <a:lstStyle/>
          <a:p>
            <a:pPr marL="0" indent="0">
              <a:buNone/>
            </a:pPr>
            <a:r>
              <a:rPr lang="en-US" dirty="0"/>
              <a:t>How do we do it?</a:t>
            </a:r>
          </a:p>
          <a:p>
            <a:pPr marL="514350" indent="-514350">
              <a:buFont typeface="+mj-lt"/>
              <a:buAutoNum type="arabicPeriod"/>
            </a:pPr>
            <a:r>
              <a:rPr lang="en-US" dirty="0"/>
              <a:t>Have a question.</a:t>
            </a:r>
          </a:p>
          <a:p>
            <a:pPr marL="514350" indent="-514350">
              <a:buFont typeface="+mj-lt"/>
              <a:buAutoNum type="arabicPeriod"/>
            </a:pPr>
            <a:r>
              <a:rPr lang="en-US" dirty="0"/>
              <a:t>Find a CSV.</a:t>
            </a:r>
          </a:p>
          <a:p>
            <a:pPr marL="514350" indent="-514350">
              <a:buFont typeface="+mj-lt"/>
              <a:buAutoNum type="arabicPeriod"/>
            </a:pPr>
            <a:r>
              <a:rPr lang="en-US" dirty="0"/>
              <a:t>Ask ChatGPT.</a:t>
            </a:r>
          </a:p>
        </p:txBody>
      </p:sp>
    </p:spTree>
    <p:extLst>
      <p:ext uri="{BB962C8B-B14F-4D97-AF65-F5344CB8AC3E}">
        <p14:creationId xmlns:p14="http://schemas.microsoft.com/office/powerpoint/2010/main" val="405106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DC88-8906-E7D9-1C64-3E88131BD38A}"/>
              </a:ext>
            </a:extLst>
          </p:cNvPr>
          <p:cNvSpPr>
            <a:spLocks noGrp="1"/>
          </p:cNvSpPr>
          <p:nvPr>
            <p:ph type="title"/>
          </p:nvPr>
        </p:nvSpPr>
        <p:spPr/>
        <p:txBody>
          <a:bodyPr/>
          <a:lstStyle/>
          <a:p>
            <a:r>
              <a:rPr lang="en-US" dirty="0"/>
              <a:t>Understanding the question</a:t>
            </a:r>
          </a:p>
        </p:txBody>
      </p:sp>
      <p:sp>
        <p:nvSpPr>
          <p:cNvPr id="3" name="Content Placeholder 2">
            <a:extLst>
              <a:ext uri="{FF2B5EF4-FFF2-40B4-BE49-F238E27FC236}">
                <a16:creationId xmlns:a16="http://schemas.microsoft.com/office/drawing/2014/main" id="{FEFAACB3-D6C9-B79D-BD98-08A7D7050CFF}"/>
              </a:ext>
            </a:extLst>
          </p:cNvPr>
          <p:cNvSpPr>
            <a:spLocks noGrp="1"/>
          </p:cNvSpPr>
          <p:nvPr>
            <p:ph idx="1"/>
          </p:nvPr>
        </p:nvSpPr>
        <p:spPr/>
        <p:txBody>
          <a:bodyPr/>
          <a:lstStyle/>
          <a:p>
            <a:pPr marL="0" indent="0">
              <a:buNone/>
            </a:pPr>
            <a:r>
              <a:rPr lang="en-US" dirty="0"/>
              <a:t>What is the expected salary based on years of experience?</a:t>
            </a:r>
            <a:br>
              <a:rPr lang="en-US" dirty="0"/>
            </a:br>
            <a:br>
              <a:rPr lang="en-US" dirty="0"/>
            </a:br>
            <a:br>
              <a:rPr lang="en-US" dirty="0"/>
            </a:br>
            <a:endParaRPr lang="en-US" dirty="0"/>
          </a:p>
        </p:txBody>
      </p:sp>
      <p:graphicFrame>
        <p:nvGraphicFramePr>
          <p:cNvPr id="4" name="Table 4">
            <a:extLst>
              <a:ext uri="{FF2B5EF4-FFF2-40B4-BE49-F238E27FC236}">
                <a16:creationId xmlns:a16="http://schemas.microsoft.com/office/drawing/2014/main" id="{6E07D80D-27B0-DA5C-B31D-D44AA98C1831}"/>
              </a:ext>
            </a:extLst>
          </p:cNvPr>
          <p:cNvGraphicFramePr>
            <a:graphicFrameLocks noGrp="1"/>
          </p:cNvGraphicFramePr>
          <p:nvPr>
            <p:extLst>
              <p:ext uri="{D42A27DB-BD31-4B8C-83A1-F6EECF244321}">
                <p14:modId xmlns:p14="http://schemas.microsoft.com/office/powerpoint/2010/main" val="2199694862"/>
              </p:ext>
            </p:extLst>
          </p:nvPr>
        </p:nvGraphicFramePr>
        <p:xfrm>
          <a:off x="1568174" y="3445034"/>
          <a:ext cx="8127999" cy="11125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127693710"/>
                    </a:ext>
                  </a:extLst>
                </a:gridCol>
                <a:gridCol w="2709333">
                  <a:extLst>
                    <a:ext uri="{9D8B030D-6E8A-4147-A177-3AD203B41FA5}">
                      <a16:colId xmlns:a16="http://schemas.microsoft.com/office/drawing/2014/main" val="2879712700"/>
                    </a:ext>
                  </a:extLst>
                </a:gridCol>
                <a:gridCol w="2709333">
                  <a:extLst>
                    <a:ext uri="{9D8B030D-6E8A-4147-A177-3AD203B41FA5}">
                      <a16:colId xmlns:a16="http://schemas.microsoft.com/office/drawing/2014/main" val="2953937297"/>
                    </a:ext>
                  </a:extLst>
                </a:gridCol>
              </a:tblGrid>
              <a:tr h="370840">
                <a:tc>
                  <a:txBody>
                    <a:bodyPr/>
                    <a:lstStyle/>
                    <a:p>
                      <a:r>
                        <a:rPr lang="en-US" dirty="0"/>
                        <a:t>Index</a:t>
                      </a:r>
                    </a:p>
                  </a:txBody>
                  <a:tcPr/>
                </a:tc>
                <a:tc>
                  <a:txBody>
                    <a:bodyPr/>
                    <a:lstStyle/>
                    <a:p>
                      <a:r>
                        <a:rPr lang="en-US" dirty="0"/>
                        <a:t>YearsExperience</a:t>
                      </a:r>
                    </a:p>
                  </a:txBody>
                  <a:tcPr/>
                </a:tc>
                <a:tc>
                  <a:txBody>
                    <a:bodyPr/>
                    <a:lstStyle/>
                    <a:p>
                      <a:r>
                        <a:rPr lang="en-US" dirty="0"/>
                        <a:t>Salary</a:t>
                      </a:r>
                    </a:p>
                  </a:txBody>
                  <a:tcPr/>
                </a:tc>
                <a:extLst>
                  <a:ext uri="{0D108BD9-81ED-4DB2-BD59-A6C34878D82A}">
                    <a16:rowId xmlns:a16="http://schemas.microsoft.com/office/drawing/2014/main" val="4279975061"/>
                  </a:ext>
                </a:extLst>
              </a:tr>
              <a:tr h="370840">
                <a:tc>
                  <a:txBody>
                    <a:bodyPr/>
                    <a:lstStyle/>
                    <a:p>
                      <a:r>
                        <a:rPr lang="en-US" dirty="0"/>
                        <a:t>0</a:t>
                      </a:r>
                    </a:p>
                  </a:txBody>
                  <a:tcPr/>
                </a:tc>
                <a:tc>
                  <a:txBody>
                    <a:bodyPr/>
                    <a:lstStyle/>
                    <a:p>
                      <a:r>
                        <a:rPr lang="en-US" dirty="0"/>
                        <a:t>1.2000000000000002</a:t>
                      </a:r>
                    </a:p>
                  </a:txBody>
                  <a:tcPr/>
                </a:tc>
                <a:tc>
                  <a:txBody>
                    <a:bodyPr/>
                    <a:lstStyle/>
                    <a:p>
                      <a:r>
                        <a:rPr lang="en-US" dirty="0"/>
                        <a:t>39344.0</a:t>
                      </a:r>
                    </a:p>
                  </a:txBody>
                  <a:tcPr/>
                </a:tc>
                <a:extLst>
                  <a:ext uri="{0D108BD9-81ED-4DB2-BD59-A6C34878D82A}">
                    <a16:rowId xmlns:a16="http://schemas.microsoft.com/office/drawing/2014/main" val="1310387393"/>
                  </a:ext>
                </a:extLst>
              </a:tr>
              <a:tr h="370840">
                <a:tc>
                  <a:txBody>
                    <a:bodyPr/>
                    <a:lstStyle/>
                    <a:p>
                      <a:r>
                        <a:rPr lang="en-US" dirty="0"/>
                        <a:t>1</a:t>
                      </a:r>
                    </a:p>
                  </a:txBody>
                  <a:tcPr/>
                </a:tc>
                <a:tc>
                  <a:txBody>
                    <a:bodyPr/>
                    <a:lstStyle/>
                    <a:p>
                      <a:r>
                        <a:rPr lang="en-US" dirty="0"/>
                        <a:t>1.4000000000000001</a:t>
                      </a:r>
                    </a:p>
                  </a:txBody>
                  <a:tcPr/>
                </a:tc>
                <a:tc>
                  <a:txBody>
                    <a:bodyPr/>
                    <a:lstStyle/>
                    <a:p>
                      <a:r>
                        <a:rPr lang="en-US" dirty="0"/>
                        <a:t>46206.0</a:t>
                      </a:r>
                    </a:p>
                  </a:txBody>
                  <a:tcPr/>
                </a:tc>
                <a:extLst>
                  <a:ext uri="{0D108BD9-81ED-4DB2-BD59-A6C34878D82A}">
                    <a16:rowId xmlns:a16="http://schemas.microsoft.com/office/drawing/2014/main" val="2154207719"/>
                  </a:ext>
                </a:extLst>
              </a:tr>
            </a:tbl>
          </a:graphicData>
        </a:graphic>
      </p:graphicFrame>
    </p:spTree>
    <p:extLst>
      <p:ext uri="{BB962C8B-B14F-4D97-AF65-F5344CB8AC3E}">
        <p14:creationId xmlns:p14="http://schemas.microsoft.com/office/powerpoint/2010/main" val="256101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4855-C23A-817E-6138-988CF163FB16}"/>
              </a:ext>
            </a:extLst>
          </p:cNvPr>
          <p:cNvSpPr>
            <a:spLocks noGrp="1"/>
          </p:cNvSpPr>
          <p:nvPr>
            <p:ph type="title"/>
          </p:nvPr>
        </p:nvSpPr>
        <p:spPr/>
        <p:txBody>
          <a:bodyPr/>
          <a:lstStyle/>
          <a:p>
            <a:r>
              <a:rPr lang="en-US" dirty="0"/>
              <a:t>CSV File</a:t>
            </a:r>
          </a:p>
        </p:txBody>
      </p:sp>
      <p:sp>
        <p:nvSpPr>
          <p:cNvPr id="3" name="Content Placeholder 2">
            <a:extLst>
              <a:ext uri="{FF2B5EF4-FFF2-40B4-BE49-F238E27FC236}">
                <a16:creationId xmlns:a16="http://schemas.microsoft.com/office/drawing/2014/main" id="{5514081D-8216-CA9F-030A-8818457BB7E8}"/>
              </a:ext>
            </a:extLst>
          </p:cNvPr>
          <p:cNvSpPr>
            <a:spLocks noGrp="1"/>
          </p:cNvSpPr>
          <p:nvPr>
            <p:ph idx="1"/>
          </p:nvPr>
        </p:nvSpPr>
        <p:spPr/>
        <p:txBody>
          <a:bodyPr/>
          <a:lstStyle/>
          <a:p>
            <a:pPr marL="0" indent="0">
              <a:buNone/>
            </a:pPr>
            <a:r>
              <a:rPr lang="en-US" dirty="0"/>
              <a:t>You can find plenty on Kaggle</a:t>
            </a:r>
          </a:p>
          <a:p>
            <a:pPr marL="0" indent="0">
              <a:buNone/>
            </a:pPr>
            <a:endParaRPr lang="en-US" dirty="0"/>
          </a:p>
          <a:p>
            <a:pPr marL="0" indent="0">
              <a:buNone/>
            </a:pPr>
            <a:r>
              <a:rPr lang="en-US" dirty="0"/>
              <a:t>Today we will be working with this file: </a:t>
            </a:r>
            <a:r>
              <a:rPr lang="en-US" dirty="0">
                <a:hlinkClick r:id="rId2"/>
              </a:rPr>
              <a:t>here</a:t>
            </a:r>
            <a:br>
              <a:rPr lang="en-US" dirty="0"/>
            </a:br>
            <a:br>
              <a:rPr lang="en-US" dirty="0"/>
            </a:br>
            <a:r>
              <a:rPr lang="en-US" dirty="0"/>
              <a:t>Please download the file.</a:t>
            </a:r>
          </a:p>
          <a:p>
            <a:pPr marL="0" indent="0">
              <a:buNone/>
            </a:pPr>
            <a:endParaRPr lang="en-US" dirty="0"/>
          </a:p>
        </p:txBody>
      </p:sp>
    </p:spTree>
    <p:extLst>
      <p:ext uri="{BB962C8B-B14F-4D97-AF65-F5344CB8AC3E}">
        <p14:creationId xmlns:p14="http://schemas.microsoft.com/office/powerpoint/2010/main" val="248765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7528-018E-97B0-007C-7937839B8506}"/>
              </a:ext>
            </a:extLst>
          </p:cNvPr>
          <p:cNvSpPr>
            <a:spLocks noGrp="1"/>
          </p:cNvSpPr>
          <p:nvPr>
            <p:ph type="title"/>
          </p:nvPr>
        </p:nvSpPr>
        <p:spPr/>
        <p:txBody>
          <a:bodyPr/>
          <a:lstStyle/>
          <a:p>
            <a:r>
              <a:rPr lang="en-US" dirty="0"/>
              <a:t>Ask Chat GPT</a:t>
            </a:r>
          </a:p>
        </p:txBody>
      </p:sp>
      <p:sp>
        <p:nvSpPr>
          <p:cNvPr id="3" name="Content Placeholder 2">
            <a:extLst>
              <a:ext uri="{FF2B5EF4-FFF2-40B4-BE49-F238E27FC236}">
                <a16:creationId xmlns:a16="http://schemas.microsoft.com/office/drawing/2014/main" id="{7CD3B4AB-3ADE-58CB-7834-7911E6055645}"/>
              </a:ext>
            </a:extLst>
          </p:cNvPr>
          <p:cNvSpPr>
            <a:spLocks noGrp="1"/>
          </p:cNvSpPr>
          <p:nvPr>
            <p:ph idx="1"/>
          </p:nvPr>
        </p:nvSpPr>
        <p:spPr>
          <a:xfrm>
            <a:off x="838200" y="1825625"/>
            <a:ext cx="4515678" cy="2998166"/>
          </a:xfrm>
          <a:ln>
            <a:solidFill>
              <a:schemeClr val="tx1"/>
            </a:solidFill>
          </a:ln>
        </p:spPr>
        <p:txBody>
          <a:bodyPr>
            <a:normAutofit lnSpcReduction="10000"/>
          </a:bodyPr>
          <a:lstStyle/>
          <a:p>
            <a:pPr marL="0" indent="0" algn="ctr">
              <a:buNone/>
            </a:pPr>
            <a:r>
              <a:rPr lang="en-US" dirty="0"/>
              <a:t>“Write me some python machine learning code for a linear regression model based off these columns of a CSV file. </a:t>
            </a:r>
          </a:p>
          <a:p>
            <a:pPr marL="0" indent="0" algn="ctr">
              <a:buNone/>
            </a:pPr>
            <a:endParaRPr lang="en-US" dirty="0"/>
          </a:p>
          <a:p>
            <a:pPr marL="0" indent="0" algn="ctr">
              <a:buNone/>
            </a:pPr>
            <a:r>
              <a:rPr lang="en-US" dirty="0"/>
              <a:t>Index,YearsExperience,Salary”</a:t>
            </a:r>
          </a:p>
        </p:txBody>
      </p:sp>
      <p:pic>
        <p:nvPicPr>
          <p:cNvPr id="5" name="Picture 4" descr="A screenshot of a computer program&#10;&#10;Description automatically generated">
            <a:extLst>
              <a:ext uri="{FF2B5EF4-FFF2-40B4-BE49-F238E27FC236}">
                <a16:creationId xmlns:a16="http://schemas.microsoft.com/office/drawing/2014/main" id="{5A64D8F1-F35A-625A-956A-F9B407BF5B77}"/>
              </a:ext>
            </a:extLst>
          </p:cNvPr>
          <p:cNvPicPr>
            <a:picLocks noChangeAspect="1"/>
          </p:cNvPicPr>
          <p:nvPr/>
        </p:nvPicPr>
        <p:blipFill>
          <a:blip r:embed="rId2"/>
          <a:stretch>
            <a:fillRect/>
          </a:stretch>
        </p:blipFill>
        <p:spPr>
          <a:xfrm>
            <a:off x="7676320" y="0"/>
            <a:ext cx="4515679" cy="6857142"/>
          </a:xfrm>
          <a:prstGeom prst="rect">
            <a:avLst/>
          </a:prstGeom>
        </p:spPr>
      </p:pic>
      <p:cxnSp>
        <p:nvCxnSpPr>
          <p:cNvPr id="6" name="Straight Arrow Connector 5">
            <a:extLst>
              <a:ext uri="{FF2B5EF4-FFF2-40B4-BE49-F238E27FC236}">
                <a16:creationId xmlns:a16="http://schemas.microsoft.com/office/drawing/2014/main" id="{0D4DE76D-8DB4-994B-3576-B4D1755E88DA}"/>
              </a:ext>
            </a:extLst>
          </p:cNvPr>
          <p:cNvCxnSpPr>
            <a:cxnSpLocks/>
          </p:cNvCxnSpPr>
          <p:nvPr/>
        </p:nvCxnSpPr>
        <p:spPr>
          <a:xfrm>
            <a:off x="5353878" y="5376388"/>
            <a:ext cx="2322442" cy="0"/>
          </a:xfrm>
          <a:prstGeom prst="straightConnector1">
            <a:avLst/>
          </a:prstGeom>
          <a:ln w="254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592A18-0D39-D015-3221-0CAC1DD59EDB}"/>
              </a:ext>
            </a:extLst>
          </p:cNvPr>
          <p:cNvSpPr txBox="1"/>
          <p:nvPr/>
        </p:nvSpPr>
        <p:spPr>
          <a:xfrm>
            <a:off x="1985840" y="5191722"/>
            <a:ext cx="3368038" cy="369332"/>
          </a:xfrm>
          <a:prstGeom prst="rect">
            <a:avLst/>
          </a:prstGeom>
          <a:noFill/>
        </p:spPr>
        <p:txBody>
          <a:bodyPr wrap="none" rtlCol="0">
            <a:spAutoFit/>
          </a:bodyPr>
          <a:lstStyle/>
          <a:p>
            <a:r>
              <a:rPr lang="en-US" dirty="0"/>
              <a:t>You should get something like this</a:t>
            </a:r>
          </a:p>
        </p:txBody>
      </p:sp>
    </p:spTree>
    <p:extLst>
      <p:ext uri="{BB962C8B-B14F-4D97-AF65-F5344CB8AC3E}">
        <p14:creationId xmlns:p14="http://schemas.microsoft.com/office/powerpoint/2010/main" val="13692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7AD6-2919-3205-ACE3-46E1A6F2173B}"/>
              </a:ext>
            </a:extLst>
          </p:cNvPr>
          <p:cNvSpPr>
            <a:spLocks noGrp="1"/>
          </p:cNvSpPr>
          <p:nvPr>
            <p:ph type="title"/>
          </p:nvPr>
        </p:nvSpPr>
        <p:spPr/>
        <p:txBody>
          <a:bodyPr/>
          <a:lstStyle/>
          <a:p>
            <a:r>
              <a:rPr lang="en-US" dirty="0"/>
              <a:t>Install dependencies.</a:t>
            </a:r>
          </a:p>
        </p:txBody>
      </p:sp>
      <p:sp>
        <p:nvSpPr>
          <p:cNvPr id="3" name="Content Placeholder 2">
            <a:extLst>
              <a:ext uri="{FF2B5EF4-FFF2-40B4-BE49-F238E27FC236}">
                <a16:creationId xmlns:a16="http://schemas.microsoft.com/office/drawing/2014/main" id="{95AA3B86-DF45-2581-BD98-FBBF981C5705}"/>
              </a:ext>
            </a:extLst>
          </p:cNvPr>
          <p:cNvSpPr>
            <a:spLocks noGrp="1"/>
          </p:cNvSpPr>
          <p:nvPr>
            <p:ph idx="1"/>
          </p:nvPr>
        </p:nvSpPr>
        <p:spPr/>
        <p:txBody>
          <a:bodyPr>
            <a:normAutofit fontScale="92500" lnSpcReduction="20000"/>
          </a:bodyPr>
          <a:lstStyle/>
          <a:p>
            <a:pPr marL="0" indent="0">
              <a:buNone/>
            </a:pPr>
            <a:r>
              <a:rPr lang="en-US" dirty="0"/>
              <a:t>Inside the terminal:</a:t>
            </a:r>
          </a:p>
          <a:p>
            <a:r>
              <a:rPr lang="en-US" dirty="0"/>
              <a:t>pip install pandas</a:t>
            </a:r>
          </a:p>
          <a:p>
            <a:r>
              <a:rPr lang="en-US" dirty="0">
                <a:effectLst/>
              </a:rPr>
              <a:t>pip install -U scikit-learn</a:t>
            </a:r>
          </a:p>
          <a:p>
            <a:r>
              <a:rPr lang="en-US" dirty="0"/>
              <a:t>pip install matplotlib</a:t>
            </a:r>
          </a:p>
          <a:p>
            <a:pPr marL="0" indent="0">
              <a:buNone/>
            </a:pPr>
            <a:endParaRPr lang="en-US" dirty="0"/>
          </a:p>
          <a:p>
            <a:pPr marL="0" indent="0">
              <a:buNone/>
            </a:pPr>
            <a:r>
              <a:rPr lang="en-US" dirty="0"/>
              <a:t>Inside the code</a:t>
            </a:r>
          </a:p>
          <a:p>
            <a:r>
              <a:rPr lang="en-US" dirty="0"/>
              <a:t>Direct file path to your csv file: ‘</a:t>
            </a:r>
            <a:r>
              <a:rPr lang="en-US" dirty="0" err="1"/>
              <a:t>Salary_dataset.csv</a:t>
            </a:r>
            <a:r>
              <a:rPr lang="en-US" dirty="0"/>
              <a:t>”</a:t>
            </a:r>
          </a:p>
          <a:p>
            <a:pPr marL="0" indent="0">
              <a:buNone/>
            </a:pPr>
            <a:br>
              <a:rPr lang="en-US" dirty="0">
                <a:effectLst/>
              </a:rPr>
            </a:br>
            <a:br>
              <a:rPr lang="en-US" dirty="0">
                <a:effectLst/>
              </a:rPr>
            </a:br>
            <a:r>
              <a:rPr lang="en-US" dirty="0">
                <a:effectLst/>
              </a:rPr>
              <a:t>Try and run the program.</a:t>
            </a:r>
            <a:br>
              <a:rPr lang="en-US" dirty="0">
                <a:effectLst/>
              </a:rPr>
            </a:br>
            <a:br>
              <a:rPr lang="en-US" dirty="0">
                <a:effectLst/>
              </a:rPr>
            </a:br>
            <a:endParaRPr lang="en-US" dirty="0"/>
          </a:p>
        </p:txBody>
      </p:sp>
    </p:spTree>
    <p:extLst>
      <p:ext uri="{BB962C8B-B14F-4D97-AF65-F5344CB8AC3E}">
        <p14:creationId xmlns:p14="http://schemas.microsoft.com/office/powerpoint/2010/main" val="329255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1D12-508E-AC81-9398-9FAA39DFD7A6}"/>
              </a:ext>
            </a:extLst>
          </p:cNvPr>
          <p:cNvSpPr>
            <a:spLocks noGrp="1"/>
          </p:cNvSpPr>
          <p:nvPr>
            <p:ph type="title"/>
          </p:nvPr>
        </p:nvSpPr>
        <p:spPr/>
        <p:txBody>
          <a:bodyPr/>
          <a:lstStyle/>
          <a:p>
            <a:r>
              <a:rPr lang="en-US" dirty="0"/>
              <a:t>We should get something like this.</a:t>
            </a:r>
          </a:p>
        </p:txBody>
      </p:sp>
      <p:pic>
        <p:nvPicPr>
          <p:cNvPr id="9" name="Content Placeholder 8" descr="A graph with a line and dots&#10;&#10;Description automatically generated">
            <a:extLst>
              <a:ext uri="{FF2B5EF4-FFF2-40B4-BE49-F238E27FC236}">
                <a16:creationId xmlns:a16="http://schemas.microsoft.com/office/drawing/2014/main" id="{F251C0E4-11DD-9C81-8B1F-D4BD368336EB}"/>
              </a:ext>
            </a:extLst>
          </p:cNvPr>
          <p:cNvPicPr>
            <a:picLocks noGrp="1" noChangeAspect="1"/>
          </p:cNvPicPr>
          <p:nvPr>
            <p:ph idx="1"/>
          </p:nvPr>
        </p:nvPicPr>
        <p:blipFill>
          <a:blip r:embed="rId2"/>
          <a:stretch>
            <a:fillRect/>
          </a:stretch>
        </p:blipFill>
        <p:spPr>
          <a:xfrm>
            <a:off x="3190575" y="1825625"/>
            <a:ext cx="5810849" cy="4351338"/>
          </a:xfrm>
        </p:spPr>
      </p:pic>
    </p:spTree>
    <p:extLst>
      <p:ext uri="{BB962C8B-B14F-4D97-AF65-F5344CB8AC3E}">
        <p14:creationId xmlns:p14="http://schemas.microsoft.com/office/powerpoint/2010/main" val="380666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 shot of a computer code&#10;&#10;Description automatically generated">
            <a:extLst>
              <a:ext uri="{FF2B5EF4-FFF2-40B4-BE49-F238E27FC236}">
                <a16:creationId xmlns:a16="http://schemas.microsoft.com/office/drawing/2014/main" id="{E9C0DA76-1111-DC8E-DBAF-27AAE9F48C13}"/>
              </a:ext>
            </a:extLst>
          </p:cNvPr>
          <p:cNvPicPr>
            <a:picLocks noChangeAspect="1"/>
          </p:cNvPicPr>
          <p:nvPr/>
        </p:nvPicPr>
        <p:blipFill rotWithShape="1">
          <a:blip r:embed="rId2"/>
          <a:srcRect r="6625"/>
          <a:stretch/>
        </p:blipFill>
        <p:spPr>
          <a:xfrm>
            <a:off x="3667041" y="2483712"/>
            <a:ext cx="8524959" cy="1883173"/>
          </a:xfrm>
          <a:prstGeom prst="rect">
            <a:avLst/>
          </a:prstGeom>
        </p:spPr>
      </p:pic>
      <p:sp>
        <p:nvSpPr>
          <p:cNvPr id="2" name="Title 1">
            <a:extLst>
              <a:ext uri="{FF2B5EF4-FFF2-40B4-BE49-F238E27FC236}">
                <a16:creationId xmlns:a16="http://schemas.microsoft.com/office/drawing/2014/main" id="{DA826FB2-BF83-71CB-4802-EEB048B7A936}"/>
              </a:ext>
            </a:extLst>
          </p:cNvPr>
          <p:cNvSpPr>
            <a:spLocks noGrp="1"/>
          </p:cNvSpPr>
          <p:nvPr>
            <p:ph type="title"/>
          </p:nvPr>
        </p:nvSpPr>
        <p:spPr/>
        <p:txBody>
          <a:bodyPr/>
          <a:lstStyle/>
          <a:p>
            <a:r>
              <a:rPr lang="en-US" dirty="0"/>
              <a:t>But what does it mean?</a:t>
            </a:r>
          </a:p>
        </p:txBody>
      </p:sp>
      <p:sp>
        <p:nvSpPr>
          <p:cNvPr id="6" name="TextBox 5">
            <a:extLst>
              <a:ext uri="{FF2B5EF4-FFF2-40B4-BE49-F238E27FC236}">
                <a16:creationId xmlns:a16="http://schemas.microsoft.com/office/drawing/2014/main" id="{5A6622D9-2425-6B7C-2271-63E75EA72556}"/>
              </a:ext>
            </a:extLst>
          </p:cNvPr>
          <p:cNvSpPr txBox="1"/>
          <p:nvPr/>
        </p:nvSpPr>
        <p:spPr>
          <a:xfrm rot="1015604">
            <a:off x="704696" y="1569544"/>
            <a:ext cx="1489382" cy="369332"/>
          </a:xfrm>
          <a:prstGeom prst="rect">
            <a:avLst/>
          </a:prstGeom>
          <a:noFill/>
        </p:spPr>
        <p:txBody>
          <a:bodyPr wrap="none" rtlCol="0">
            <a:spAutoFit/>
          </a:bodyPr>
          <a:lstStyle/>
          <a:p>
            <a:r>
              <a:rPr lang="en-US" dirty="0"/>
              <a:t>Using Pandas:</a:t>
            </a:r>
          </a:p>
        </p:txBody>
      </p:sp>
      <p:sp>
        <p:nvSpPr>
          <p:cNvPr id="7" name="TextBox 6">
            <a:extLst>
              <a:ext uri="{FF2B5EF4-FFF2-40B4-BE49-F238E27FC236}">
                <a16:creationId xmlns:a16="http://schemas.microsoft.com/office/drawing/2014/main" id="{925DED82-04EA-6076-8354-28A835947B88}"/>
              </a:ext>
            </a:extLst>
          </p:cNvPr>
          <p:cNvSpPr txBox="1"/>
          <p:nvPr/>
        </p:nvSpPr>
        <p:spPr>
          <a:xfrm rot="470645">
            <a:off x="172483" y="2239002"/>
            <a:ext cx="2181431" cy="646331"/>
          </a:xfrm>
          <a:prstGeom prst="rect">
            <a:avLst/>
          </a:prstGeom>
          <a:noFill/>
        </p:spPr>
        <p:txBody>
          <a:bodyPr wrap="none" rtlCol="0">
            <a:spAutoFit/>
          </a:bodyPr>
          <a:lstStyle/>
          <a:p>
            <a:r>
              <a:rPr lang="en-US" dirty="0"/>
              <a:t>Train_test_split from </a:t>
            </a:r>
          </a:p>
          <a:p>
            <a:r>
              <a:rPr lang="en-US" dirty="0"/>
              <a:t>Scikit-learn:</a:t>
            </a:r>
          </a:p>
        </p:txBody>
      </p:sp>
      <p:sp>
        <p:nvSpPr>
          <p:cNvPr id="8" name="TextBox 7">
            <a:extLst>
              <a:ext uri="{FF2B5EF4-FFF2-40B4-BE49-F238E27FC236}">
                <a16:creationId xmlns:a16="http://schemas.microsoft.com/office/drawing/2014/main" id="{0076B4FD-6C97-B83F-EA5A-5794D9FE30AB}"/>
              </a:ext>
            </a:extLst>
          </p:cNvPr>
          <p:cNvSpPr txBox="1"/>
          <p:nvPr/>
        </p:nvSpPr>
        <p:spPr>
          <a:xfrm>
            <a:off x="96570" y="2939585"/>
            <a:ext cx="2389244" cy="646331"/>
          </a:xfrm>
          <a:prstGeom prst="rect">
            <a:avLst/>
          </a:prstGeom>
          <a:noFill/>
        </p:spPr>
        <p:txBody>
          <a:bodyPr wrap="none" rtlCol="0">
            <a:spAutoFit/>
          </a:bodyPr>
          <a:lstStyle/>
          <a:p>
            <a:r>
              <a:rPr lang="en-US" dirty="0"/>
              <a:t>Linear Regression from </a:t>
            </a:r>
          </a:p>
          <a:p>
            <a:r>
              <a:rPr lang="en-US" dirty="0"/>
              <a:t>Scikit-learn:</a:t>
            </a:r>
          </a:p>
        </p:txBody>
      </p:sp>
      <p:sp>
        <p:nvSpPr>
          <p:cNvPr id="9" name="TextBox 8">
            <a:extLst>
              <a:ext uri="{FF2B5EF4-FFF2-40B4-BE49-F238E27FC236}">
                <a16:creationId xmlns:a16="http://schemas.microsoft.com/office/drawing/2014/main" id="{19C8A4A1-79EC-40B1-75E5-0250E141D2DC}"/>
              </a:ext>
            </a:extLst>
          </p:cNvPr>
          <p:cNvSpPr txBox="1"/>
          <p:nvPr/>
        </p:nvSpPr>
        <p:spPr>
          <a:xfrm rot="20738871">
            <a:off x="256409" y="4322267"/>
            <a:ext cx="2377844" cy="646331"/>
          </a:xfrm>
          <a:prstGeom prst="rect">
            <a:avLst/>
          </a:prstGeom>
          <a:noFill/>
        </p:spPr>
        <p:txBody>
          <a:bodyPr wrap="square" rtlCol="0">
            <a:spAutoFit/>
          </a:bodyPr>
          <a:lstStyle/>
          <a:p>
            <a:r>
              <a:rPr lang="en-US" dirty="0"/>
              <a:t>Matplotlib for charts and plotting:</a:t>
            </a:r>
          </a:p>
        </p:txBody>
      </p:sp>
      <p:sp>
        <p:nvSpPr>
          <p:cNvPr id="10" name="Right Arrow 9">
            <a:extLst>
              <a:ext uri="{FF2B5EF4-FFF2-40B4-BE49-F238E27FC236}">
                <a16:creationId xmlns:a16="http://schemas.microsoft.com/office/drawing/2014/main" id="{8FD1966A-FB05-33A7-F5AC-06F685A4D116}"/>
              </a:ext>
            </a:extLst>
          </p:cNvPr>
          <p:cNvSpPr/>
          <p:nvPr/>
        </p:nvSpPr>
        <p:spPr>
          <a:xfrm rot="1120452">
            <a:off x="2042763" y="2017911"/>
            <a:ext cx="1793322" cy="50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80E505ED-FBC2-5C47-E83A-17F9E85724AD}"/>
              </a:ext>
            </a:extLst>
          </p:cNvPr>
          <p:cNvSpPr/>
          <p:nvPr/>
        </p:nvSpPr>
        <p:spPr>
          <a:xfrm rot="430390">
            <a:off x="1347253" y="2623557"/>
            <a:ext cx="2389244" cy="50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7894E24F-A09D-24FD-59E9-18756F0D6623}"/>
              </a:ext>
            </a:extLst>
          </p:cNvPr>
          <p:cNvSpPr/>
          <p:nvPr/>
        </p:nvSpPr>
        <p:spPr>
          <a:xfrm>
            <a:off x="1304586" y="3174425"/>
            <a:ext cx="2389244" cy="50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5D23868-0285-C7CB-3FCE-6A02BAD8B8C1}"/>
              </a:ext>
            </a:extLst>
          </p:cNvPr>
          <p:cNvSpPr/>
          <p:nvPr/>
        </p:nvSpPr>
        <p:spPr>
          <a:xfrm rot="20760941">
            <a:off x="1576780" y="4219250"/>
            <a:ext cx="2152974" cy="501745"/>
          </a:xfrm>
          <a:prstGeom prst="rightArrow">
            <a:avLst>
              <a:gd name="adj1" fmla="val 513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A963157-A2D9-3821-C391-CB1F6E6F5253}"/>
              </a:ext>
            </a:extLst>
          </p:cNvPr>
          <p:cNvSpPr txBox="1"/>
          <p:nvPr/>
        </p:nvSpPr>
        <p:spPr>
          <a:xfrm>
            <a:off x="3634103" y="2065247"/>
            <a:ext cx="2220160" cy="461665"/>
          </a:xfrm>
          <a:prstGeom prst="rect">
            <a:avLst/>
          </a:prstGeom>
          <a:noFill/>
        </p:spPr>
        <p:txBody>
          <a:bodyPr wrap="none" rtlCol="0">
            <a:spAutoFit/>
          </a:bodyPr>
          <a:lstStyle/>
          <a:p>
            <a:r>
              <a:rPr lang="en-US" sz="2400" b="1" dirty="0"/>
              <a:t>Import Libraries</a:t>
            </a:r>
          </a:p>
        </p:txBody>
      </p:sp>
      <p:sp>
        <p:nvSpPr>
          <p:cNvPr id="19" name="Right Arrow 18">
            <a:extLst>
              <a:ext uri="{FF2B5EF4-FFF2-40B4-BE49-F238E27FC236}">
                <a16:creationId xmlns:a16="http://schemas.microsoft.com/office/drawing/2014/main" id="{046BF76F-FF62-DAD7-E3DF-FA70F8DEAE99}"/>
              </a:ext>
            </a:extLst>
          </p:cNvPr>
          <p:cNvSpPr/>
          <p:nvPr/>
        </p:nvSpPr>
        <p:spPr>
          <a:xfrm rot="21143624">
            <a:off x="1290800" y="3743951"/>
            <a:ext cx="2428411" cy="501745"/>
          </a:xfrm>
          <a:prstGeom prst="rightArrow">
            <a:avLst>
              <a:gd name="adj1" fmla="val 513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F295981-9C6D-A41B-4812-A552685B86EB}"/>
              </a:ext>
            </a:extLst>
          </p:cNvPr>
          <p:cNvSpPr txBox="1"/>
          <p:nvPr/>
        </p:nvSpPr>
        <p:spPr>
          <a:xfrm rot="21090711">
            <a:off x="69272" y="3721437"/>
            <a:ext cx="1890685" cy="646331"/>
          </a:xfrm>
          <a:prstGeom prst="rect">
            <a:avLst/>
          </a:prstGeom>
          <a:noFill/>
        </p:spPr>
        <p:txBody>
          <a:bodyPr wrap="square" rtlCol="0">
            <a:spAutoFit/>
          </a:bodyPr>
          <a:lstStyle/>
          <a:p>
            <a:r>
              <a:rPr lang="en-US" dirty="0"/>
              <a:t>Metrics from Scikit-learn:</a:t>
            </a:r>
          </a:p>
        </p:txBody>
      </p:sp>
    </p:spTree>
    <p:extLst>
      <p:ext uri="{BB962C8B-B14F-4D97-AF65-F5344CB8AC3E}">
        <p14:creationId xmlns:p14="http://schemas.microsoft.com/office/powerpoint/2010/main" val="332448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200720-CA07-4D23-C840-7A70B7952437}"/>
              </a:ext>
            </a:extLst>
          </p:cNvPr>
          <p:cNvSpPr>
            <a:spLocks noGrp="1"/>
          </p:cNvSpPr>
          <p:nvPr>
            <p:ph type="title"/>
          </p:nvPr>
        </p:nvSpPr>
        <p:spPr>
          <a:xfrm>
            <a:off x="630936" y="630935"/>
            <a:ext cx="4948230" cy="5509815"/>
          </a:xfrm>
          <a:noFill/>
        </p:spPr>
        <p:txBody>
          <a:bodyPr anchor="t">
            <a:normAutofit/>
          </a:bodyPr>
          <a:lstStyle/>
          <a:p>
            <a:r>
              <a:rPr lang="en-US" sz="4800"/>
              <a:t>Main tools</a:t>
            </a:r>
          </a:p>
        </p:txBody>
      </p:sp>
      <p:graphicFrame>
        <p:nvGraphicFramePr>
          <p:cNvPr id="5" name="Content Placeholder 2">
            <a:extLst>
              <a:ext uri="{FF2B5EF4-FFF2-40B4-BE49-F238E27FC236}">
                <a16:creationId xmlns:a16="http://schemas.microsoft.com/office/drawing/2014/main" id="{90F1ED73-8EA9-A499-D177-385552ADE322}"/>
              </a:ext>
            </a:extLst>
          </p:cNvPr>
          <p:cNvGraphicFramePr>
            <a:graphicFrameLocks noGrp="1"/>
          </p:cNvGraphicFramePr>
          <p:nvPr>
            <p:ph idx="1"/>
            <p:extLst>
              <p:ext uri="{D42A27DB-BD31-4B8C-83A1-F6EECF244321}">
                <p14:modId xmlns:p14="http://schemas.microsoft.com/office/powerpoint/2010/main" val="3520037562"/>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83764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AE43-54CA-0F96-6469-9AD425971AC8}"/>
              </a:ext>
            </a:extLst>
          </p:cNvPr>
          <p:cNvSpPr>
            <a:spLocks noGrp="1"/>
          </p:cNvSpPr>
          <p:nvPr>
            <p:ph type="title"/>
          </p:nvPr>
        </p:nvSpPr>
        <p:spPr/>
        <p:txBody>
          <a:bodyPr/>
          <a:lstStyle/>
          <a:p>
            <a:r>
              <a:rPr lang="en-US" dirty="0"/>
              <a:t>Load CSV file into Data Frame</a:t>
            </a:r>
          </a:p>
        </p:txBody>
      </p:sp>
      <p:pic>
        <p:nvPicPr>
          <p:cNvPr id="5" name="Content Placeholder 4" descr="A screen shot of a computer&#10;&#10;Description automatically generated">
            <a:extLst>
              <a:ext uri="{FF2B5EF4-FFF2-40B4-BE49-F238E27FC236}">
                <a16:creationId xmlns:a16="http://schemas.microsoft.com/office/drawing/2014/main" id="{8C8DBD6F-84CA-A57B-BC78-00785597918A}"/>
              </a:ext>
            </a:extLst>
          </p:cNvPr>
          <p:cNvPicPr>
            <a:picLocks noGrp="1" noChangeAspect="1"/>
          </p:cNvPicPr>
          <p:nvPr>
            <p:ph idx="1"/>
          </p:nvPr>
        </p:nvPicPr>
        <p:blipFill>
          <a:blip r:embed="rId2"/>
          <a:stretch>
            <a:fillRect/>
          </a:stretch>
        </p:blipFill>
        <p:spPr>
          <a:xfrm>
            <a:off x="4560666" y="2644326"/>
            <a:ext cx="7631334" cy="1569347"/>
          </a:xfrm>
        </p:spPr>
      </p:pic>
      <p:sp>
        <p:nvSpPr>
          <p:cNvPr id="6" name="TextBox 5">
            <a:extLst>
              <a:ext uri="{FF2B5EF4-FFF2-40B4-BE49-F238E27FC236}">
                <a16:creationId xmlns:a16="http://schemas.microsoft.com/office/drawing/2014/main" id="{736F25DE-E04D-4971-E447-2DAD19B1D5F3}"/>
              </a:ext>
            </a:extLst>
          </p:cNvPr>
          <p:cNvSpPr txBox="1"/>
          <p:nvPr/>
        </p:nvSpPr>
        <p:spPr>
          <a:xfrm>
            <a:off x="2971858" y="3217829"/>
            <a:ext cx="1655068" cy="369332"/>
          </a:xfrm>
          <a:prstGeom prst="rect">
            <a:avLst/>
          </a:prstGeom>
          <a:noFill/>
        </p:spPr>
        <p:txBody>
          <a:bodyPr wrap="none" rtlCol="0">
            <a:spAutoFit/>
          </a:bodyPr>
          <a:lstStyle/>
          <a:p>
            <a:r>
              <a:rPr lang="en-US" dirty="0"/>
              <a:t>File path to CSV</a:t>
            </a:r>
          </a:p>
        </p:txBody>
      </p:sp>
      <p:sp>
        <p:nvSpPr>
          <p:cNvPr id="7" name="TextBox 6">
            <a:extLst>
              <a:ext uri="{FF2B5EF4-FFF2-40B4-BE49-F238E27FC236}">
                <a16:creationId xmlns:a16="http://schemas.microsoft.com/office/drawing/2014/main" id="{D7962C04-4836-CF6C-AF80-4B69EBE4BF48}"/>
              </a:ext>
            </a:extLst>
          </p:cNvPr>
          <p:cNvSpPr txBox="1"/>
          <p:nvPr/>
        </p:nvSpPr>
        <p:spPr>
          <a:xfrm>
            <a:off x="1989303" y="3685068"/>
            <a:ext cx="2664127" cy="369332"/>
          </a:xfrm>
          <a:prstGeom prst="rect">
            <a:avLst/>
          </a:prstGeom>
          <a:noFill/>
        </p:spPr>
        <p:txBody>
          <a:bodyPr wrap="none" rtlCol="0">
            <a:spAutoFit/>
          </a:bodyPr>
          <a:lstStyle/>
          <a:p>
            <a:r>
              <a:rPr lang="en-US" dirty="0"/>
              <a:t>Convert CSV to DataFrame</a:t>
            </a:r>
          </a:p>
        </p:txBody>
      </p:sp>
    </p:spTree>
    <p:extLst>
      <p:ext uri="{BB962C8B-B14F-4D97-AF65-F5344CB8AC3E}">
        <p14:creationId xmlns:p14="http://schemas.microsoft.com/office/powerpoint/2010/main" val="2406654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4E5E-319B-A178-3DD2-DEB6780DCD75}"/>
              </a:ext>
            </a:extLst>
          </p:cNvPr>
          <p:cNvSpPr>
            <a:spLocks noGrp="1"/>
          </p:cNvSpPr>
          <p:nvPr>
            <p:ph type="title"/>
          </p:nvPr>
        </p:nvSpPr>
        <p:spPr/>
        <p:txBody>
          <a:bodyPr/>
          <a:lstStyle/>
          <a:p>
            <a:r>
              <a:rPr lang="en-US" dirty="0"/>
              <a:t>Identify Variables</a:t>
            </a:r>
          </a:p>
        </p:txBody>
      </p:sp>
      <p:pic>
        <p:nvPicPr>
          <p:cNvPr id="5" name="Content Placeholder 4">
            <a:extLst>
              <a:ext uri="{FF2B5EF4-FFF2-40B4-BE49-F238E27FC236}">
                <a16:creationId xmlns:a16="http://schemas.microsoft.com/office/drawing/2014/main" id="{A7AE9C2D-AB31-FAA3-311B-0A2D6F178314}"/>
              </a:ext>
            </a:extLst>
          </p:cNvPr>
          <p:cNvPicPr>
            <a:picLocks noGrp="1" noChangeAspect="1"/>
          </p:cNvPicPr>
          <p:nvPr>
            <p:ph idx="1"/>
          </p:nvPr>
        </p:nvPicPr>
        <p:blipFill>
          <a:blip r:embed="rId2"/>
          <a:stretch>
            <a:fillRect/>
          </a:stretch>
        </p:blipFill>
        <p:spPr>
          <a:xfrm>
            <a:off x="0" y="1690688"/>
            <a:ext cx="12192000" cy="1325563"/>
          </a:xfrm>
        </p:spPr>
      </p:pic>
      <p:sp>
        <p:nvSpPr>
          <p:cNvPr id="6" name="TextBox 5">
            <a:extLst>
              <a:ext uri="{FF2B5EF4-FFF2-40B4-BE49-F238E27FC236}">
                <a16:creationId xmlns:a16="http://schemas.microsoft.com/office/drawing/2014/main" id="{D252000B-279E-AC69-7C0C-C2E3CC0962F8}"/>
              </a:ext>
            </a:extLst>
          </p:cNvPr>
          <p:cNvSpPr txBox="1"/>
          <p:nvPr/>
        </p:nvSpPr>
        <p:spPr>
          <a:xfrm>
            <a:off x="0" y="3059668"/>
            <a:ext cx="9582110" cy="461665"/>
          </a:xfrm>
          <a:prstGeom prst="rect">
            <a:avLst/>
          </a:prstGeom>
          <a:noFill/>
        </p:spPr>
        <p:txBody>
          <a:bodyPr wrap="none" rtlCol="0">
            <a:spAutoFit/>
          </a:bodyPr>
          <a:lstStyle/>
          <a:p>
            <a:r>
              <a:rPr lang="en-US" sz="2400" dirty="0"/>
              <a:t>X is set as to extract the data from the ‘YearsExperience’ column of the CSV.</a:t>
            </a:r>
          </a:p>
        </p:txBody>
      </p:sp>
      <p:sp>
        <p:nvSpPr>
          <p:cNvPr id="7" name="TextBox 6">
            <a:extLst>
              <a:ext uri="{FF2B5EF4-FFF2-40B4-BE49-F238E27FC236}">
                <a16:creationId xmlns:a16="http://schemas.microsoft.com/office/drawing/2014/main" id="{8E501389-6E9C-65AA-79A4-A446A5BF14C8}"/>
              </a:ext>
            </a:extLst>
          </p:cNvPr>
          <p:cNvSpPr txBox="1"/>
          <p:nvPr/>
        </p:nvSpPr>
        <p:spPr>
          <a:xfrm>
            <a:off x="-13621" y="3702398"/>
            <a:ext cx="3907160" cy="461665"/>
          </a:xfrm>
          <a:prstGeom prst="rect">
            <a:avLst/>
          </a:prstGeom>
          <a:noFill/>
        </p:spPr>
        <p:txBody>
          <a:bodyPr wrap="none" rtlCol="0">
            <a:spAutoFit/>
          </a:bodyPr>
          <a:lstStyle/>
          <a:p>
            <a:r>
              <a:rPr lang="en-US" sz="2400" dirty="0"/>
              <a:t>y is set to the ‘Salary’ column.</a:t>
            </a:r>
          </a:p>
        </p:txBody>
      </p:sp>
    </p:spTree>
    <p:extLst>
      <p:ext uri="{BB962C8B-B14F-4D97-AF65-F5344CB8AC3E}">
        <p14:creationId xmlns:p14="http://schemas.microsoft.com/office/powerpoint/2010/main" val="239652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393D2F-696F-11B2-AFF0-269951E2D0F6}"/>
              </a:ext>
            </a:extLst>
          </p:cNvPr>
          <p:cNvSpPr/>
          <p:nvPr/>
        </p:nvSpPr>
        <p:spPr>
          <a:xfrm>
            <a:off x="2592678" y="3738842"/>
            <a:ext cx="3755113" cy="3119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13E74-E4B1-ADBF-3908-3DDE8F9C7E93}"/>
              </a:ext>
            </a:extLst>
          </p:cNvPr>
          <p:cNvSpPr>
            <a:spLocks noGrp="1"/>
          </p:cNvSpPr>
          <p:nvPr>
            <p:ph type="title"/>
          </p:nvPr>
        </p:nvSpPr>
        <p:spPr/>
        <p:txBody>
          <a:bodyPr/>
          <a:lstStyle/>
          <a:p>
            <a:r>
              <a:rPr lang="en-US" dirty="0"/>
              <a:t>Train, test, split</a:t>
            </a:r>
          </a:p>
        </p:txBody>
      </p:sp>
      <p:pic>
        <p:nvPicPr>
          <p:cNvPr id="5" name="Content Placeholder 4">
            <a:extLst>
              <a:ext uri="{FF2B5EF4-FFF2-40B4-BE49-F238E27FC236}">
                <a16:creationId xmlns:a16="http://schemas.microsoft.com/office/drawing/2014/main" id="{263BD4A7-9D60-D556-5848-C7AA2C64034D}"/>
              </a:ext>
            </a:extLst>
          </p:cNvPr>
          <p:cNvPicPr>
            <a:picLocks noGrp="1" noChangeAspect="1"/>
          </p:cNvPicPr>
          <p:nvPr>
            <p:ph idx="1"/>
          </p:nvPr>
        </p:nvPicPr>
        <p:blipFill>
          <a:blip r:embed="rId2"/>
          <a:stretch>
            <a:fillRect/>
          </a:stretch>
        </p:blipFill>
        <p:spPr>
          <a:xfrm>
            <a:off x="0" y="2103437"/>
            <a:ext cx="12192000" cy="796041"/>
          </a:xfrm>
        </p:spPr>
      </p:pic>
      <p:sp>
        <p:nvSpPr>
          <p:cNvPr id="6" name="TextBox 5">
            <a:extLst>
              <a:ext uri="{FF2B5EF4-FFF2-40B4-BE49-F238E27FC236}">
                <a16:creationId xmlns:a16="http://schemas.microsoft.com/office/drawing/2014/main" id="{F226385F-34CE-815B-81F6-18186D5D56E3}"/>
              </a:ext>
            </a:extLst>
          </p:cNvPr>
          <p:cNvSpPr txBox="1"/>
          <p:nvPr/>
        </p:nvSpPr>
        <p:spPr>
          <a:xfrm>
            <a:off x="44332" y="2916801"/>
            <a:ext cx="9611927" cy="646331"/>
          </a:xfrm>
          <a:prstGeom prst="rect">
            <a:avLst/>
          </a:prstGeom>
          <a:noFill/>
        </p:spPr>
        <p:txBody>
          <a:bodyPr wrap="none" rtlCol="0">
            <a:spAutoFit/>
          </a:bodyPr>
          <a:lstStyle/>
          <a:p>
            <a:r>
              <a:rPr lang="en-US" dirty="0"/>
              <a:t>This line splits our data for each of our variables into a training group, and a testing group.</a:t>
            </a:r>
            <a:br>
              <a:rPr lang="en-US" dirty="0"/>
            </a:br>
            <a:r>
              <a:rPr lang="en-US" dirty="0"/>
              <a:t>The test group size is dictated by the test_size, currently set to 0.2 which represents 20% of our data </a:t>
            </a:r>
          </a:p>
        </p:txBody>
      </p:sp>
      <p:sp>
        <p:nvSpPr>
          <p:cNvPr id="9" name="Rectangle 8">
            <a:extLst>
              <a:ext uri="{FF2B5EF4-FFF2-40B4-BE49-F238E27FC236}">
                <a16:creationId xmlns:a16="http://schemas.microsoft.com/office/drawing/2014/main" id="{3045882F-00FC-DA23-E385-0747CFF52587}"/>
              </a:ext>
            </a:extLst>
          </p:cNvPr>
          <p:cNvSpPr/>
          <p:nvPr/>
        </p:nvSpPr>
        <p:spPr>
          <a:xfrm>
            <a:off x="3021496" y="4108174"/>
            <a:ext cx="1245704" cy="2749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027F28-9342-5E68-1124-8E910803109D}"/>
              </a:ext>
            </a:extLst>
          </p:cNvPr>
          <p:cNvSpPr/>
          <p:nvPr/>
        </p:nvSpPr>
        <p:spPr>
          <a:xfrm>
            <a:off x="4850296" y="4108174"/>
            <a:ext cx="1245704" cy="2749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A4BA627-23E7-369E-AF38-9D7A074C96DA}"/>
              </a:ext>
            </a:extLst>
          </p:cNvPr>
          <p:cNvSpPr txBox="1"/>
          <p:nvPr/>
        </p:nvSpPr>
        <p:spPr>
          <a:xfrm>
            <a:off x="3491902" y="3738842"/>
            <a:ext cx="304892" cy="369332"/>
          </a:xfrm>
          <a:prstGeom prst="rect">
            <a:avLst/>
          </a:prstGeom>
          <a:noFill/>
        </p:spPr>
        <p:txBody>
          <a:bodyPr wrap="none" rtlCol="0">
            <a:spAutoFit/>
          </a:bodyPr>
          <a:lstStyle/>
          <a:p>
            <a:r>
              <a:rPr lang="en-US" dirty="0"/>
              <a:t>X</a:t>
            </a:r>
          </a:p>
        </p:txBody>
      </p:sp>
      <p:sp>
        <p:nvSpPr>
          <p:cNvPr id="12" name="TextBox 11">
            <a:extLst>
              <a:ext uri="{FF2B5EF4-FFF2-40B4-BE49-F238E27FC236}">
                <a16:creationId xmlns:a16="http://schemas.microsoft.com/office/drawing/2014/main" id="{AA3B765B-AF97-0484-A666-C54ADD68566C}"/>
              </a:ext>
            </a:extLst>
          </p:cNvPr>
          <p:cNvSpPr txBox="1"/>
          <p:nvPr/>
        </p:nvSpPr>
        <p:spPr>
          <a:xfrm>
            <a:off x="5320702" y="3779463"/>
            <a:ext cx="288862" cy="369332"/>
          </a:xfrm>
          <a:prstGeom prst="rect">
            <a:avLst/>
          </a:prstGeom>
          <a:noFill/>
        </p:spPr>
        <p:txBody>
          <a:bodyPr wrap="none" rtlCol="0">
            <a:spAutoFit/>
          </a:bodyPr>
          <a:lstStyle/>
          <a:p>
            <a:r>
              <a:rPr lang="en-US" dirty="0"/>
              <a:t>y</a:t>
            </a:r>
          </a:p>
        </p:txBody>
      </p:sp>
      <p:sp>
        <p:nvSpPr>
          <p:cNvPr id="13" name="Rectangle 12">
            <a:extLst>
              <a:ext uri="{FF2B5EF4-FFF2-40B4-BE49-F238E27FC236}">
                <a16:creationId xmlns:a16="http://schemas.microsoft.com/office/drawing/2014/main" id="{B02DB3E8-6437-A4F3-6112-A9E53AB56DD0}"/>
              </a:ext>
            </a:extLst>
          </p:cNvPr>
          <p:cNvSpPr/>
          <p:nvPr/>
        </p:nvSpPr>
        <p:spPr>
          <a:xfrm>
            <a:off x="3021496" y="6294782"/>
            <a:ext cx="1245704" cy="5764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B0B3A9-C82D-E127-A961-ADA540C1579D}"/>
              </a:ext>
            </a:extLst>
          </p:cNvPr>
          <p:cNvSpPr/>
          <p:nvPr/>
        </p:nvSpPr>
        <p:spPr>
          <a:xfrm>
            <a:off x="4855533" y="6294782"/>
            <a:ext cx="1245704" cy="5764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410050F-484C-CC44-7428-DF7F4D9C0092}"/>
              </a:ext>
            </a:extLst>
          </p:cNvPr>
          <p:cNvSpPr txBox="1"/>
          <p:nvPr/>
        </p:nvSpPr>
        <p:spPr>
          <a:xfrm>
            <a:off x="3322689" y="4151362"/>
            <a:ext cx="643318" cy="369332"/>
          </a:xfrm>
          <a:prstGeom prst="rect">
            <a:avLst/>
          </a:prstGeom>
          <a:noFill/>
        </p:spPr>
        <p:txBody>
          <a:bodyPr wrap="none" rtlCol="0">
            <a:spAutoFit/>
          </a:bodyPr>
          <a:lstStyle/>
          <a:p>
            <a:r>
              <a:rPr lang="en-US" dirty="0"/>
              <a:t>Train</a:t>
            </a:r>
          </a:p>
        </p:txBody>
      </p:sp>
      <p:sp>
        <p:nvSpPr>
          <p:cNvPr id="16" name="TextBox 15">
            <a:extLst>
              <a:ext uri="{FF2B5EF4-FFF2-40B4-BE49-F238E27FC236}">
                <a16:creationId xmlns:a16="http://schemas.microsoft.com/office/drawing/2014/main" id="{C249B13A-1951-A8D8-B5D2-425094FAC857}"/>
              </a:ext>
            </a:extLst>
          </p:cNvPr>
          <p:cNvSpPr txBox="1"/>
          <p:nvPr/>
        </p:nvSpPr>
        <p:spPr>
          <a:xfrm>
            <a:off x="5143474" y="4151362"/>
            <a:ext cx="643318" cy="369332"/>
          </a:xfrm>
          <a:prstGeom prst="rect">
            <a:avLst/>
          </a:prstGeom>
          <a:noFill/>
        </p:spPr>
        <p:txBody>
          <a:bodyPr wrap="none" rtlCol="0">
            <a:spAutoFit/>
          </a:bodyPr>
          <a:lstStyle/>
          <a:p>
            <a:r>
              <a:rPr lang="en-US" dirty="0"/>
              <a:t>Train</a:t>
            </a:r>
          </a:p>
        </p:txBody>
      </p:sp>
      <p:sp>
        <p:nvSpPr>
          <p:cNvPr id="17" name="TextBox 16">
            <a:extLst>
              <a:ext uri="{FF2B5EF4-FFF2-40B4-BE49-F238E27FC236}">
                <a16:creationId xmlns:a16="http://schemas.microsoft.com/office/drawing/2014/main" id="{21050137-F419-0A48-9B54-FA9DEEE10086}"/>
              </a:ext>
            </a:extLst>
          </p:cNvPr>
          <p:cNvSpPr txBox="1"/>
          <p:nvPr/>
        </p:nvSpPr>
        <p:spPr>
          <a:xfrm>
            <a:off x="3322689" y="6240189"/>
            <a:ext cx="555921" cy="369332"/>
          </a:xfrm>
          <a:prstGeom prst="rect">
            <a:avLst/>
          </a:prstGeom>
          <a:noFill/>
        </p:spPr>
        <p:txBody>
          <a:bodyPr wrap="none" rtlCol="0">
            <a:spAutoFit/>
          </a:bodyPr>
          <a:lstStyle/>
          <a:p>
            <a:r>
              <a:rPr lang="en-US" dirty="0"/>
              <a:t>Test</a:t>
            </a:r>
          </a:p>
        </p:txBody>
      </p:sp>
      <p:sp>
        <p:nvSpPr>
          <p:cNvPr id="18" name="TextBox 17">
            <a:extLst>
              <a:ext uri="{FF2B5EF4-FFF2-40B4-BE49-F238E27FC236}">
                <a16:creationId xmlns:a16="http://schemas.microsoft.com/office/drawing/2014/main" id="{2A833882-B5A3-092D-8D89-D9260583398E}"/>
              </a:ext>
            </a:extLst>
          </p:cNvPr>
          <p:cNvSpPr txBox="1"/>
          <p:nvPr/>
        </p:nvSpPr>
        <p:spPr>
          <a:xfrm>
            <a:off x="5187172" y="6226937"/>
            <a:ext cx="555921" cy="369332"/>
          </a:xfrm>
          <a:prstGeom prst="rect">
            <a:avLst/>
          </a:prstGeom>
          <a:noFill/>
        </p:spPr>
        <p:txBody>
          <a:bodyPr wrap="none" rtlCol="0">
            <a:spAutoFit/>
          </a:bodyPr>
          <a:lstStyle/>
          <a:p>
            <a:r>
              <a:rPr lang="en-US" dirty="0"/>
              <a:t>Test</a:t>
            </a:r>
          </a:p>
        </p:txBody>
      </p:sp>
      <p:sp>
        <p:nvSpPr>
          <p:cNvPr id="20" name="TextBox 19">
            <a:extLst>
              <a:ext uri="{FF2B5EF4-FFF2-40B4-BE49-F238E27FC236}">
                <a16:creationId xmlns:a16="http://schemas.microsoft.com/office/drawing/2014/main" id="{C323D53E-1D44-0E29-DEC3-B7620A65D319}"/>
              </a:ext>
            </a:extLst>
          </p:cNvPr>
          <p:cNvSpPr txBox="1"/>
          <p:nvPr/>
        </p:nvSpPr>
        <p:spPr>
          <a:xfrm rot="16200000">
            <a:off x="1968273" y="5310777"/>
            <a:ext cx="1062983" cy="369332"/>
          </a:xfrm>
          <a:prstGeom prst="rect">
            <a:avLst/>
          </a:prstGeom>
          <a:noFill/>
        </p:spPr>
        <p:txBody>
          <a:bodyPr wrap="none" rtlCol="0">
            <a:spAutoFit/>
          </a:bodyPr>
          <a:lstStyle/>
          <a:p>
            <a:r>
              <a:rPr lang="en-US" dirty="0"/>
              <a:t>% of data</a:t>
            </a:r>
          </a:p>
        </p:txBody>
      </p:sp>
      <p:sp>
        <p:nvSpPr>
          <p:cNvPr id="21" name="TextBox 20">
            <a:extLst>
              <a:ext uri="{FF2B5EF4-FFF2-40B4-BE49-F238E27FC236}">
                <a16:creationId xmlns:a16="http://schemas.microsoft.com/office/drawing/2014/main" id="{1FEE130B-D311-E772-112B-3802D2C5C025}"/>
              </a:ext>
            </a:extLst>
          </p:cNvPr>
          <p:cNvSpPr txBox="1"/>
          <p:nvPr/>
        </p:nvSpPr>
        <p:spPr>
          <a:xfrm>
            <a:off x="2744636" y="6569765"/>
            <a:ext cx="301686" cy="369332"/>
          </a:xfrm>
          <a:prstGeom prst="rect">
            <a:avLst/>
          </a:prstGeom>
          <a:noFill/>
        </p:spPr>
        <p:txBody>
          <a:bodyPr wrap="none" rtlCol="0">
            <a:spAutoFit/>
          </a:bodyPr>
          <a:lstStyle/>
          <a:p>
            <a:r>
              <a:rPr lang="en-US" dirty="0"/>
              <a:t>0</a:t>
            </a:r>
          </a:p>
        </p:txBody>
      </p:sp>
      <p:sp>
        <p:nvSpPr>
          <p:cNvPr id="22" name="TextBox 21">
            <a:extLst>
              <a:ext uri="{FF2B5EF4-FFF2-40B4-BE49-F238E27FC236}">
                <a16:creationId xmlns:a16="http://schemas.microsoft.com/office/drawing/2014/main" id="{2BD84C8D-9FC4-97BC-601F-346EACAD564E}"/>
              </a:ext>
            </a:extLst>
          </p:cNvPr>
          <p:cNvSpPr txBox="1"/>
          <p:nvPr/>
        </p:nvSpPr>
        <p:spPr>
          <a:xfrm>
            <a:off x="2528076" y="4078875"/>
            <a:ext cx="535724" cy="369332"/>
          </a:xfrm>
          <a:prstGeom prst="rect">
            <a:avLst/>
          </a:prstGeom>
          <a:noFill/>
        </p:spPr>
        <p:txBody>
          <a:bodyPr wrap="none" rtlCol="0">
            <a:spAutoFit/>
          </a:bodyPr>
          <a:lstStyle/>
          <a:p>
            <a:r>
              <a:rPr lang="en-US" dirty="0"/>
              <a:t>100</a:t>
            </a:r>
          </a:p>
        </p:txBody>
      </p:sp>
    </p:spTree>
    <p:extLst>
      <p:ext uri="{BB962C8B-B14F-4D97-AF65-F5344CB8AC3E}">
        <p14:creationId xmlns:p14="http://schemas.microsoft.com/office/powerpoint/2010/main" val="390991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E7DA-19DF-1D56-EB75-4AEB166056C2}"/>
              </a:ext>
            </a:extLst>
          </p:cNvPr>
          <p:cNvSpPr>
            <a:spLocks noGrp="1"/>
          </p:cNvSpPr>
          <p:nvPr>
            <p:ph type="title"/>
          </p:nvPr>
        </p:nvSpPr>
        <p:spPr/>
        <p:txBody>
          <a:bodyPr/>
          <a:lstStyle/>
          <a:p>
            <a:r>
              <a:rPr lang="en-US" dirty="0"/>
              <a:t>Instantiating the model and train</a:t>
            </a:r>
          </a:p>
        </p:txBody>
      </p:sp>
      <p:pic>
        <p:nvPicPr>
          <p:cNvPr id="4" name="Content Placeholder 3" descr="A black screen with green and white text&#10;&#10;Description automatically generated">
            <a:extLst>
              <a:ext uri="{FF2B5EF4-FFF2-40B4-BE49-F238E27FC236}">
                <a16:creationId xmlns:a16="http://schemas.microsoft.com/office/drawing/2014/main" id="{CD0424E5-ED4F-2738-3601-CDDE50BF29F0}"/>
              </a:ext>
            </a:extLst>
          </p:cNvPr>
          <p:cNvPicPr>
            <a:picLocks noGrp="1" noChangeAspect="1"/>
          </p:cNvPicPr>
          <p:nvPr>
            <p:ph idx="1"/>
          </p:nvPr>
        </p:nvPicPr>
        <p:blipFill>
          <a:blip r:embed="rId2"/>
          <a:stretch>
            <a:fillRect/>
          </a:stretch>
        </p:blipFill>
        <p:spPr>
          <a:xfrm>
            <a:off x="1288623" y="2237667"/>
            <a:ext cx="9614754" cy="2382665"/>
          </a:xfrm>
          <a:prstGeom prst="rect">
            <a:avLst/>
          </a:prstGeom>
        </p:spPr>
      </p:pic>
    </p:spTree>
    <p:extLst>
      <p:ext uri="{BB962C8B-B14F-4D97-AF65-F5344CB8AC3E}">
        <p14:creationId xmlns:p14="http://schemas.microsoft.com/office/powerpoint/2010/main" val="424165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5FE3-3DF9-C71F-E7B3-9E1E9AAD2A4A}"/>
              </a:ext>
            </a:extLst>
          </p:cNvPr>
          <p:cNvSpPr>
            <a:spLocks noGrp="1"/>
          </p:cNvSpPr>
          <p:nvPr>
            <p:ph type="title"/>
          </p:nvPr>
        </p:nvSpPr>
        <p:spPr/>
        <p:txBody>
          <a:bodyPr/>
          <a:lstStyle/>
          <a:p>
            <a:r>
              <a:rPr lang="en-US" dirty="0"/>
              <a:t>Test the model and evaluate</a:t>
            </a:r>
          </a:p>
        </p:txBody>
      </p:sp>
      <p:pic>
        <p:nvPicPr>
          <p:cNvPr id="7" name="Picture 6" descr="A screen shot of a computer program&#10;&#10;Description automatically generated">
            <a:extLst>
              <a:ext uri="{FF2B5EF4-FFF2-40B4-BE49-F238E27FC236}">
                <a16:creationId xmlns:a16="http://schemas.microsoft.com/office/drawing/2014/main" id="{0ECC0048-E333-C87A-8273-A48CF217169A}"/>
              </a:ext>
            </a:extLst>
          </p:cNvPr>
          <p:cNvPicPr>
            <a:picLocks noChangeAspect="1"/>
          </p:cNvPicPr>
          <p:nvPr/>
        </p:nvPicPr>
        <p:blipFill>
          <a:blip r:embed="rId2"/>
          <a:stretch>
            <a:fillRect/>
          </a:stretch>
        </p:blipFill>
        <p:spPr>
          <a:xfrm>
            <a:off x="4386374" y="1299231"/>
            <a:ext cx="7818878" cy="4259538"/>
          </a:xfrm>
          <a:prstGeom prst="rect">
            <a:avLst/>
          </a:prstGeom>
        </p:spPr>
      </p:pic>
      <p:pic>
        <p:nvPicPr>
          <p:cNvPr id="11" name="Picture 10" descr="A black background with white numbers&#10;&#10;Description automatically generated">
            <a:extLst>
              <a:ext uri="{FF2B5EF4-FFF2-40B4-BE49-F238E27FC236}">
                <a16:creationId xmlns:a16="http://schemas.microsoft.com/office/drawing/2014/main" id="{1EB94115-49B2-645D-9E35-70331A2B80CA}"/>
              </a:ext>
            </a:extLst>
          </p:cNvPr>
          <p:cNvPicPr>
            <a:picLocks noChangeAspect="1"/>
          </p:cNvPicPr>
          <p:nvPr/>
        </p:nvPicPr>
        <p:blipFill>
          <a:blip r:embed="rId3"/>
          <a:stretch>
            <a:fillRect/>
          </a:stretch>
        </p:blipFill>
        <p:spPr>
          <a:xfrm>
            <a:off x="4373122" y="5815659"/>
            <a:ext cx="7861948" cy="843557"/>
          </a:xfrm>
          <a:prstGeom prst="rect">
            <a:avLst/>
          </a:prstGeom>
        </p:spPr>
      </p:pic>
      <p:sp>
        <p:nvSpPr>
          <p:cNvPr id="12" name="TextBox 11">
            <a:extLst>
              <a:ext uri="{FF2B5EF4-FFF2-40B4-BE49-F238E27FC236}">
                <a16:creationId xmlns:a16="http://schemas.microsoft.com/office/drawing/2014/main" id="{571C15EF-CA7B-3E81-B2CF-A9B5177D0F6E}"/>
              </a:ext>
            </a:extLst>
          </p:cNvPr>
          <p:cNvSpPr txBox="1"/>
          <p:nvPr/>
        </p:nvSpPr>
        <p:spPr>
          <a:xfrm>
            <a:off x="260667" y="1796257"/>
            <a:ext cx="4194482" cy="461665"/>
          </a:xfrm>
          <a:prstGeom prst="rect">
            <a:avLst/>
          </a:prstGeom>
          <a:noFill/>
        </p:spPr>
        <p:txBody>
          <a:bodyPr wrap="none" rtlCol="0">
            <a:spAutoFit/>
          </a:bodyPr>
          <a:lstStyle/>
          <a:p>
            <a:r>
              <a:rPr lang="en-US" sz="2400" dirty="0"/>
              <a:t>Predict y values based on X_test</a:t>
            </a:r>
          </a:p>
        </p:txBody>
      </p:sp>
      <p:sp>
        <p:nvSpPr>
          <p:cNvPr id="13" name="TextBox 12">
            <a:extLst>
              <a:ext uri="{FF2B5EF4-FFF2-40B4-BE49-F238E27FC236}">
                <a16:creationId xmlns:a16="http://schemas.microsoft.com/office/drawing/2014/main" id="{8FF45C3A-BB08-738C-831B-5E01C62748F6}"/>
              </a:ext>
            </a:extLst>
          </p:cNvPr>
          <p:cNvSpPr txBox="1"/>
          <p:nvPr/>
        </p:nvSpPr>
        <p:spPr>
          <a:xfrm>
            <a:off x="729862" y="3162233"/>
            <a:ext cx="4080582" cy="830997"/>
          </a:xfrm>
          <a:prstGeom prst="rect">
            <a:avLst/>
          </a:prstGeom>
          <a:noFill/>
        </p:spPr>
        <p:txBody>
          <a:bodyPr wrap="square" rtlCol="0">
            <a:spAutoFit/>
          </a:bodyPr>
          <a:lstStyle/>
          <a:p>
            <a:r>
              <a:rPr lang="en-US" sz="2400" dirty="0"/>
              <a:t>Evaluate the prediction data against the test data for y</a:t>
            </a:r>
          </a:p>
        </p:txBody>
      </p:sp>
    </p:spTree>
    <p:extLst>
      <p:ext uri="{BB962C8B-B14F-4D97-AF65-F5344CB8AC3E}">
        <p14:creationId xmlns:p14="http://schemas.microsoft.com/office/powerpoint/2010/main" val="312804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DE2C-2CAC-DFEB-7D25-DE6E09FC58B7}"/>
              </a:ext>
            </a:extLst>
          </p:cNvPr>
          <p:cNvSpPr>
            <a:spLocks noGrp="1"/>
          </p:cNvSpPr>
          <p:nvPr>
            <p:ph type="title"/>
          </p:nvPr>
        </p:nvSpPr>
        <p:spPr/>
        <p:txBody>
          <a:bodyPr/>
          <a:lstStyle/>
          <a:p>
            <a:r>
              <a:rPr lang="en-US" dirty="0"/>
              <a:t>Plot your results</a:t>
            </a:r>
          </a:p>
        </p:txBody>
      </p:sp>
      <p:pic>
        <p:nvPicPr>
          <p:cNvPr id="9" name="Content Placeholder 8" descr="A computer screen with text on it&#10;&#10;Description automatically generated">
            <a:extLst>
              <a:ext uri="{FF2B5EF4-FFF2-40B4-BE49-F238E27FC236}">
                <a16:creationId xmlns:a16="http://schemas.microsoft.com/office/drawing/2014/main" id="{D2C28C5E-B11D-FE33-19B4-553F34B387AC}"/>
              </a:ext>
            </a:extLst>
          </p:cNvPr>
          <p:cNvPicPr>
            <a:picLocks noGrp="1" noChangeAspect="1"/>
          </p:cNvPicPr>
          <p:nvPr>
            <p:ph idx="1"/>
          </p:nvPr>
        </p:nvPicPr>
        <p:blipFill>
          <a:blip r:embed="rId2"/>
          <a:stretch>
            <a:fillRect/>
          </a:stretch>
        </p:blipFill>
        <p:spPr>
          <a:xfrm>
            <a:off x="838200" y="2031999"/>
            <a:ext cx="10461224" cy="3414643"/>
          </a:xfrm>
        </p:spPr>
      </p:pic>
    </p:spTree>
    <p:extLst>
      <p:ext uri="{BB962C8B-B14F-4D97-AF65-F5344CB8AC3E}">
        <p14:creationId xmlns:p14="http://schemas.microsoft.com/office/powerpoint/2010/main" val="300375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13BF-3082-BCFF-8C12-BD5C5D1918AA}"/>
              </a:ext>
            </a:extLst>
          </p:cNvPr>
          <p:cNvSpPr>
            <a:spLocks noGrp="1"/>
          </p:cNvSpPr>
          <p:nvPr>
            <p:ph type="title"/>
          </p:nvPr>
        </p:nvSpPr>
        <p:spPr/>
        <p:txBody>
          <a:bodyPr/>
          <a:lstStyle/>
          <a:p>
            <a:r>
              <a:rPr lang="en-US" dirty="0"/>
              <a:t>Predict a new salary!</a:t>
            </a:r>
          </a:p>
        </p:txBody>
      </p:sp>
      <p:sp>
        <p:nvSpPr>
          <p:cNvPr id="6" name="TextBox 5">
            <a:extLst>
              <a:ext uri="{FF2B5EF4-FFF2-40B4-BE49-F238E27FC236}">
                <a16:creationId xmlns:a16="http://schemas.microsoft.com/office/drawing/2014/main" id="{D8CB5D73-0403-2EA4-C28C-3332EEE62F7C}"/>
              </a:ext>
            </a:extLst>
          </p:cNvPr>
          <p:cNvSpPr txBox="1"/>
          <p:nvPr/>
        </p:nvSpPr>
        <p:spPr>
          <a:xfrm>
            <a:off x="2107231" y="1559219"/>
            <a:ext cx="9354036" cy="461665"/>
          </a:xfrm>
          <a:prstGeom prst="rect">
            <a:avLst/>
          </a:prstGeom>
          <a:noFill/>
        </p:spPr>
        <p:txBody>
          <a:bodyPr wrap="none" rtlCol="0">
            <a:spAutoFit/>
          </a:bodyPr>
          <a:lstStyle/>
          <a:p>
            <a:r>
              <a:rPr lang="en-US" sz="2400" dirty="0"/>
              <a:t>New value for X new_experience is set to user input for a data type ‘float’</a:t>
            </a:r>
          </a:p>
        </p:txBody>
      </p:sp>
      <p:sp>
        <p:nvSpPr>
          <p:cNvPr id="7" name="TextBox 6">
            <a:extLst>
              <a:ext uri="{FF2B5EF4-FFF2-40B4-BE49-F238E27FC236}">
                <a16:creationId xmlns:a16="http://schemas.microsoft.com/office/drawing/2014/main" id="{58E55338-E5E7-59E0-C7B1-6438ECFDC0AA}"/>
              </a:ext>
            </a:extLst>
          </p:cNvPr>
          <p:cNvSpPr txBox="1"/>
          <p:nvPr/>
        </p:nvSpPr>
        <p:spPr>
          <a:xfrm>
            <a:off x="2107231" y="3080197"/>
            <a:ext cx="7036926" cy="461665"/>
          </a:xfrm>
          <a:prstGeom prst="rect">
            <a:avLst/>
          </a:prstGeom>
          <a:noFill/>
        </p:spPr>
        <p:txBody>
          <a:bodyPr wrap="none" rtlCol="0">
            <a:spAutoFit/>
          </a:bodyPr>
          <a:lstStyle/>
          <a:p>
            <a:r>
              <a:rPr lang="en-US" sz="2400" dirty="0"/>
              <a:t>Predict value of y based on the linear regression model</a:t>
            </a:r>
          </a:p>
        </p:txBody>
      </p:sp>
      <p:pic>
        <p:nvPicPr>
          <p:cNvPr id="11" name="Content Placeholder 10">
            <a:extLst>
              <a:ext uri="{FF2B5EF4-FFF2-40B4-BE49-F238E27FC236}">
                <a16:creationId xmlns:a16="http://schemas.microsoft.com/office/drawing/2014/main" id="{077EF312-2C47-0B5C-CF60-1A708B974AC7}"/>
              </a:ext>
            </a:extLst>
          </p:cNvPr>
          <p:cNvPicPr>
            <a:picLocks noGrp="1" noChangeAspect="1"/>
          </p:cNvPicPr>
          <p:nvPr>
            <p:ph idx="1"/>
          </p:nvPr>
        </p:nvPicPr>
        <p:blipFill>
          <a:blip r:embed="rId2"/>
          <a:stretch>
            <a:fillRect/>
          </a:stretch>
        </p:blipFill>
        <p:spPr>
          <a:xfrm>
            <a:off x="2146987" y="2020884"/>
            <a:ext cx="10045013" cy="751029"/>
          </a:xfrm>
        </p:spPr>
      </p:pic>
      <p:pic>
        <p:nvPicPr>
          <p:cNvPr id="13" name="Picture 12">
            <a:extLst>
              <a:ext uri="{FF2B5EF4-FFF2-40B4-BE49-F238E27FC236}">
                <a16:creationId xmlns:a16="http://schemas.microsoft.com/office/drawing/2014/main" id="{E39BECE5-B5BA-7EBD-3902-8C4DCB0EDAE2}"/>
              </a:ext>
            </a:extLst>
          </p:cNvPr>
          <p:cNvPicPr>
            <a:picLocks noChangeAspect="1"/>
          </p:cNvPicPr>
          <p:nvPr/>
        </p:nvPicPr>
        <p:blipFill>
          <a:blip r:embed="rId3"/>
          <a:stretch>
            <a:fillRect/>
          </a:stretch>
        </p:blipFill>
        <p:spPr>
          <a:xfrm>
            <a:off x="2107231" y="3546970"/>
            <a:ext cx="10166214" cy="958368"/>
          </a:xfrm>
          <a:prstGeom prst="rect">
            <a:avLst/>
          </a:prstGeom>
        </p:spPr>
      </p:pic>
      <p:pic>
        <p:nvPicPr>
          <p:cNvPr id="15" name="Picture 14">
            <a:extLst>
              <a:ext uri="{FF2B5EF4-FFF2-40B4-BE49-F238E27FC236}">
                <a16:creationId xmlns:a16="http://schemas.microsoft.com/office/drawing/2014/main" id="{12A8A0BE-53E2-2486-4C75-36AD0E7EFC77}"/>
              </a:ext>
            </a:extLst>
          </p:cNvPr>
          <p:cNvPicPr>
            <a:picLocks noChangeAspect="1"/>
          </p:cNvPicPr>
          <p:nvPr/>
        </p:nvPicPr>
        <p:blipFill>
          <a:blip r:embed="rId4"/>
          <a:stretch>
            <a:fillRect/>
          </a:stretch>
        </p:blipFill>
        <p:spPr>
          <a:xfrm>
            <a:off x="2160239" y="5280395"/>
            <a:ext cx="10045014" cy="988887"/>
          </a:xfrm>
          <a:prstGeom prst="rect">
            <a:avLst/>
          </a:prstGeom>
        </p:spPr>
      </p:pic>
    </p:spTree>
    <p:extLst>
      <p:ext uri="{BB962C8B-B14F-4D97-AF65-F5344CB8AC3E}">
        <p14:creationId xmlns:p14="http://schemas.microsoft.com/office/powerpoint/2010/main" val="284490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78A262-19F1-DA50-ED11-9B3C42B399B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VScode Download</a:t>
            </a:r>
          </a:p>
        </p:txBody>
      </p:sp>
      <p:sp>
        <p:nvSpPr>
          <p:cNvPr id="3" name="Content Placeholder 2">
            <a:extLst>
              <a:ext uri="{FF2B5EF4-FFF2-40B4-BE49-F238E27FC236}">
                <a16:creationId xmlns:a16="http://schemas.microsoft.com/office/drawing/2014/main" id="{28233FC6-7295-1B86-8291-B84FD7D474FA}"/>
              </a:ext>
            </a:extLst>
          </p:cNvPr>
          <p:cNvSpPr>
            <a:spLocks noGrp="1"/>
          </p:cNvSpPr>
          <p:nvPr>
            <p:ph idx="1"/>
          </p:nvPr>
        </p:nvSpPr>
        <p:spPr>
          <a:xfrm>
            <a:off x="5487653" y="-496454"/>
            <a:ext cx="4883898" cy="1494117"/>
          </a:xfrm>
        </p:spPr>
        <p:txBody>
          <a:bodyPr vert="horz" lIns="91440" tIns="45720" rIns="91440" bIns="45720" rtlCol="0" anchor="b">
            <a:normAutofit/>
          </a:bodyPr>
          <a:lstStyle/>
          <a:p>
            <a:pPr marL="0" indent="0" algn="ctr">
              <a:buNone/>
            </a:pPr>
            <a:r>
              <a:rPr lang="en-US" sz="2000" kern="1200" dirty="0">
                <a:latin typeface="+mn-lt"/>
                <a:ea typeface="+mn-ea"/>
                <a:cs typeface="+mn-cs"/>
              </a:rPr>
              <a:t>https://code.visualstudio.com/download</a:t>
            </a:r>
          </a:p>
        </p:txBody>
      </p:sp>
      <p:pic>
        <p:nvPicPr>
          <p:cNvPr id="5" name="Picture 4" descr="A screenshot of a computer program&#10;&#10;Description automatically generated">
            <a:extLst>
              <a:ext uri="{FF2B5EF4-FFF2-40B4-BE49-F238E27FC236}">
                <a16:creationId xmlns:a16="http://schemas.microsoft.com/office/drawing/2014/main" id="{5101F0EB-BC97-AE55-4737-676AA00B6FFA}"/>
              </a:ext>
            </a:extLst>
          </p:cNvPr>
          <p:cNvPicPr>
            <a:picLocks noChangeAspect="1"/>
          </p:cNvPicPr>
          <p:nvPr/>
        </p:nvPicPr>
        <p:blipFill>
          <a:blip r:embed="rId2"/>
          <a:stretch>
            <a:fillRect/>
          </a:stretch>
        </p:blipFill>
        <p:spPr>
          <a:xfrm>
            <a:off x="4502428" y="1170954"/>
            <a:ext cx="7225748" cy="4516092"/>
          </a:xfrm>
          <a:prstGeom prst="rect">
            <a:avLst/>
          </a:prstGeom>
        </p:spPr>
      </p:pic>
    </p:spTree>
    <p:extLst>
      <p:ext uri="{BB962C8B-B14F-4D97-AF65-F5344CB8AC3E}">
        <p14:creationId xmlns:p14="http://schemas.microsoft.com/office/powerpoint/2010/main" val="308651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5469A-8D34-6C83-4F3A-18EDCE6BFD0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What is a virtual environment?</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6F43BB-7398-9841-C15D-FA1E96F12255}"/>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A virtual environment in Python is a self-contained directory that houses a specific Python interpreter and its associated libraries. It allows you to create isolated environments for different projects, preventing conflicts between dependencies and versions. </a:t>
            </a:r>
            <a:endParaRPr lang="en-US" sz="2000"/>
          </a:p>
        </p:txBody>
      </p:sp>
      <p:pic>
        <p:nvPicPr>
          <p:cNvPr id="11" name="Picture 10" descr="A screen shot of a computer&#10;&#10;Description automatically generated">
            <a:extLst>
              <a:ext uri="{FF2B5EF4-FFF2-40B4-BE49-F238E27FC236}">
                <a16:creationId xmlns:a16="http://schemas.microsoft.com/office/drawing/2014/main" id="{226465D5-6A1C-FAD7-E994-E9F13072D07D}"/>
              </a:ext>
            </a:extLst>
          </p:cNvPr>
          <p:cNvPicPr>
            <a:picLocks noChangeAspect="1"/>
          </p:cNvPicPr>
          <p:nvPr/>
        </p:nvPicPr>
        <p:blipFill>
          <a:blip r:embed="rId2"/>
          <a:stretch>
            <a:fillRect/>
          </a:stretch>
        </p:blipFill>
        <p:spPr>
          <a:xfrm>
            <a:off x="5911532" y="3234068"/>
            <a:ext cx="5150277" cy="2214618"/>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33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2D72-7DEA-DD72-BC3A-DAB2A5713AFD}"/>
              </a:ext>
            </a:extLst>
          </p:cNvPr>
          <p:cNvSpPr>
            <a:spLocks noGrp="1"/>
          </p:cNvSpPr>
          <p:nvPr>
            <p:ph type="title"/>
          </p:nvPr>
        </p:nvSpPr>
        <p:spPr/>
        <p:txBody>
          <a:bodyPr/>
          <a:lstStyle/>
          <a:p>
            <a:r>
              <a:rPr lang="en-US"/>
              <a:t>Why use a virtual environment</a:t>
            </a:r>
            <a:endParaRPr lang="en-US" dirty="0"/>
          </a:p>
        </p:txBody>
      </p:sp>
      <p:sp>
        <p:nvSpPr>
          <p:cNvPr id="3" name="Content Placeholder 2">
            <a:extLst>
              <a:ext uri="{FF2B5EF4-FFF2-40B4-BE49-F238E27FC236}">
                <a16:creationId xmlns:a16="http://schemas.microsoft.com/office/drawing/2014/main" id="{C380E55B-A19A-9847-88D1-D1186064A210}"/>
              </a:ext>
            </a:extLst>
          </p:cNvPr>
          <p:cNvSpPr>
            <a:spLocks noGrp="1"/>
          </p:cNvSpPr>
          <p:nvPr>
            <p:ph idx="1"/>
          </p:nvPr>
        </p:nvSpPr>
        <p:spPr/>
        <p:txBody>
          <a:bodyPr>
            <a:normAutofit fontScale="77500" lnSpcReduction="20000"/>
          </a:bodyPr>
          <a:lstStyle/>
          <a:p>
            <a:pPr algn="l">
              <a:buFont typeface="+mj-lt"/>
              <a:buAutoNum type="arabicPeriod"/>
            </a:pPr>
            <a:r>
              <a:rPr lang="en-US" b="1" i="0">
                <a:effectLst/>
                <a:latin typeface="Söhne"/>
              </a:rPr>
              <a:t>Isolation of Dependencies:</a:t>
            </a:r>
            <a:r>
              <a:rPr lang="en-US" b="0" i="0">
                <a:effectLst/>
                <a:latin typeface="Söhne"/>
              </a:rPr>
              <a:t> Different projects may require different versions of libraries or even Python itself. Virtual environments ensure that each project has its isolated space, preventing conflicts between dependencies.</a:t>
            </a:r>
          </a:p>
          <a:p>
            <a:pPr algn="l">
              <a:buFont typeface="+mj-lt"/>
              <a:buAutoNum type="arabicPeriod"/>
            </a:pPr>
            <a:r>
              <a:rPr lang="en-US" b="1" i="0">
                <a:effectLst/>
                <a:latin typeface="Söhne"/>
              </a:rPr>
              <a:t>Version Compatibility:</a:t>
            </a:r>
            <a:r>
              <a:rPr lang="en-US" b="0" i="0">
                <a:effectLst/>
                <a:latin typeface="Söhne"/>
              </a:rPr>
              <a:t> Virtual environments allow you to specify and control the version of Python for your project. This is particularly important when dealing with legacy code or libraries that may not be compatible with the latest Python version.</a:t>
            </a:r>
          </a:p>
          <a:p>
            <a:pPr algn="l">
              <a:buFont typeface="+mj-lt"/>
              <a:buAutoNum type="arabicPeriod"/>
            </a:pPr>
            <a:r>
              <a:rPr lang="en-US" b="1" i="0">
                <a:effectLst/>
                <a:latin typeface="Söhne"/>
              </a:rPr>
              <a:t>Easy Dependency Management:</a:t>
            </a:r>
            <a:r>
              <a:rPr lang="en-US" b="0" i="0">
                <a:effectLst/>
                <a:latin typeface="Söhne"/>
              </a:rPr>
              <a:t> With a virtual environment, you can install, upgrade, and uninstall libraries without affecting the system-wide Python installation. This makes it easier to manage project-specific dependencies.</a:t>
            </a:r>
          </a:p>
          <a:p>
            <a:pPr algn="l">
              <a:buFont typeface="+mj-lt"/>
              <a:buAutoNum type="arabicPeriod"/>
            </a:pPr>
            <a:r>
              <a:rPr lang="en-US" b="1" i="0">
                <a:effectLst/>
                <a:latin typeface="Söhne"/>
              </a:rPr>
              <a:t>Cleaner Development Environment:</a:t>
            </a:r>
            <a:r>
              <a:rPr lang="en-US" b="0" i="0">
                <a:effectLst/>
                <a:latin typeface="Söhne"/>
              </a:rPr>
              <a:t> Virtual environments keep your development environment clean by avoiding the clutter of installed packages that are not needed for a particular project.</a:t>
            </a:r>
          </a:p>
          <a:p>
            <a:pPr algn="l">
              <a:buFont typeface="+mj-lt"/>
              <a:buAutoNum type="arabicPeriod"/>
            </a:pPr>
            <a:r>
              <a:rPr lang="en-US" b="1" i="0">
                <a:effectLst/>
                <a:latin typeface="Söhne"/>
              </a:rPr>
              <a:t>Reproducibility:</a:t>
            </a:r>
            <a:r>
              <a:rPr lang="en-US" b="0" i="0">
                <a:effectLst/>
                <a:latin typeface="Söhne"/>
              </a:rPr>
              <a:t> Virtual environments enhance the reproducibility of your projects. By specifying the exact versions of the dependencies in a requirements.txt file, you can recreate the same environment on another machine.</a:t>
            </a:r>
            <a:endParaRPr lang="en-US" b="0" i="0" dirty="0">
              <a:effectLst/>
              <a:latin typeface="Söhne"/>
            </a:endParaRPr>
          </a:p>
        </p:txBody>
      </p:sp>
    </p:spTree>
    <p:extLst>
      <p:ext uri="{BB962C8B-B14F-4D97-AF65-F5344CB8AC3E}">
        <p14:creationId xmlns:p14="http://schemas.microsoft.com/office/powerpoint/2010/main" val="241527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24C5-D0F7-1C1B-277A-6AB96DDE0DA1}"/>
              </a:ext>
            </a:extLst>
          </p:cNvPr>
          <p:cNvSpPr>
            <a:spLocks noGrp="1"/>
          </p:cNvSpPr>
          <p:nvPr>
            <p:ph type="title"/>
          </p:nvPr>
        </p:nvSpPr>
        <p:spPr/>
        <p:txBody>
          <a:bodyPr/>
          <a:lstStyle/>
          <a:p>
            <a:r>
              <a:rPr lang="en-US"/>
              <a:t>Open Terminal</a:t>
            </a:r>
            <a:endParaRPr lang="en-US" dirty="0"/>
          </a:p>
        </p:txBody>
      </p:sp>
      <p:sp>
        <p:nvSpPr>
          <p:cNvPr id="3" name="Content Placeholder 2">
            <a:extLst>
              <a:ext uri="{FF2B5EF4-FFF2-40B4-BE49-F238E27FC236}">
                <a16:creationId xmlns:a16="http://schemas.microsoft.com/office/drawing/2014/main" id="{C04BDD06-6BD4-86A0-27B2-81F014AF9A42}"/>
              </a:ext>
            </a:extLst>
          </p:cNvPr>
          <p:cNvSpPr>
            <a:spLocks noGrp="1"/>
          </p:cNvSpPr>
          <p:nvPr>
            <p:ph idx="1"/>
          </p:nvPr>
        </p:nvSpPr>
        <p:spPr>
          <a:xfrm>
            <a:off x="372036" y="3080684"/>
            <a:ext cx="5723964" cy="3412191"/>
          </a:xfrm>
        </p:spPr>
        <p:txBody>
          <a:bodyPr/>
          <a:lstStyle/>
          <a:p>
            <a:r>
              <a:rPr lang="en-US"/>
              <a:t>Open VScode in new window</a:t>
            </a:r>
          </a:p>
          <a:p>
            <a:r>
              <a:rPr lang="en-US"/>
              <a:t>In the upper banner menu:</a:t>
            </a:r>
          </a:p>
          <a:p>
            <a:pPr lvl="1"/>
            <a:r>
              <a:rPr lang="en-US"/>
              <a:t>Terminal -&gt; New Terminal</a:t>
            </a:r>
            <a:endParaRPr lang="en-US" dirty="0"/>
          </a:p>
        </p:txBody>
      </p:sp>
      <p:pic>
        <p:nvPicPr>
          <p:cNvPr id="5" name="Picture 4">
            <a:extLst>
              <a:ext uri="{FF2B5EF4-FFF2-40B4-BE49-F238E27FC236}">
                <a16:creationId xmlns:a16="http://schemas.microsoft.com/office/drawing/2014/main" id="{2CB64AE9-9702-FE79-C6F2-7ED6FAAB4F53}"/>
              </a:ext>
            </a:extLst>
          </p:cNvPr>
          <p:cNvPicPr>
            <a:picLocks noChangeAspect="1"/>
          </p:cNvPicPr>
          <p:nvPr/>
        </p:nvPicPr>
        <p:blipFill>
          <a:blip r:embed="rId2"/>
          <a:stretch>
            <a:fillRect/>
          </a:stretch>
        </p:blipFill>
        <p:spPr>
          <a:xfrm>
            <a:off x="0" y="1332566"/>
            <a:ext cx="12192000" cy="493059"/>
          </a:xfrm>
          <a:prstGeom prst="rect">
            <a:avLst/>
          </a:prstGeom>
        </p:spPr>
      </p:pic>
      <p:pic>
        <p:nvPicPr>
          <p:cNvPr id="7" name="Picture 6" descr="A screenshot of a computer menu&#10;&#10;Description automatically generated">
            <a:extLst>
              <a:ext uri="{FF2B5EF4-FFF2-40B4-BE49-F238E27FC236}">
                <a16:creationId xmlns:a16="http://schemas.microsoft.com/office/drawing/2014/main" id="{DF59589F-C001-B78E-3F44-6C676FAD2E87}"/>
              </a:ext>
            </a:extLst>
          </p:cNvPr>
          <p:cNvPicPr>
            <a:picLocks noChangeAspect="1"/>
          </p:cNvPicPr>
          <p:nvPr/>
        </p:nvPicPr>
        <p:blipFill>
          <a:blip r:embed="rId3"/>
          <a:stretch>
            <a:fillRect/>
          </a:stretch>
        </p:blipFill>
        <p:spPr>
          <a:xfrm>
            <a:off x="7861185" y="1825625"/>
            <a:ext cx="4330815" cy="4694471"/>
          </a:xfrm>
          <a:prstGeom prst="rect">
            <a:avLst/>
          </a:prstGeom>
        </p:spPr>
      </p:pic>
      <p:cxnSp>
        <p:nvCxnSpPr>
          <p:cNvPr id="9" name="Straight Arrow Connector 8">
            <a:extLst>
              <a:ext uri="{FF2B5EF4-FFF2-40B4-BE49-F238E27FC236}">
                <a16:creationId xmlns:a16="http://schemas.microsoft.com/office/drawing/2014/main" id="{488C0428-FDE8-CB98-A985-83624DF3962D}"/>
              </a:ext>
            </a:extLst>
          </p:cNvPr>
          <p:cNvCxnSpPr/>
          <p:nvPr/>
        </p:nvCxnSpPr>
        <p:spPr>
          <a:xfrm>
            <a:off x="6096000" y="2090127"/>
            <a:ext cx="2011680" cy="0"/>
          </a:xfrm>
          <a:prstGeom prst="straightConnector1">
            <a:avLst/>
          </a:prstGeom>
          <a:ln w="254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18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0CC8-0419-C354-72C5-E89D8A3DBF8F}"/>
              </a:ext>
            </a:extLst>
          </p:cNvPr>
          <p:cNvSpPr>
            <a:spLocks noGrp="1"/>
          </p:cNvSpPr>
          <p:nvPr>
            <p:ph type="title"/>
          </p:nvPr>
        </p:nvSpPr>
        <p:spPr/>
        <p:txBody>
          <a:bodyPr/>
          <a:lstStyle/>
          <a:p>
            <a:r>
              <a:rPr lang="en-US"/>
              <a:t>Directory creation and navigation</a:t>
            </a:r>
            <a:endParaRPr lang="en-US" dirty="0"/>
          </a:p>
        </p:txBody>
      </p:sp>
      <p:sp>
        <p:nvSpPr>
          <p:cNvPr id="3" name="Content Placeholder 2">
            <a:extLst>
              <a:ext uri="{FF2B5EF4-FFF2-40B4-BE49-F238E27FC236}">
                <a16:creationId xmlns:a16="http://schemas.microsoft.com/office/drawing/2014/main" id="{78D0BA1C-9480-35AF-DD08-A7CCED65C72D}"/>
              </a:ext>
            </a:extLst>
          </p:cNvPr>
          <p:cNvSpPr>
            <a:spLocks noGrp="1"/>
          </p:cNvSpPr>
          <p:nvPr>
            <p:ph idx="1"/>
          </p:nvPr>
        </p:nvSpPr>
        <p:spPr/>
        <p:txBody>
          <a:bodyPr/>
          <a:lstStyle/>
          <a:p>
            <a:r>
              <a:rPr lang="en-US"/>
              <a:t>Navigate from root to desktop</a:t>
            </a:r>
          </a:p>
          <a:p>
            <a:endParaRPr lang="en-US"/>
          </a:p>
          <a:p>
            <a:endParaRPr lang="en-US"/>
          </a:p>
          <a:p>
            <a:r>
              <a:rPr lang="en-US"/>
              <a:t>Make a directory (new folder)</a:t>
            </a:r>
          </a:p>
          <a:p>
            <a:endParaRPr lang="en-US"/>
          </a:p>
          <a:p>
            <a:endParaRPr lang="en-US"/>
          </a:p>
          <a:p>
            <a:r>
              <a:rPr lang="en-US"/>
              <a:t>Navigate to MLCC_Lab</a:t>
            </a:r>
          </a:p>
          <a:p>
            <a:pPr lvl="1"/>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C7153879-A07C-CB12-8DD9-1272A6F969FA}"/>
              </a:ext>
            </a:extLst>
          </p:cNvPr>
          <p:cNvPicPr>
            <a:picLocks noChangeAspect="1"/>
          </p:cNvPicPr>
          <p:nvPr/>
        </p:nvPicPr>
        <p:blipFill rotWithShape="1">
          <a:blip r:embed="rId2"/>
          <a:srcRect b="46654"/>
          <a:stretch/>
        </p:blipFill>
        <p:spPr>
          <a:xfrm>
            <a:off x="1120817" y="2252858"/>
            <a:ext cx="7622349" cy="953805"/>
          </a:xfrm>
          <a:prstGeom prst="rect">
            <a:avLst/>
          </a:prstGeom>
        </p:spPr>
      </p:pic>
      <p:pic>
        <p:nvPicPr>
          <p:cNvPr id="11" name="Picture 10">
            <a:extLst>
              <a:ext uri="{FF2B5EF4-FFF2-40B4-BE49-F238E27FC236}">
                <a16:creationId xmlns:a16="http://schemas.microsoft.com/office/drawing/2014/main" id="{8A47BD26-25B7-64CC-1082-0F62EB1200C4}"/>
              </a:ext>
            </a:extLst>
          </p:cNvPr>
          <p:cNvPicPr>
            <a:picLocks noChangeAspect="1"/>
          </p:cNvPicPr>
          <p:nvPr/>
        </p:nvPicPr>
        <p:blipFill>
          <a:blip r:embed="rId3"/>
          <a:stretch>
            <a:fillRect/>
          </a:stretch>
        </p:blipFill>
        <p:spPr>
          <a:xfrm>
            <a:off x="1120817" y="3867944"/>
            <a:ext cx="7739878" cy="766686"/>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EBFB9DE8-6501-8319-7DCB-25869B48C603}"/>
              </a:ext>
            </a:extLst>
          </p:cNvPr>
          <p:cNvPicPr>
            <a:picLocks noChangeAspect="1"/>
          </p:cNvPicPr>
          <p:nvPr/>
        </p:nvPicPr>
        <p:blipFill rotWithShape="1">
          <a:blip r:embed="rId4"/>
          <a:srcRect b="48555"/>
          <a:stretch/>
        </p:blipFill>
        <p:spPr>
          <a:xfrm>
            <a:off x="1120816" y="5491163"/>
            <a:ext cx="7622349" cy="820738"/>
          </a:xfrm>
          <a:prstGeom prst="rect">
            <a:avLst/>
          </a:prstGeom>
        </p:spPr>
      </p:pic>
    </p:spTree>
    <p:extLst>
      <p:ext uri="{BB962C8B-B14F-4D97-AF65-F5344CB8AC3E}">
        <p14:creationId xmlns:p14="http://schemas.microsoft.com/office/powerpoint/2010/main" val="135405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F864-C7AF-4B38-0A61-919B52FF36B5}"/>
              </a:ext>
            </a:extLst>
          </p:cNvPr>
          <p:cNvSpPr>
            <a:spLocks noGrp="1"/>
          </p:cNvSpPr>
          <p:nvPr>
            <p:ph type="title"/>
          </p:nvPr>
        </p:nvSpPr>
        <p:spPr/>
        <p:txBody>
          <a:bodyPr/>
          <a:lstStyle/>
          <a:p>
            <a:r>
              <a:rPr lang="en-US"/>
              <a:t>Create first project!</a:t>
            </a:r>
            <a:endParaRPr lang="en-US" dirty="0"/>
          </a:p>
        </p:txBody>
      </p:sp>
      <p:sp>
        <p:nvSpPr>
          <p:cNvPr id="3" name="Content Placeholder 2">
            <a:extLst>
              <a:ext uri="{FF2B5EF4-FFF2-40B4-BE49-F238E27FC236}">
                <a16:creationId xmlns:a16="http://schemas.microsoft.com/office/drawing/2014/main" id="{64718693-8A3D-B127-AB65-6E22D729F903}"/>
              </a:ext>
            </a:extLst>
          </p:cNvPr>
          <p:cNvSpPr>
            <a:spLocks noGrp="1"/>
          </p:cNvSpPr>
          <p:nvPr>
            <p:ph idx="1"/>
          </p:nvPr>
        </p:nvSpPr>
        <p:spPr/>
        <p:txBody>
          <a:bodyPr/>
          <a:lstStyle/>
          <a:p>
            <a:r>
              <a:rPr lang="en-US"/>
              <a:t>Create project directory</a:t>
            </a:r>
          </a:p>
          <a:p>
            <a:endParaRPr lang="en-US"/>
          </a:p>
          <a:p>
            <a:endParaRPr lang="en-US"/>
          </a:p>
          <a:p>
            <a:r>
              <a:rPr lang="en-US"/>
              <a:t>Navigate to project_1</a:t>
            </a:r>
          </a:p>
          <a:p>
            <a:endParaRPr lang="en-US"/>
          </a:p>
          <a:p>
            <a:pPr marL="0" indent="0">
              <a:buNone/>
            </a:pPr>
            <a:endParaRPr lang="en-US"/>
          </a:p>
          <a:p>
            <a:r>
              <a:rPr lang="en-US"/>
              <a:t>Start your first project!</a:t>
            </a:r>
            <a:endParaRPr lang="en-US" dirty="0"/>
          </a:p>
        </p:txBody>
      </p:sp>
      <p:pic>
        <p:nvPicPr>
          <p:cNvPr id="5" name="Picture 4">
            <a:extLst>
              <a:ext uri="{FF2B5EF4-FFF2-40B4-BE49-F238E27FC236}">
                <a16:creationId xmlns:a16="http://schemas.microsoft.com/office/drawing/2014/main" id="{615874AC-81AD-9364-DC8C-A498A7538215}"/>
              </a:ext>
            </a:extLst>
          </p:cNvPr>
          <p:cNvPicPr>
            <a:picLocks noChangeAspect="1"/>
          </p:cNvPicPr>
          <p:nvPr/>
        </p:nvPicPr>
        <p:blipFill>
          <a:blip r:embed="rId2"/>
          <a:stretch>
            <a:fillRect/>
          </a:stretch>
        </p:blipFill>
        <p:spPr>
          <a:xfrm>
            <a:off x="1212067" y="2318097"/>
            <a:ext cx="8127476" cy="800883"/>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6AD38991-8149-1BC3-E84B-75DD8DC105B6}"/>
              </a:ext>
            </a:extLst>
          </p:cNvPr>
          <p:cNvPicPr>
            <a:picLocks noChangeAspect="1"/>
          </p:cNvPicPr>
          <p:nvPr/>
        </p:nvPicPr>
        <p:blipFill rotWithShape="1">
          <a:blip r:embed="rId3"/>
          <a:srcRect b="25086"/>
          <a:stretch/>
        </p:blipFill>
        <p:spPr>
          <a:xfrm>
            <a:off x="1204250" y="3805737"/>
            <a:ext cx="8135293" cy="800883"/>
          </a:xfrm>
          <a:prstGeom prst="rect">
            <a:avLst/>
          </a:prstGeom>
        </p:spPr>
      </p:pic>
      <p:pic>
        <p:nvPicPr>
          <p:cNvPr id="9" name="Picture 8" descr="A black background with blue and white text&#10;&#10;Description automatically generated">
            <a:extLst>
              <a:ext uri="{FF2B5EF4-FFF2-40B4-BE49-F238E27FC236}">
                <a16:creationId xmlns:a16="http://schemas.microsoft.com/office/drawing/2014/main" id="{455F6759-3304-92B3-90B3-ABDFE46B5D65}"/>
              </a:ext>
            </a:extLst>
          </p:cNvPr>
          <p:cNvPicPr>
            <a:picLocks noChangeAspect="1"/>
          </p:cNvPicPr>
          <p:nvPr/>
        </p:nvPicPr>
        <p:blipFill rotWithShape="1">
          <a:blip r:embed="rId4"/>
          <a:srcRect b="22195"/>
          <a:stretch/>
        </p:blipFill>
        <p:spPr>
          <a:xfrm>
            <a:off x="1204250" y="5293378"/>
            <a:ext cx="7025350" cy="800884"/>
          </a:xfrm>
          <a:prstGeom prst="rect">
            <a:avLst/>
          </a:prstGeom>
        </p:spPr>
      </p:pic>
    </p:spTree>
    <p:extLst>
      <p:ext uri="{BB962C8B-B14F-4D97-AF65-F5344CB8AC3E}">
        <p14:creationId xmlns:p14="http://schemas.microsoft.com/office/powerpoint/2010/main" val="212647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465F-E671-8FE9-4EC0-CF908E243080}"/>
              </a:ext>
            </a:extLst>
          </p:cNvPr>
          <p:cNvSpPr>
            <a:spLocks noGrp="1"/>
          </p:cNvSpPr>
          <p:nvPr>
            <p:ph type="title"/>
          </p:nvPr>
        </p:nvSpPr>
        <p:spPr/>
        <p:txBody>
          <a:bodyPr/>
          <a:lstStyle/>
          <a:p>
            <a:r>
              <a:rPr lang="en-US" dirty="0"/>
              <a:t>Create your Virtual Environment (VENV)</a:t>
            </a:r>
          </a:p>
        </p:txBody>
      </p:sp>
      <p:sp>
        <p:nvSpPr>
          <p:cNvPr id="3" name="Content Placeholder 2">
            <a:extLst>
              <a:ext uri="{FF2B5EF4-FFF2-40B4-BE49-F238E27FC236}">
                <a16:creationId xmlns:a16="http://schemas.microsoft.com/office/drawing/2014/main" id="{36FA3435-C1D1-BF05-FFDD-B37B0E0038B3}"/>
              </a:ext>
            </a:extLst>
          </p:cNvPr>
          <p:cNvSpPr>
            <a:spLocks noGrp="1"/>
          </p:cNvSpPr>
          <p:nvPr>
            <p:ph idx="1"/>
          </p:nvPr>
        </p:nvSpPr>
        <p:spPr>
          <a:xfrm>
            <a:off x="838200" y="1825625"/>
            <a:ext cx="5257800" cy="4351338"/>
          </a:xfrm>
          <a:ln>
            <a:solidFill>
              <a:schemeClr val="tx1"/>
            </a:solidFill>
          </a:ln>
        </p:spPr>
        <p:txBody>
          <a:bodyPr/>
          <a:lstStyle/>
          <a:p>
            <a:pPr marL="0" indent="0" algn="ctr">
              <a:buNone/>
            </a:pPr>
            <a:r>
              <a:rPr lang="en-US" dirty="0"/>
              <a:t>Windows</a:t>
            </a:r>
          </a:p>
          <a:p>
            <a:pPr marL="514350" indent="-514350">
              <a:buFont typeface="+mj-lt"/>
              <a:buAutoNum type="arabicPeriod"/>
            </a:pPr>
            <a:r>
              <a:rPr lang="en-US" dirty="0"/>
              <a:t>Create and name VENV</a:t>
            </a:r>
          </a:p>
          <a:p>
            <a:pPr marL="514350" indent="-514350">
              <a:buFont typeface="+mj-lt"/>
              <a:buAutoNum type="arabicPeriod"/>
            </a:pPr>
            <a:endParaRPr lang="en-US" dirty="0"/>
          </a:p>
          <a:p>
            <a:pPr marL="514350" indent="-514350">
              <a:buFont typeface="+mj-lt"/>
              <a:buAutoNum type="arabicPeriod"/>
            </a:pPr>
            <a:endParaRPr lang="en-US" dirty="0"/>
          </a:p>
          <a:p>
            <a:pPr marL="457200" lvl="1" indent="0">
              <a:buNone/>
            </a:pPr>
            <a:endParaRPr lang="en-US" dirty="0"/>
          </a:p>
          <a:p>
            <a:pPr marL="514350" indent="-514350">
              <a:buFont typeface="+mj-lt"/>
              <a:buAutoNum type="arabicPeriod"/>
            </a:pPr>
            <a:r>
              <a:rPr lang="en-US" dirty="0"/>
              <a:t>Activate the VENV</a:t>
            </a:r>
            <a:endParaRPr lang="en-US" dirty="0">
              <a:solidFill>
                <a:schemeClr val="bg2"/>
              </a:solidFill>
            </a:endParaRPr>
          </a:p>
          <a:p>
            <a:pPr marL="457200" lvl="1" indent="0">
              <a:buNone/>
            </a:pPr>
            <a:endParaRPr lang="en-US" dirty="0"/>
          </a:p>
        </p:txBody>
      </p:sp>
      <p:sp>
        <p:nvSpPr>
          <p:cNvPr id="6" name="Content Placeholder 2">
            <a:extLst>
              <a:ext uri="{FF2B5EF4-FFF2-40B4-BE49-F238E27FC236}">
                <a16:creationId xmlns:a16="http://schemas.microsoft.com/office/drawing/2014/main" id="{3D5F6440-6644-06E8-3C3B-30750ED6B5BF}"/>
              </a:ext>
            </a:extLst>
          </p:cNvPr>
          <p:cNvSpPr txBox="1">
            <a:spLocks/>
          </p:cNvSpPr>
          <p:nvPr/>
        </p:nvSpPr>
        <p:spPr>
          <a:xfrm>
            <a:off x="6096000" y="1825625"/>
            <a:ext cx="5257800"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Mac/Linux</a:t>
            </a:r>
          </a:p>
          <a:p>
            <a:pPr marL="514350" indent="-514350">
              <a:buFont typeface="+mj-lt"/>
              <a:buAutoNum type="arabicPeriod"/>
            </a:pPr>
            <a:r>
              <a:rPr lang="en-US" dirty="0"/>
              <a:t>Create and name VENV</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Activate the VENV</a:t>
            </a:r>
            <a:endParaRPr lang="en-US" dirty="0">
              <a:solidFill>
                <a:schemeClr val="bg2"/>
              </a:solidFill>
            </a:endParaRPr>
          </a:p>
          <a:p>
            <a:pPr marL="514350" indent="-514350">
              <a:buFont typeface="+mj-lt"/>
              <a:buAutoNum type="arabicPeriod"/>
            </a:pPr>
            <a:endParaRPr lang="en-US" dirty="0"/>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3B02F5DD-BF1D-BC55-1A9A-BBF96CEBAD16}"/>
              </a:ext>
            </a:extLst>
          </p:cNvPr>
          <p:cNvPicPr>
            <a:picLocks noChangeAspect="1"/>
          </p:cNvPicPr>
          <p:nvPr/>
        </p:nvPicPr>
        <p:blipFill rotWithShape="1">
          <a:blip r:embed="rId2"/>
          <a:srcRect r="62440"/>
          <a:stretch/>
        </p:blipFill>
        <p:spPr>
          <a:xfrm>
            <a:off x="1410047" y="2821662"/>
            <a:ext cx="4685954" cy="1325563"/>
          </a:xfrm>
          <a:prstGeom prst="rect">
            <a:avLst/>
          </a:prstGeom>
        </p:spPr>
      </p:pic>
      <p:pic>
        <p:nvPicPr>
          <p:cNvPr id="10" name="Picture 9">
            <a:extLst>
              <a:ext uri="{FF2B5EF4-FFF2-40B4-BE49-F238E27FC236}">
                <a16:creationId xmlns:a16="http://schemas.microsoft.com/office/drawing/2014/main" id="{C1A81034-DEFE-60F4-A851-14CA704884C3}"/>
              </a:ext>
            </a:extLst>
          </p:cNvPr>
          <p:cNvPicPr>
            <a:picLocks noChangeAspect="1"/>
          </p:cNvPicPr>
          <p:nvPr/>
        </p:nvPicPr>
        <p:blipFill rotWithShape="1">
          <a:blip r:embed="rId3"/>
          <a:srcRect l="1807" r="58424"/>
          <a:stretch/>
        </p:blipFill>
        <p:spPr>
          <a:xfrm>
            <a:off x="1410047" y="4704893"/>
            <a:ext cx="4685952" cy="1325563"/>
          </a:xfrm>
          <a:prstGeom prst="rect">
            <a:avLst/>
          </a:prstGeom>
        </p:spPr>
      </p:pic>
      <p:pic>
        <p:nvPicPr>
          <p:cNvPr id="12" name="Picture 11">
            <a:extLst>
              <a:ext uri="{FF2B5EF4-FFF2-40B4-BE49-F238E27FC236}">
                <a16:creationId xmlns:a16="http://schemas.microsoft.com/office/drawing/2014/main" id="{8D147B63-5FE6-616C-DD20-96C9DAAD4D6A}"/>
              </a:ext>
            </a:extLst>
          </p:cNvPr>
          <p:cNvPicPr>
            <a:picLocks noChangeAspect="1"/>
          </p:cNvPicPr>
          <p:nvPr/>
        </p:nvPicPr>
        <p:blipFill rotWithShape="1">
          <a:blip r:embed="rId4"/>
          <a:srcRect l="1881" r="60440"/>
          <a:stretch/>
        </p:blipFill>
        <p:spPr>
          <a:xfrm>
            <a:off x="6667847" y="2821662"/>
            <a:ext cx="4685955" cy="1325562"/>
          </a:xfrm>
          <a:prstGeom prst="rect">
            <a:avLst/>
          </a:prstGeom>
        </p:spPr>
      </p:pic>
      <p:pic>
        <p:nvPicPr>
          <p:cNvPr id="14" name="Picture 13">
            <a:extLst>
              <a:ext uri="{FF2B5EF4-FFF2-40B4-BE49-F238E27FC236}">
                <a16:creationId xmlns:a16="http://schemas.microsoft.com/office/drawing/2014/main" id="{B9551A2D-17DA-7586-DDCE-40ADE3E6DB5C}"/>
              </a:ext>
            </a:extLst>
          </p:cNvPr>
          <p:cNvPicPr>
            <a:picLocks noChangeAspect="1"/>
          </p:cNvPicPr>
          <p:nvPr/>
        </p:nvPicPr>
        <p:blipFill rotWithShape="1">
          <a:blip r:embed="rId5"/>
          <a:srcRect l="3256" r="54468"/>
          <a:stretch/>
        </p:blipFill>
        <p:spPr>
          <a:xfrm>
            <a:off x="6381924" y="4776978"/>
            <a:ext cx="4971875" cy="1253476"/>
          </a:xfrm>
          <a:prstGeom prst="rect">
            <a:avLst/>
          </a:prstGeom>
        </p:spPr>
      </p:pic>
    </p:spTree>
    <p:extLst>
      <p:ext uri="{BB962C8B-B14F-4D97-AF65-F5344CB8AC3E}">
        <p14:creationId xmlns:p14="http://schemas.microsoft.com/office/powerpoint/2010/main" val="2980340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701</Words>
  <Application>Microsoft Macintosh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Söhne</vt:lpstr>
      <vt:lpstr>Office Theme</vt:lpstr>
      <vt:lpstr>Environment Setup</vt:lpstr>
      <vt:lpstr>Main tools</vt:lpstr>
      <vt:lpstr>VScode Download</vt:lpstr>
      <vt:lpstr>What is a virtual environment?</vt:lpstr>
      <vt:lpstr>Why use a virtual environment</vt:lpstr>
      <vt:lpstr>Open Terminal</vt:lpstr>
      <vt:lpstr>Directory creation and navigation</vt:lpstr>
      <vt:lpstr>Create first project!</vt:lpstr>
      <vt:lpstr>Create your Virtual Environment (VENV)</vt:lpstr>
      <vt:lpstr>Terminal should go from this:</vt:lpstr>
      <vt:lpstr>To this:</vt:lpstr>
      <vt:lpstr>Start your python Project!</vt:lpstr>
      <vt:lpstr>Linear Regression with Machine Learning!</vt:lpstr>
      <vt:lpstr>Understanding the question</vt:lpstr>
      <vt:lpstr>CSV File</vt:lpstr>
      <vt:lpstr>Ask Chat GPT</vt:lpstr>
      <vt:lpstr>Install dependencies.</vt:lpstr>
      <vt:lpstr>We should get something like this.</vt:lpstr>
      <vt:lpstr>But what does it mean?</vt:lpstr>
      <vt:lpstr>Load CSV file into Data Frame</vt:lpstr>
      <vt:lpstr>Identify Variables</vt:lpstr>
      <vt:lpstr>Train, test, split</vt:lpstr>
      <vt:lpstr>Instantiating the model and train</vt:lpstr>
      <vt:lpstr>Test the model and evaluate</vt:lpstr>
      <vt:lpstr>Plot your results</vt:lpstr>
      <vt:lpstr>Predict a new salary!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w.patrick.kelly@gmail.com</dc:creator>
  <cp:lastModifiedBy>w.patrick.kelly@gmail.com</cp:lastModifiedBy>
  <cp:revision>6</cp:revision>
  <dcterms:created xsi:type="dcterms:W3CDTF">2024-01-10T22:12:26Z</dcterms:created>
  <dcterms:modified xsi:type="dcterms:W3CDTF">2024-01-12T21:20:44Z</dcterms:modified>
</cp:coreProperties>
</file>