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57" r:id="rId19"/>
    <p:sldId id="258" r:id="rId20"/>
    <p:sldId id="274" r:id="rId21"/>
    <p:sldId id="275" r:id="rId22"/>
    <p:sldId id="277" r:id="rId23"/>
    <p:sldId id="276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/>
    <p:restoredTop sz="96327"/>
  </p:normalViewPr>
  <p:slideViewPr>
    <p:cSldViewPr snapToGrid="0">
      <p:cViewPr>
        <p:scale>
          <a:sx n="100" d="100"/>
          <a:sy n="100" d="100"/>
        </p:scale>
        <p:origin x="81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D11B-8EC4-F3EE-6FAA-24CB628CE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9841C-1795-E570-151B-A8AEDCCB6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D976-98E2-EC80-1CF3-908EDEBD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64D0-971A-C6B6-6536-7616806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4559-D342-6E18-7E21-AC0728F3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3891-D85C-75B0-67C0-801238C9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4459F-B77D-318F-40EA-8DD70744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B557-C5AB-C40E-65E1-663C1D9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392B-903B-43FD-1418-4B75B8E5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401-6C06-F70A-0398-9CB553A1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A4BB1-FF3D-18C2-57BA-613B7DE3E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A10C9-5FE2-35E0-A44C-5980A68DB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3039-D53D-E4AE-5792-022A5E6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0FAC-8E2E-3B09-59E3-7BA83D12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40F8-6652-92C5-E8B9-FEE7FA9C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3C10-A699-6146-1DAD-6E156553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0900-4ED7-7670-E4F9-B21C70C0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88B0-EB02-69F1-8B57-2C883E7E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BAFCC-C1E1-23D2-9A48-E400EC43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7AA3-1C22-B1EA-C95D-0EAFAF5C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2E0F-5220-0D25-57E0-BBEFB4FF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C7E6-F0F4-B3F6-CBF7-A98D7CEC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9D7B-E06B-16BA-1B17-589699D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72FC-C4B2-C0E3-7892-C8E2DE5C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3BB8-7BEF-B859-932C-983DA80D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44C1-3EE1-27E1-DA4F-B3B18BB6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B180-B855-F538-9AF1-FE191118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6333-99D4-1C48-5E02-F03ABC738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C411-BF9F-C7B5-9560-9882E64E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867E-9DC6-0D81-F928-D1BA135B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39BCE-6062-3012-3EAB-580ABD9C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D401-660C-7D72-5933-4E3D251C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5652-1CBE-DC29-E254-BD65E665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C1FC-C019-12F4-9A51-07A946DB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7C709-0AE5-4FC6-3CB2-8980155A7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A362A-5C25-4E79-3129-D69D1B293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E9240-1D5B-3183-ED2F-614B0568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C53B3-8151-BF5E-3EB0-FAA82298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C6B42-076D-4FA3-D60C-E535DFAA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E2D2-8BEE-CC7F-5D06-B0402117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6035-BE29-2861-946B-7659BF74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50D10-5234-3F5B-527F-F4E7332F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0D78D-785A-3FC2-BF2A-7CACED06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F3C94-E498-737A-8682-0F3C6572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4990-919C-311D-813E-D42C22A6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9E9E0-0A28-160B-57BC-24D1FF1A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8A8F-7F5F-E60F-293F-A873E632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B9F2-8D1F-C361-E2CD-D57D4616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7A43-0ADF-B9B5-8B73-12579EBC8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AFB76-DBE5-A980-5979-4ED89184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46AB3-A441-3055-4065-BC182E16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B40C-E909-2DFA-1E66-6E03C068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E352-65F4-723F-9FEF-35C5EAD6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EA20C-99A7-275D-DFA6-261F5DC37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D08F0-05EB-9B87-A0C2-ACA035D6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4198-44F1-CF8B-5F94-08F7A14D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16ACD-C2D3-F195-3DAF-5222E6BF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45EEE-8D27-20AD-28B8-599F576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7BF15-CDF3-2B7A-E413-055A8BF9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C5B6-A69D-B29A-9B4F-ED0091229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152E-7F9E-9378-18E1-8421A6B91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08D2-6865-0042-8D4B-80CCFE5E669C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1DC3-B185-8B2B-919F-CC0255475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294F-F530-CAB1-82DA-AA0C46438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5FC1-AC6A-8849-BC33-F3B29AAFB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gcloud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4C4F-847F-5D61-72EA-FC450F1D4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28D45-91A7-91E7-93D4-D0C3B420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FDB8-5835-7268-E686-DCD2A06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Events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CC6D06C-DBD3-1B96-44CC-80B64818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" y="1690688"/>
            <a:ext cx="12191048" cy="45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A5D-926D-B27C-12FE-0A2C015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events through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6BBD8-F3F5-B35E-5EB5-DA9EBD88F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99" y="2393090"/>
            <a:ext cx="11172602" cy="1325563"/>
          </a:xfrm>
        </p:spPr>
      </p:pic>
    </p:spTree>
    <p:extLst>
      <p:ext uri="{BB962C8B-B14F-4D97-AF65-F5344CB8AC3E}">
        <p14:creationId xmlns:p14="http://schemas.microsoft.com/office/powerpoint/2010/main" val="368649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A9DF-A998-E391-9239-245F5B3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4" y="365125"/>
            <a:ext cx="3018773" cy="1325563"/>
          </a:xfrm>
        </p:spPr>
        <p:txBody>
          <a:bodyPr/>
          <a:lstStyle/>
          <a:p>
            <a:r>
              <a:rPr lang="en-US" dirty="0"/>
              <a:t>Events of all types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44A5929-A719-AC5C-0FE9-69DD8189A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918" y="-24635"/>
            <a:ext cx="8634608" cy="6907687"/>
          </a:xfrm>
        </p:spPr>
      </p:pic>
    </p:spTree>
    <p:extLst>
      <p:ext uri="{BB962C8B-B14F-4D97-AF65-F5344CB8AC3E}">
        <p14:creationId xmlns:p14="http://schemas.microsoft.com/office/powerpoint/2010/main" val="365358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0A73-33C8-94EF-1090-405EDDB3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instance of a single user through events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0D7EDC50-AF19-93C6-BBCE-D9DB47E2F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0" y="1690688"/>
            <a:ext cx="8064500" cy="5114073"/>
          </a:xfrm>
        </p:spPr>
      </p:pic>
    </p:spTree>
    <p:extLst>
      <p:ext uri="{BB962C8B-B14F-4D97-AF65-F5344CB8AC3E}">
        <p14:creationId xmlns:p14="http://schemas.microsoft.com/office/powerpoint/2010/main" val="92202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8BE5-37CD-FE65-E672-3424A01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 Problem </a:t>
            </a:r>
          </a:p>
        </p:txBody>
      </p:sp>
    </p:spTree>
    <p:extLst>
      <p:ext uri="{BB962C8B-B14F-4D97-AF65-F5344CB8AC3E}">
        <p14:creationId xmlns:p14="http://schemas.microsoft.com/office/powerpoint/2010/main" val="123129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B6E6-BF67-5367-7486-A2961F8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doesn’t make sense.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631-B373-E018-794E-0363C083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talk about it.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Our data does not add up. </a:t>
            </a:r>
          </a:p>
        </p:txBody>
      </p:sp>
    </p:spTree>
    <p:extLst>
      <p:ext uri="{BB962C8B-B14F-4D97-AF65-F5344CB8AC3E}">
        <p14:creationId xmlns:p14="http://schemas.microsoft.com/office/powerpoint/2010/main" val="337895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22C2-439E-5B10-63E4-34351F2A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that with TigerGraph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9F92-FFB1-6DC1-B9A0-B2AB0664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we upload our data sequentially through time. We can check for mistakes in our data by pulling old instances from TG to validate the new values we are applying.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do this, we will query the data in our graph with: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78D20-BAA5-DB1E-ECD6-7BF709FB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8650"/>
            <a:ext cx="10438912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6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F88D-AFFD-3047-0A30-4A5BD6C8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 need to allow access to fetch data from TigerGraph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D028-4AA5-6DC6-499F-7A0121E4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405B-4D38-829C-892A-C5C05F6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user communication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2A460D-21BD-731B-5F2D-1A833C4B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3543"/>
            <a:ext cx="10515600" cy="3095501"/>
          </a:xfr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F6E1F2BA-A88C-7300-39EC-CEA024140B58}"/>
              </a:ext>
            </a:extLst>
          </p:cNvPr>
          <p:cNvSpPr/>
          <p:nvPr/>
        </p:nvSpPr>
        <p:spPr>
          <a:xfrm>
            <a:off x="9520518" y="3675529"/>
            <a:ext cx="591670" cy="1075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EECA-4529-72C2-475C-79B0FC69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 roles to users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233AE8-0C77-838F-7905-4E25DF727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965"/>
            <a:ext cx="10515600" cy="3642658"/>
          </a:xfr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AD24A9E6-FADD-6C33-B08B-D4D72FED8F6A}"/>
              </a:ext>
            </a:extLst>
          </p:cNvPr>
          <p:cNvSpPr/>
          <p:nvPr/>
        </p:nvSpPr>
        <p:spPr>
          <a:xfrm rot="10800000">
            <a:off x="5637449" y="2480590"/>
            <a:ext cx="591670" cy="1075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440212E-E555-7122-19DB-124E20961A5F}"/>
              </a:ext>
            </a:extLst>
          </p:cNvPr>
          <p:cNvSpPr/>
          <p:nvPr/>
        </p:nvSpPr>
        <p:spPr>
          <a:xfrm>
            <a:off x="1055011" y="5236135"/>
            <a:ext cx="591670" cy="1075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AEBE-E37C-633F-7EE4-D8A2341D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TigerGraph Server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DC3957-B796-7611-016E-255B1D0EA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32" y="2790863"/>
            <a:ext cx="11765936" cy="3040338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4900142-09A5-0C52-DE8B-1DFB1A1CBBE1}"/>
              </a:ext>
            </a:extLst>
          </p:cNvPr>
          <p:cNvSpPr/>
          <p:nvPr/>
        </p:nvSpPr>
        <p:spPr>
          <a:xfrm>
            <a:off x="8787950" y="4491081"/>
            <a:ext cx="971045" cy="3884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38009-4B17-DF87-6922-E67A963A26A0}"/>
              </a:ext>
            </a:extLst>
          </p:cNvPr>
          <p:cNvSpPr txBox="1"/>
          <p:nvPr/>
        </p:nvSpPr>
        <p:spPr>
          <a:xfrm>
            <a:off x="2233402" y="1990641"/>
            <a:ext cx="19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into </a:t>
            </a:r>
            <a:r>
              <a:rPr lang="en-US" dirty="0">
                <a:hlinkClick r:id="rId3"/>
              </a:rPr>
              <a:t>tgcloud.io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FC8D-DEC7-6CD5-7B2D-BDECE6AA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B143-3FDB-F776-7BF2-D1702317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the previous billing amount was 0 and the current billing amount was 0. There was no account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else the current billing amount is 0, the customer is paid duly</a:t>
            </a:r>
          </a:p>
        </p:txBody>
      </p:sp>
    </p:spTree>
    <p:extLst>
      <p:ext uri="{BB962C8B-B14F-4D97-AF65-F5344CB8AC3E}">
        <p14:creationId xmlns:p14="http://schemas.microsoft.com/office/powerpoint/2010/main" val="219087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B9C8-7A21-7A80-DC12-A87CD0E2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the previous values?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261B4CD-312E-6083-C977-F903F17AA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3" y="1690688"/>
            <a:ext cx="11754173" cy="3097212"/>
          </a:xfrm>
        </p:spPr>
      </p:pic>
    </p:spTree>
    <p:extLst>
      <p:ext uri="{BB962C8B-B14F-4D97-AF65-F5344CB8AC3E}">
        <p14:creationId xmlns:p14="http://schemas.microsoft.com/office/powerpoint/2010/main" val="195628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B395-DFAD-F87A-2052-AA688648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data to get our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B10A4-F299-6445-4BDB-0F692EEC6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8" y="4957006"/>
            <a:ext cx="11948844" cy="692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A8DCF-E358-3F9B-3AE0-BBE560B1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5900"/>
            <a:ext cx="12192000" cy="26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9EA16-BB4D-BE18-C7B2-243B664E631D}"/>
              </a:ext>
            </a:extLst>
          </p:cNvPr>
          <p:cNvSpPr txBox="1"/>
          <p:nvPr/>
        </p:nvSpPr>
        <p:spPr>
          <a:xfrm>
            <a:off x="1612900" y="1843070"/>
            <a:ext cx="70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94E164-2613-4A33-A8CA-E63932B81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697" y="1830024"/>
            <a:ext cx="5186471" cy="617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C6CDFF-53B1-E68A-B5C8-A950E67AE145}"/>
              </a:ext>
            </a:extLst>
          </p:cNvPr>
          <p:cNvSpPr txBox="1"/>
          <p:nvPr/>
        </p:nvSpPr>
        <p:spPr>
          <a:xfrm>
            <a:off x="0" y="2926568"/>
            <a:ext cx="31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this data in the terminal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317EFF2D-D043-5124-57D5-84668907BFDE}"/>
              </a:ext>
            </a:extLst>
          </p:cNvPr>
          <p:cNvSpPr/>
          <p:nvPr/>
        </p:nvSpPr>
        <p:spPr>
          <a:xfrm rot="10800000">
            <a:off x="3949700" y="4410539"/>
            <a:ext cx="495300" cy="56736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E0B40-F171-94EC-DB45-434BF3A09EA6}"/>
              </a:ext>
            </a:extLst>
          </p:cNvPr>
          <p:cNvSpPr txBox="1"/>
          <p:nvPr/>
        </p:nvSpPr>
        <p:spPr>
          <a:xfrm>
            <a:off x="3744532" y="3842367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index of the list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52C989C-1E6E-EF7D-9F19-436FF3898C5B}"/>
              </a:ext>
            </a:extLst>
          </p:cNvPr>
          <p:cNvSpPr/>
          <p:nvPr/>
        </p:nvSpPr>
        <p:spPr>
          <a:xfrm rot="10800000">
            <a:off x="6096000" y="4420237"/>
            <a:ext cx="495300" cy="56736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C08C2-F604-3664-5DAA-BD6BE0B476C2}"/>
              </a:ext>
            </a:extLst>
          </p:cNvPr>
          <p:cNvSpPr txBox="1"/>
          <p:nvPr/>
        </p:nvSpPr>
        <p:spPr>
          <a:xfrm>
            <a:off x="5583838" y="3845037"/>
            <a:ext cx="151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Accessing the attributes dict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5F3D9908-22FC-65DD-483C-D30412A47D27}"/>
              </a:ext>
            </a:extLst>
          </p:cNvPr>
          <p:cNvSpPr/>
          <p:nvPr/>
        </p:nvSpPr>
        <p:spPr>
          <a:xfrm rot="10800000">
            <a:off x="10020300" y="4420237"/>
            <a:ext cx="495300" cy="56736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DF8A3-1206-C019-930D-7A3C2C71E05C}"/>
              </a:ext>
            </a:extLst>
          </p:cNvPr>
          <p:cNvSpPr txBox="1"/>
          <p:nvPr/>
        </p:nvSpPr>
        <p:spPr>
          <a:xfrm>
            <a:off x="9061095" y="3843766"/>
            <a:ext cx="241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Accessing bill amount value within the dict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5299F4-A5C7-97A7-3EBE-EF3193430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80" t="-36272" r="2544" b="-47948"/>
          <a:stretch/>
        </p:blipFill>
        <p:spPr>
          <a:xfrm>
            <a:off x="3744532" y="5721095"/>
            <a:ext cx="3848101" cy="13034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C861EF-45FC-75D0-F41C-595A7AEF866D}"/>
              </a:ext>
            </a:extLst>
          </p:cNvPr>
          <p:cNvSpPr txBox="1"/>
          <p:nvPr/>
        </p:nvSpPr>
        <p:spPr>
          <a:xfrm>
            <a:off x="5376089" y="55993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18370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BD4D-2C7D-D85A-5D6C-97EEA14B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those values, we can run calculations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DAE7D-4C1A-23D7-E5D2-3F01F2E1C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3" y="2822972"/>
            <a:ext cx="11794933" cy="1212056"/>
          </a:xfrm>
        </p:spPr>
      </p:pic>
    </p:spTree>
    <p:extLst>
      <p:ext uri="{BB962C8B-B14F-4D97-AF65-F5344CB8AC3E}">
        <p14:creationId xmlns:p14="http://schemas.microsoft.com/office/powerpoint/2010/main" val="320004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5B37-6FFB-1D4C-1DA8-16256FF0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3B96-BAD6-9D78-EFE6-1FEB328A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9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Develop an event system to track the development of your data through time.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Event Vertex and Edges in TigerGraph Schema.</a:t>
            </a:r>
          </a:p>
          <a:p>
            <a:pPr lvl="1"/>
            <a:r>
              <a:rPr lang="en-US" dirty="0"/>
              <a:t>In TigerGraph schema, create a new vertex called event and create an edge to every vertex including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Populate Event data with python to track the interaction of your data entities.</a:t>
            </a:r>
          </a:p>
          <a:p>
            <a:pPr lvl="1"/>
            <a:r>
              <a:rPr lang="en-US" dirty="0"/>
              <a:t>Write a python function to handle  populating the database with events as the occur.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7BFE-F33A-D1D0-45E9-9C95B66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A941-FBE5-2B0B-EA7A-433B9444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as PDF</a:t>
            </a:r>
          </a:p>
          <a:p>
            <a:r>
              <a:rPr lang="en-US" dirty="0"/>
              <a:t>Screenshot image of your graph instance data with events for the first row of data from April to September</a:t>
            </a:r>
          </a:p>
        </p:txBody>
      </p:sp>
    </p:spTree>
    <p:extLst>
      <p:ext uri="{BB962C8B-B14F-4D97-AF65-F5344CB8AC3E}">
        <p14:creationId xmlns:p14="http://schemas.microsoft.com/office/powerpoint/2010/main" val="76111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17B8-BD41-02C1-DBEF-3D048C8D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69A6-649D-1CB7-DB03-0B5768C6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 system to check if the data being uploaded is correct.</a:t>
            </a:r>
          </a:p>
          <a:p>
            <a:pPr marL="0" indent="0">
              <a:buNone/>
            </a:pPr>
            <a:r>
              <a:rPr lang="en-US" dirty="0"/>
              <a:t>Use getVerticesById() to get the past values that have already been populated in the database. With those values, calculate to verify the newest data you are uploading is correct.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getVerticesById() to get the values from past months billing and payment.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values from past months to verify the value you are uploading for the current month.</a:t>
            </a:r>
          </a:p>
        </p:txBody>
      </p:sp>
    </p:spTree>
    <p:extLst>
      <p:ext uri="{BB962C8B-B14F-4D97-AF65-F5344CB8AC3E}">
        <p14:creationId xmlns:p14="http://schemas.microsoft.com/office/powerpoint/2010/main" val="101454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AD28-760D-2868-217B-8FA27960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project_5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3ABDB-A330-4AD0-1D78-33DDFDEF3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" r="58424"/>
          <a:stretch/>
        </p:blipFill>
        <p:spPr>
          <a:xfrm>
            <a:off x="838200" y="3226821"/>
            <a:ext cx="4685952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C8A8E-F860-BA75-D58A-59C29E5BE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6" r="54468"/>
          <a:stretch/>
        </p:blipFill>
        <p:spPr>
          <a:xfrm>
            <a:off x="6096000" y="3298908"/>
            <a:ext cx="4971875" cy="1253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14845-F555-1D82-A7F9-44E3114CDDB8}"/>
              </a:ext>
            </a:extLst>
          </p:cNvPr>
          <p:cNvSpPr txBox="1"/>
          <p:nvPr/>
        </p:nvSpPr>
        <p:spPr>
          <a:xfrm>
            <a:off x="4655573" y="2053379"/>
            <a:ext cx="377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Activate Virtual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E7643-CAF7-E07D-7304-91B3902E0415}"/>
              </a:ext>
            </a:extLst>
          </p:cNvPr>
          <p:cNvSpPr txBox="1"/>
          <p:nvPr/>
        </p:nvSpPr>
        <p:spPr>
          <a:xfrm>
            <a:off x="838200" y="2857489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929AF-165D-0F8C-4BDD-B5AFBECFF5D6}"/>
              </a:ext>
            </a:extLst>
          </p:cNvPr>
          <p:cNvSpPr txBox="1"/>
          <p:nvPr/>
        </p:nvSpPr>
        <p:spPr>
          <a:xfrm>
            <a:off x="5987441" y="295295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Mac/Linux</a:t>
            </a:r>
          </a:p>
        </p:txBody>
      </p:sp>
    </p:spTree>
    <p:extLst>
      <p:ext uri="{BB962C8B-B14F-4D97-AF65-F5344CB8AC3E}">
        <p14:creationId xmlns:p14="http://schemas.microsoft.com/office/powerpoint/2010/main" val="65275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EC38-0083-4557-6BFF-A3A93733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 Vertex to Schema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38ABC10-85C5-5E8B-A514-1A6343E74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6498"/>
            <a:ext cx="6212910" cy="5351502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1F4C0BD-4358-CC95-5105-08C02616E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8"/>
          <a:stretch/>
        </p:blipFill>
        <p:spPr>
          <a:xfrm>
            <a:off x="7947498" y="0"/>
            <a:ext cx="4244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18B5-5A55-5424-DA85-1681980A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AD2D-666F-7FF6-FABD-C2BA2406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Event is any action that changes the state of the data.</a:t>
            </a:r>
            <a:br>
              <a:rPr lang="en-US" dirty="0"/>
            </a:br>
            <a:r>
              <a:rPr lang="en-US" dirty="0"/>
              <a:t>Any time the knowledge network in the graph changes, an event has occurred.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6F98C7B3-1879-5812-D1D9-0825FABD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4" y="3240410"/>
            <a:ext cx="10849591" cy="35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3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6F0E-1E6A-726F-4F9A-8C801ED3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Events to Months and Bills</a:t>
            </a:r>
          </a:p>
        </p:txBody>
      </p:sp>
      <p:pic>
        <p:nvPicPr>
          <p:cNvPr id="5" name="Content Placeholder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1C63107-8CCE-E88D-65E7-95F48950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38"/>
          <a:stretch/>
        </p:blipFill>
        <p:spPr>
          <a:xfrm>
            <a:off x="1489447" y="2802841"/>
            <a:ext cx="10702553" cy="3690034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9E817D07-9BEE-A174-8E9E-9A8FBDAD2C3E}"/>
              </a:ext>
            </a:extLst>
          </p:cNvPr>
          <p:cNvSpPr/>
          <p:nvPr/>
        </p:nvSpPr>
        <p:spPr>
          <a:xfrm>
            <a:off x="4759891" y="2389482"/>
            <a:ext cx="563671" cy="8267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12638-B0F9-CBC2-EE83-B2FCC18125D8}"/>
              </a:ext>
            </a:extLst>
          </p:cNvPr>
          <p:cNvSpPr txBox="1"/>
          <p:nvPr/>
        </p:nvSpPr>
        <p:spPr>
          <a:xfrm>
            <a:off x="3274169" y="2062098"/>
            <a:ext cx="35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Focusing on the month of April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E7D8BB6-8574-C8F0-C29B-1758BA2FEB99}"/>
              </a:ext>
            </a:extLst>
          </p:cNvPr>
          <p:cNvSpPr/>
          <p:nvPr/>
        </p:nvSpPr>
        <p:spPr>
          <a:xfrm rot="16200000">
            <a:off x="1511824" y="4055093"/>
            <a:ext cx="563671" cy="34119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67B3D-8108-3DB6-6312-12F5AAF8A162}"/>
              </a:ext>
            </a:extLst>
          </p:cNvPr>
          <p:cNvSpPr txBox="1"/>
          <p:nvPr/>
        </p:nvSpPr>
        <p:spPr>
          <a:xfrm>
            <a:off x="0" y="5294569"/>
            <a:ext cx="23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Populate Event</a:t>
            </a:r>
          </a:p>
        </p:txBody>
      </p:sp>
    </p:spTree>
    <p:extLst>
      <p:ext uri="{BB962C8B-B14F-4D97-AF65-F5344CB8AC3E}">
        <p14:creationId xmlns:p14="http://schemas.microsoft.com/office/powerpoint/2010/main" val="228311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65CD-E9DD-2BA5-23D0-678F54E0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Populate_event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440A58-FED1-BBBF-1B63-2017D122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0" y="1415427"/>
            <a:ext cx="10753460" cy="54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0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3B73-39F4-3B16-74BB-C691AAAF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it 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0FC90-52BC-2112-A30F-77ECDCF2D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867" y="1690688"/>
            <a:ext cx="11448265" cy="463789"/>
          </a:xfr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2E96E9C1-3ADF-AE67-2323-1ADCDBD73C7F}"/>
              </a:ext>
            </a:extLst>
          </p:cNvPr>
          <p:cNvSpPr/>
          <p:nvPr/>
        </p:nvSpPr>
        <p:spPr>
          <a:xfrm>
            <a:off x="3369501" y="2041743"/>
            <a:ext cx="801666" cy="87682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E0C34DF1-5F42-F17E-6855-0F5ECA5E098F}"/>
              </a:ext>
            </a:extLst>
          </p:cNvPr>
          <p:cNvSpPr/>
          <p:nvPr/>
        </p:nvSpPr>
        <p:spPr>
          <a:xfrm>
            <a:off x="5400805" y="2041743"/>
            <a:ext cx="801666" cy="87682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EF3D2D0F-03C6-5105-8B51-E0D6AECF2B76}"/>
              </a:ext>
            </a:extLst>
          </p:cNvPr>
          <p:cNvSpPr/>
          <p:nvPr/>
        </p:nvSpPr>
        <p:spPr>
          <a:xfrm>
            <a:off x="7432109" y="2041743"/>
            <a:ext cx="801666" cy="87682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CC72D3A9-BDF9-DA4B-1C34-04FC5AF0F2A7}"/>
              </a:ext>
            </a:extLst>
          </p:cNvPr>
          <p:cNvSpPr/>
          <p:nvPr/>
        </p:nvSpPr>
        <p:spPr>
          <a:xfrm>
            <a:off x="9463413" y="2041743"/>
            <a:ext cx="801666" cy="87682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35BE0D26-E7AC-A3CB-C6D9-A22474244854}"/>
              </a:ext>
            </a:extLst>
          </p:cNvPr>
          <p:cNvSpPr/>
          <p:nvPr/>
        </p:nvSpPr>
        <p:spPr>
          <a:xfrm>
            <a:off x="10952967" y="2041743"/>
            <a:ext cx="801666" cy="87682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7BA41-3C93-F623-67B0-16CDF589F1A8}"/>
              </a:ext>
            </a:extLst>
          </p:cNvPr>
          <p:cNvSpPr txBox="1"/>
          <p:nvPr/>
        </p:nvSpPr>
        <p:spPr>
          <a:xfrm>
            <a:off x="2726893" y="2918565"/>
            <a:ext cx="195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 of the vertex</a:t>
            </a:r>
          </a:p>
          <a:p>
            <a:pPr algn="ctr"/>
            <a:r>
              <a:rPr lang="en-US" dirty="0"/>
              <a:t>initiating the event</a:t>
            </a:r>
          </a:p>
          <a:p>
            <a:pPr algn="ctr"/>
            <a:r>
              <a:rPr lang="en-US" dirty="0"/>
              <a:t>(month_id)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7A497-9E61-9D2C-FEE8-4AE4D7F855EC}"/>
              </a:ext>
            </a:extLst>
          </p:cNvPr>
          <p:cNvSpPr txBox="1"/>
          <p:nvPr/>
        </p:nvSpPr>
        <p:spPr>
          <a:xfrm>
            <a:off x="4759892" y="2918566"/>
            <a:ext cx="2173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 of the vertex</a:t>
            </a:r>
          </a:p>
          <a:p>
            <a:pPr algn="ctr"/>
            <a:r>
              <a:rPr lang="en-US" dirty="0"/>
              <a:t>Effected by the event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billing_id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B14D8-9DFA-960B-9A5B-534293860222}"/>
              </a:ext>
            </a:extLst>
          </p:cNvPr>
          <p:cNvSpPr txBox="1"/>
          <p:nvPr/>
        </p:nvSpPr>
        <p:spPr>
          <a:xfrm>
            <a:off x="7166521" y="2865939"/>
            <a:ext cx="1527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Vertex Type of</a:t>
            </a:r>
          </a:p>
          <a:p>
            <a:pPr algn="ctr"/>
            <a:r>
              <a:rPr lang="en-US" dirty="0"/>
              <a:t>Sender</a:t>
            </a:r>
          </a:p>
          <a:p>
            <a:pPr algn="ctr"/>
            <a:r>
              <a:rPr lang="en-US" dirty="0"/>
              <a:t>(month)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5C233-ED1A-1190-E49B-431B5B17BA6B}"/>
              </a:ext>
            </a:extLst>
          </p:cNvPr>
          <p:cNvSpPr txBox="1"/>
          <p:nvPr/>
        </p:nvSpPr>
        <p:spPr>
          <a:xfrm>
            <a:off x="9059744" y="2918565"/>
            <a:ext cx="1527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Vertex Type of</a:t>
            </a:r>
          </a:p>
          <a:p>
            <a:pPr algn="ctr"/>
            <a:r>
              <a:rPr lang="en-US" dirty="0"/>
              <a:t>Receiver</a:t>
            </a:r>
          </a:p>
          <a:p>
            <a:pPr algn="ctr"/>
            <a:r>
              <a:rPr lang="en-US" dirty="0"/>
              <a:t>(billing)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333B9-8832-E53E-4348-DB6A500170ED}"/>
              </a:ext>
            </a:extLst>
          </p:cNvPr>
          <p:cNvSpPr txBox="1"/>
          <p:nvPr/>
        </p:nvSpPr>
        <p:spPr>
          <a:xfrm>
            <a:off x="10920608" y="2918565"/>
            <a:ext cx="10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time</a:t>
            </a:r>
          </a:p>
        </p:txBody>
      </p:sp>
    </p:spTree>
    <p:extLst>
      <p:ext uri="{BB962C8B-B14F-4D97-AF65-F5344CB8AC3E}">
        <p14:creationId xmlns:p14="http://schemas.microsoft.com/office/powerpoint/2010/main" val="251457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F21-BDA6-6A38-F468-1A821BC0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193FB-77BC-59CD-0794-EAF02DD31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43776" cy="628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B9123-983B-817E-A587-7F56886C5EBA}"/>
              </a:ext>
            </a:extLst>
          </p:cNvPr>
          <p:cNvSpPr txBox="1"/>
          <p:nvPr/>
        </p:nvSpPr>
        <p:spPr>
          <a:xfrm>
            <a:off x="125259" y="2991979"/>
            <a:ext cx="11974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 is a shorthand for time. This is a sequential representation of the advancement of the system through time.</a:t>
            </a:r>
          </a:p>
          <a:p>
            <a:endParaRPr lang="en-US" sz="2400" dirty="0"/>
          </a:p>
          <a:p>
            <a:r>
              <a:rPr lang="en-US" sz="2400" dirty="0"/>
              <a:t>t = 0 to represent the starting state</a:t>
            </a:r>
          </a:p>
          <a:p>
            <a:r>
              <a:rPr lang="en-US" sz="2400" dirty="0"/>
              <a:t>t = n to represent the current state</a:t>
            </a:r>
          </a:p>
        </p:txBody>
      </p:sp>
    </p:spTree>
    <p:extLst>
      <p:ext uri="{BB962C8B-B14F-4D97-AF65-F5344CB8AC3E}">
        <p14:creationId xmlns:p14="http://schemas.microsoft.com/office/powerpoint/2010/main" val="58863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541</Words>
  <Application>Microsoft Macintosh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Events</vt:lpstr>
      <vt:lpstr>Start your TigerGraph Server</vt:lpstr>
      <vt:lpstr>Continue project_5</vt:lpstr>
      <vt:lpstr>Adding Event Vertex to Schema</vt:lpstr>
      <vt:lpstr>What is an Event?</vt:lpstr>
      <vt:lpstr>Adding Events to Months and Bills</vt:lpstr>
      <vt:lpstr>Populate_event</vt:lpstr>
      <vt:lpstr>Let’s break it down</vt:lpstr>
      <vt:lpstr>What is t?</vt:lpstr>
      <vt:lpstr>Specific Events</vt:lpstr>
      <vt:lpstr>Connecting events through time</vt:lpstr>
      <vt:lpstr>Events of all types</vt:lpstr>
      <vt:lpstr>One instance of a single user through events</vt:lpstr>
      <vt:lpstr>We have a Problem </vt:lpstr>
      <vt:lpstr>Our data doesn’t make sense.</vt:lpstr>
      <vt:lpstr>Let’s fix that with TigerGraph</vt:lpstr>
      <vt:lpstr>First we need to allow access to fetch data from TigerGraph</vt:lpstr>
      <vt:lpstr>Allow user communication</vt:lpstr>
      <vt:lpstr>Grant roles to users</vt:lpstr>
      <vt:lpstr>Cases</vt:lpstr>
      <vt:lpstr>How do we get the previous values?</vt:lpstr>
      <vt:lpstr>Unpacking the data to get our value</vt:lpstr>
      <vt:lpstr>With those values, we can run calculations</vt:lpstr>
      <vt:lpstr>Task</vt:lpstr>
      <vt:lpstr>Turn In</vt:lpstr>
      <vt:lpstr>Stretch 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w.patrick.kelly@gmail.com</dc:creator>
  <cp:lastModifiedBy>w.patrick.kelly@gmail.com</cp:lastModifiedBy>
  <cp:revision>3</cp:revision>
  <dcterms:created xsi:type="dcterms:W3CDTF">2024-02-06T21:40:50Z</dcterms:created>
  <dcterms:modified xsi:type="dcterms:W3CDTF">2024-02-09T20:25:22Z</dcterms:modified>
</cp:coreProperties>
</file>