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303" r:id="rId6"/>
    <p:sldId id="307" r:id="rId7"/>
    <p:sldId id="308" r:id="rId8"/>
    <p:sldId id="294" r:id="rId9"/>
    <p:sldId id="295" r:id="rId10"/>
    <p:sldId id="299" r:id="rId11"/>
    <p:sldId id="267" r:id="rId12"/>
    <p:sldId id="268" r:id="rId13"/>
    <p:sldId id="269" r:id="rId14"/>
    <p:sldId id="265" r:id="rId15"/>
    <p:sldId id="270" r:id="rId16"/>
    <p:sldId id="266" r:id="rId17"/>
    <p:sldId id="271" r:id="rId18"/>
    <p:sldId id="277" r:id="rId19"/>
    <p:sldId id="272" r:id="rId20"/>
    <p:sldId id="278" r:id="rId21"/>
    <p:sldId id="273" r:id="rId22"/>
    <p:sldId id="296" r:id="rId23"/>
    <p:sldId id="297" r:id="rId24"/>
    <p:sldId id="300" r:id="rId25"/>
    <p:sldId id="275" r:id="rId26"/>
    <p:sldId id="276" r:id="rId27"/>
    <p:sldId id="301" r:id="rId28"/>
    <p:sldId id="302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604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0"/>
            <a:ext cx="1744133" cy="7594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195" y="6329844"/>
            <a:ext cx="8820696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4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3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4" y="347472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98581"/>
            <a:ext cx="1744133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4" y="6329844"/>
            <a:ext cx="882683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29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3474721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E941-1F12-428B-9F58-9DD954D451E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68CF-AFDB-4F06-AF39-E4030869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>
          <a:xfrm>
            <a:off x="498928" y="927099"/>
            <a:ext cx="11211984" cy="451300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Agile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&amp; </a:t>
            </a:r>
            <a:br>
              <a:rPr lang="en-US" sz="8000" dirty="0" smtClean="0"/>
            </a:br>
            <a:r>
              <a:rPr lang="en-US" sz="8000" dirty="0" smtClean="0"/>
              <a:t>Waterfall </a:t>
            </a:r>
            <a:br>
              <a:rPr lang="en-US" sz="8000" dirty="0" smtClean="0"/>
            </a:br>
            <a:r>
              <a:rPr lang="en-US" sz="8000" dirty="0" smtClean="0"/>
              <a:t>Methodology</a:t>
            </a:r>
            <a:endParaRPr lang="en-US" sz="8000" dirty="0"/>
          </a:p>
        </p:txBody>
      </p:sp>
      <p:sp>
        <p:nvSpPr>
          <p:cNvPr id="3" name="Text Placeholder 2" title="Date"/>
          <p:cNvSpPr>
            <a:spLocks noGrp="1"/>
          </p:cNvSpPr>
          <p:nvPr>
            <p:ph type="body" sz="quarter" idx="13"/>
          </p:nvPr>
        </p:nvSpPr>
        <p:spPr>
          <a:xfrm>
            <a:off x="0" y="501445"/>
            <a:ext cx="12192000" cy="265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Brno, Thursday 8</a:t>
            </a:r>
            <a:r>
              <a:rPr lang="en-US" baseline="30000" dirty="0" smtClean="0"/>
              <a:t>th</a:t>
            </a:r>
            <a:r>
              <a:rPr lang="en-US" dirty="0" smtClean="0"/>
              <a:t> March,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When to Use Waterfall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106517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Requirements are very well known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264" y="163391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there is a clear picture of what the final product should be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4" y="220266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clients won’t have the ability to change the scope of the project once it has begun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264" y="277140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</a:t>
            </a:r>
            <a:r>
              <a:rPr lang="en-US" dirty="0"/>
              <a:t>definition is stable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264" y="334015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Technology </a:t>
            </a:r>
            <a:r>
              <a:rPr lang="en-US" dirty="0"/>
              <a:t>is well understood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264" y="390889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version of an existing product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264" y="447764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Porting </a:t>
            </a:r>
            <a:r>
              <a:rPr lang="en-US" dirty="0"/>
              <a:t>an existing product to a new platform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264" y="504638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/>
              <a:t>organization with structured cross-functional teams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264" y="5615134"/>
            <a:ext cx="1156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Communication </a:t>
            </a:r>
            <a:r>
              <a:rPr lang="en-US" dirty="0"/>
              <a:t>channels are well established within the organization and with the customer as well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890" y="3267799"/>
            <a:ext cx="3536387" cy="25787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The iterative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64" y="117762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Overcomes many disadvantages of the waterfall model.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64" y="1668713"/>
            <a:ext cx="11562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dirty="0" smtClean="0"/>
              <a:t>adaptive.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Occurs </a:t>
            </a:r>
            <a:r>
              <a:rPr lang="en-US" dirty="0"/>
              <a:t>over several </a:t>
            </a:r>
            <a:r>
              <a:rPr lang="en-US" dirty="0" smtClean="0"/>
              <a:t>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functional capabilities are </a:t>
            </a:r>
            <a:r>
              <a:rPr lang="en-US" dirty="0" smtClean="0"/>
              <a:t>added each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incremental.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release builds on the previous </a:t>
            </a:r>
            <a:r>
              <a:rPr lang="en-US" dirty="0" smtClean="0"/>
              <a:t>one.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264" y="3383995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iteration incorporates four processes: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264" y="3753327"/>
            <a:ext cx="545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Planning/Analysis.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Development/Implementation.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4" y="1384101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team decides what </a:t>
            </a:r>
            <a:r>
              <a:rPr lang="en-US" u="sng" dirty="0"/>
              <a:t>functionality</a:t>
            </a:r>
            <a:r>
              <a:rPr lang="en-US" dirty="0"/>
              <a:t> to include in a </a:t>
            </a:r>
            <a:r>
              <a:rPr lang="en-US" u="sng" dirty="0"/>
              <a:t>small release</a:t>
            </a:r>
            <a:r>
              <a:rPr lang="en-US" dirty="0"/>
              <a:t>, based on a subset of </a:t>
            </a:r>
            <a:r>
              <a:rPr lang="en-US" u="sng" dirty="0"/>
              <a:t>requirements</a:t>
            </a:r>
            <a:r>
              <a:rPr lang="en-US" dirty="0"/>
              <a:t> for a system.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Planning/Analysis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64" y="1853881"/>
            <a:ext cx="1156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Through analysis, the development team determinates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improvements on the existing releases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0274" y="3303304"/>
            <a:ext cx="1220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21" y="460021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software solution to meet the requirements is designed.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821" y="5061824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may be a </a:t>
            </a:r>
            <a:r>
              <a:rPr lang="en-US" u="sng" dirty="0"/>
              <a:t>new design</a:t>
            </a:r>
            <a:r>
              <a:rPr lang="en-US" dirty="0"/>
              <a:t>, or an extension of an </a:t>
            </a:r>
            <a:r>
              <a:rPr lang="en-US" dirty="0" smtClean="0"/>
              <a:t>earlier design </a:t>
            </a:r>
            <a:r>
              <a:rPr lang="en-US" dirty="0"/>
              <a:t>with </a:t>
            </a:r>
            <a:r>
              <a:rPr lang="en-US" u="sng" dirty="0"/>
              <a:t>new functional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2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Development/Implementation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264" y="1384101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involves creating the required software code, as well as unit and system-level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264" y="2077131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unit code is completed and tested, it is integrated with other working code at the system level.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0274" y="3303304"/>
            <a:ext cx="1220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Testing</a:t>
            </a:r>
            <a:endParaRPr lang="en-US" sz="3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8821" y="460021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occurs at both the unit and over-all system levels, to ensure that developed software meets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4829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What Is Agile?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64" y="117762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Agile software development</a:t>
            </a:r>
            <a:r>
              <a:rPr lang="en-US" dirty="0"/>
              <a:t> is based on an </a:t>
            </a:r>
            <a:r>
              <a:rPr lang="en-US" u="sng" dirty="0"/>
              <a:t>incremental</a:t>
            </a:r>
            <a:r>
              <a:rPr lang="en-US" dirty="0"/>
              <a:t>, </a:t>
            </a:r>
            <a:r>
              <a:rPr lang="en-US" u="sng" dirty="0"/>
              <a:t>iterative</a:t>
            </a:r>
            <a:r>
              <a:rPr lang="en-US" dirty="0"/>
              <a:t> approach.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64" y="1827986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Agile manifesto highlights the value of: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264" y="2192574"/>
            <a:ext cx="1156273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Individuals and interactions over processes and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software over comprehensive documentation.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collaboration over contract negotiation.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Responding to change over following a plan.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264" y="426852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stakeholders and developers must work together to align the product with customer needs and company goals.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264" y="500244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Encourages </a:t>
            </a:r>
            <a:r>
              <a:rPr lang="en-US" dirty="0"/>
              <a:t>constant feedback from the end users.</a:t>
            </a:r>
          </a:p>
        </p:txBody>
      </p:sp>
    </p:spTree>
    <p:extLst>
      <p:ext uri="{BB962C8B-B14F-4D97-AF65-F5344CB8AC3E}">
        <p14:creationId xmlns:p14="http://schemas.microsoft.com/office/powerpoint/2010/main" val="22189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What Is Agile?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264" y="117762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development is adaptive.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64" y="1713481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methodologies do not need in-depth planning at the beginning of the project.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64" y="2247905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methodologies are open to changing requirements over time.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714" y="289826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projects are also people-oriented.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714" y="447599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each iteration is to produce a working product.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264" y="3548631"/>
            <a:ext cx="1156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programming aims to minimize risk and improve efficiency by focusing on the frequent delivery of smaller, </a:t>
            </a:r>
          </a:p>
          <a:p>
            <a:r>
              <a:rPr lang="en-US" dirty="0"/>
              <a:t>incremental releases of working software.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9264" y="5126356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each increment in development, agile teams re-evaluate project priorities.</a:t>
            </a:r>
          </a:p>
        </p:txBody>
      </p:sp>
    </p:spTree>
    <p:extLst>
      <p:ext uri="{BB962C8B-B14F-4D97-AF65-F5344CB8AC3E}">
        <p14:creationId xmlns:p14="http://schemas.microsoft.com/office/powerpoint/2010/main" val="1502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gile Methodology development-what is ag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24" y="1477113"/>
            <a:ext cx="5943600" cy="37071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Agile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4695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Agile key </a:t>
            </a:r>
            <a:r>
              <a:rPr lang="en-US" sz="3600" b="1" u="sng" dirty="0" smtClean="0"/>
              <a:t>values I</a:t>
            </a:r>
            <a:endParaRPr lang="en-US" sz="3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9264" y="1269337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Communication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850" y="1852148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development depends on regular, face-to-face communication among all team </a:t>
            </a:r>
            <a:r>
              <a:rPr lang="en-US" dirty="0" smtClean="0"/>
              <a:t>members.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5850" y="2354853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Teams </a:t>
            </a:r>
            <a:r>
              <a:rPr lang="en-US" dirty="0"/>
              <a:t>can </a:t>
            </a:r>
            <a:r>
              <a:rPr lang="en-US" dirty="0" smtClean="0"/>
              <a:t>make </a:t>
            </a:r>
            <a:r>
              <a:rPr lang="en-US" dirty="0"/>
              <a:t>decisions and mitigate problems quickly.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850" y="2807704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</a:t>
            </a:r>
            <a:r>
              <a:rPr lang="en-US" dirty="0"/>
              <a:t>development </a:t>
            </a:r>
            <a:r>
              <a:rPr lang="en-US" dirty="0" smtClean="0"/>
              <a:t>teams (2 </a:t>
            </a:r>
            <a:r>
              <a:rPr lang="en-US" dirty="0"/>
              <a:t>to about 30 </a:t>
            </a:r>
            <a:r>
              <a:rPr lang="en-US" dirty="0" smtClean="0"/>
              <a:t>people).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5850" y="3260555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teams make effective communication more difficult and cycles longer.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264" y="4005347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Feedback</a:t>
            </a:r>
            <a:r>
              <a:rPr lang="en-US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5850" y="4591571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</a:t>
            </a:r>
            <a:r>
              <a:rPr lang="en-US" dirty="0"/>
              <a:t>from customers is obtained frequently, throughout the development process.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5850" y="5044422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ensures work can be adapted early rather than late to meet </a:t>
            </a:r>
            <a:r>
              <a:rPr lang="en-US" dirty="0" smtClean="0"/>
              <a:t>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Agile key </a:t>
            </a:r>
            <a:r>
              <a:rPr lang="en-US" sz="3600" b="1" u="sng" dirty="0" smtClean="0"/>
              <a:t>values II</a:t>
            </a:r>
            <a:endParaRPr lang="en-US" sz="36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37714" y="2740205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Simplicity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5850" y="3427744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Teams </a:t>
            </a:r>
            <a:r>
              <a:rPr lang="en-US" dirty="0"/>
              <a:t>only </a:t>
            </a:r>
            <a:r>
              <a:rPr lang="en-US" dirty="0" smtClean="0"/>
              <a:t>work on </a:t>
            </a:r>
            <a:r>
              <a:rPr lang="en-US" dirty="0"/>
              <a:t>existing customer </a:t>
            </a:r>
            <a:r>
              <a:rPr lang="en-US" dirty="0" smtClean="0"/>
              <a:t>requirements.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5850" y="3867549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Teams will not work on future </a:t>
            </a:r>
            <a:r>
              <a:rPr lang="en-US" dirty="0"/>
              <a:t>needs or </a:t>
            </a:r>
            <a:r>
              <a:rPr lang="en-US" dirty="0" smtClean="0"/>
              <a:t>new features not required.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5850" y="4307354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and tested code is reduced.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7400" y="4747159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</a:t>
            </a:r>
            <a:r>
              <a:rPr lang="en-US" dirty="0"/>
              <a:t>complex processes and </a:t>
            </a:r>
            <a:r>
              <a:rPr lang="en-US" dirty="0" smtClean="0"/>
              <a:t>documentation.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264" y="1218719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Courage</a:t>
            </a:r>
            <a:r>
              <a:rPr lang="en-US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7400" y="1838735"/>
            <a:ext cx="1126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development depends on open, honest communication, as well as ongoing acceptance of and adaptation to </a:t>
            </a:r>
          </a:p>
          <a:p>
            <a:r>
              <a:rPr lang="en-US" dirty="0"/>
              <a:t>change.</a:t>
            </a:r>
          </a:p>
        </p:txBody>
      </p:sp>
    </p:spTree>
    <p:extLst>
      <p:ext uri="{BB962C8B-B14F-4D97-AF65-F5344CB8AC3E}">
        <p14:creationId xmlns:p14="http://schemas.microsoft.com/office/powerpoint/2010/main" val="14775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Methodologies that are used to implement Agile </a:t>
            </a:r>
            <a:r>
              <a:rPr lang="en-US" sz="3600" b="1" u="sng" dirty="0" smtClean="0"/>
              <a:t>I </a:t>
            </a:r>
            <a:endParaRPr lang="en-US" sz="36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29264" y="153807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Feature-driven development (FDD)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29264" y="2351334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Adaptive system development (ASD)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264" y="315958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Kanban.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264" y="397310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Crystal Clear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29264" y="4786617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Dynamic Systems Development Method (DSDM)</a:t>
            </a:r>
            <a:r>
              <a:rPr lang="en-US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5850" y="5278427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probably the original agile development method.</a:t>
            </a:r>
          </a:p>
        </p:txBody>
      </p:sp>
    </p:spTree>
    <p:extLst>
      <p:ext uri="{BB962C8B-B14F-4D97-AF65-F5344CB8AC3E}">
        <p14:creationId xmlns:p14="http://schemas.microsoft.com/office/powerpoint/2010/main" val="29643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9264" y="1177623"/>
            <a:ext cx="1156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formal description was in 1970 by Winston W. Royce.</a:t>
            </a:r>
          </a:p>
          <a:p>
            <a:endParaRPr lang="en-US" dirty="0"/>
          </a:p>
          <a:p>
            <a:r>
              <a:rPr lang="en-US" dirty="0"/>
              <a:t>The earliest use of the term "waterfall" may have been in a 1976 paper by Bell and Thayer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64" y="577515"/>
            <a:ext cx="115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Waterfall method.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9262" y="2942604"/>
            <a:ext cx="1156273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Incremental and iterative development are almost always part of an agile development strategy.</a:t>
            </a:r>
          </a:p>
          <a:p>
            <a:endParaRPr lang="en-US" dirty="0"/>
          </a:p>
          <a:p>
            <a:r>
              <a:rPr lang="en-US" dirty="0"/>
              <a:t>Unified Process and Dynamic Systems Development Method (DSDM) - 1994 </a:t>
            </a:r>
          </a:p>
          <a:p>
            <a:r>
              <a:rPr lang="en-US" dirty="0"/>
              <a:t>Scrum – 1995</a:t>
            </a:r>
          </a:p>
          <a:p>
            <a:pPr>
              <a:spcAft>
                <a:spcPts val="600"/>
              </a:spcAft>
            </a:pPr>
            <a:r>
              <a:rPr lang="en-US" dirty="0"/>
              <a:t>extreme programming (XP) – 1996</a:t>
            </a:r>
          </a:p>
          <a:p>
            <a:r>
              <a:rPr lang="en-US" dirty="0"/>
              <a:t>The term agile was first coined for this in 2001, in the Manifesto for Agile Software Development (Agile Manifesto) </a:t>
            </a:r>
          </a:p>
          <a:p>
            <a:r>
              <a:rPr lang="en-US" dirty="0"/>
              <a:t>created by the Agile Alliance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Agile Manifesto lists 12 principles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Agile refers to any process that aligns with the concepts of the Agile Manifesto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263" y="2353263"/>
            <a:ext cx="115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Iterative method.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04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Methodologies that are used to implement Agile II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167" y="1514915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Extreme Programming (XP)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27400" y="2092870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development based on improve quality and responsiveness to evolving customer requirements.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303" y="2498756"/>
            <a:ext cx="1126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Adapted to change.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303" y="3456541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Pair programming </a:t>
            </a:r>
            <a:r>
              <a:rPr lang="en-US" dirty="0"/>
              <a:t>(“pairing”) is part of the Extreme Programming (XP) practices.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264" y="425990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Scrum.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7400" y="4837858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is a subset of Agile and one of the most popular process frameworks for implementing Agile.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7400" y="5245168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an iterative software development model with fixed-length iterations (</a:t>
            </a:r>
            <a:r>
              <a:rPr lang="en-US" dirty="0" smtClean="0"/>
              <a:t>sprints) </a:t>
            </a:r>
            <a:r>
              <a:rPr lang="en-US" dirty="0"/>
              <a:t>lasting one to two weeks long.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400" y="5652478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follows a set of roles and </a:t>
            </a:r>
            <a:r>
              <a:rPr lang="en-US" dirty="0" smtClean="0"/>
              <a:t>uses </a:t>
            </a:r>
            <a:r>
              <a:rPr lang="en-US" dirty="0"/>
              <a:t>visual artifacts to show progress and receive incremental feedback.</a:t>
            </a:r>
          </a:p>
        </p:txBody>
      </p:sp>
    </p:spTree>
    <p:extLst>
      <p:ext uri="{BB962C8B-B14F-4D97-AF65-F5344CB8AC3E}">
        <p14:creationId xmlns:p14="http://schemas.microsoft.com/office/powerpoint/2010/main" val="39277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Other Practices in </a:t>
            </a:r>
            <a:r>
              <a:rPr lang="en-US" sz="3600" b="1" u="sng" dirty="0" smtClean="0"/>
              <a:t>Agile</a:t>
            </a:r>
            <a:endParaRPr lang="en-US" sz="3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9264" y="879677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Agile Modeling (AM)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27400" y="1226429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not a complete software </a:t>
            </a:r>
            <a:r>
              <a:rPr lang="en-US" dirty="0" smtClean="0"/>
              <a:t>process.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400" y="1965131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help improve models with code, but it doesn’t include </a:t>
            </a:r>
            <a:r>
              <a:rPr lang="en-US" dirty="0" smtClean="0"/>
              <a:t>programming </a:t>
            </a:r>
            <a:r>
              <a:rPr lang="en-US" dirty="0"/>
              <a:t>activities.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7400" y="1595799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 supplement to other Agile methodologies like </a:t>
            </a:r>
            <a:r>
              <a:rPr lang="en-US" dirty="0" smtClean="0"/>
              <a:t>Scrum or </a:t>
            </a:r>
            <a:r>
              <a:rPr lang="en-US" dirty="0"/>
              <a:t>Extreme Programming (XP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7400" y="2346973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used to model and document software </a:t>
            </a:r>
            <a:r>
              <a:rPr lang="en-US" dirty="0" smtClean="0"/>
              <a:t>systems.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9264" y="267695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Rational Unified Process (RUP)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8221" y="3027471"/>
            <a:ext cx="112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like an online mentor </a:t>
            </a:r>
            <a:r>
              <a:rPr lang="en-US" dirty="0" smtClean="0"/>
              <a:t>that </a:t>
            </a:r>
            <a:r>
              <a:rPr lang="en-US" dirty="0"/>
              <a:t>provides guidelines, templates, and examples for program development.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8221" y="3393080"/>
            <a:ext cx="1120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aspects </a:t>
            </a:r>
            <a:r>
              <a:rPr lang="en-US" dirty="0" smtClean="0"/>
              <a:t>include: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8221" y="3715310"/>
            <a:ext cx="1120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risk-driven </a:t>
            </a:r>
            <a:r>
              <a:rPr lang="en-US" dirty="0" smtClean="0"/>
              <a:t>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focused </a:t>
            </a:r>
            <a:r>
              <a:rPr lang="en-US" dirty="0" smtClean="0"/>
              <a:t>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architecture-centric </a:t>
            </a:r>
            <a:r>
              <a:rPr lang="en-US" dirty="0" smtClean="0"/>
              <a:t>design.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8442" y="460355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Test-Driven Development (TDD)</a:t>
            </a:r>
            <a:r>
              <a:rPr lang="en-US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8221" y="4969159"/>
            <a:ext cx="112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repetitive, short development cycles.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221" y="5299144"/>
            <a:ext cx="1126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developer writes an automated test case (which initially fails) to a new </a:t>
            </a:r>
            <a:r>
              <a:rPr lang="en-US" dirty="0" smtClean="0"/>
              <a:t>feature.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Quickly </a:t>
            </a:r>
            <a:r>
              <a:rPr lang="en-US" dirty="0"/>
              <a:t>adds a test with the minimum amount of code to pass that test.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refactor the new code according to acceptable standards.</a:t>
            </a:r>
          </a:p>
        </p:txBody>
      </p:sp>
    </p:spTree>
    <p:extLst>
      <p:ext uri="{BB962C8B-B14F-4D97-AF65-F5344CB8AC3E}">
        <p14:creationId xmlns:p14="http://schemas.microsoft.com/office/powerpoint/2010/main" val="34326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Advantages of </a:t>
            </a:r>
            <a:r>
              <a:rPr lang="en-US" sz="3600" b="1" u="sng" dirty="0" smtClean="0"/>
              <a:t>Agile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1065174"/>
            <a:ext cx="11562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Early and frequent </a:t>
            </a:r>
            <a:r>
              <a:rPr lang="en-US" u="sng" dirty="0"/>
              <a:t>releases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Accommodation of </a:t>
            </a:r>
            <a:r>
              <a:rPr lang="en-US" u="sng" dirty="0"/>
              <a:t>changing requirements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Daily communication</a:t>
            </a:r>
            <a:r>
              <a:rPr lang="en-US" dirty="0"/>
              <a:t> among the customer and developers.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Projects built around motivated </a:t>
            </a:r>
            <a:r>
              <a:rPr lang="en-US" u="sng" dirty="0"/>
              <a:t>individuals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Self-organizing</a:t>
            </a:r>
            <a:r>
              <a:rPr lang="en-US" dirty="0"/>
              <a:t> teams.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Simplicity</a:t>
            </a:r>
            <a:r>
              <a:rPr lang="en-US" dirty="0"/>
              <a:t>, focusing on what is immediately required.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No</a:t>
            </a:r>
            <a:r>
              <a:rPr lang="en-US" dirty="0"/>
              <a:t> building for </a:t>
            </a:r>
            <a:r>
              <a:rPr lang="en-US" u="sng" dirty="0"/>
              <a:t>future or overburdening </a:t>
            </a:r>
            <a:r>
              <a:rPr lang="en-US" dirty="0"/>
              <a:t>the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Regular reflection </a:t>
            </a:r>
            <a:r>
              <a:rPr lang="en-US" dirty="0"/>
              <a:t>to adjust behavior to improve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4788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Disadvantages </a:t>
            </a:r>
            <a:r>
              <a:rPr lang="en-US" sz="3600" b="1" u="sng" dirty="0"/>
              <a:t>of </a:t>
            </a:r>
            <a:r>
              <a:rPr lang="en-US" sz="3600" b="1" u="sng" dirty="0" smtClean="0"/>
              <a:t>Agile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1065174"/>
            <a:ext cx="11562736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Customer availability</a:t>
            </a:r>
            <a:r>
              <a:rPr lang="en-US" dirty="0"/>
              <a:t> may not be possible.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Teams</a:t>
            </a:r>
            <a:r>
              <a:rPr lang="en-US" dirty="0"/>
              <a:t> should be </a:t>
            </a:r>
            <a:r>
              <a:rPr lang="en-US" u="sng" dirty="0"/>
              <a:t>experienced</a:t>
            </a:r>
            <a:r>
              <a:rPr lang="en-US" dirty="0"/>
              <a:t> to follow the rules of the method.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Appropriate planning </a:t>
            </a:r>
            <a:r>
              <a:rPr lang="en-US" dirty="0"/>
              <a:t>is required </a:t>
            </a:r>
            <a:r>
              <a:rPr lang="en-US" u="sng" dirty="0"/>
              <a:t>to quickly decide </a:t>
            </a:r>
            <a:r>
              <a:rPr lang="en-US" dirty="0"/>
              <a:t>on the functionality that needs to be delivered in an iteration.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Team is expected to have </a:t>
            </a:r>
            <a:r>
              <a:rPr lang="en-US" u="sng" dirty="0"/>
              <a:t>estimation</a:t>
            </a:r>
            <a:r>
              <a:rPr lang="en-US" dirty="0"/>
              <a:t> skills and </a:t>
            </a:r>
            <a:r>
              <a:rPr lang="en-US" u="sng" dirty="0"/>
              <a:t>negotiation skills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Team should have effective </a:t>
            </a:r>
            <a:r>
              <a:rPr lang="en-US" u="sng" dirty="0"/>
              <a:t>communication skills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New teams </a:t>
            </a:r>
            <a:r>
              <a:rPr lang="en-US" dirty="0"/>
              <a:t>may not be able to </a:t>
            </a:r>
            <a:r>
              <a:rPr lang="en-US" u="sng" dirty="0"/>
              <a:t>organize themselves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</a:t>
            </a:r>
            <a:r>
              <a:rPr lang="en-US" u="sng" dirty="0"/>
              <a:t>discipline</a:t>
            </a:r>
            <a:r>
              <a:rPr lang="en-US" dirty="0"/>
              <a:t> to develop and deliver in time-boxed iterations.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Design</a:t>
            </a:r>
            <a:r>
              <a:rPr lang="en-US" dirty="0"/>
              <a:t> needs to be kept </a:t>
            </a:r>
            <a:r>
              <a:rPr lang="en-US" u="sng" dirty="0"/>
              <a:t>simple</a:t>
            </a:r>
            <a:r>
              <a:rPr lang="en-US" dirty="0"/>
              <a:t> and </a:t>
            </a:r>
            <a:r>
              <a:rPr lang="en-US" u="sng" dirty="0"/>
              <a:t>maintainable</a:t>
            </a:r>
            <a:r>
              <a:rPr lang="en-US" dirty="0"/>
              <a:t>, thus requiring effective design skills.</a:t>
            </a:r>
          </a:p>
        </p:txBody>
      </p:sp>
    </p:spTree>
    <p:extLst>
      <p:ext uri="{BB962C8B-B14F-4D97-AF65-F5344CB8AC3E}">
        <p14:creationId xmlns:p14="http://schemas.microsoft.com/office/powerpoint/2010/main" val="33708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When to Use Agile methods?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1065174"/>
            <a:ext cx="11562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application is time-critical.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 scope is limited and less </a:t>
            </a:r>
            <a:r>
              <a:rPr lang="en-US" dirty="0" smtClean="0"/>
              <a:t>formal.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there isn’t a clear picture of what the final product should look like.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clients will be able to change the scope of the project.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have skilled developers who are adaptable and able to think independently.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 product is intended for an industry with rapidly changing standards.</a:t>
            </a:r>
          </a:p>
        </p:txBody>
      </p:sp>
    </p:spTree>
    <p:extLst>
      <p:ext uri="{BB962C8B-B14F-4D97-AF65-F5344CB8AC3E}">
        <p14:creationId xmlns:p14="http://schemas.microsoft.com/office/powerpoint/2010/main" val="31131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gile versus traditional software development methodologi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075945"/>
            <a:ext cx="5943600" cy="421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ile software Development Methodolog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075945"/>
            <a:ext cx="5943600" cy="46774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Waterfall vs Agile</a:t>
            </a:r>
          </a:p>
        </p:txBody>
      </p:sp>
    </p:spTree>
    <p:extLst>
      <p:ext uri="{BB962C8B-B14F-4D97-AF65-F5344CB8AC3E}">
        <p14:creationId xmlns:p14="http://schemas.microsoft.com/office/powerpoint/2010/main" val="1554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.procademysoftware.com/wp-content/uploads/2015/02/waterfall-v-agile-ab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06" y="1681315"/>
            <a:ext cx="8735287" cy="30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Waterfall vs Agile</a:t>
            </a:r>
          </a:p>
        </p:txBody>
      </p:sp>
    </p:spTree>
    <p:extLst>
      <p:ext uri="{BB962C8B-B14F-4D97-AF65-F5344CB8AC3E}">
        <p14:creationId xmlns:p14="http://schemas.microsoft.com/office/powerpoint/2010/main" val="19096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Waterfall vs Agile</a:t>
            </a:r>
          </a:p>
        </p:txBody>
      </p:sp>
      <p:pic>
        <p:nvPicPr>
          <p:cNvPr id="3" name="Picture 4" descr="Waterfall vs 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72" y="1376516"/>
            <a:ext cx="9067356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79" y="488260"/>
            <a:ext cx="5059541" cy="53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2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99" y="405888"/>
            <a:ext cx="7809118" cy="57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What Is Waterfall?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264" y="1065174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</a:t>
            </a:r>
            <a:r>
              <a:rPr lang="en-US" dirty="0"/>
              <a:t> </a:t>
            </a:r>
            <a:r>
              <a:rPr lang="en-US" dirty="0" smtClean="0"/>
              <a:t>and linear process.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33" y="2502770"/>
            <a:ext cx="4937176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0" y="2502770"/>
            <a:ext cx="4191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264" y="1806252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Series of discrete phases, each occurring only once the previous phase has completed.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64" y="143692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Predictive. </a:t>
            </a:r>
          </a:p>
        </p:txBody>
      </p:sp>
    </p:spTree>
    <p:extLst>
      <p:ext uri="{BB962C8B-B14F-4D97-AF65-F5344CB8AC3E}">
        <p14:creationId xmlns:p14="http://schemas.microsoft.com/office/powerpoint/2010/main" val="9715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6013" y="3647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4" y="117762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 </a:t>
            </a:r>
            <a:r>
              <a:rPr lang="en-US" dirty="0"/>
              <a:t>team </a:t>
            </a:r>
            <a:r>
              <a:rPr lang="en-US" dirty="0" smtClean="0"/>
              <a:t>look </a:t>
            </a:r>
            <a:r>
              <a:rPr lang="en-US" dirty="0"/>
              <a:t>for functional and non-functional </a:t>
            </a:r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088" y="1556014"/>
            <a:ext cx="115627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business </a:t>
            </a:r>
            <a:r>
              <a:rPr lang="en-US" dirty="0" smtClean="0"/>
              <a:t>need.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 </a:t>
            </a:r>
            <a:r>
              <a:rPr lang="en-US" dirty="0" smtClean="0"/>
              <a:t>requirements.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constraints.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expectations and </a:t>
            </a:r>
            <a:r>
              <a:rPr lang="en-US" dirty="0" smtClean="0"/>
              <a:t>goals.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risks.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264" y="4043151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requirements specification (SRS) </a:t>
            </a:r>
            <a:r>
              <a:rPr lang="en-US" dirty="0" smtClean="0"/>
              <a:t>document.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264" y="4386432"/>
            <a:ext cx="1156273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Establishes </a:t>
            </a:r>
            <a:r>
              <a:rPr lang="en-US" dirty="0"/>
              <a:t>the basis for an agreement between customers and contractors or </a:t>
            </a:r>
            <a:r>
              <a:rPr lang="en-US" dirty="0" smtClean="0"/>
              <a:t>suppliers.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Functional </a:t>
            </a:r>
            <a:r>
              <a:rPr lang="en-US" dirty="0"/>
              <a:t>requirements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Non-functional </a:t>
            </a:r>
            <a:r>
              <a:rPr lang="en-US" dirty="0"/>
              <a:t>requirements.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May </a:t>
            </a:r>
            <a:r>
              <a:rPr lang="en-US" dirty="0"/>
              <a:t>include a set of use cases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Requirement gathering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4736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Design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29264" y="2150129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types of </a:t>
            </a:r>
            <a:r>
              <a:rPr lang="en-US" dirty="0" smtClean="0"/>
              <a:t>design: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264" y="2572670"/>
            <a:ext cx="1156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logical </a:t>
            </a:r>
            <a:r>
              <a:rPr lang="en-US" dirty="0" smtClean="0"/>
              <a:t>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/>
              <a:t>and </a:t>
            </a:r>
            <a:r>
              <a:rPr lang="en-US" dirty="0" smtClean="0"/>
              <a:t>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database.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64" y="3772999"/>
            <a:ext cx="1156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physical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programs and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distributed systems.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264" y="1177623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the software will be </a:t>
            </a:r>
            <a:r>
              <a:rPr lang="en-US" dirty="0" smtClean="0"/>
              <a:t>built.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264" y="5157994"/>
            <a:ext cx="1156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design specification document (SDS):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Satisfy </a:t>
            </a:r>
            <a:r>
              <a:rPr lang="en-US" dirty="0"/>
              <a:t>all documented </a:t>
            </a:r>
            <a:r>
              <a:rPr lang="en-US" dirty="0" smtClean="0"/>
              <a:t>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all inputs, processes and </a:t>
            </a:r>
            <a:r>
              <a:rPr lang="en-US" dirty="0" smtClean="0"/>
              <a:t>outputs.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264" y="1503302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the system will operate: hardware, software, network infrastructure and user interface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5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Implementation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29264" y="1442028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</a:t>
            </a:r>
            <a:r>
              <a:rPr lang="en-US" dirty="0"/>
              <a:t>construction of the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264" y="217213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Programmers</a:t>
            </a:r>
            <a:r>
              <a:rPr lang="en-US" dirty="0"/>
              <a:t>, interface designers and other specialists.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264" y="2985125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Reliable software, documentation and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(Integration) Testing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29264" y="1221691"/>
            <a:ext cx="115627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components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integrated </a:t>
            </a:r>
            <a:r>
              <a:rPr lang="en-US" dirty="0" smtClean="0"/>
              <a:t>whole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264" y="3729418"/>
            <a:ext cx="1156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Objectives: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is error-free.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meet the requirements outlined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2216700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264" y="2586032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64" y="2950099"/>
            <a:ext cx="115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0875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Advantages of </a:t>
            </a:r>
            <a:r>
              <a:rPr lang="en-US" sz="3600" b="1" u="sng" dirty="0" smtClean="0"/>
              <a:t>Waterfall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264" y="1109242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Easy</a:t>
            </a:r>
            <a:r>
              <a:rPr lang="en-US" dirty="0"/>
              <a:t> to understand, </a:t>
            </a:r>
            <a:r>
              <a:rPr lang="en-US" u="sng" dirty="0"/>
              <a:t>easy</a:t>
            </a:r>
            <a:r>
              <a:rPr lang="en-US" dirty="0"/>
              <a:t> to </a:t>
            </a:r>
            <a:r>
              <a:rPr lang="en-US" dirty="0" smtClean="0"/>
              <a:t>use.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264" y="1677987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/>
              <a:t>Provides </a:t>
            </a:r>
            <a:r>
              <a:rPr lang="en-US" u="sng" dirty="0"/>
              <a:t>structure</a:t>
            </a:r>
            <a:r>
              <a:rPr lang="en-US" dirty="0"/>
              <a:t> to inexperienced development team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4" y="2246732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/>
              <a:t>Milestones</a:t>
            </a:r>
            <a:r>
              <a:rPr lang="en-US" dirty="0" smtClean="0"/>
              <a:t> </a:t>
            </a:r>
            <a:r>
              <a:rPr lang="en-US" dirty="0"/>
              <a:t>are well understood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264" y="2815477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Sets </a:t>
            </a:r>
            <a:r>
              <a:rPr lang="en-US" dirty="0"/>
              <a:t>requirements </a:t>
            </a:r>
            <a:r>
              <a:rPr lang="en-US" u="sng" dirty="0"/>
              <a:t>stability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264" y="3384222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Ideal </a:t>
            </a:r>
            <a:r>
              <a:rPr lang="en-US" dirty="0"/>
              <a:t>for </a:t>
            </a:r>
            <a:r>
              <a:rPr lang="en-US" u="sng" dirty="0"/>
              <a:t>management control</a:t>
            </a:r>
            <a:r>
              <a:rPr lang="en-US" dirty="0"/>
              <a:t> (planning, monitoring, reporting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264" y="3952967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well when </a:t>
            </a:r>
            <a:r>
              <a:rPr lang="en-US" u="sng" dirty="0"/>
              <a:t>quality</a:t>
            </a:r>
            <a:r>
              <a:rPr lang="en-US" dirty="0"/>
              <a:t> is more important than cost or schedule.</a:t>
            </a:r>
          </a:p>
        </p:txBody>
      </p:sp>
    </p:spTree>
    <p:extLst>
      <p:ext uri="{BB962C8B-B14F-4D97-AF65-F5344CB8AC3E}">
        <p14:creationId xmlns:p14="http://schemas.microsoft.com/office/powerpoint/2010/main" val="11283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" y="250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Disadvantages </a:t>
            </a:r>
            <a:r>
              <a:rPr lang="en-US" sz="3600" b="1" u="sng" dirty="0"/>
              <a:t>of </a:t>
            </a:r>
            <a:r>
              <a:rPr lang="en-US" sz="3600" b="1" u="sng" dirty="0" smtClean="0"/>
              <a:t>Waterfall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64" y="106517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Developers </a:t>
            </a:r>
            <a:r>
              <a:rPr lang="en-US" u="sng" dirty="0"/>
              <a:t>can’t go back</a:t>
            </a:r>
            <a:r>
              <a:rPr lang="en-US" dirty="0"/>
              <a:t> to a previous stage and make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264" y="163391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Waterfall </a:t>
            </a:r>
            <a:r>
              <a:rPr lang="en-US" dirty="0"/>
              <a:t>methodology relies heavily on </a:t>
            </a:r>
            <a:r>
              <a:rPr lang="en-US" u="sng" dirty="0"/>
              <a:t>initial requirements</a:t>
            </a:r>
            <a:r>
              <a:rPr lang="en-US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264" y="220266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u="sng" dirty="0" smtClean="0"/>
              <a:t>Errors, new requirements or changes</a:t>
            </a:r>
            <a:r>
              <a:rPr lang="en-US" dirty="0" smtClean="0"/>
              <a:t> requires to start the project </a:t>
            </a:r>
            <a:r>
              <a:rPr lang="en-US" u="sng" dirty="0" smtClean="0"/>
              <a:t>from the beginning</a:t>
            </a:r>
            <a:r>
              <a:rPr lang="en-US" dirty="0" smtClean="0"/>
              <a:t> with all new code.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264" y="2771409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whole product is only </a:t>
            </a:r>
            <a:r>
              <a:rPr lang="en-US" u="sng" dirty="0" smtClean="0"/>
              <a:t>tested at the end</a:t>
            </a:r>
            <a:r>
              <a:rPr lang="en-US" dirty="0" smtClean="0"/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64" y="3340154"/>
            <a:ext cx="115627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plan </a:t>
            </a:r>
            <a:r>
              <a:rPr lang="en-US" u="sng" dirty="0" smtClean="0"/>
              <a:t>doesn’t take into</a:t>
            </a:r>
            <a:r>
              <a:rPr lang="en-US" dirty="0" smtClean="0"/>
              <a:t> account a </a:t>
            </a:r>
            <a:r>
              <a:rPr lang="en-US" u="sng" dirty="0" smtClean="0"/>
              <a:t>client’s</a:t>
            </a:r>
            <a:r>
              <a:rPr lang="en-US" dirty="0" smtClean="0"/>
              <a:t> evolving </a:t>
            </a:r>
            <a:r>
              <a:rPr lang="en-US" u="sng" dirty="0" smtClean="0"/>
              <a:t>needs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1585</Words>
  <Application>Microsoft Office PowerPoint</Application>
  <PresentationFormat>Widescreen</PresentationFormat>
  <Paragraphs>211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Agile  &amp;  Waterfall 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 &amp;  Waterfall  Methodologies</dc:title>
  <dc:creator>Nogales Hurtado, Manuel</dc:creator>
  <cp:lastModifiedBy>Cook, Lorcan</cp:lastModifiedBy>
  <cp:revision>175</cp:revision>
  <dcterms:created xsi:type="dcterms:W3CDTF">2017-01-13T10:42:35Z</dcterms:created>
  <dcterms:modified xsi:type="dcterms:W3CDTF">2017-03-09T13:52:58Z</dcterms:modified>
</cp:coreProperties>
</file>