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86" r:id="rId3"/>
    <p:sldId id="256" r:id="rId4"/>
    <p:sldId id="257" r:id="rId5"/>
    <p:sldId id="258" r:id="rId6"/>
    <p:sldId id="260" r:id="rId7"/>
    <p:sldId id="261" r:id="rId8"/>
    <p:sldId id="262" r:id="rId9"/>
    <p:sldId id="263" r:id="rId10"/>
    <p:sldId id="264" r:id="rId11"/>
    <p:sldId id="287"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DAAD0-ABD8-45F6-A3C5-C253001850FF}" type="datetimeFigureOut">
              <a:rPr lang="en-US" smtClean="0"/>
              <a:t>21-Dec-16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C7607-73EB-4BE5-BF5F-491199F725FD}" type="slidenum">
              <a:rPr lang="en-US" smtClean="0"/>
              <a:t>‹#›</a:t>
            </a:fld>
            <a:endParaRPr lang="en-US"/>
          </a:p>
        </p:txBody>
      </p:sp>
    </p:spTree>
    <p:extLst>
      <p:ext uri="{BB962C8B-B14F-4D97-AF65-F5344CB8AC3E}">
        <p14:creationId xmlns:p14="http://schemas.microsoft.com/office/powerpoint/2010/main" val="179401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2</a:t>
            </a:fld>
            <a:endParaRPr lang="en-US"/>
          </a:p>
        </p:txBody>
      </p:sp>
    </p:spTree>
    <p:extLst>
      <p:ext uri="{BB962C8B-B14F-4D97-AF65-F5344CB8AC3E}">
        <p14:creationId xmlns:p14="http://schemas.microsoft.com/office/powerpoint/2010/main" val="2243420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12</a:t>
            </a:fld>
            <a:endParaRPr lang="en-US"/>
          </a:p>
        </p:txBody>
      </p:sp>
    </p:spTree>
    <p:extLst>
      <p:ext uri="{BB962C8B-B14F-4D97-AF65-F5344CB8AC3E}">
        <p14:creationId xmlns:p14="http://schemas.microsoft.com/office/powerpoint/2010/main" val="3070179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5BC7607-73EB-4BE5-BF5F-491199F725FD}" type="slidenum">
              <a:rPr lang="en-US" smtClean="0"/>
              <a:t>4</a:t>
            </a:fld>
            <a:endParaRPr lang="en-US"/>
          </a:p>
        </p:txBody>
      </p:sp>
    </p:spTree>
    <p:extLst>
      <p:ext uri="{BB962C8B-B14F-4D97-AF65-F5344CB8AC3E}">
        <p14:creationId xmlns:p14="http://schemas.microsoft.com/office/powerpoint/2010/main" val="119792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5</a:t>
            </a:fld>
            <a:endParaRPr lang="en-US"/>
          </a:p>
        </p:txBody>
      </p:sp>
    </p:spTree>
    <p:extLst>
      <p:ext uri="{BB962C8B-B14F-4D97-AF65-F5344CB8AC3E}">
        <p14:creationId xmlns:p14="http://schemas.microsoft.com/office/powerpoint/2010/main" val="3621927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0" fontAlgn="base" hangingPunct="0">
              <a:lnSpc>
                <a:spcPct val="100000"/>
              </a:lnSpc>
              <a:spcBef>
                <a:spcPct val="0"/>
              </a:spcBef>
              <a:spcAft>
                <a:spcPct val="0"/>
              </a:spcAft>
              <a:buFontTx/>
              <a:buNone/>
            </a:pPr>
            <a:r>
              <a:rPr lang="en-US" altLang="en-US" sz="1200" dirty="0" smtClean="0">
                <a:latin typeface="Arial Unicode MS" panose="020B0604020202020204" pitchFamily="34" charset="-128"/>
              </a:rPr>
              <a:t>The </a:t>
            </a:r>
            <a:r>
              <a:rPr lang="en-US" altLang="en-US" sz="1200" dirty="0" err="1" smtClean="0">
                <a:latin typeface="Consolas" panose="020B0609020204030204" pitchFamily="49" charset="0"/>
                <a:cs typeface="Consolas" panose="020B0609020204030204" pitchFamily="49" charset="0"/>
              </a:rPr>
              <a:t>tableName</a:t>
            </a:r>
            <a:r>
              <a:rPr lang="en-US" altLang="en-US" sz="1200" dirty="0" smtClean="0">
                <a:latin typeface="Arial Unicode MS" panose="020B0604020202020204" pitchFamily="34" charset="-128"/>
              </a:rPr>
              <a:t> can then be directly appended to the SQL query since it is now known to be one of the legal and expected values</a:t>
            </a:r>
          </a:p>
          <a:p>
            <a:pPr marL="0" indent="0" eaLnBrk="0" fontAlgn="base" hangingPunct="0">
              <a:lnSpc>
                <a:spcPct val="100000"/>
              </a:lnSpc>
              <a:spcBef>
                <a:spcPct val="0"/>
              </a:spcBef>
              <a:spcAft>
                <a:spcPct val="0"/>
              </a:spcAft>
              <a:buFontTx/>
              <a:buNone/>
            </a:pPr>
            <a:r>
              <a:rPr lang="en-US" altLang="en-US" sz="1200" dirty="0" smtClean="0">
                <a:latin typeface="Arial Unicode MS" panose="020B0604020202020204" pitchFamily="34" charset="-128"/>
              </a:rPr>
              <a:t>for a table name in this query. Keep in mind that generic table validation functions can lead to data loss as table names are used</a:t>
            </a:r>
          </a:p>
          <a:p>
            <a:pPr marL="0" indent="0" eaLnBrk="0" fontAlgn="base" hangingPunct="0">
              <a:lnSpc>
                <a:spcPct val="100000"/>
              </a:lnSpc>
              <a:spcBef>
                <a:spcPct val="0"/>
              </a:spcBef>
              <a:spcAft>
                <a:spcPct val="0"/>
              </a:spcAft>
              <a:buFontTx/>
              <a:buNone/>
            </a:pPr>
            <a:r>
              <a:rPr lang="en-US" altLang="en-US" sz="1200" dirty="0" smtClean="0">
                <a:latin typeface="Arial Unicode MS" panose="020B0604020202020204" pitchFamily="34" charset="-128"/>
              </a:rPr>
              <a:t>in queries where they are not expected.</a:t>
            </a:r>
          </a:p>
          <a:p>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6</a:t>
            </a:fld>
            <a:endParaRPr lang="en-US"/>
          </a:p>
        </p:txBody>
      </p:sp>
    </p:spTree>
    <p:extLst>
      <p:ext uri="{BB962C8B-B14F-4D97-AF65-F5344CB8AC3E}">
        <p14:creationId xmlns:p14="http://schemas.microsoft.com/office/powerpoint/2010/main" val="79656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technique should only be used as a last resort, when none of the above are feasible. Input validation is probably a better choice as this methodology is frail compared to other defenses and we cannot guarantee it will prevent all SQL Injection in all situations</a:t>
            </a:r>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7</a:t>
            </a:fld>
            <a:endParaRPr lang="en-US"/>
          </a:p>
        </p:txBody>
      </p:sp>
    </p:spTree>
    <p:extLst>
      <p:ext uri="{BB962C8B-B14F-4D97-AF65-F5344CB8AC3E}">
        <p14:creationId xmlns:p14="http://schemas.microsoft.com/office/powerpoint/2010/main" val="336915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8</a:t>
            </a:fld>
            <a:endParaRPr lang="en-US"/>
          </a:p>
        </p:txBody>
      </p:sp>
    </p:spTree>
    <p:extLst>
      <p:ext uri="{BB962C8B-B14F-4D97-AF65-F5344CB8AC3E}">
        <p14:creationId xmlns:p14="http://schemas.microsoft.com/office/powerpoint/2010/main" val="79506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code example uses a </a:t>
            </a:r>
            <a:r>
              <a:rPr lang="en-US" dirty="0" err="1" smtClean="0"/>
              <a:t>PreparedStatement</a:t>
            </a:r>
            <a:r>
              <a:rPr lang="en-US" dirty="0" smtClean="0"/>
              <a:t>, Java's implementation of a parameterized query, to execute the same database query. </a:t>
            </a:r>
          </a:p>
        </p:txBody>
      </p:sp>
      <p:sp>
        <p:nvSpPr>
          <p:cNvPr id="4" name="Slide Number Placeholder 3"/>
          <p:cNvSpPr>
            <a:spLocks noGrp="1"/>
          </p:cNvSpPr>
          <p:nvPr>
            <p:ph type="sldNum" sz="quarter" idx="10"/>
          </p:nvPr>
        </p:nvSpPr>
        <p:spPr/>
        <p:txBody>
          <a:bodyPr/>
          <a:lstStyle/>
          <a:p>
            <a:fld id="{45BC7607-73EB-4BE5-BF5F-491199F725FD}" type="slidenum">
              <a:rPr lang="en-US" smtClean="0"/>
              <a:t>9</a:t>
            </a:fld>
            <a:endParaRPr lang="en-US"/>
          </a:p>
        </p:txBody>
      </p:sp>
    </p:spTree>
    <p:extLst>
      <p:ext uri="{BB962C8B-B14F-4D97-AF65-F5344CB8AC3E}">
        <p14:creationId xmlns:p14="http://schemas.microsoft.com/office/powerpoint/2010/main" val="2946984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10</a:t>
            </a:fld>
            <a:endParaRPr lang="en-US"/>
          </a:p>
        </p:txBody>
      </p:sp>
    </p:spTree>
    <p:extLst>
      <p:ext uri="{BB962C8B-B14F-4D97-AF65-F5344CB8AC3E}">
        <p14:creationId xmlns:p14="http://schemas.microsoft.com/office/powerpoint/2010/main" val="58774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C7607-73EB-4BE5-BF5F-491199F725FD}" type="slidenum">
              <a:rPr lang="en-US" smtClean="0"/>
              <a:t>11</a:t>
            </a:fld>
            <a:endParaRPr lang="en-US"/>
          </a:p>
        </p:txBody>
      </p:sp>
    </p:spTree>
    <p:extLst>
      <p:ext uri="{BB962C8B-B14F-4D97-AF65-F5344CB8AC3E}">
        <p14:creationId xmlns:p14="http://schemas.microsoft.com/office/powerpoint/2010/main" val="197159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65DB12-AF21-43C1-845A-F97AB492E17A}" type="datetimeFigureOut">
              <a:rPr lang="en-US" smtClean="0"/>
              <a:t>21-Dec-16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85932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5DB12-AF21-43C1-845A-F97AB492E17A}" type="datetimeFigureOut">
              <a:rPr lang="en-US" smtClean="0"/>
              <a:t>21-Dec-16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41980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5DB12-AF21-43C1-845A-F97AB492E17A}" type="datetimeFigureOut">
              <a:rPr lang="en-US" smtClean="0"/>
              <a:t>21-Dec-16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396212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5DB12-AF21-43C1-845A-F97AB492E17A}" type="datetimeFigureOut">
              <a:rPr lang="en-US" smtClean="0"/>
              <a:t>21-Dec-16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187255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5DB12-AF21-43C1-845A-F97AB492E17A}" type="datetimeFigureOut">
              <a:rPr lang="en-US" smtClean="0"/>
              <a:t>21-Dec-16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286879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65DB12-AF21-43C1-845A-F97AB492E17A}" type="datetimeFigureOut">
              <a:rPr lang="en-US" smtClean="0"/>
              <a:t>21-Dec-16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308424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65DB12-AF21-43C1-845A-F97AB492E17A}" type="datetimeFigureOut">
              <a:rPr lang="en-US" smtClean="0"/>
              <a:t>21-Dec-16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261611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65DB12-AF21-43C1-845A-F97AB492E17A}" type="datetimeFigureOut">
              <a:rPr lang="en-US" smtClean="0"/>
              <a:t>21-Dec-16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104014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5DB12-AF21-43C1-845A-F97AB492E17A}" type="datetimeFigureOut">
              <a:rPr lang="en-US" smtClean="0"/>
              <a:t>21-Dec-16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204594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5DB12-AF21-43C1-845A-F97AB492E17A}" type="datetimeFigureOut">
              <a:rPr lang="en-US" smtClean="0"/>
              <a:t>21-Dec-16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2955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5DB12-AF21-43C1-845A-F97AB492E17A}" type="datetimeFigureOut">
              <a:rPr lang="en-US" smtClean="0"/>
              <a:t>21-Dec-16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B479-B2F8-4984-9790-6DB9A622DFDE}" type="slidenum">
              <a:rPr lang="en-US" smtClean="0"/>
              <a:t>‹#›</a:t>
            </a:fld>
            <a:endParaRPr lang="en-US"/>
          </a:p>
        </p:txBody>
      </p:sp>
    </p:spTree>
    <p:extLst>
      <p:ext uri="{BB962C8B-B14F-4D97-AF65-F5344CB8AC3E}">
        <p14:creationId xmlns:p14="http://schemas.microsoft.com/office/powerpoint/2010/main" val="192462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5DB12-AF21-43C1-845A-F97AB492E17A}" type="datetimeFigureOut">
              <a:rPr lang="en-US" smtClean="0"/>
              <a:t>21-Dec-16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3B479-B2F8-4984-9790-6DB9A622DFDE}" type="slidenum">
              <a:rPr lang="en-US" smtClean="0"/>
              <a:t>‹#›</a:t>
            </a:fld>
            <a:endParaRPr lang="en-US"/>
          </a:p>
        </p:txBody>
      </p:sp>
    </p:spTree>
    <p:extLst>
      <p:ext uri="{BB962C8B-B14F-4D97-AF65-F5344CB8AC3E}">
        <p14:creationId xmlns:p14="http://schemas.microsoft.com/office/powerpoint/2010/main" val="1362919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OWASP_Top_Ten_Cheat_She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mn-lt"/>
                <a:cs typeface="Arial" panose="020B0604020202020204" pitchFamily="34" charset="0"/>
              </a:rPr>
              <a:t>OWASP</a:t>
            </a:r>
            <a:endParaRPr lang="en-US" sz="4800" b="1" dirty="0">
              <a:latin typeface="+mn-lt"/>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dirty="0" smtClean="0"/>
          </a:p>
          <a:p>
            <a:pPr>
              <a:buFont typeface="Wingdings" panose="05000000000000000000" pitchFamily="2" charset="2"/>
              <a:buChar char="§"/>
            </a:pPr>
            <a:r>
              <a:rPr lang="en-US" sz="2400" dirty="0" smtClean="0"/>
              <a:t>Stands </a:t>
            </a:r>
            <a:r>
              <a:rPr lang="en-US" sz="2400" dirty="0"/>
              <a:t>for </a:t>
            </a:r>
            <a:r>
              <a:rPr lang="en-US" sz="2400" b="1" i="1" dirty="0"/>
              <a:t>O</a:t>
            </a:r>
            <a:r>
              <a:rPr lang="en-US" sz="2400" i="1" dirty="0"/>
              <a:t>pen </a:t>
            </a:r>
            <a:r>
              <a:rPr lang="en-US" sz="2400" b="1" i="1" dirty="0"/>
              <a:t>W</a:t>
            </a:r>
            <a:r>
              <a:rPr lang="en-US" sz="2400" i="1" dirty="0"/>
              <a:t>eb </a:t>
            </a:r>
            <a:r>
              <a:rPr lang="en-US" sz="2400" b="1" i="1" dirty="0"/>
              <a:t>A</a:t>
            </a:r>
            <a:r>
              <a:rPr lang="en-US" sz="2400" i="1" dirty="0"/>
              <a:t>pplication </a:t>
            </a:r>
            <a:r>
              <a:rPr lang="en-US" sz="2400" b="1" i="1" dirty="0"/>
              <a:t>S</a:t>
            </a:r>
            <a:r>
              <a:rPr lang="en-US" sz="2400" i="1" dirty="0"/>
              <a:t>ecurity </a:t>
            </a:r>
            <a:r>
              <a:rPr lang="en-US" sz="2400" b="1" i="1" dirty="0" smtClean="0"/>
              <a:t>P</a:t>
            </a:r>
            <a:r>
              <a:rPr lang="en-US" sz="2400" i="1" dirty="0" smtClean="0"/>
              <a:t>roject</a:t>
            </a:r>
            <a:r>
              <a:rPr lang="en-US" sz="2400" dirty="0" smtClean="0"/>
              <a:t>.</a:t>
            </a:r>
          </a:p>
          <a:p>
            <a:pPr marL="0" indent="0">
              <a:buNone/>
            </a:pPr>
            <a:endParaRPr lang="en-US" dirty="0" smtClean="0"/>
          </a:p>
          <a:p>
            <a:pPr>
              <a:buFont typeface="Wingdings" panose="05000000000000000000" pitchFamily="2" charset="2"/>
              <a:buChar char="§"/>
            </a:pPr>
            <a:r>
              <a:rPr lang="en-US" sz="2400" dirty="0" smtClean="0"/>
              <a:t>It </a:t>
            </a:r>
            <a:r>
              <a:rPr lang="en-US" sz="2400" dirty="0"/>
              <a:t>is a standards body that provides awareness of security risks and consists of volunteer experts from around the globe.</a:t>
            </a:r>
          </a:p>
        </p:txBody>
      </p:sp>
    </p:spTree>
    <p:extLst>
      <p:ext uri="{BB962C8B-B14F-4D97-AF65-F5344CB8AC3E}">
        <p14:creationId xmlns:p14="http://schemas.microsoft.com/office/powerpoint/2010/main" val="277382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F0"/>
                </a:solidFill>
              </a:rPr>
              <a:t>Broken Authentication and Session Management </a:t>
            </a:r>
            <a:r>
              <a:rPr lang="en-US" b="1" dirty="0" smtClean="0"/>
              <a:t>Defense Mechanisms 1:</a:t>
            </a:r>
            <a:endParaRPr lang="en-US" b="1" dirty="0"/>
          </a:p>
        </p:txBody>
      </p:sp>
      <p:sp>
        <p:nvSpPr>
          <p:cNvPr id="4" name="Rectangle 1"/>
          <p:cNvSpPr>
            <a:spLocks noGrp="1" noChangeArrowheads="1"/>
          </p:cNvSpPr>
          <p:nvPr>
            <p:ph idx="1"/>
          </p:nvPr>
        </p:nvSpPr>
        <p:spPr bwMode="auto">
          <a:xfrm>
            <a:off x="838200" y="2008505"/>
            <a:ext cx="836639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#1 Password Strength</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Passwords should have restrictions that require a minimum size and complexity for the password.</a:t>
            </a:r>
          </a:p>
          <a:p>
            <a:pPr marL="457200" lvl="1" indent="0" eaLnBrk="0" fontAlgn="base" hangingPunct="0">
              <a:lnSpc>
                <a:spcPct val="100000"/>
              </a:lnSpc>
              <a:spcBef>
                <a:spcPct val="0"/>
              </a:spcBef>
              <a:spcAft>
                <a:spcPct val="0"/>
              </a:spcAft>
              <a:buNone/>
            </a:pPr>
            <a:endParaRPr lang="en-US" altLang="en-US" sz="1000" dirty="0" smtClean="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#2 Password Use </a:t>
            </a:r>
            <a:endParaRPr lang="en-US" altLang="en-US" sz="1600" b="1" dirty="0">
              <a:latin typeface="Arial Unicode MS" panose="020B0604020202020204" pitchFamily="34" charset="-128"/>
            </a:endParaRP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Users should be restricted to a defined number of login attempts per unit of time and</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repeated failed login attempts should be logged.</a:t>
            </a:r>
          </a:p>
          <a:p>
            <a:pPr marL="0" lvl="0" indent="0" eaLnBrk="0" fontAlgn="base" hangingPunct="0">
              <a:lnSpc>
                <a:spcPct val="100000"/>
              </a:lnSpc>
              <a:spcBef>
                <a:spcPct val="0"/>
              </a:spcBef>
              <a:spcAft>
                <a:spcPct val="0"/>
              </a:spcAft>
              <a:buNone/>
            </a:pPr>
            <a:endParaRPr lang="en-US" altLang="en-US" sz="1000" dirty="0">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sz="1600" b="1" dirty="0" smtClean="0">
                <a:latin typeface="Arial Unicode MS" panose="020B0604020202020204" pitchFamily="34" charset="-128"/>
              </a:rPr>
              <a:t>#3 Password Storage </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All passwords must be stored in either hashed or encrypted form to protect them from exposure,</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regardless of where they are stored. Hashed form is preferred since it is not reversible.</a:t>
            </a:r>
          </a:p>
          <a:p>
            <a:pPr marL="0" lvl="0" indent="0" eaLnBrk="0" fontAlgn="base" hangingPunct="0">
              <a:lnSpc>
                <a:spcPct val="100000"/>
              </a:lnSpc>
              <a:spcBef>
                <a:spcPct val="0"/>
              </a:spcBef>
              <a:spcAft>
                <a:spcPct val="0"/>
              </a:spcAft>
              <a:buNone/>
            </a:pPr>
            <a:endParaRPr lang="en-US" altLang="en-US" sz="1000" dirty="0">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#4 Protecting Credentials in Transit </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The only effective technique is to encrypt the entire login transaction using something like SSL.</a:t>
            </a:r>
          </a:p>
          <a:p>
            <a:pPr marL="0" lvl="0" indent="0" eaLnBrk="0" fontAlgn="base" hangingPunct="0">
              <a:lnSpc>
                <a:spcPct val="100000"/>
              </a:lnSpc>
              <a:spcBef>
                <a:spcPct val="0"/>
              </a:spcBef>
              <a:spcAft>
                <a:spcPct val="0"/>
              </a:spcAft>
              <a:buNone/>
            </a:pPr>
            <a:endParaRPr lang="en-US" altLang="en-US" sz="1000" dirty="0">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#5 Session ID Protection </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Ideally, a user's entire session should be protected via SSL.</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If this is done, then the session ID (e.g., session cookie) cannot be grabbed off the network,</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which is the biggest risk of exposure for a session ID.</a:t>
            </a:r>
          </a:p>
          <a:p>
            <a:pPr marL="0" lvl="0" indent="0" eaLnBrk="0" fontAlgn="base" hangingPunct="0">
              <a:lnSpc>
                <a:spcPct val="100000"/>
              </a:lnSpc>
              <a:spcBef>
                <a:spcPct val="0"/>
              </a:spcBef>
              <a:spcAft>
                <a:spcPct val="0"/>
              </a:spcAft>
              <a:buNone/>
            </a:pPr>
            <a:endParaRPr lang="en-US" altLang="en-US" sz="1200" dirty="0" smtClean="0">
              <a:latin typeface="Arial Unicode MS" panose="020B0604020202020204" pitchFamily="34" charset="-128"/>
            </a:endParaRPr>
          </a:p>
        </p:txBody>
      </p:sp>
    </p:spTree>
    <p:extLst>
      <p:ext uri="{BB962C8B-B14F-4D97-AF65-F5344CB8AC3E}">
        <p14:creationId xmlns:p14="http://schemas.microsoft.com/office/powerpoint/2010/main" val="159185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F0"/>
                </a:solidFill>
              </a:rPr>
              <a:t>Broken Authentication and Session Management </a:t>
            </a:r>
            <a:r>
              <a:rPr lang="en-US" b="1" dirty="0" smtClean="0"/>
              <a:t>Defense Mechanisms 2:</a:t>
            </a:r>
            <a:endParaRPr lang="en-US" b="1" dirty="0"/>
          </a:p>
        </p:txBody>
      </p:sp>
      <p:sp>
        <p:nvSpPr>
          <p:cNvPr id="4" name="Rectangle 1"/>
          <p:cNvSpPr>
            <a:spLocks noGrp="1" noChangeArrowheads="1"/>
          </p:cNvSpPr>
          <p:nvPr>
            <p:ph idx="1"/>
          </p:nvPr>
        </p:nvSpPr>
        <p:spPr bwMode="auto">
          <a:xfrm>
            <a:off x="838200" y="2008505"/>
            <a:ext cx="10528844"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#6 Account Lists </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Systems should be designed to avoid allowing users to gain access to a list of the account names on the site.</a:t>
            </a:r>
          </a:p>
          <a:p>
            <a:pPr marL="0" lvl="0" indent="0" eaLnBrk="0" fontAlgn="base" hangingPunct="0">
              <a:lnSpc>
                <a:spcPct val="100000"/>
              </a:lnSpc>
              <a:spcBef>
                <a:spcPct val="0"/>
              </a:spcBef>
              <a:spcAft>
                <a:spcPct val="0"/>
              </a:spcAft>
              <a:buNone/>
            </a:pPr>
            <a:endParaRPr lang="en-US" altLang="en-US" sz="1000" dirty="0">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#7 Browser Caching </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Authentication and session data should never be submitted as part of a GET. POST should always be used instead.</a:t>
            </a:r>
          </a:p>
          <a:p>
            <a:pPr marL="0" lvl="0" indent="0" eaLnBrk="0" fontAlgn="base" hangingPunct="0">
              <a:lnSpc>
                <a:spcPct val="100000"/>
              </a:lnSpc>
              <a:spcBef>
                <a:spcPct val="0"/>
              </a:spcBef>
              <a:spcAft>
                <a:spcPct val="0"/>
              </a:spcAft>
              <a:buNone/>
            </a:pPr>
            <a:endParaRPr lang="en-US" altLang="en-US" sz="1000" dirty="0">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1600" b="1" i="0" u="none" strike="noStrike" cap="none" normalizeH="0" baseline="0" dirty="0" smtClean="0">
                <a:ln>
                  <a:noFill/>
                </a:ln>
                <a:solidFill>
                  <a:schemeClr val="tx1"/>
                </a:solidFill>
                <a:effectLst/>
                <a:latin typeface="Arial Unicode MS" panose="020B0604020202020204" pitchFamily="34" charset="-128"/>
              </a:rPr>
              <a:t>#8</a:t>
            </a:r>
            <a:r>
              <a:rPr lang="en-US" altLang="en-US" sz="1600" b="1" dirty="0" smtClean="0">
                <a:latin typeface="Arial Unicode MS" panose="020B0604020202020204" pitchFamily="34" charset="-128"/>
              </a:rPr>
              <a:t> Trust Relationships </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Your site architecture should avoid implicit trust between components whenever possible.</a:t>
            </a:r>
          </a:p>
          <a:p>
            <a:pPr marL="457200" lvl="1"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Each component should authenticate itself to any other component it is interacting with unless there is a strong reason not to</a:t>
            </a:r>
            <a:r>
              <a:rPr lang="en-US" altLang="en-US" sz="1000" dirty="0" smtClean="0">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1000" dirty="0" smtClean="0">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#9 Token should be independent of the browser</a:t>
            </a:r>
            <a:r>
              <a:rPr lang="en-US" altLang="en-US" sz="1400" dirty="0" smtClean="0">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1000" dirty="0" smtClean="0">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#10 Session tokens should be expired on the server</a:t>
            </a:r>
            <a:r>
              <a:rPr lang="en-US" altLang="en-US" sz="1400" dirty="0">
                <a:latin typeface="Arial Unicode MS" panose="020B0604020202020204" pitchFamily="34" charset="-128"/>
              </a:rPr>
              <a:t>,</a:t>
            </a:r>
            <a:r>
              <a:rPr lang="en-US" altLang="en-US" sz="1400" dirty="0" smtClean="0">
                <a:latin typeface="Arial Unicode MS" panose="020B0604020202020204" pitchFamily="34" charset="-128"/>
              </a:rPr>
              <a:t> and destroyed when a browser is closed.</a:t>
            </a:r>
          </a:p>
          <a:p>
            <a:pPr marL="0" lvl="0" indent="0" eaLnBrk="0" fontAlgn="base" hangingPunct="0">
              <a:lnSpc>
                <a:spcPct val="100000"/>
              </a:lnSpc>
              <a:spcBef>
                <a:spcPct val="0"/>
              </a:spcBef>
              <a:spcAft>
                <a:spcPct val="0"/>
              </a:spcAft>
              <a:buNone/>
            </a:pPr>
            <a:endParaRPr lang="en-US" altLang="en-US" sz="1200" dirty="0" smtClean="0">
              <a:latin typeface="Arial Unicode MS" panose="020B0604020202020204" pitchFamily="34" charset="-128"/>
            </a:endParaRPr>
          </a:p>
        </p:txBody>
      </p:sp>
    </p:spTree>
    <p:extLst>
      <p:ext uri="{BB962C8B-B14F-4D97-AF65-F5344CB8AC3E}">
        <p14:creationId xmlns:p14="http://schemas.microsoft.com/office/powerpoint/2010/main" val="374065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6333"/>
            <a:ext cx="10515600" cy="1325563"/>
          </a:xfrm>
        </p:spPr>
        <p:txBody>
          <a:bodyPr>
            <a:normAutofit fontScale="90000"/>
          </a:bodyPr>
          <a:lstStyle/>
          <a:p>
            <a:pPr algn="ctr"/>
            <a:r>
              <a:rPr lang="en-US" sz="5400" b="1" dirty="0" smtClean="0">
                <a:solidFill>
                  <a:srgbClr val="00B0F0"/>
                </a:solidFill>
                <a:latin typeface="+mn-lt"/>
                <a:cs typeface="Arial" panose="020B0604020202020204" pitchFamily="34" charset="0"/>
              </a:rPr>
              <a:t>3 – Cross Site Scripting (XSS)</a:t>
            </a:r>
            <a:br>
              <a:rPr lang="en-US" sz="5400" b="1" dirty="0" smtClean="0">
                <a:solidFill>
                  <a:srgbClr val="00B0F0"/>
                </a:solidFill>
                <a:latin typeface="+mn-lt"/>
                <a:cs typeface="Arial" panose="020B0604020202020204" pitchFamily="34" charset="0"/>
              </a:rPr>
            </a:br>
            <a:endParaRPr lang="en-US" sz="5400" b="1" dirty="0">
              <a:solidFill>
                <a:srgbClr val="00B0F0"/>
              </a:solidFill>
              <a:latin typeface="+mn-lt"/>
              <a:cs typeface="Arial" panose="020B0604020202020204" pitchFamily="34" charset="0"/>
            </a:endParaRPr>
          </a:p>
        </p:txBody>
      </p:sp>
      <p:sp>
        <p:nvSpPr>
          <p:cNvPr id="3" name="Content Placeholder 2"/>
          <p:cNvSpPr>
            <a:spLocks noGrp="1"/>
          </p:cNvSpPr>
          <p:nvPr>
            <p:ph idx="1"/>
          </p:nvPr>
        </p:nvSpPr>
        <p:spPr>
          <a:xfrm>
            <a:off x="838200" y="2612009"/>
            <a:ext cx="10515600" cy="3194431"/>
          </a:xfrm>
        </p:spPr>
        <p:txBody>
          <a:bodyPr>
            <a:normAutofit/>
          </a:bodyPr>
          <a:lstStyle/>
          <a:p>
            <a:pPr>
              <a:buFont typeface="Wingdings" panose="05000000000000000000" pitchFamily="2" charset="2"/>
              <a:buChar char="§"/>
            </a:pPr>
            <a:r>
              <a:rPr lang="en-US" sz="2400" dirty="0" smtClean="0"/>
              <a:t>Goal </a:t>
            </a:r>
            <a:r>
              <a:rPr lang="en-US" sz="2400" dirty="0"/>
              <a:t>of XSS is to execute malicious JavaScript in the victim’s browser</a:t>
            </a:r>
            <a:r>
              <a:rPr lang="en-US" sz="2400" dirty="0" smtClean="0"/>
              <a:t>.</a:t>
            </a:r>
          </a:p>
          <a:p>
            <a:pPr marL="0" indent="0">
              <a:buNone/>
            </a:pPr>
            <a:endParaRPr lang="en-US" dirty="0"/>
          </a:p>
          <a:p>
            <a:pPr>
              <a:buFont typeface="Wingdings" panose="05000000000000000000" pitchFamily="2" charset="2"/>
              <a:buChar char="§"/>
            </a:pPr>
            <a:r>
              <a:rPr lang="en-US" sz="2400" dirty="0"/>
              <a:t>Malicious code(e.g. JavaScript) takes advantage of web site errors to collect data from victims</a:t>
            </a:r>
            <a:r>
              <a:rPr lang="en-US" sz="2400" dirty="0" smtClean="0"/>
              <a:t>.</a:t>
            </a:r>
            <a:endParaRPr lang="en-US" sz="2400" dirty="0"/>
          </a:p>
        </p:txBody>
      </p:sp>
    </p:spTree>
    <p:extLst>
      <p:ext uri="{BB962C8B-B14F-4D97-AF65-F5344CB8AC3E}">
        <p14:creationId xmlns:p14="http://schemas.microsoft.com/office/powerpoint/2010/main" val="329757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rPr>
              <a:t>XSS</a:t>
            </a:r>
            <a:r>
              <a:rPr lang="en-US" sz="5400" b="1" dirty="0" smtClean="0"/>
              <a:t> Defense #1</a:t>
            </a:r>
            <a:endParaRPr lang="en-US" sz="5400" b="1" dirty="0"/>
          </a:p>
        </p:txBody>
      </p:sp>
      <p:sp>
        <p:nvSpPr>
          <p:cNvPr id="3" name="Content Placeholder 2"/>
          <p:cNvSpPr>
            <a:spLocks noGrp="1"/>
          </p:cNvSpPr>
          <p:nvPr>
            <p:ph idx="1"/>
          </p:nvPr>
        </p:nvSpPr>
        <p:spPr/>
        <p:txBody>
          <a:bodyPr>
            <a:normAutofit/>
          </a:bodyPr>
          <a:lstStyle/>
          <a:p>
            <a:pPr marL="0" indent="0">
              <a:buNone/>
            </a:pPr>
            <a:r>
              <a:rPr lang="en-US" sz="2600" u="sng" dirty="0"/>
              <a:t>Never Insert </a:t>
            </a:r>
            <a:r>
              <a:rPr lang="en-US" sz="2600" b="1" u="sng" dirty="0" smtClean="0"/>
              <a:t>Untrusted</a:t>
            </a:r>
            <a:r>
              <a:rPr lang="en-US" sz="2600" u="sng" dirty="0" smtClean="0"/>
              <a:t> </a:t>
            </a:r>
            <a:r>
              <a:rPr lang="en-US" sz="2600" b="1" u="sng" dirty="0"/>
              <a:t>Data</a:t>
            </a:r>
            <a:r>
              <a:rPr lang="en-US" sz="2600" u="sng" dirty="0"/>
              <a:t> Except in Allowed </a:t>
            </a:r>
            <a:r>
              <a:rPr lang="en-US" sz="2600" u="sng" dirty="0" smtClean="0"/>
              <a:t>Locations</a:t>
            </a:r>
          </a:p>
          <a:p>
            <a:pPr marL="0" indent="0">
              <a:buNone/>
            </a:pPr>
            <a:endParaRPr lang="en-US" sz="2600" dirty="0"/>
          </a:p>
          <a:p>
            <a:pPr marL="0" indent="0">
              <a:spcBef>
                <a:spcPts val="200"/>
              </a:spcBef>
              <a:buNone/>
            </a:pPr>
            <a:r>
              <a:rPr lang="en-US" sz="1800" dirty="0">
                <a:latin typeface="Consolas" panose="020B0609020204030204" pitchFamily="49" charset="0"/>
                <a:cs typeface="Consolas" panose="020B0609020204030204" pitchFamily="49" charset="0"/>
              </a:rPr>
              <a:t> &lt;script&gt;...</a:t>
            </a:r>
            <a:r>
              <a:rPr lang="en-US" sz="1800" b="1" dirty="0">
                <a:latin typeface="Consolas" panose="020B0609020204030204" pitchFamily="49" charset="0"/>
                <a:cs typeface="Consolas" panose="020B0609020204030204" pitchFamily="49" charset="0"/>
              </a:rPr>
              <a:t>NEVER PUT UNTRUSTED DATA HERE</a:t>
            </a:r>
            <a:r>
              <a:rPr lang="en-US" sz="1800" dirty="0">
                <a:latin typeface="Consolas" panose="020B0609020204030204" pitchFamily="49" charset="0"/>
                <a:cs typeface="Consolas" panose="020B0609020204030204" pitchFamily="49" charset="0"/>
              </a:rPr>
              <a:t>...&lt;/script</a:t>
            </a:r>
            <a:r>
              <a:rPr lang="en-US" sz="1800" dirty="0" smtClean="0">
                <a:latin typeface="Consolas" panose="020B0609020204030204" pitchFamily="49" charset="0"/>
                <a:cs typeface="Consolas" panose="020B0609020204030204" pitchFamily="49" charset="0"/>
              </a:rPr>
              <a:t>&gt;  directly </a:t>
            </a:r>
            <a:r>
              <a:rPr lang="en-US" sz="1800" dirty="0">
                <a:latin typeface="Consolas" panose="020B0609020204030204" pitchFamily="49" charset="0"/>
                <a:cs typeface="Consolas" panose="020B0609020204030204" pitchFamily="49" charset="0"/>
              </a:rPr>
              <a:t>in a script</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a:t>
            </a:r>
            <a:r>
              <a:rPr lang="en-US" sz="1800" b="1" dirty="0">
                <a:latin typeface="Consolas" panose="020B0609020204030204" pitchFamily="49" charset="0"/>
                <a:cs typeface="Consolas" panose="020B0609020204030204" pitchFamily="49" charset="0"/>
              </a:rPr>
              <a:t>NEVER PUT UNTRUSTED DATA HERE</a:t>
            </a:r>
            <a:r>
              <a:rPr lang="en-US" sz="1800" dirty="0">
                <a:latin typeface="Consolas" panose="020B0609020204030204" pitchFamily="49" charset="0"/>
                <a:cs typeface="Consolas" panose="020B0609020204030204" pitchFamily="49" charset="0"/>
              </a:rPr>
              <a:t>...--&gt;         </a:t>
            </a:r>
            <a:r>
              <a:rPr lang="en-US" sz="1800" dirty="0" smtClean="0">
                <a:latin typeface="Consolas" panose="020B0609020204030204" pitchFamily="49" charset="0"/>
                <a:cs typeface="Consolas" panose="020B0609020204030204" pitchFamily="49" charset="0"/>
              </a:rPr>
              <a:t>   inside </a:t>
            </a:r>
            <a:r>
              <a:rPr lang="en-US" sz="1800" dirty="0">
                <a:latin typeface="Consolas" panose="020B0609020204030204" pitchFamily="49" charset="0"/>
                <a:cs typeface="Consolas" panose="020B0609020204030204" pitchFamily="49" charset="0"/>
              </a:rPr>
              <a:t>an HTML comment</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&lt;div ...</a:t>
            </a:r>
            <a:r>
              <a:rPr lang="en-US" sz="1800" b="1" dirty="0">
                <a:latin typeface="Consolas" panose="020B0609020204030204" pitchFamily="49" charset="0"/>
                <a:cs typeface="Consolas" panose="020B0609020204030204" pitchFamily="49" charset="0"/>
              </a:rPr>
              <a:t>NEVER PUT UNTRUSTED DATA HERE</a:t>
            </a:r>
            <a:r>
              <a:rPr lang="en-US" sz="1800" dirty="0">
                <a:latin typeface="Consolas" panose="020B0609020204030204" pitchFamily="49" charset="0"/>
                <a:cs typeface="Consolas" panose="020B0609020204030204" pitchFamily="49" charset="0"/>
              </a:rPr>
              <a:t>...=test /&gt;     </a:t>
            </a:r>
            <a:r>
              <a:rPr lang="en-US" sz="1800" dirty="0" smtClean="0">
                <a:latin typeface="Consolas" panose="020B0609020204030204" pitchFamily="49" charset="0"/>
                <a:cs typeface="Consolas" panose="020B0609020204030204" pitchFamily="49" charset="0"/>
              </a:rPr>
              <a:t> in </a:t>
            </a:r>
            <a:r>
              <a:rPr lang="en-US" sz="1800" dirty="0">
                <a:latin typeface="Consolas" panose="020B0609020204030204" pitchFamily="49" charset="0"/>
                <a:cs typeface="Consolas" panose="020B0609020204030204" pitchFamily="49" charset="0"/>
              </a:rPr>
              <a:t>an attribute name</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a:t>
            </a:r>
            <a:r>
              <a:rPr lang="en-US" sz="1800" b="1" dirty="0">
                <a:latin typeface="Consolas" panose="020B0609020204030204" pitchFamily="49" charset="0"/>
                <a:cs typeface="Consolas" panose="020B0609020204030204" pitchFamily="49" charset="0"/>
              </a:rPr>
              <a:t>NEVER PUT UNTRUSTED DATA HERE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href</a:t>
            </a:r>
            <a:r>
              <a:rPr lang="en-US" sz="1800" dirty="0">
                <a:latin typeface="Consolas" panose="020B0609020204030204" pitchFamily="49" charset="0"/>
                <a:cs typeface="Consolas" panose="020B0609020204030204" pitchFamily="49" charset="0"/>
              </a:rPr>
              <a:t>="/test" /&gt;   </a:t>
            </a:r>
            <a:r>
              <a:rPr lang="en-US" sz="1800" dirty="0" smtClean="0">
                <a:latin typeface="Consolas" panose="020B0609020204030204" pitchFamily="49" charset="0"/>
                <a:cs typeface="Consolas" panose="020B0609020204030204" pitchFamily="49" charset="0"/>
              </a:rPr>
              <a:t>  in </a:t>
            </a:r>
            <a:r>
              <a:rPr lang="en-US" sz="1800" dirty="0">
                <a:latin typeface="Consolas" panose="020B0609020204030204" pitchFamily="49" charset="0"/>
                <a:cs typeface="Consolas" panose="020B0609020204030204" pitchFamily="49" charset="0"/>
              </a:rPr>
              <a:t>a tag name</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&lt;style&gt;...</a:t>
            </a:r>
            <a:r>
              <a:rPr lang="en-US" sz="1800" b="1" dirty="0">
                <a:latin typeface="Consolas" panose="020B0609020204030204" pitchFamily="49" charset="0"/>
                <a:cs typeface="Consolas" panose="020B0609020204030204" pitchFamily="49" charset="0"/>
              </a:rPr>
              <a:t>NEVER PUT UNTRUSTED DATA HERE</a:t>
            </a:r>
            <a:r>
              <a:rPr lang="en-US" sz="1800" dirty="0">
                <a:latin typeface="Consolas" panose="020B0609020204030204" pitchFamily="49" charset="0"/>
                <a:cs typeface="Consolas" panose="020B0609020204030204" pitchFamily="49" charset="0"/>
              </a:rPr>
              <a:t>...&lt;/style&gt;   </a:t>
            </a:r>
            <a:r>
              <a:rPr lang="en-US" sz="1800" dirty="0" smtClean="0">
                <a:latin typeface="Consolas" panose="020B0609020204030204" pitchFamily="49" charset="0"/>
                <a:cs typeface="Consolas" panose="020B0609020204030204" pitchFamily="49" charset="0"/>
              </a:rPr>
              <a:t> directly </a:t>
            </a:r>
            <a:r>
              <a:rPr lang="en-US" sz="1800" dirty="0">
                <a:latin typeface="Consolas" panose="020B0609020204030204" pitchFamily="49" charset="0"/>
                <a:cs typeface="Consolas" panose="020B0609020204030204" pitchFamily="49" charset="0"/>
              </a:rPr>
              <a:t>in CSS</a:t>
            </a:r>
          </a:p>
        </p:txBody>
      </p:sp>
    </p:spTree>
    <p:extLst>
      <p:ext uri="{BB962C8B-B14F-4D97-AF65-F5344CB8AC3E}">
        <p14:creationId xmlns:p14="http://schemas.microsoft.com/office/powerpoint/2010/main" val="352057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rPr>
              <a:t>XSS</a:t>
            </a:r>
            <a:r>
              <a:rPr lang="en-US" sz="5400" b="1" dirty="0" smtClean="0"/>
              <a:t> Defense #2</a:t>
            </a:r>
            <a:endParaRPr lang="en-US" sz="5400"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3300" b="1" u="sng" dirty="0"/>
              <a:t>HTML</a:t>
            </a:r>
            <a:r>
              <a:rPr lang="en-US" sz="3300" u="sng" dirty="0"/>
              <a:t> Escape Before Inserting Untrusted Data into HTML Element </a:t>
            </a:r>
            <a:r>
              <a:rPr lang="en-US" sz="3300" u="sng" dirty="0" smtClean="0"/>
              <a:t>Content</a:t>
            </a:r>
          </a:p>
          <a:p>
            <a:pPr marL="0" indent="0">
              <a:buNone/>
            </a:pPr>
            <a:endParaRPr lang="en-US" sz="3400" dirty="0"/>
          </a:p>
          <a:p>
            <a:pPr marL="0" indent="0">
              <a:spcBef>
                <a:spcPts val="200"/>
              </a:spcBef>
              <a:buNone/>
            </a:pPr>
            <a:r>
              <a:rPr lang="en-US" sz="2300" dirty="0">
                <a:latin typeface="Consolas" panose="020B0609020204030204" pitchFamily="49" charset="0"/>
                <a:cs typeface="Consolas" panose="020B0609020204030204" pitchFamily="49" charset="0"/>
              </a:rPr>
              <a:t> &lt;body&gt;...</a:t>
            </a:r>
            <a:r>
              <a:rPr lang="en-US" sz="2300" b="1" dirty="0">
                <a:latin typeface="Consolas" panose="020B0609020204030204" pitchFamily="49" charset="0"/>
                <a:cs typeface="Consolas" panose="020B0609020204030204" pitchFamily="49" charset="0"/>
              </a:rPr>
              <a:t>ESCAPE UNTRUSTED DATA BEFORE PUTTING HERE</a:t>
            </a:r>
            <a:r>
              <a:rPr lang="en-US" sz="2300" dirty="0">
                <a:latin typeface="Consolas" panose="020B0609020204030204" pitchFamily="49" charset="0"/>
                <a:cs typeface="Consolas" panose="020B0609020204030204" pitchFamily="49" charset="0"/>
              </a:rPr>
              <a:t>...&lt;/body&gt;</a:t>
            </a:r>
          </a:p>
          <a:p>
            <a:pPr marL="0" indent="0">
              <a:spcBef>
                <a:spcPts val="200"/>
              </a:spcBef>
              <a:buNone/>
            </a:pPr>
            <a:r>
              <a:rPr lang="en-US" sz="2300" dirty="0">
                <a:latin typeface="Consolas" panose="020B0609020204030204" pitchFamily="49" charset="0"/>
                <a:cs typeface="Consolas" panose="020B0609020204030204" pitchFamily="49" charset="0"/>
              </a:rPr>
              <a:t> </a:t>
            </a:r>
          </a:p>
          <a:p>
            <a:pPr marL="0" indent="0">
              <a:spcBef>
                <a:spcPts val="200"/>
              </a:spcBef>
              <a:buNone/>
            </a:pPr>
            <a:r>
              <a:rPr lang="en-US" sz="2300" dirty="0">
                <a:latin typeface="Consolas" panose="020B0609020204030204" pitchFamily="49" charset="0"/>
                <a:cs typeface="Consolas" panose="020B0609020204030204" pitchFamily="49" charset="0"/>
              </a:rPr>
              <a:t> &lt;div&gt;...</a:t>
            </a:r>
            <a:r>
              <a:rPr lang="en-US" sz="2300" b="1" dirty="0">
                <a:latin typeface="Consolas" panose="020B0609020204030204" pitchFamily="49" charset="0"/>
                <a:cs typeface="Consolas" panose="020B0609020204030204" pitchFamily="49" charset="0"/>
              </a:rPr>
              <a:t>ESCAPE UNTRUSTED DATA BEFORE PUTTING HERE</a:t>
            </a:r>
            <a:r>
              <a:rPr lang="en-US" sz="2300" dirty="0">
                <a:latin typeface="Consolas" panose="020B0609020204030204" pitchFamily="49" charset="0"/>
                <a:cs typeface="Consolas" panose="020B0609020204030204" pitchFamily="49" charset="0"/>
              </a:rPr>
              <a:t>...&lt;/div&gt;</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2600" dirty="0">
                <a:latin typeface="Consolas" panose="020B0609020204030204" pitchFamily="49" charset="0"/>
                <a:cs typeface="Consolas" panose="020B0609020204030204" pitchFamily="49" charset="0"/>
              </a:rPr>
              <a:t> any other normal HTML </a:t>
            </a:r>
            <a:r>
              <a:rPr lang="en-US" sz="2600" dirty="0" smtClean="0">
                <a:latin typeface="Consolas" panose="020B0609020204030204" pitchFamily="49" charset="0"/>
                <a:cs typeface="Consolas" panose="020B0609020204030204" pitchFamily="49" charset="0"/>
              </a:rPr>
              <a:t>elements</a:t>
            </a:r>
          </a:p>
          <a:p>
            <a:pPr marL="0" indent="0">
              <a:spcBef>
                <a:spcPts val="200"/>
              </a:spcBef>
              <a:buNone/>
            </a:pPr>
            <a:endParaRPr lang="en-US" sz="1800" dirty="0" smtClean="0">
              <a:latin typeface="Consolas" panose="020B0609020204030204" pitchFamily="49" charset="0"/>
              <a:cs typeface="Consolas" panose="020B0609020204030204" pitchFamily="49" charset="0"/>
            </a:endParaRPr>
          </a:p>
          <a:p>
            <a:pPr marL="0" indent="0">
              <a:buNone/>
            </a:pPr>
            <a:r>
              <a:rPr lang="en-US" sz="2000" dirty="0">
                <a:cs typeface="Consolas" panose="020B0609020204030204" pitchFamily="49" charset="0"/>
              </a:rPr>
              <a:t>Escape the following characters with HTML entity encoding to prevent switching into any execution context, such as script, style, or event handlers</a:t>
            </a:r>
            <a:r>
              <a:rPr lang="en-US" sz="2000" dirty="0" smtClean="0">
                <a:cs typeface="Consolas" panose="020B0609020204030204" pitchFamily="49" charset="0"/>
              </a:rPr>
              <a:t>.</a:t>
            </a:r>
          </a:p>
          <a:p>
            <a:pPr marL="0" indent="0">
              <a:buNone/>
            </a:pPr>
            <a:endParaRPr lang="en-US" sz="1800" dirty="0" smtClean="0">
              <a:cs typeface="Consolas" panose="020B0609020204030204" pitchFamily="49" charset="0"/>
            </a:endParaRPr>
          </a:p>
          <a:p>
            <a:pPr marL="0" indent="0">
              <a:buNone/>
            </a:pPr>
            <a:r>
              <a:rPr lang="en-US" sz="2300" dirty="0">
                <a:latin typeface="Consolas" panose="020B0609020204030204" pitchFamily="49" charset="0"/>
                <a:cs typeface="Consolas" panose="020B0609020204030204" pitchFamily="49" charset="0"/>
              </a:rPr>
              <a:t> &amp; --&gt; &amp;amp;</a:t>
            </a:r>
          </a:p>
          <a:p>
            <a:pPr marL="0" indent="0">
              <a:buNone/>
            </a:pPr>
            <a:r>
              <a:rPr lang="en-US" sz="2300" dirty="0">
                <a:latin typeface="Consolas" panose="020B0609020204030204" pitchFamily="49" charset="0"/>
                <a:cs typeface="Consolas" panose="020B0609020204030204" pitchFamily="49" charset="0"/>
              </a:rPr>
              <a:t> &lt; --&gt; &amp;</a:t>
            </a:r>
            <a:r>
              <a:rPr lang="en-US" sz="2300" dirty="0" err="1">
                <a:latin typeface="Consolas" panose="020B0609020204030204" pitchFamily="49" charset="0"/>
                <a:cs typeface="Consolas" panose="020B0609020204030204" pitchFamily="49" charset="0"/>
              </a:rPr>
              <a:t>lt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 &gt; --&gt; &amp;</a:t>
            </a:r>
            <a:r>
              <a:rPr lang="en-US" sz="2300" dirty="0" err="1">
                <a:latin typeface="Consolas" panose="020B0609020204030204" pitchFamily="49" charset="0"/>
                <a:cs typeface="Consolas" panose="020B0609020204030204" pitchFamily="49" charset="0"/>
              </a:rPr>
              <a:t>gt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 " --&gt; &amp;</a:t>
            </a:r>
            <a:r>
              <a:rPr lang="en-US" sz="2300" dirty="0" err="1">
                <a:latin typeface="Consolas" panose="020B0609020204030204" pitchFamily="49" charset="0"/>
                <a:cs typeface="Consolas" panose="020B0609020204030204" pitchFamily="49" charset="0"/>
              </a:rPr>
              <a:t>quot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 ' --&gt; &amp;#x27</a:t>
            </a:r>
            <a:r>
              <a:rPr lang="en-US" sz="2300" dirty="0" smtClean="0">
                <a:latin typeface="Consolas" panose="020B0609020204030204" pitchFamily="49" charset="0"/>
                <a:cs typeface="Consolas" panose="020B0609020204030204" pitchFamily="49" charset="0"/>
              </a:rPr>
              <a:t>;</a:t>
            </a:r>
          </a:p>
          <a:p>
            <a:pPr marL="0" indent="0">
              <a:buNone/>
            </a:pPr>
            <a:r>
              <a:rPr lang="en-US" sz="2300" dirty="0" smtClean="0">
                <a:latin typeface="Consolas" panose="020B0609020204030204" pitchFamily="49" charset="0"/>
                <a:cs typeface="Consolas" panose="020B0609020204030204" pitchFamily="49" charset="0"/>
              </a:rPr>
              <a:t> / </a:t>
            </a:r>
            <a:r>
              <a:rPr lang="en-US" sz="2300" dirty="0">
                <a:latin typeface="Consolas" panose="020B0609020204030204" pitchFamily="49" charset="0"/>
                <a:cs typeface="Consolas" panose="020B0609020204030204" pitchFamily="49" charset="0"/>
              </a:rPr>
              <a:t>--&gt; &amp;#x2F</a:t>
            </a:r>
            <a:r>
              <a:rPr lang="en-US" sz="2300" dirty="0" smtClean="0">
                <a:latin typeface="Consolas" panose="020B0609020204030204" pitchFamily="49" charset="0"/>
                <a:cs typeface="Consolas" panose="020B0609020204030204" pitchFamily="49" charset="0"/>
              </a:rPr>
              <a:t>;</a:t>
            </a:r>
            <a:endParaRPr lang="en-US" sz="2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2558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rPr>
              <a:t>XSS</a:t>
            </a:r>
            <a:r>
              <a:rPr lang="en-US" sz="5400" b="1" dirty="0" smtClean="0"/>
              <a:t> Defense #3</a:t>
            </a:r>
            <a:endParaRPr lang="en-US" sz="5400" b="1" dirty="0"/>
          </a:p>
        </p:txBody>
      </p:sp>
      <p:sp>
        <p:nvSpPr>
          <p:cNvPr id="3" name="Content Placeholder 2"/>
          <p:cNvSpPr>
            <a:spLocks noGrp="1"/>
          </p:cNvSpPr>
          <p:nvPr>
            <p:ph idx="1"/>
          </p:nvPr>
        </p:nvSpPr>
        <p:spPr/>
        <p:txBody>
          <a:bodyPr>
            <a:normAutofit/>
          </a:bodyPr>
          <a:lstStyle/>
          <a:p>
            <a:pPr marL="0" indent="0">
              <a:buNone/>
            </a:pPr>
            <a:r>
              <a:rPr lang="en-US" sz="2600" b="1" u="sng" dirty="0"/>
              <a:t>Attribute</a:t>
            </a:r>
            <a:r>
              <a:rPr lang="en-US" sz="2600" u="sng" dirty="0"/>
              <a:t> Escape Before Inserting Untrusted Data into HTML Common </a:t>
            </a:r>
            <a:r>
              <a:rPr lang="en-US" sz="2600" u="sng" dirty="0" smtClean="0"/>
              <a:t>Attributes</a:t>
            </a:r>
          </a:p>
          <a:p>
            <a:pPr marL="0" indent="0">
              <a:buNone/>
            </a:pPr>
            <a:endParaRPr lang="en-US" sz="2600" dirty="0" smtClean="0"/>
          </a:p>
          <a:p>
            <a:pPr marL="0" indent="0">
              <a:spcBef>
                <a:spcPts val="200"/>
              </a:spcBef>
              <a:buNone/>
            </a:pPr>
            <a:r>
              <a:rPr lang="en-US" sz="1800" dirty="0">
                <a:latin typeface="Consolas" panose="020B0609020204030204" pitchFamily="49" charset="0"/>
                <a:cs typeface="Consolas" panose="020B0609020204030204" pitchFamily="49" charset="0"/>
              </a:rPr>
              <a:t> &lt;div </a:t>
            </a:r>
            <a:r>
              <a:rPr lang="en-US" sz="1800" dirty="0" err="1">
                <a:latin typeface="Consolas" panose="020B0609020204030204" pitchFamily="49" charset="0"/>
                <a:cs typeface="Consolas" panose="020B0609020204030204" pitchFamily="49" charset="0"/>
              </a:rPr>
              <a:t>attr</a:t>
            </a:r>
            <a:r>
              <a:rPr lang="en-US" sz="1800" dirty="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ESCAPE UNTRUSTED DATA BEFORE PUTTING HERE</a:t>
            </a:r>
            <a:r>
              <a:rPr lang="en-US" sz="1800" dirty="0">
                <a:latin typeface="Consolas" panose="020B0609020204030204" pitchFamily="49" charset="0"/>
                <a:cs typeface="Consolas" panose="020B0609020204030204" pitchFamily="49" charset="0"/>
              </a:rPr>
              <a:t>...&gt;content&lt;/</a:t>
            </a:r>
            <a:r>
              <a:rPr lang="en-US" sz="1800" dirty="0" smtClean="0">
                <a:latin typeface="Consolas" panose="020B0609020204030204" pitchFamily="49" charset="0"/>
                <a:cs typeface="Consolas" panose="020B0609020204030204" pitchFamily="49" charset="0"/>
              </a:rPr>
              <a:t>div&gt;</a:t>
            </a:r>
          </a:p>
          <a:p>
            <a:pPr marL="0" indent="0">
              <a:spcBef>
                <a:spcPts val="200"/>
              </a:spcBef>
              <a:buNone/>
            </a:pPr>
            <a:r>
              <a:rPr lang="en-US" sz="1800" dirty="0" smtClean="0">
                <a:cs typeface="Consolas" panose="020B0609020204030204" pitchFamily="49" charset="0"/>
              </a:rPr>
              <a:t>inside </a:t>
            </a:r>
            <a:r>
              <a:rPr lang="en-US" sz="1800" dirty="0" err="1">
                <a:cs typeface="Consolas" panose="020B0609020204030204" pitchFamily="49" charset="0"/>
              </a:rPr>
              <a:t>UNquoted</a:t>
            </a:r>
            <a:r>
              <a:rPr lang="en-US" sz="1800" dirty="0">
                <a:cs typeface="Consolas" panose="020B0609020204030204" pitchFamily="49" charset="0"/>
              </a:rPr>
              <a:t> attribute</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&lt;div </a:t>
            </a:r>
            <a:r>
              <a:rPr lang="en-US" sz="1800" dirty="0" err="1">
                <a:latin typeface="Consolas" panose="020B0609020204030204" pitchFamily="49" charset="0"/>
                <a:cs typeface="Consolas" panose="020B0609020204030204" pitchFamily="49" charset="0"/>
              </a:rPr>
              <a:t>attr</a:t>
            </a:r>
            <a:r>
              <a:rPr lang="en-US" sz="1800" dirty="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ESCAPE UNTRUSTED DATA BEFORE PUTTING HERE</a:t>
            </a:r>
            <a:r>
              <a:rPr lang="en-US" sz="1800" dirty="0">
                <a:latin typeface="Consolas" panose="020B0609020204030204" pitchFamily="49" charset="0"/>
                <a:cs typeface="Consolas" panose="020B0609020204030204" pitchFamily="49" charset="0"/>
              </a:rPr>
              <a:t>...'&gt;content&lt;/</a:t>
            </a:r>
            <a:r>
              <a:rPr lang="en-US" sz="1800" dirty="0" smtClean="0">
                <a:latin typeface="Consolas" panose="020B0609020204030204" pitchFamily="49" charset="0"/>
                <a:cs typeface="Consolas" panose="020B0609020204030204" pitchFamily="49" charset="0"/>
              </a:rPr>
              <a:t>div&gt;</a:t>
            </a:r>
          </a:p>
          <a:p>
            <a:pPr marL="0" indent="0">
              <a:spcBef>
                <a:spcPts val="200"/>
              </a:spcBef>
              <a:buNone/>
            </a:pPr>
            <a:r>
              <a:rPr lang="en-US" sz="1800" dirty="0" smtClean="0">
                <a:cs typeface="Consolas" panose="020B0609020204030204" pitchFamily="49" charset="0"/>
              </a:rPr>
              <a:t>inside </a:t>
            </a:r>
            <a:r>
              <a:rPr lang="en-US" sz="1800" dirty="0">
                <a:cs typeface="Consolas" panose="020B0609020204030204" pitchFamily="49" charset="0"/>
              </a:rPr>
              <a:t>single quoted attribute</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&lt;div </a:t>
            </a:r>
            <a:r>
              <a:rPr lang="en-US" sz="1800" dirty="0" err="1">
                <a:latin typeface="Consolas" panose="020B0609020204030204" pitchFamily="49" charset="0"/>
                <a:cs typeface="Consolas" panose="020B0609020204030204" pitchFamily="49" charset="0"/>
              </a:rPr>
              <a:t>attr</a:t>
            </a:r>
            <a:r>
              <a:rPr lang="en-US" sz="1800" dirty="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ESCAPE UNTRUSTED DATA BEFORE PUTTING HERE</a:t>
            </a:r>
            <a:r>
              <a:rPr lang="en-US" sz="1800" dirty="0">
                <a:latin typeface="Consolas" panose="020B0609020204030204" pitchFamily="49" charset="0"/>
                <a:cs typeface="Consolas" panose="020B0609020204030204" pitchFamily="49" charset="0"/>
              </a:rPr>
              <a:t>..."&gt;content&lt;/</a:t>
            </a:r>
            <a:r>
              <a:rPr lang="en-US" sz="1800" dirty="0" smtClean="0">
                <a:latin typeface="Consolas" panose="020B0609020204030204" pitchFamily="49" charset="0"/>
                <a:cs typeface="Consolas" panose="020B0609020204030204" pitchFamily="49" charset="0"/>
              </a:rPr>
              <a:t>div&gt;</a:t>
            </a:r>
          </a:p>
          <a:p>
            <a:pPr marL="0" indent="0">
              <a:spcBef>
                <a:spcPts val="200"/>
              </a:spcBef>
              <a:buNone/>
            </a:pPr>
            <a:r>
              <a:rPr lang="en-US" sz="1800" dirty="0" smtClean="0">
                <a:cs typeface="Consolas" panose="020B0609020204030204" pitchFamily="49" charset="0"/>
              </a:rPr>
              <a:t>inside </a:t>
            </a:r>
            <a:r>
              <a:rPr lang="en-US" sz="1800" dirty="0">
                <a:cs typeface="Consolas" panose="020B0609020204030204" pitchFamily="49" charset="0"/>
              </a:rPr>
              <a:t>double quoted attribute</a:t>
            </a:r>
          </a:p>
        </p:txBody>
      </p:sp>
    </p:spTree>
    <p:extLst>
      <p:ext uri="{BB962C8B-B14F-4D97-AF65-F5344CB8AC3E}">
        <p14:creationId xmlns:p14="http://schemas.microsoft.com/office/powerpoint/2010/main" val="89763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rPr>
              <a:t>XSS</a:t>
            </a:r>
            <a:r>
              <a:rPr lang="en-US" sz="5400" b="1" dirty="0" smtClean="0"/>
              <a:t> Defense #4</a:t>
            </a:r>
            <a:endParaRPr lang="en-US" sz="5400" b="1" dirty="0"/>
          </a:p>
        </p:txBody>
      </p:sp>
      <p:sp>
        <p:nvSpPr>
          <p:cNvPr id="3" name="Content Placeholder 2"/>
          <p:cNvSpPr>
            <a:spLocks noGrp="1"/>
          </p:cNvSpPr>
          <p:nvPr>
            <p:ph idx="1"/>
          </p:nvPr>
        </p:nvSpPr>
        <p:spPr/>
        <p:txBody>
          <a:bodyPr>
            <a:normAutofit/>
          </a:bodyPr>
          <a:lstStyle/>
          <a:p>
            <a:pPr marL="0" indent="0">
              <a:buNone/>
            </a:pPr>
            <a:r>
              <a:rPr lang="en-US" sz="2600" b="1" u="sng" dirty="0" smtClean="0"/>
              <a:t>JavaScript</a:t>
            </a:r>
            <a:r>
              <a:rPr lang="en-US" sz="2600" u="sng" dirty="0" smtClean="0"/>
              <a:t> </a:t>
            </a:r>
            <a:r>
              <a:rPr lang="en-US" sz="2600" u="sng" dirty="0"/>
              <a:t>Escape Before Inserting Untrusted Data into JavaScript Data </a:t>
            </a:r>
            <a:r>
              <a:rPr lang="en-US" sz="2600" u="sng" dirty="0" smtClean="0"/>
              <a:t>Values</a:t>
            </a:r>
          </a:p>
          <a:p>
            <a:pPr marL="0" indent="0">
              <a:buNone/>
            </a:pPr>
            <a:endParaRPr lang="en-US" sz="2600" dirty="0"/>
          </a:p>
          <a:p>
            <a:pPr marL="0" indent="0">
              <a:spcBef>
                <a:spcPts val="200"/>
              </a:spcBef>
              <a:buNone/>
            </a:pPr>
            <a:r>
              <a:rPr lang="en-US" sz="1800" dirty="0">
                <a:latin typeface="Consolas" panose="020B0609020204030204" pitchFamily="49" charset="0"/>
                <a:cs typeface="Consolas" panose="020B0609020204030204" pitchFamily="49" charset="0"/>
              </a:rPr>
              <a:t> &lt;script&gt;alert('...</a:t>
            </a:r>
            <a:r>
              <a:rPr lang="en-US" sz="1800" b="1" dirty="0">
                <a:latin typeface="Consolas" panose="020B0609020204030204" pitchFamily="49" charset="0"/>
                <a:cs typeface="Consolas" panose="020B0609020204030204" pitchFamily="49" charset="0"/>
              </a:rPr>
              <a:t>ESCAPE UNTRUSTED DATA BEFORE PUTTING HERE</a:t>
            </a:r>
            <a:r>
              <a:rPr lang="en-US" sz="1800" dirty="0">
                <a:latin typeface="Consolas" panose="020B0609020204030204" pitchFamily="49" charset="0"/>
                <a:cs typeface="Consolas" panose="020B0609020204030204" pitchFamily="49" charset="0"/>
              </a:rPr>
              <a:t>...')&lt;/script&gt;     </a:t>
            </a:r>
            <a:r>
              <a:rPr lang="en-US" sz="1800" dirty="0">
                <a:cs typeface="Consolas" panose="020B0609020204030204" pitchFamily="49" charset="0"/>
              </a:rPr>
              <a:t>inside a quoted string</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&lt;script&gt;x='...</a:t>
            </a:r>
            <a:r>
              <a:rPr lang="en-US" sz="1800" b="1" dirty="0">
                <a:latin typeface="Consolas" panose="020B0609020204030204" pitchFamily="49" charset="0"/>
                <a:cs typeface="Consolas" panose="020B0609020204030204" pitchFamily="49" charset="0"/>
              </a:rPr>
              <a:t>ESCAPE UNTRUSTED DATA BEFORE PUTTING HERE</a:t>
            </a:r>
            <a:r>
              <a:rPr lang="en-US" sz="1800" dirty="0">
                <a:latin typeface="Consolas" panose="020B0609020204030204" pitchFamily="49" charset="0"/>
                <a:cs typeface="Consolas" panose="020B0609020204030204" pitchFamily="49" charset="0"/>
              </a:rPr>
              <a:t>...'&lt;/</a:t>
            </a:r>
            <a:r>
              <a:rPr lang="en-US" sz="1800" dirty="0" smtClean="0">
                <a:latin typeface="Consolas" panose="020B0609020204030204" pitchFamily="49" charset="0"/>
                <a:cs typeface="Consolas" panose="020B0609020204030204" pitchFamily="49" charset="0"/>
              </a:rPr>
              <a:t>script&gt;</a:t>
            </a:r>
          </a:p>
          <a:p>
            <a:pPr marL="0" indent="0">
              <a:spcBef>
                <a:spcPts val="200"/>
              </a:spcBef>
              <a:buNone/>
            </a:pPr>
            <a:r>
              <a:rPr lang="en-US" sz="1800" dirty="0" smtClean="0">
                <a:cs typeface="Consolas" panose="020B0609020204030204" pitchFamily="49" charset="0"/>
              </a:rPr>
              <a:t>one </a:t>
            </a:r>
            <a:r>
              <a:rPr lang="en-US" sz="1800" dirty="0">
                <a:cs typeface="Consolas" panose="020B0609020204030204" pitchFamily="49" charset="0"/>
              </a:rPr>
              <a:t>side of a quoted expression</a:t>
            </a:r>
          </a:p>
          <a:p>
            <a:pPr marL="0" indent="0">
              <a:spcBef>
                <a:spcPts val="200"/>
              </a:spcBef>
              <a:buNone/>
            </a:pPr>
            <a:r>
              <a:rPr lang="en-US" sz="1800" dirty="0">
                <a:latin typeface="Consolas" panose="020B0609020204030204" pitchFamily="49" charset="0"/>
                <a:cs typeface="Consolas" panose="020B0609020204030204" pitchFamily="49" charset="0"/>
              </a:rPr>
              <a:t> </a:t>
            </a:r>
          </a:p>
          <a:p>
            <a:pPr marL="0" indent="0">
              <a:spcBef>
                <a:spcPts val="200"/>
              </a:spcBef>
              <a:buNone/>
            </a:pPr>
            <a:r>
              <a:rPr lang="en-US" sz="1800" dirty="0">
                <a:latin typeface="Consolas" panose="020B0609020204030204" pitchFamily="49" charset="0"/>
                <a:cs typeface="Consolas" panose="020B0609020204030204" pitchFamily="49" charset="0"/>
              </a:rPr>
              <a:t> &lt;div </a:t>
            </a:r>
            <a:r>
              <a:rPr lang="en-US" sz="1800" dirty="0" err="1">
                <a:latin typeface="Consolas" panose="020B0609020204030204" pitchFamily="49" charset="0"/>
                <a:cs typeface="Consolas" panose="020B0609020204030204" pitchFamily="49" charset="0"/>
              </a:rPr>
              <a:t>onmouseover</a:t>
            </a:r>
            <a:r>
              <a:rPr lang="en-US" sz="1800" dirty="0">
                <a:latin typeface="Consolas" panose="020B0609020204030204" pitchFamily="49" charset="0"/>
                <a:cs typeface="Consolas" panose="020B0609020204030204" pitchFamily="49" charset="0"/>
              </a:rPr>
              <a:t>="x='...</a:t>
            </a:r>
            <a:r>
              <a:rPr lang="en-US" sz="1800" b="1" dirty="0">
                <a:latin typeface="Consolas" panose="020B0609020204030204" pitchFamily="49" charset="0"/>
                <a:cs typeface="Consolas" panose="020B0609020204030204" pitchFamily="49" charset="0"/>
              </a:rPr>
              <a:t>ESCAPE UNTRUSTED DATA BEFORE PUTTING HERE</a:t>
            </a:r>
            <a:r>
              <a:rPr lang="en-US" sz="1800" dirty="0">
                <a:latin typeface="Consolas" panose="020B0609020204030204" pitchFamily="49" charset="0"/>
                <a:cs typeface="Consolas" panose="020B0609020204030204" pitchFamily="49" charset="0"/>
              </a:rPr>
              <a:t>...'"&lt;/div&gt;  </a:t>
            </a:r>
            <a:r>
              <a:rPr lang="en-US" sz="1800" dirty="0">
                <a:cs typeface="Consolas" panose="020B0609020204030204" pitchFamily="49" charset="0"/>
              </a:rPr>
              <a:t>inside quoted event handler</a:t>
            </a:r>
          </a:p>
        </p:txBody>
      </p:sp>
    </p:spTree>
    <p:extLst>
      <p:ext uri="{BB962C8B-B14F-4D97-AF65-F5344CB8AC3E}">
        <p14:creationId xmlns:p14="http://schemas.microsoft.com/office/powerpoint/2010/main" val="18890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rPr>
              <a:t>XSS</a:t>
            </a:r>
            <a:r>
              <a:rPr lang="en-US" sz="5400" b="1" dirty="0" smtClean="0"/>
              <a:t> Defense #5</a:t>
            </a:r>
            <a:endParaRPr lang="en-US" sz="5400" b="1" dirty="0"/>
          </a:p>
        </p:txBody>
      </p:sp>
      <p:sp>
        <p:nvSpPr>
          <p:cNvPr id="3" name="Content Placeholder 2"/>
          <p:cNvSpPr>
            <a:spLocks noGrp="1"/>
          </p:cNvSpPr>
          <p:nvPr>
            <p:ph idx="1"/>
          </p:nvPr>
        </p:nvSpPr>
        <p:spPr/>
        <p:txBody>
          <a:bodyPr>
            <a:normAutofit/>
          </a:bodyPr>
          <a:lstStyle/>
          <a:p>
            <a:pPr marL="0" indent="0">
              <a:buNone/>
            </a:pPr>
            <a:r>
              <a:rPr lang="en-US" sz="2600" b="1" u="sng" dirty="0"/>
              <a:t>CSS</a:t>
            </a:r>
            <a:r>
              <a:rPr lang="en-US" sz="2600" u="sng" dirty="0"/>
              <a:t> Escape And </a:t>
            </a:r>
            <a:r>
              <a:rPr lang="en-US" sz="2600" b="1" u="sng" dirty="0"/>
              <a:t>Strictly Validate </a:t>
            </a:r>
            <a:r>
              <a:rPr lang="en-US" sz="2600" u="sng" dirty="0"/>
              <a:t>Before Inserting Untrusted Data into HTML Style Property </a:t>
            </a:r>
            <a:r>
              <a:rPr lang="en-US" sz="2600" u="sng" dirty="0" smtClean="0"/>
              <a:t>Values</a:t>
            </a:r>
          </a:p>
          <a:p>
            <a:pPr marL="0" indent="0">
              <a:buNone/>
            </a:pPr>
            <a:endParaRPr lang="en-US" sz="2600" dirty="0" smtClean="0"/>
          </a:p>
          <a:p>
            <a:pPr marL="0" indent="0">
              <a:spcBef>
                <a:spcPts val="200"/>
              </a:spcBef>
              <a:buNone/>
            </a:pPr>
            <a:r>
              <a:rPr lang="en-US" sz="1400" dirty="0">
                <a:latin typeface="Consolas" panose="020B0609020204030204" pitchFamily="49" charset="0"/>
                <a:cs typeface="Consolas" panose="020B0609020204030204" pitchFamily="49" charset="0"/>
              </a:rPr>
              <a:t> &lt;style&gt;selector { property : ...</a:t>
            </a:r>
            <a:r>
              <a:rPr lang="en-US" sz="1400" b="1" dirty="0">
                <a:latin typeface="Consolas" panose="020B0609020204030204" pitchFamily="49" charset="0"/>
                <a:cs typeface="Consolas" panose="020B0609020204030204" pitchFamily="49" charset="0"/>
              </a:rPr>
              <a:t>ESCAPE UNTRUSTED DATA </a:t>
            </a:r>
            <a:r>
              <a:rPr lang="en-US" sz="1400" b="1" dirty="0" smtClean="0">
                <a:latin typeface="Consolas" panose="020B0609020204030204" pitchFamily="49" charset="0"/>
                <a:cs typeface="Consolas" panose="020B0609020204030204" pitchFamily="49" charset="0"/>
              </a:rPr>
              <a:t>BEFORE PUTTING HERE</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&lt;/style&gt; </a:t>
            </a:r>
            <a:r>
              <a:rPr lang="en-US" sz="1400" dirty="0" smtClean="0">
                <a:latin typeface="Consolas" panose="020B0609020204030204" pitchFamily="49" charset="0"/>
                <a:cs typeface="Consolas" panose="020B0609020204030204" pitchFamily="49" charset="0"/>
              </a:rPr>
              <a:t>  </a:t>
            </a:r>
            <a:r>
              <a:rPr lang="en-US" sz="1400" dirty="0" smtClean="0">
                <a:cs typeface="Consolas" panose="020B0609020204030204" pitchFamily="49" charset="0"/>
              </a:rPr>
              <a:t>property </a:t>
            </a:r>
            <a:r>
              <a:rPr lang="en-US" sz="1400" dirty="0">
                <a:cs typeface="Consolas" panose="020B0609020204030204" pitchFamily="49" charset="0"/>
              </a:rPr>
              <a:t>value</a:t>
            </a:r>
          </a:p>
          <a:p>
            <a:pPr marL="0" indent="0">
              <a:spcBef>
                <a:spcPts val="200"/>
              </a:spcBef>
              <a:buNone/>
            </a:pPr>
            <a:endParaRPr lang="en-US" sz="1400" dirty="0">
              <a:latin typeface="Consolas" panose="020B0609020204030204" pitchFamily="49" charset="0"/>
              <a:cs typeface="Consolas" panose="020B0609020204030204" pitchFamily="49" charset="0"/>
            </a:endParaRPr>
          </a:p>
          <a:p>
            <a:pPr marL="0" indent="0">
              <a:spcBef>
                <a:spcPts val="200"/>
              </a:spcBef>
              <a:buNone/>
            </a:pPr>
            <a:r>
              <a:rPr lang="en-US" sz="1400" dirty="0">
                <a:latin typeface="Consolas" panose="020B0609020204030204" pitchFamily="49" charset="0"/>
                <a:cs typeface="Consolas" panose="020B0609020204030204" pitchFamily="49" charset="0"/>
              </a:rPr>
              <a:t> &lt;style&gt;selector { property : </a:t>
            </a:r>
            <a:r>
              <a:rPr lang="en-US" sz="1400" dirty="0" smtClean="0">
                <a:latin typeface="Consolas" panose="020B0609020204030204" pitchFamily="49" charset="0"/>
                <a:cs typeface="Consolas" panose="020B0609020204030204" pitchFamily="49" charset="0"/>
              </a:rPr>
              <a:t>"...</a:t>
            </a:r>
            <a:r>
              <a:rPr lang="en-US" sz="1400" b="1" dirty="0" smtClean="0">
                <a:latin typeface="Consolas" panose="020B0609020204030204" pitchFamily="49" charset="0"/>
                <a:cs typeface="Consolas" panose="020B0609020204030204" pitchFamily="49" charset="0"/>
              </a:rPr>
              <a:t>ESCAPE UNTRUSTED DATA </a:t>
            </a:r>
            <a:r>
              <a:rPr lang="en-US" sz="1400" b="1" dirty="0">
                <a:latin typeface="Consolas" panose="020B0609020204030204" pitchFamily="49" charset="0"/>
                <a:cs typeface="Consolas" panose="020B0609020204030204" pitchFamily="49" charset="0"/>
              </a:rPr>
              <a:t>BEFORE PUTTING HERE</a:t>
            </a:r>
            <a:r>
              <a:rPr lang="en-US" sz="1400" dirty="0">
                <a:latin typeface="Consolas" panose="020B0609020204030204" pitchFamily="49" charset="0"/>
                <a:cs typeface="Consolas" panose="020B0609020204030204" pitchFamily="49" charset="0"/>
              </a:rPr>
              <a:t>..."; } &lt;/</a:t>
            </a:r>
            <a:r>
              <a:rPr lang="en-US" sz="1400" dirty="0" smtClean="0">
                <a:latin typeface="Consolas" panose="020B0609020204030204" pitchFamily="49" charset="0"/>
                <a:cs typeface="Consolas" panose="020B0609020204030204" pitchFamily="49" charset="0"/>
              </a:rPr>
              <a:t>style&gt; </a:t>
            </a:r>
            <a:r>
              <a:rPr lang="en-US" sz="1400" dirty="0" smtClean="0">
                <a:cs typeface="Consolas" panose="020B0609020204030204" pitchFamily="49" charset="0"/>
              </a:rPr>
              <a:t>property </a:t>
            </a:r>
            <a:r>
              <a:rPr lang="en-US" sz="1400" dirty="0">
                <a:cs typeface="Consolas" panose="020B0609020204030204" pitchFamily="49" charset="0"/>
              </a:rPr>
              <a:t>value</a:t>
            </a:r>
          </a:p>
          <a:p>
            <a:pPr marL="0" indent="0">
              <a:spcBef>
                <a:spcPts val="200"/>
              </a:spcBef>
              <a:buNone/>
            </a:pPr>
            <a:endParaRPr lang="en-US" sz="1400" dirty="0">
              <a:latin typeface="Consolas" panose="020B0609020204030204" pitchFamily="49" charset="0"/>
              <a:cs typeface="Consolas" panose="020B0609020204030204" pitchFamily="49" charset="0"/>
            </a:endParaRPr>
          </a:p>
          <a:p>
            <a:pPr marL="0" indent="0">
              <a:spcBef>
                <a:spcPts val="200"/>
              </a:spcBef>
              <a:buNone/>
            </a:pP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span style="</a:t>
            </a:r>
            <a:r>
              <a:rPr lang="en-US" sz="1400" dirty="0" smtClean="0">
                <a:latin typeface="Consolas" panose="020B0609020204030204" pitchFamily="49" charset="0"/>
                <a:cs typeface="Consolas" panose="020B0609020204030204" pitchFamily="49" charset="0"/>
              </a:rPr>
              <a:t>property </a:t>
            </a:r>
            <a:r>
              <a:rPr lang="en-US" sz="1400"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ESCAPE UNTRUSTED DATA BEFORE PUTTING HERE</a:t>
            </a:r>
            <a:r>
              <a:rPr lang="en-US" sz="1400" dirty="0">
                <a:latin typeface="Consolas" panose="020B0609020204030204" pitchFamily="49" charset="0"/>
                <a:cs typeface="Consolas" panose="020B0609020204030204" pitchFamily="49" charset="0"/>
              </a:rPr>
              <a:t>..."&gt;text&lt;/span&gt;       </a:t>
            </a:r>
            <a:r>
              <a:rPr lang="en-US" sz="1400" dirty="0">
                <a:cs typeface="Consolas" panose="020B0609020204030204" pitchFamily="49" charset="0"/>
              </a:rPr>
              <a:t>property </a:t>
            </a:r>
            <a:r>
              <a:rPr lang="en-US" sz="1400" dirty="0" smtClean="0">
                <a:cs typeface="Consolas" panose="020B0609020204030204" pitchFamily="49" charset="0"/>
              </a:rPr>
              <a:t>value</a:t>
            </a:r>
          </a:p>
          <a:p>
            <a:pPr marL="0" indent="0">
              <a:spcBef>
                <a:spcPts val="200"/>
              </a:spcBef>
              <a:buNone/>
            </a:pPr>
            <a:endParaRPr lang="en-US" sz="1400" dirty="0">
              <a:cs typeface="Consolas" panose="020B0609020204030204" pitchFamily="49" charset="0"/>
            </a:endParaRPr>
          </a:p>
          <a:p>
            <a:pPr marL="0" indent="0">
              <a:spcBef>
                <a:spcPts val="200"/>
              </a:spcBef>
              <a:buNone/>
            </a:pPr>
            <a:r>
              <a:rPr lang="en-US" sz="1800" u="sng" dirty="0" smtClean="0">
                <a:cs typeface="Consolas" panose="020B0609020204030204" pitchFamily="49" charset="0"/>
              </a:rPr>
              <a:t>Note</a:t>
            </a:r>
            <a:r>
              <a:rPr lang="en-US" sz="1800" dirty="0" smtClean="0">
                <a:cs typeface="Consolas" panose="020B0609020204030204" pitchFamily="49" charset="0"/>
              </a:rPr>
              <a:t>: Some </a:t>
            </a:r>
            <a:r>
              <a:rPr lang="en-US" sz="1800" dirty="0">
                <a:cs typeface="Consolas" panose="020B0609020204030204" pitchFamily="49" charset="0"/>
              </a:rPr>
              <a:t>CSS contexts </a:t>
            </a:r>
            <a:r>
              <a:rPr lang="en-US" sz="1800" dirty="0" smtClean="0">
                <a:cs typeface="Consolas" panose="020B0609020204030204" pitchFamily="49" charset="0"/>
              </a:rPr>
              <a:t>can </a:t>
            </a:r>
            <a:r>
              <a:rPr lang="en-US" sz="1800" dirty="0">
                <a:cs typeface="Consolas" panose="020B0609020204030204" pitchFamily="49" charset="0"/>
              </a:rPr>
              <a:t>never safely use untrusted data as input - </a:t>
            </a:r>
            <a:r>
              <a:rPr lang="en-US" sz="1800" b="1" dirty="0">
                <a:cs typeface="Consolas" panose="020B0609020204030204" pitchFamily="49" charset="0"/>
              </a:rPr>
              <a:t>EVEN IF PROPERLY CSS </a:t>
            </a:r>
            <a:r>
              <a:rPr lang="en-US" sz="1800" b="1" dirty="0" smtClean="0">
                <a:cs typeface="Consolas" panose="020B0609020204030204" pitchFamily="49" charset="0"/>
              </a:rPr>
              <a:t>ESCAPED!</a:t>
            </a:r>
          </a:p>
          <a:p>
            <a:pPr marL="0" indent="0">
              <a:spcBef>
                <a:spcPts val="200"/>
              </a:spcBef>
              <a:buNone/>
            </a:pPr>
            <a:r>
              <a:rPr lang="en-US" sz="1800" dirty="0" smtClean="0">
                <a:cs typeface="Consolas" panose="020B0609020204030204" pitchFamily="49" charset="0"/>
              </a:rPr>
              <a:t>Ensure </a:t>
            </a:r>
            <a:r>
              <a:rPr lang="en-US" sz="1800" dirty="0">
                <a:cs typeface="Consolas" panose="020B0609020204030204" pitchFamily="49" charset="0"/>
              </a:rPr>
              <a:t>that URLs only start with "http" not "</a:t>
            </a:r>
            <a:r>
              <a:rPr lang="en-US" sz="1800" dirty="0" err="1">
                <a:cs typeface="Consolas" panose="020B0609020204030204" pitchFamily="49" charset="0"/>
              </a:rPr>
              <a:t>javascript</a:t>
            </a:r>
            <a:r>
              <a:rPr lang="en-US" sz="1800" dirty="0">
                <a:cs typeface="Consolas" panose="020B0609020204030204" pitchFamily="49" charset="0"/>
              </a:rPr>
              <a:t>" and that properties never start with "expression</a:t>
            </a:r>
            <a:r>
              <a:rPr lang="en-US" sz="1800" dirty="0" smtClean="0">
                <a:cs typeface="Consolas" panose="020B0609020204030204" pitchFamily="49" charset="0"/>
              </a:rPr>
              <a:t>".</a:t>
            </a:r>
            <a:endParaRPr lang="en-US" sz="1800" dirty="0">
              <a:cs typeface="Consolas" panose="020B0609020204030204" pitchFamily="49" charset="0"/>
            </a:endParaRPr>
          </a:p>
          <a:p>
            <a:pPr marL="0" indent="0">
              <a:spcBef>
                <a:spcPts val="200"/>
              </a:spcBef>
              <a:buNone/>
            </a:pPr>
            <a:r>
              <a:rPr lang="en-US" sz="1800" dirty="0">
                <a:cs typeface="Consolas" panose="020B0609020204030204" pitchFamily="49" charset="0"/>
              </a:rPr>
              <a:t>For example: </a:t>
            </a:r>
            <a:endParaRPr lang="en-US" sz="1800" dirty="0" smtClean="0">
              <a:cs typeface="Consolas" panose="020B0609020204030204" pitchFamily="49" charset="0"/>
            </a:endParaRPr>
          </a:p>
          <a:p>
            <a:pPr marL="0" indent="0">
              <a:spcBef>
                <a:spcPts val="200"/>
              </a:spcBef>
              <a:buNone/>
            </a:pPr>
            <a:endParaRPr lang="en-US" sz="1400" dirty="0" smtClean="0">
              <a:cs typeface="Consolas" panose="020B0609020204030204" pitchFamily="49" charset="0"/>
            </a:endParaRPr>
          </a:p>
          <a:p>
            <a:pPr marL="0" indent="0">
              <a:spcBef>
                <a:spcPts val="200"/>
              </a:spcBef>
              <a:buNone/>
            </a:pPr>
            <a:r>
              <a:rPr lang="en-US" sz="1400" dirty="0">
                <a:cs typeface="Consolas" panose="020B0609020204030204" pitchFamily="49" charset="0"/>
              </a:rPr>
              <a:t> </a:t>
            </a:r>
            <a:r>
              <a:rPr lang="en-US" sz="1400" dirty="0">
                <a:latin typeface="Consolas" panose="020B0609020204030204" pitchFamily="49" charset="0"/>
                <a:cs typeface="Consolas" panose="020B0609020204030204" pitchFamily="49" charset="0"/>
              </a:rPr>
              <a:t>{ background-</a:t>
            </a:r>
            <a:r>
              <a:rPr lang="en-US" sz="1400" dirty="0" err="1">
                <a:latin typeface="Consolas" panose="020B0609020204030204" pitchFamily="49" charset="0"/>
                <a:cs typeface="Consolas" panose="020B0609020204030204" pitchFamily="49" charset="0"/>
              </a:rPr>
              <a:t>url</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javascript:alert</a:t>
            </a:r>
            <a:r>
              <a:rPr lang="en-US" sz="1400" dirty="0">
                <a:latin typeface="Consolas" panose="020B0609020204030204" pitchFamily="49" charset="0"/>
                <a:cs typeface="Consolas" panose="020B0609020204030204" pitchFamily="49" charset="0"/>
              </a:rPr>
              <a:t>(1)"; }  </a:t>
            </a:r>
            <a:r>
              <a:rPr lang="en-US" sz="1400" dirty="0" smtClean="0">
                <a:latin typeface="Consolas" panose="020B0609020204030204" pitchFamily="49" charset="0"/>
                <a:cs typeface="Consolas" panose="020B0609020204030204" pitchFamily="49" charset="0"/>
              </a:rPr>
              <a:t>  </a:t>
            </a:r>
            <a:r>
              <a:rPr lang="en-US" sz="1400" dirty="0" smtClean="0">
                <a:cs typeface="Consolas" panose="020B0609020204030204" pitchFamily="49" charset="0"/>
              </a:rPr>
              <a:t>// </a:t>
            </a:r>
            <a:r>
              <a:rPr lang="en-US" sz="1400" dirty="0">
                <a:cs typeface="Consolas" panose="020B0609020204030204" pitchFamily="49" charset="0"/>
              </a:rPr>
              <a:t>and all other URLs</a:t>
            </a:r>
          </a:p>
          <a:p>
            <a:pPr marL="0" indent="0">
              <a:spcBef>
                <a:spcPts val="200"/>
              </a:spcBef>
              <a:buNone/>
            </a:pPr>
            <a:r>
              <a:rPr lang="en-US" sz="1400" dirty="0">
                <a:cs typeface="Consolas" panose="020B0609020204030204" pitchFamily="49" charset="0"/>
              </a:rPr>
              <a:t> </a:t>
            </a:r>
            <a:r>
              <a:rPr lang="en-US" sz="1400" dirty="0">
                <a:latin typeface="Consolas" panose="020B0609020204030204" pitchFamily="49" charset="0"/>
                <a:cs typeface="Consolas" panose="020B0609020204030204" pitchFamily="49" charset="0"/>
              </a:rPr>
              <a:t>{ text-size: "expression(alert('XSS'))"; }  </a:t>
            </a:r>
            <a:r>
              <a:rPr lang="en-US" sz="1400" dirty="0" smtClean="0">
                <a:latin typeface="Consolas" panose="020B0609020204030204" pitchFamily="49" charset="0"/>
                <a:cs typeface="Consolas" panose="020B0609020204030204" pitchFamily="49" charset="0"/>
              </a:rPr>
              <a:t>   </a:t>
            </a:r>
            <a:r>
              <a:rPr lang="en-US" sz="1400" dirty="0">
                <a:cs typeface="Consolas" panose="020B0609020204030204" pitchFamily="49" charset="0"/>
              </a:rPr>
              <a:t>// only in IE</a:t>
            </a:r>
          </a:p>
        </p:txBody>
      </p:sp>
    </p:spTree>
    <p:extLst>
      <p:ext uri="{BB962C8B-B14F-4D97-AF65-F5344CB8AC3E}">
        <p14:creationId xmlns:p14="http://schemas.microsoft.com/office/powerpoint/2010/main" val="27463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rPr>
              <a:t>XSS</a:t>
            </a:r>
            <a:r>
              <a:rPr lang="en-US" sz="5400" b="1" dirty="0" smtClean="0"/>
              <a:t> Defense #6</a:t>
            </a:r>
            <a:endParaRPr lang="en-US" sz="5400" b="1" dirty="0"/>
          </a:p>
        </p:txBody>
      </p:sp>
      <p:sp>
        <p:nvSpPr>
          <p:cNvPr id="3" name="Content Placeholder 2"/>
          <p:cNvSpPr>
            <a:spLocks noGrp="1"/>
          </p:cNvSpPr>
          <p:nvPr>
            <p:ph idx="1"/>
          </p:nvPr>
        </p:nvSpPr>
        <p:spPr/>
        <p:txBody>
          <a:bodyPr>
            <a:normAutofit/>
          </a:bodyPr>
          <a:lstStyle/>
          <a:p>
            <a:pPr marL="0" indent="0">
              <a:buNone/>
            </a:pPr>
            <a:r>
              <a:rPr lang="en-US" sz="2600" b="1" u="sng" dirty="0"/>
              <a:t>URL</a:t>
            </a:r>
            <a:r>
              <a:rPr lang="en-US" sz="2600" u="sng" dirty="0"/>
              <a:t> Escape Before Inserting Untrusted Data into HTML URL Parameter </a:t>
            </a:r>
            <a:r>
              <a:rPr lang="en-US" sz="2600" u="sng" dirty="0" smtClean="0"/>
              <a:t>Values</a:t>
            </a:r>
          </a:p>
          <a:p>
            <a:pPr marL="0" indent="0">
              <a:buNone/>
            </a:pPr>
            <a:endParaRPr lang="en-US" sz="2600" dirty="0"/>
          </a:p>
          <a:p>
            <a:pPr marL="0" indent="0">
              <a:spcBef>
                <a:spcPts val="200"/>
              </a:spcBef>
              <a:buNone/>
            </a:pPr>
            <a:r>
              <a:rPr lang="en-US" sz="1800" dirty="0">
                <a:latin typeface="Consolas" panose="020B0609020204030204" pitchFamily="49" charset="0"/>
                <a:cs typeface="Consolas" panose="020B0609020204030204" pitchFamily="49" charset="0"/>
              </a:rPr>
              <a:t> &lt;a </a:t>
            </a:r>
            <a:r>
              <a:rPr lang="en-US" sz="1800" dirty="0" err="1">
                <a:latin typeface="Consolas" panose="020B0609020204030204" pitchFamily="49" charset="0"/>
                <a:cs typeface="Consolas" panose="020B0609020204030204" pitchFamily="49" charset="0"/>
              </a:rPr>
              <a:t>href</a:t>
            </a:r>
            <a:r>
              <a:rPr lang="en-US" sz="1800" dirty="0">
                <a:latin typeface="Consolas" panose="020B0609020204030204" pitchFamily="49" charset="0"/>
                <a:cs typeface="Consolas" panose="020B0609020204030204" pitchFamily="49" charset="0"/>
              </a:rPr>
              <a:t>="http://www.somesite.com?test</a:t>
            </a:r>
            <a:r>
              <a:rPr lang="en-US" sz="1800" dirty="0" smtClean="0">
                <a:latin typeface="Consolas" panose="020B0609020204030204" pitchFamily="49" charset="0"/>
                <a:cs typeface="Consolas" panose="020B0609020204030204" pitchFamily="49" charset="0"/>
              </a:rPr>
              <a:t>=</a:t>
            </a:r>
          </a:p>
          <a:p>
            <a:pPr marL="0" indent="0">
              <a:spcBef>
                <a:spcPts val="20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ESCAPE UNTRUSTED DATA BEFORE </a:t>
            </a:r>
            <a:r>
              <a:rPr lang="en-US" sz="1800" b="1" dirty="0" smtClean="0">
                <a:latin typeface="Consolas" panose="020B0609020204030204" pitchFamily="49" charset="0"/>
                <a:cs typeface="Consolas" panose="020B0609020204030204" pitchFamily="49" charset="0"/>
              </a:rPr>
              <a:t>PUTTING HERE</a:t>
            </a:r>
            <a:r>
              <a:rPr lang="en-US" sz="1800" dirty="0">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link</a:t>
            </a:r>
          </a:p>
          <a:p>
            <a:pPr marL="0" indent="0">
              <a:spcBef>
                <a:spcPts val="20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&lt;/</a:t>
            </a:r>
            <a:r>
              <a:rPr lang="en-US" sz="1800" dirty="0">
                <a:latin typeface="Consolas" panose="020B0609020204030204" pitchFamily="49" charset="0"/>
                <a:cs typeface="Consolas" panose="020B0609020204030204" pitchFamily="49" charset="0"/>
              </a:rPr>
              <a:t>a &gt; </a:t>
            </a:r>
            <a:endParaRPr lang="en-US" sz="1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5117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rPr>
              <a:t>XSS</a:t>
            </a:r>
            <a:r>
              <a:rPr lang="en-US" sz="5400" b="1" dirty="0" smtClean="0"/>
              <a:t> Defense #7</a:t>
            </a:r>
            <a:endParaRPr lang="en-US" sz="5400" b="1" dirty="0"/>
          </a:p>
        </p:txBody>
      </p:sp>
      <p:sp>
        <p:nvSpPr>
          <p:cNvPr id="3" name="Content Placeholder 2"/>
          <p:cNvSpPr>
            <a:spLocks noGrp="1"/>
          </p:cNvSpPr>
          <p:nvPr>
            <p:ph idx="1"/>
          </p:nvPr>
        </p:nvSpPr>
        <p:spPr/>
        <p:txBody>
          <a:bodyPr>
            <a:normAutofit/>
          </a:bodyPr>
          <a:lstStyle/>
          <a:p>
            <a:pPr marL="0" indent="0">
              <a:buNone/>
            </a:pPr>
            <a:r>
              <a:rPr lang="en-US" sz="2600" b="1" u="sng" dirty="0"/>
              <a:t>Sanitize</a:t>
            </a:r>
            <a:r>
              <a:rPr lang="en-US" sz="2600" u="sng" dirty="0"/>
              <a:t> HTML </a:t>
            </a:r>
            <a:r>
              <a:rPr lang="en-US" sz="2600" u="sng" dirty="0" smtClean="0"/>
              <a:t>Markup </a:t>
            </a:r>
            <a:r>
              <a:rPr lang="en-US" sz="2600" u="sng" dirty="0"/>
              <a:t>with a Library Designed for the </a:t>
            </a:r>
            <a:r>
              <a:rPr lang="en-US" sz="2600" u="sng" dirty="0" smtClean="0"/>
              <a:t>Job</a:t>
            </a:r>
          </a:p>
          <a:p>
            <a:pPr marL="0" indent="0">
              <a:buNone/>
            </a:pPr>
            <a:endParaRPr lang="en-US" sz="2600" dirty="0">
              <a:latin typeface="Consolas" panose="020B0609020204030204" pitchFamily="49" charset="0"/>
              <a:cs typeface="Consolas" panose="020B0609020204030204" pitchFamily="49" charset="0"/>
            </a:endParaRPr>
          </a:p>
          <a:p>
            <a:pPr marL="0" indent="0">
              <a:buNone/>
            </a:pPr>
            <a:r>
              <a:rPr lang="en-US" sz="1800" dirty="0">
                <a:cs typeface="Consolas" panose="020B0609020204030204" pitchFamily="49" charset="0"/>
              </a:rPr>
              <a:t>If your application handles markup -- untrusted input that is supposed to contain HTML -- it can be very difficult to validate. Encoding is also difficult, since it would break all the tags that are supposed to be in the input. Therefore, you need a library that can parse and clean HTML formatted </a:t>
            </a:r>
            <a:r>
              <a:rPr lang="en-US" sz="1800" dirty="0" smtClean="0">
                <a:cs typeface="Consolas" panose="020B0609020204030204" pitchFamily="49" charset="0"/>
              </a:rPr>
              <a:t>text.</a:t>
            </a:r>
          </a:p>
          <a:p>
            <a:pPr marL="0" indent="0">
              <a:buNone/>
            </a:pPr>
            <a:endParaRPr lang="en-US" sz="1800" dirty="0">
              <a:cs typeface="Consolas" panose="020B0609020204030204" pitchFamily="49" charset="0"/>
            </a:endParaRPr>
          </a:p>
          <a:p>
            <a:pPr marL="0" indent="0">
              <a:spcBef>
                <a:spcPts val="200"/>
              </a:spcBef>
              <a:buNone/>
            </a:pPr>
            <a:r>
              <a:rPr lang="en-US" sz="1800" dirty="0" err="1" smtClean="0">
                <a:latin typeface="Consolas" panose="020B0609020204030204" pitchFamily="49" charset="0"/>
                <a:cs typeface="Consolas" panose="020B0609020204030204" pitchFamily="49" charset="0"/>
              </a:rPr>
              <a:t>var</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sanitizer = new </a:t>
            </a:r>
            <a:r>
              <a:rPr lang="en-US" sz="1800" dirty="0" err="1">
                <a:latin typeface="Consolas" panose="020B0609020204030204" pitchFamily="49" charset="0"/>
                <a:cs typeface="Consolas" panose="020B0609020204030204" pitchFamily="49" charset="0"/>
              </a:rPr>
              <a:t>HtmlSanitizer</a:t>
            </a:r>
            <a:r>
              <a:rPr lang="en-US" sz="1800" dirty="0">
                <a:latin typeface="Consolas" panose="020B0609020204030204" pitchFamily="49" charset="0"/>
                <a:cs typeface="Consolas" panose="020B0609020204030204" pitchFamily="49" charset="0"/>
              </a:rPr>
              <a:t>();</a:t>
            </a:r>
          </a:p>
          <a:p>
            <a:pPr marL="0" indent="0">
              <a:spcBef>
                <a:spcPts val="200"/>
              </a:spcBef>
              <a:buNone/>
            </a:pPr>
            <a:r>
              <a:rPr lang="en-US" sz="1800" dirty="0" err="1" smtClean="0">
                <a:latin typeface="Consolas" panose="020B0609020204030204" pitchFamily="49" charset="0"/>
                <a:cs typeface="Consolas" panose="020B0609020204030204" pitchFamily="49" charset="0"/>
              </a:rPr>
              <a:t>sanitizer.AllowedAttributes.Add</a:t>
            </a:r>
            <a:r>
              <a:rPr lang="en-US" sz="1800" dirty="0">
                <a:latin typeface="Consolas" panose="020B0609020204030204" pitchFamily="49" charset="0"/>
                <a:cs typeface="Consolas" panose="020B0609020204030204" pitchFamily="49" charset="0"/>
              </a:rPr>
              <a:t>("class");</a:t>
            </a:r>
          </a:p>
          <a:p>
            <a:pPr marL="0" indent="0">
              <a:spcBef>
                <a:spcPts val="200"/>
              </a:spcBef>
              <a:buNone/>
            </a:pPr>
            <a:r>
              <a:rPr lang="en-US" sz="1800" dirty="0" err="1" smtClean="0">
                <a:latin typeface="Consolas" panose="020B0609020204030204" pitchFamily="49" charset="0"/>
                <a:cs typeface="Consolas" panose="020B0609020204030204" pitchFamily="49" charset="0"/>
              </a:rPr>
              <a:t>var</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sanitized = </a:t>
            </a:r>
            <a:r>
              <a:rPr lang="en-US" sz="1800" dirty="0" err="1">
                <a:latin typeface="Consolas" panose="020B0609020204030204" pitchFamily="49" charset="0"/>
                <a:cs typeface="Consolas" panose="020B0609020204030204" pitchFamily="49" charset="0"/>
              </a:rPr>
              <a:t>sanitizer.Sanitize</a:t>
            </a:r>
            <a:r>
              <a:rPr lang="en-US" sz="1800" dirty="0">
                <a:latin typeface="Consolas" panose="020B0609020204030204" pitchFamily="49" charset="0"/>
                <a:cs typeface="Consolas" panose="020B0609020204030204" pitchFamily="49" charset="0"/>
              </a:rPr>
              <a:t>(html);</a:t>
            </a:r>
          </a:p>
        </p:txBody>
      </p:sp>
    </p:spTree>
    <p:extLst>
      <p:ext uri="{BB962C8B-B14F-4D97-AF65-F5344CB8AC3E}">
        <p14:creationId xmlns:p14="http://schemas.microsoft.com/office/powerpoint/2010/main" val="244744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mn-lt"/>
                <a:cs typeface="Arial" panose="020B0604020202020204" pitchFamily="34" charset="0"/>
              </a:rPr>
              <a:t>OWASP TOP </a:t>
            </a:r>
            <a:r>
              <a:rPr lang="en-US" sz="4800" b="1" dirty="0" smtClean="0">
                <a:latin typeface="+mn-lt"/>
                <a:cs typeface="Arial" panose="020B0604020202020204" pitchFamily="34" charset="0"/>
              </a:rPr>
              <a:t>10</a:t>
            </a:r>
            <a:r>
              <a:rPr lang="en-US" sz="4800" b="1" dirty="0">
                <a:latin typeface="+mn-lt"/>
                <a:cs typeface="Arial" panose="020B0604020202020204" pitchFamily="34" charset="0"/>
              </a:rPr>
              <a:t> </a:t>
            </a:r>
            <a:r>
              <a:rPr lang="en-US" sz="4800" b="1" dirty="0" smtClean="0">
                <a:latin typeface="+mn-lt"/>
                <a:cs typeface="Arial" panose="020B0604020202020204" pitchFamily="34" charset="0"/>
              </a:rPr>
              <a:t>Security Risks</a:t>
            </a:r>
            <a:endParaRPr lang="en-US" sz="4800" b="1" dirty="0">
              <a:latin typeface="+mn-lt"/>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spcBef>
                <a:spcPts val="200"/>
              </a:spcBef>
              <a:buNone/>
            </a:pPr>
            <a:r>
              <a:rPr lang="en-US" sz="2000" b="1" dirty="0"/>
              <a:t/>
            </a:r>
            <a:br>
              <a:rPr lang="en-US" sz="2000" b="1" dirty="0"/>
            </a:br>
            <a:r>
              <a:rPr lang="en-US" sz="2400" b="1" dirty="0">
                <a:hlinkClick r:id="rId3"/>
              </a:rPr>
              <a:t>https://www.owasp.org/index.php/OWASP_Top_Ten_Cheat_Sheet </a:t>
            </a:r>
            <a:endParaRPr lang="en-US" sz="2400" b="1" dirty="0" smtClean="0"/>
          </a:p>
          <a:p>
            <a:pPr marL="0" indent="0">
              <a:spcBef>
                <a:spcPts val="200"/>
              </a:spcBef>
              <a:buNone/>
            </a:pPr>
            <a:endParaRPr lang="en-US" sz="1800" dirty="0" smtClean="0"/>
          </a:p>
          <a:p>
            <a:pPr marL="0" indent="0">
              <a:spcBef>
                <a:spcPts val="200"/>
              </a:spcBef>
              <a:buNone/>
            </a:pPr>
            <a:endParaRPr lang="en-US" sz="1800" dirty="0"/>
          </a:p>
          <a:p>
            <a:pPr>
              <a:spcBef>
                <a:spcPts val="200"/>
              </a:spcBef>
              <a:buFont typeface="Wingdings" panose="05000000000000000000" pitchFamily="2" charset="2"/>
              <a:buChar char="§"/>
            </a:pPr>
            <a:r>
              <a:rPr lang="en-US" sz="2400" dirty="0" smtClean="0"/>
              <a:t>The </a:t>
            </a:r>
            <a:r>
              <a:rPr lang="en-US" sz="2400" dirty="0"/>
              <a:t>first 5 are covered </a:t>
            </a:r>
            <a:r>
              <a:rPr lang="en-US" sz="2400" dirty="0" smtClean="0"/>
              <a:t>here.</a:t>
            </a:r>
          </a:p>
          <a:p>
            <a:pPr marL="0" indent="0">
              <a:spcBef>
                <a:spcPts val="200"/>
              </a:spcBef>
              <a:buNone/>
            </a:pPr>
            <a:endParaRPr lang="en-US" dirty="0" smtClean="0"/>
          </a:p>
          <a:p>
            <a:pPr>
              <a:spcBef>
                <a:spcPts val="200"/>
              </a:spcBef>
              <a:buFont typeface="Wingdings" panose="05000000000000000000" pitchFamily="2" charset="2"/>
              <a:buChar char="§"/>
            </a:pPr>
            <a:r>
              <a:rPr lang="en-US" sz="2400" dirty="0"/>
              <a:t>S</a:t>
            </a:r>
            <a:r>
              <a:rPr lang="en-US" sz="2400" dirty="0" smtClean="0"/>
              <a:t>ome </a:t>
            </a:r>
            <a:r>
              <a:rPr lang="en-US" sz="2400" dirty="0"/>
              <a:t>basic principles on how to build secure systems are </a:t>
            </a:r>
            <a:r>
              <a:rPr lang="en-US" sz="2400" dirty="0" smtClean="0"/>
              <a:t>presented at the end.</a:t>
            </a:r>
            <a:endParaRPr lang="en-US" sz="2400" dirty="0"/>
          </a:p>
          <a:p>
            <a:pPr marL="0" indent="0">
              <a:buNone/>
            </a:pPr>
            <a:endParaRPr lang="en-US" dirty="0" smtClean="0"/>
          </a:p>
        </p:txBody>
      </p:sp>
    </p:spTree>
    <p:extLst>
      <p:ext uri="{BB962C8B-B14F-4D97-AF65-F5344CB8AC3E}">
        <p14:creationId xmlns:p14="http://schemas.microsoft.com/office/powerpoint/2010/main" val="356578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32" y="749173"/>
            <a:ext cx="10515600" cy="1325563"/>
          </a:xfrm>
        </p:spPr>
        <p:txBody>
          <a:bodyPr>
            <a:normAutofit fontScale="90000"/>
          </a:bodyPr>
          <a:lstStyle/>
          <a:p>
            <a:pPr algn="ctr"/>
            <a:r>
              <a:rPr lang="en-US" sz="5400" b="1" dirty="0" smtClean="0">
                <a:solidFill>
                  <a:srgbClr val="00B0F0"/>
                </a:solidFill>
                <a:latin typeface="+mn-lt"/>
                <a:cs typeface="Arial" panose="020B0604020202020204" pitchFamily="34" charset="0"/>
              </a:rPr>
              <a:t>4 – Insecure Direct Object References</a:t>
            </a:r>
            <a:endParaRPr lang="en-US" sz="5400" b="1" dirty="0">
              <a:solidFill>
                <a:srgbClr val="00B0F0"/>
              </a:solidFill>
              <a:latin typeface="+mn-lt"/>
              <a:cs typeface="Arial" panose="020B0604020202020204" pitchFamily="34" charset="0"/>
            </a:endParaRPr>
          </a:p>
        </p:txBody>
      </p:sp>
      <p:sp>
        <p:nvSpPr>
          <p:cNvPr id="3" name="Content Placeholder 2"/>
          <p:cNvSpPr>
            <a:spLocks noGrp="1"/>
          </p:cNvSpPr>
          <p:nvPr>
            <p:ph idx="1"/>
          </p:nvPr>
        </p:nvSpPr>
        <p:spPr>
          <a:xfrm>
            <a:off x="1030224" y="3023489"/>
            <a:ext cx="10515600" cy="3834511"/>
          </a:xfrm>
        </p:spPr>
        <p:txBody>
          <a:bodyPr/>
          <a:lstStyle/>
          <a:p>
            <a:pPr>
              <a:buFont typeface="Wingdings" panose="05000000000000000000" pitchFamily="2" charset="2"/>
              <a:buChar char="§"/>
            </a:pPr>
            <a:r>
              <a:rPr lang="en-US" sz="2400" dirty="0" smtClean="0"/>
              <a:t>Attackers </a:t>
            </a:r>
            <a:r>
              <a:rPr lang="en-US" sz="2400" dirty="0"/>
              <a:t>can manipulate references to internal objects provided by a weak application without proper security checks in </a:t>
            </a:r>
            <a:r>
              <a:rPr lang="en-US" sz="2400" dirty="0" smtClean="0"/>
              <a:t>place.</a:t>
            </a:r>
          </a:p>
          <a:p>
            <a:pPr marL="0" indent="0">
              <a:buNone/>
            </a:pPr>
            <a:endParaRPr lang="en-US" dirty="0"/>
          </a:p>
          <a:p>
            <a:pPr>
              <a:buFont typeface="Wingdings" panose="05000000000000000000" pitchFamily="2" charset="2"/>
              <a:buChar char="§"/>
            </a:pPr>
            <a:r>
              <a:rPr lang="en-US" sz="2400" dirty="0" smtClean="0"/>
              <a:t>Software </a:t>
            </a:r>
            <a:r>
              <a:rPr lang="en-US" sz="2400" dirty="0"/>
              <a:t>shows where or how to get objects(such as a filename, a directory name or a </a:t>
            </a:r>
            <a:r>
              <a:rPr lang="en-US" sz="2400" dirty="0" smtClean="0"/>
              <a:t>data base </a:t>
            </a:r>
            <a:r>
              <a:rPr lang="en-US" sz="2400" dirty="0"/>
              <a:t>key).</a:t>
            </a:r>
          </a:p>
          <a:p>
            <a:pPr marL="0" indent="0">
              <a:buNone/>
            </a:pPr>
            <a:endParaRPr lang="en-US" dirty="0"/>
          </a:p>
        </p:txBody>
      </p:sp>
    </p:spTree>
    <p:extLst>
      <p:ext uri="{BB962C8B-B14F-4D97-AF65-F5344CB8AC3E}">
        <p14:creationId xmlns:p14="http://schemas.microsoft.com/office/powerpoint/2010/main" val="336088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solidFill>
                  <a:srgbClr val="00B0F0"/>
                </a:solidFill>
              </a:rPr>
              <a:t>Insecure Direct Object References </a:t>
            </a:r>
            <a:r>
              <a:rPr lang="en-US" sz="5400" b="1" dirty="0" smtClean="0"/>
              <a:t>Defenses</a:t>
            </a:r>
            <a:endParaRPr lang="en-US" sz="5400" b="1" dirty="0"/>
          </a:p>
        </p:txBody>
      </p:sp>
      <p:sp>
        <p:nvSpPr>
          <p:cNvPr id="3" name="Content Placeholder 2"/>
          <p:cNvSpPr>
            <a:spLocks noGrp="1"/>
          </p:cNvSpPr>
          <p:nvPr>
            <p:ph idx="1"/>
          </p:nvPr>
        </p:nvSpPr>
        <p:spPr/>
        <p:txBody>
          <a:bodyPr>
            <a:normAutofit/>
          </a:bodyPr>
          <a:lstStyle/>
          <a:p>
            <a:pPr marL="0" indent="0">
              <a:buNone/>
            </a:pPr>
            <a:endParaRPr lang="en-US" sz="1800" dirty="0" smtClean="0">
              <a:cs typeface="Consolas" panose="020B0609020204030204" pitchFamily="49" charset="0"/>
            </a:endParaRPr>
          </a:p>
          <a:p>
            <a:pPr marL="0" indent="0">
              <a:buNone/>
            </a:pPr>
            <a:endParaRPr lang="en-US" sz="1800" dirty="0">
              <a:cs typeface="Consolas" panose="020B0609020204030204" pitchFamily="49" charset="0"/>
            </a:endParaRPr>
          </a:p>
          <a:p>
            <a:pPr marL="0" indent="0">
              <a:buNone/>
            </a:pPr>
            <a:r>
              <a:rPr lang="en-US" sz="1800" b="1" dirty="0">
                <a:cs typeface="Consolas" panose="020B0609020204030204" pitchFamily="49" charset="0"/>
              </a:rPr>
              <a:t>Defense #1:  </a:t>
            </a:r>
            <a:r>
              <a:rPr lang="en-US" sz="1800" dirty="0" smtClean="0">
                <a:cs typeface="Consolas" panose="020B0609020204030204" pitchFamily="49" charset="0"/>
              </a:rPr>
              <a:t>Obtain data from internal, trusted sources. Check access.</a:t>
            </a:r>
          </a:p>
          <a:p>
            <a:pPr marL="0" indent="0">
              <a:buNone/>
            </a:pPr>
            <a:endParaRPr lang="en-US" sz="1800" dirty="0">
              <a:cs typeface="Consolas" panose="020B0609020204030204" pitchFamily="49" charset="0"/>
            </a:endParaRPr>
          </a:p>
          <a:p>
            <a:pPr marL="0" indent="0">
              <a:buNone/>
            </a:pPr>
            <a:r>
              <a:rPr lang="en-US" sz="1800" b="1" dirty="0">
                <a:cs typeface="Consolas" panose="020B0609020204030204" pitchFamily="49" charset="0"/>
              </a:rPr>
              <a:t>Defense </a:t>
            </a:r>
            <a:r>
              <a:rPr lang="en-US" sz="1800" b="1" dirty="0" smtClean="0">
                <a:cs typeface="Consolas" panose="020B0609020204030204" pitchFamily="49" charset="0"/>
              </a:rPr>
              <a:t>#2:</a:t>
            </a:r>
            <a:r>
              <a:rPr lang="en-US" sz="1800" dirty="0" smtClean="0">
                <a:cs typeface="Consolas" panose="020B0609020204030204" pitchFamily="49" charset="0"/>
              </a:rPr>
              <a:t> Use per user or session indirect object references.</a:t>
            </a:r>
          </a:p>
          <a:p>
            <a:pPr marL="0" indent="0">
              <a:buNone/>
            </a:pPr>
            <a:r>
              <a:rPr lang="en-US" sz="1800" dirty="0" smtClean="0">
                <a:cs typeface="Consolas" panose="020B0609020204030204" pitchFamily="49" charset="0"/>
              </a:rPr>
              <a:t> </a:t>
            </a:r>
            <a:endParaRPr lang="en-US" sz="1800" dirty="0">
              <a:cs typeface="Consolas" panose="020B0609020204030204" pitchFamily="49" charset="0"/>
            </a:endParaRPr>
          </a:p>
        </p:txBody>
      </p:sp>
    </p:spTree>
    <p:extLst>
      <p:ext uri="{BB962C8B-B14F-4D97-AF65-F5344CB8AC3E}">
        <p14:creationId xmlns:p14="http://schemas.microsoft.com/office/powerpoint/2010/main" val="1723485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1429"/>
            <a:ext cx="10515600" cy="1325563"/>
          </a:xfrm>
        </p:spPr>
        <p:txBody>
          <a:bodyPr>
            <a:normAutofit/>
          </a:bodyPr>
          <a:lstStyle/>
          <a:p>
            <a:pPr algn="ctr"/>
            <a:r>
              <a:rPr lang="en-US" sz="5400" b="1" dirty="0">
                <a:solidFill>
                  <a:srgbClr val="00B0F0"/>
                </a:solidFill>
                <a:latin typeface="Arial" panose="020B0604020202020204" pitchFamily="34" charset="0"/>
                <a:cs typeface="Arial" panose="020B0604020202020204" pitchFamily="34" charset="0"/>
              </a:rPr>
              <a:t>5</a:t>
            </a:r>
            <a:r>
              <a:rPr lang="en-US" sz="5400" b="1" dirty="0" smtClean="0">
                <a:solidFill>
                  <a:srgbClr val="00B0F0"/>
                </a:solidFill>
                <a:latin typeface="Arial" panose="020B0604020202020204" pitchFamily="34" charset="0"/>
                <a:cs typeface="Arial" panose="020B0604020202020204" pitchFamily="34" charset="0"/>
              </a:rPr>
              <a:t> – Security Misconfiguration</a:t>
            </a:r>
            <a:endParaRPr lang="en-US" sz="54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685161"/>
            <a:ext cx="10515600" cy="3761359"/>
          </a:xfrm>
        </p:spPr>
        <p:txBody>
          <a:bodyPr/>
          <a:lstStyle/>
          <a:p>
            <a:pPr>
              <a:buFont typeface="Wingdings" panose="05000000000000000000" pitchFamily="2" charset="2"/>
              <a:buChar char="§"/>
            </a:pPr>
            <a:r>
              <a:rPr lang="en-US" sz="2400" dirty="0" smtClean="0"/>
              <a:t>Attack </a:t>
            </a:r>
            <a:r>
              <a:rPr lang="en-US" sz="2400" dirty="0"/>
              <a:t>is using undefined settings, not well implemented and maintained, or shipped with </a:t>
            </a:r>
            <a:r>
              <a:rPr lang="en-US" sz="2400"/>
              <a:t>weak </a:t>
            </a:r>
            <a:r>
              <a:rPr lang="en-US" sz="2400" smtClean="0"/>
              <a:t>defaults.</a:t>
            </a:r>
            <a:endParaRPr lang="en-US" sz="2400" dirty="0" smtClean="0"/>
          </a:p>
          <a:p>
            <a:pPr marL="0" indent="0">
              <a:buNone/>
            </a:pPr>
            <a:endParaRPr lang="en-US" dirty="0"/>
          </a:p>
          <a:p>
            <a:pPr>
              <a:buFont typeface="Wingdings" panose="05000000000000000000" pitchFamily="2" charset="2"/>
              <a:buChar char="§"/>
            </a:pPr>
            <a:r>
              <a:rPr lang="en-US" sz="2400" dirty="0"/>
              <a:t>If security is not well defined, implemented and maintained, this may introduce vulnerabilities to applications.</a:t>
            </a:r>
          </a:p>
          <a:p>
            <a:pPr marL="0" indent="0">
              <a:buNone/>
            </a:pPr>
            <a:endParaRPr lang="en-US" dirty="0"/>
          </a:p>
        </p:txBody>
      </p:sp>
    </p:spTree>
    <p:extLst>
      <p:ext uri="{BB962C8B-B14F-4D97-AF65-F5344CB8AC3E}">
        <p14:creationId xmlns:p14="http://schemas.microsoft.com/office/powerpoint/2010/main" val="2557634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Security Misconfiguration Attack Scenarios Examples</a:t>
            </a:r>
            <a:endParaRPr lang="en-US" sz="5400" b="1" dirty="0"/>
          </a:p>
        </p:txBody>
      </p:sp>
      <p:sp>
        <p:nvSpPr>
          <p:cNvPr id="3" name="Content Placeholder 2"/>
          <p:cNvSpPr>
            <a:spLocks noGrp="1"/>
          </p:cNvSpPr>
          <p:nvPr>
            <p:ph idx="1"/>
          </p:nvPr>
        </p:nvSpPr>
        <p:spPr>
          <a:xfrm>
            <a:off x="838200" y="2090801"/>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1800" b="1" dirty="0">
                <a:latin typeface="Arial Unicode MS" panose="020B0604020202020204" pitchFamily="34" charset="-128"/>
              </a:rPr>
              <a:t>Scenario #1: </a:t>
            </a:r>
            <a:r>
              <a:rPr lang="en-US" altLang="en-US" sz="1800" dirty="0">
                <a:latin typeface="Arial Unicode MS" panose="020B0604020202020204" pitchFamily="34" charset="-128"/>
              </a:rPr>
              <a:t>The app server admin console is automatically installed and not removed. Default accounts aren’t changed. Attacker discovers the standard admin pages are on your server, logs in with default passwords, and takes over.</a:t>
            </a:r>
          </a:p>
          <a:p>
            <a:pPr marL="0" lvl="0" indent="0" eaLnBrk="0" fontAlgn="base" hangingPunct="0">
              <a:lnSpc>
                <a:spcPct val="100000"/>
              </a:lnSpc>
              <a:spcBef>
                <a:spcPct val="0"/>
              </a:spcBef>
              <a:spcAft>
                <a:spcPct val="0"/>
              </a:spcAft>
              <a:buNone/>
            </a:pPr>
            <a:endParaRPr lang="en-US" altLang="en-US" sz="1800"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1800" b="1" dirty="0">
                <a:latin typeface="Arial Unicode MS" panose="020B0604020202020204" pitchFamily="34" charset="-128"/>
              </a:rPr>
              <a:t>Scenario #2: </a:t>
            </a:r>
            <a:r>
              <a:rPr lang="en-US" altLang="en-US" sz="1800" dirty="0">
                <a:latin typeface="Arial Unicode MS" panose="020B0604020202020204" pitchFamily="34" charset="-128"/>
              </a:rPr>
              <a:t>Directory listing is not disabled on your server. Attacker discovers she can simply list directories to find any file. Attacker finds and downloads all your compiled Java classes, which she decompiles and reverse engineers to get all your custom code. She then finds a serious access control flaw in your application.</a:t>
            </a:r>
          </a:p>
          <a:p>
            <a:pPr marL="0" lvl="0" indent="0" eaLnBrk="0" fontAlgn="base" hangingPunct="0">
              <a:lnSpc>
                <a:spcPct val="100000"/>
              </a:lnSpc>
              <a:spcBef>
                <a:spcPct val="0"/>
              </a:spcBef>
              <a:spcAft>
                <a:spcPct val="0"/>
              </a:spcAft>
              <a:buNone/>
            </a:pPr>
            <a:endParaRPr lang="en-US" altLang="en-US" sz="1800"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1800" b="1" dirty="0">
                <a:latin typeface="Arial Unicode MS" panose="020B0604020202020204" pitchFamily="34" charset="-128"/>
              </a:rPr>
              <a:t>Scenario #3: </a:t>
            </a:r>
            <a:r>
              <a:rPr lang="en-US" altLang="en-US" sz="1800" dirty="0">
                <a:latin typeface="Arial Unicode MS" panose="020B0604020202020204" pitchFamily="34" charset="-128"/>
              </a:rPr>
              <a:t>App server configuration allows stack traces to be returned to users, potentially exposing underlying flaws. Attackers love the extra information error messages provide.</a:t>
            </a:r>
            <a:endParaRPr lang="en-US" altLang="en-US" sz="1800" dirty="0" smtClean="0">
              <a:latin typeface="Arial Unicode MS" panose="020B0604020202020204" pitchFamily="34" charset="-128"/>
            </a:endParaRPr>
          </a:p>
          <a:p>
            <a:pPr marL="0" indent="0" eaLnBrk="0" fontAlgn="base" hangingPunct="0">
              <a:lnSpc>
                <a:spcPct val="100000"/>
              </a:lnSpc>
              <a:spcBef>
                <a:spcPct val="0"/>
              </a:spcBef>
              <a:spcAft>
                <a:spcPct val="0"/>
              </a:spcAft>
              <a:buNone/>
            </a:pPr>
            <a:endParaRPr lang="en-US" altLang="en-US" sz="1800" b="1"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1800" b="1" dirty="0" smtClean="0">
                <a:latin typeface="Arial Unicode MS" panose="020B0604020202020204" pitchFamily="34" charset="-128"/>
              </a:rPr>
              <a:t>Scenario #</a:t>
            </a:r>
            <a:r>
              <a:rPr lang="en-US" altLang="en-US" sz="1800" b="1" dirty="0">
                <a:latin typeface="Arial Unicode MS" panose="020B0604020202020204" pitchFamily="34" charset="-128"/>
              </a:rPr>
              <a:t>4: </a:t>
            </a:r>
            <a:r>
              <a:rPr lang="en-US" altLang="en-US" sz="1800" dirty="0">
                <a:latin typeface="Arial Unicode MS" panose="020B0604020202020204" pitchFamily="34" charset="-128"/>
              </a:rPr>
              <a:t>App server comes with sample applications that are not removed from your production server. Said sample applications have well known security flaws attackers can use to compromise your server. </a:t>
            </a:r>
          </a:p>
        </p:txBody>
      </p:sp>
    </p:spTree>
    <p:extLst>
      <p:ext uri="{BB962C8B-B14F-4D97-AF65-F5344CB8AC3E}">
        <p14:creationId xmlns:p14="http://schemas.microsoft.com/office/powerpoint/2010/main" val="3992662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solidFill>
                  <a:srgbClr val="00B0F0"/>
                </a:solidFill>
              </a:rPr>
              <a:t>Security Misconfiguration </a:t>
            </a:r>
            <a:r>
              <a:rPr lang="en-US" sz="5400" b="1" dirty="0" smtClean="0"/>
              <a:t>Defense Mechanisms</a:t>
            </a:r>
            <a:endParaRPr lang="en-US" sz="5400" b="1" dirty="0"/>
          </a:p>
        </p:txBody>
      </p:sp>
      <p:sp>
        <p:nvSpPr>
          <p:cNvPr id="3" name="Content Placeholder 2"/>
          <p:cNvSpPr>
            <a:spLocks noGrp="1"/>
          </p:cNvSpPr>
          <p:nvPr>
            <p:ph idx="1"/>
          </p:nvPr>
        </p:nvSpPr>
        <p:spPr>
          <a:xfrm>
            <a:off x="838200" y="2246249"/>
            <a:ext cx="10515600" cy="4351338"/>
          </a:xfrm>
        </p:spPr>
        <p:txBody>
          <a:bodyPr>
            <a:normAutofit/>
          </a:bodyPr>
          <a:lstStyle/>
          <a:p>
            <a:pPr marL="0" indent="0">
              <a:spcBef>
                <a:spcPts val="200"/>
              </a:spcBef>
              <a:buNone/>
            </a:pPr>
            <a:endParaRPr lang="en-US" sz="1800" b="1" dirty="0" smtClean="0">
              <a:cs typeface="Consolas" panose="020B0609020204030204" pitchFamily="49" charset="0"/>
            </a:endParaRPr>
          </a:p>
          <a:p>
            <a:pPr marL="0" indent="0">
              <a:spcBef>
                <a:spcPts val="200"/>
              </a:spcBef>
              <a:buNone/>
            </a:pPr>
            <a:r>
              <a:rPr lang="en-US" sz="1800" b="1" dirty="0" smtClean="0">
                <a:cs typeface="Consolas" panose="020B0609020204030204" pitchFamily="49" charset="0"/>
              </a:rPr>
              <a:t>Defense #1:  </a:t>
            </a:r>
            <a:r>
              <a:rPr lang="en-US" sz="1800" dirty="0" smtClean="0">
                <a:cs typeface="Consolas" panose="020B0609020204030204" pitchFamily="49" charset="0"/>
              </a:rPr>
              <a:t>A </a:t>
            </a:r>
            <a:r>
              <a:rPr lang="en-US" sz="1800" dirty="0">
                <a:cs typeface="Consolas" panose="020B0609020204030204" pitchFamily="49" charset="0"/>
              </a:rPr>
              <a:t>repeatable hardening process that makes it fast and easy to deploy another environment that is properly locked down. Development, QA, and production environments should all be configured identically. This process should be automated to minimize the effort required to setup a new secure environment</a:t>
            </a:r>
            <a:r>
              <a:rPr lang="en-US" sz="1800" dirty="0" smtClean="0">
                <a:cs typeface="Consolas" panose="020B0609020204030204" pitchFamily="49" charset="0"/>
              </a:rPr>
              <a:t>.</a:t>
            </a:r>
          </a:p>
          <a:p>
            <a:pPr marL="0" indent="0">
              <a:buNone/>
            </a:pPr>
            <a:endParaRPr lang="en-US" sz="1800" dirty="0" smtClean="0">
              <a:cs typeface="Consolas" panose="020B0609020204030204" pitchFamily="49" charset="0"/>
            </a:endParaRPr>
          </a:p>
          <a:p>
            <a:pPr marL="0" indent="0">
              <a:spcBef>
                <a:spcPts val="200"/>
              </a:spcBef>
              <a:buNone/>
            </a:pPr>
            <a:r>
              <a:rPr lang="en-US" sz="1800" b="1" dirty="0" smtClean="0">
                <a:cs typeface="Consolas" panose="020B0609020204030204" pitchFamily="49" charset="0"/>
              </a:rPr>
              <a:t>Defense #2: </a:t>
            </a:r>
            <a:r>
              <a:rPr lang="en-US" sz="1800" dirty="0" smtClean="0">
                <a:cs typeface="Consolas" panose="020B0609020204030204" pitchFamily="49" charset="0"/>
              </a:rPr>
              <a:t>A </a:t>
            </a:r>
            <a:r>
              <a:rPr lang="en-US" sz="1800" dirty="0">
                <a:cs typeface="Consolas" panose="020B0609020204030204" pitchFamily="49" charset="0"/>
              </a:rPr>
              <a:t>process for keeping abreast of and deploying all new software updates and patches in a timely manner to each deployed environment. This needs to include all code libraries as well, which are frequently overlooked</a:t>
            </a:r>
            <a:r>
              <a:rPr lang="en-US" sz="1800" dirty="0" smtClean="0">
                <a:cs typeface="Consolas" panose="020B0609020204030204" pitchFamily="49" charset="0"/>
              </a:rPr>
              <a:t>.</a:t>
            </a:r>
          </a:p>
          <a:p>
            <a:pPr marL="0" indent="0">
              <a:spcBef>
                <a:spcPts val="200"/>
              </a:spcBef>
              <a:buNone/>
            </a:pPr>
            <a:endParaRPr lang="en-US" sz="1800" dirty="0" smtClean="0">
              <a:cs typeface="Consolas" panose="020B0609020204030204" pitchFamily="49" charset="0"/>
            </a:endParaRPr>
          </a:p>
          <a:p>
            <a:pPr marL="0" indent="0">
              <a:spcBef>
                <a:spcPts val="200"/>
              </a:spcBef>
              <a:buNone/>
            </a:pPr>
            <a:r>
              <a:rPr lang="en-US" sz="1800" b="1" dirty="0" smtClean="0">
                <a:cs typeface="Consolas" panose="020B0609020204030204" pitchFamily="49" charset="0"/>
              </a:rPr>
              <a:t>Defense #3: </a:t>
            </a:r>
            <a:r>
              <a:rPr lang="en-US" sz="1800" dirty="0" smtClean="0">
                <a:cs typeface="Consolas" panose="020B0609020204030204" pitchFamily="49" charset="0"/>
              </a:rPr>
              <a:t>A </a:t>
            </a:r>
            <a:r>
              <a:rPr lang="en-US" sz="1800" dirty="0">
                <a:cs typeface="Consolas" panose="020B0609020204030204" pitchFamily="49" charset="0"/>
              </a:rPr>
              <a:t>strong application architecture that provides good separation and security between components</a:t>
            </a:r>
            <a:r>
              <a:rPr lang="en-US" sz="1800" dirty="0" smtClean="0">
                <a:cs typeface="Consolas" panose="020B0609020204030204" pitchFamily="49" charset="0"/>
              </a:rPr>
              <a:t>.</a:t>
            </a:r>
          </a:p>
          <a:p>
            <a:pPr marL="0" indent="0">
              <a:buNone/>
            </a:pPr>
            <a:endParaRPr lang="en-US" sz="1800" dirty="0">
              <a:cs typeface="Consolas" panose="020B0609020204030204" pitchFamily="49" charset="0"/>
            </a:endParaRPr>
          </a:p>
          <a:p>
            <a:pPr marL="0" indent="0">
              <a:spcBef>
                <a:spcPts val="200"/>
              </a:spcBef>
              <a:buNone/>
            </a:pPr>
            <a:r>
              <a:rPr lang="en-US" sz="1800" b="1" dirty="0" smtClean="0">
                <a:cs typeface="Consolas" panose="020B0609020204030204" pitchFamily="49" charset="0"/>
              </a:rPr>
              <a:t>Defense #4: </a:t>
            </a:r>
            <a:r>
              <a:rPr lang="en-US" sz="1800" dirty="0" smtClean="0">
                <a:cs typeface="Consolas" panose="020B0609020204030204" pitchFamily="49" charset="0"/>
              </a:rPr>
              <a:t>Consider </a:t>
            </a:r>
            <a:r>
              <a:rPr lang="en-US" sz="1800" dirty="0">
                <a:cs typeface="Consolas" panose="020B0609020204030204" pitchFamily="49" charset="0"/>
              </a:rPr>
              <a:t>running scans and doing audits periodically to help detect future misconfigurations or missing patches</a:t>
            </a:r>
            <a:r>
              <a:rPr lang="en-US" sz="1800" dirty="0" smtClean="0">
                <a:cs typeface="Consolas" panose="020B0609020204030204" pitchFamily="49" charset="0"/>
              </a:rPr>
              <a:t>.</a:t>
            </a:r>
            <a:endParaRPr lang="en-US" sz="1800" dirty="0">
              <a:cs typeface="Consolas" panose="020B0609020204030204" pitchFamily="49" charset="0"/>
            </a:endParaRPr>
          </a:p>
        </p:txBody>
      </p:sp>
    </p:spTree>
    <p:extLst>
      <p:ext uri="{BB962C8B-B14F-4D97-AF65-F5344CB8AC3E}">
        <p14:creationId xmlns:p14="http://schemas.microsoft.com/office/powerpoint/2010/main" val="237596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latin typeface="+mn-lt"/>
                <a:cs typeface="Arial" panose="020B0604020202020204" pitchFamily="34" charset="0"/>
              </a:rPr>
              <a:t>Top 6 – 10 critical security risks</a:t>
            </a:r>
            <a:endParaRPr lang="en-US" sz="5400" b="1" dirty="0">
              <a:solidFill>
                <a:srgbClr val="00B0F0"/>
              </a:solidFill>
              <a:latin typeface="+mn-lt"/>
              <a:cs typeface="Arial" panose="020B0604020202020204" pitchFamily="34" charset="0"/>
            </a:endParaRPr>
          </a:p>
        </p:txBody>
      </p:sp>
      <p:sp>
        <p:nvSpPr>
          <p:cNvPr id="3" name="Content Placeholder 2"/>
          <p:cNvSpPr>
            <a:spLocks noGrp="1"/>
          </p:cNvSpPr>
          <p:nvPr>
            <p:ph idx="1"/>
          </p:nvPr>
        </p:nvSpPr>
        <p:spPr>
          <a:xfrm>
            <a:off x="838200" y="2200529"/>
            <a:ext cx="10515600" cy="4351338"/>
          </a:xfrm>
        </p:spPr>
        <p:txBody>
          <a:bodyPr>
            <a:normAutofit fontScale="92500" lnSpcReduction="20000"/>
          </a:bodyPr>
          <a:lstStyle/>
          <a:p>
            <a:pPr marL="0" indent="0">
              <a:spcBef>
                <a:spcPts val="200"/>
              </a:spcBef>
              <a:buNone/>
            </a:pPr>
            <a:r>
              <a:rPr lang="en-US" sz="2400" b="1" dirty="0" smtClean="0"/>
              <a:t>#6</a:t>
            </a:r>
            <a:r>
              <a:rPr lang="en-US" sz="2400" b="1" dirty="0"/>
              <a:t> </a:t>
            </a:r>
            <a:r>
              <a:rPr lang="en-US" sz="2400" b="1" dirty="0" smtClean="0">
                <a:solidFill>
                  <a:srgbClr val="00B0F0"/>
                </a:solidFill>
              </a:rPr>
              <a:t>Sensitive </a:t>
            </a:r>
            <a:r>
              <a:rPr lang="en-US" sz="2400" b="1" dirty="0">
                <a:solidFill>
                  <a:srgbClr val="00B0F0"/>
                </a:solidFill>
              </a:rPr>
              <a:t>Data </a:t>
            </a:r>
            <a:r>
              <a:rPr lang="en-US" sz="2400" b="1" dirty="0" smtClean="0">
                <a:solidFill>
                  <a:srgbClr val="00B0F0"/>
                </a:solidFill>
              </a:rPr>
              <a:t>Exposure: </a:t>
            </a:r>
            <a:r>
              <a:rPr lang="en-US" sz="2400" dirty="0" smtClean="0"/>
              <a:t>Attackers </a:t>
            </a:r>
            <a:r>
              <a:rPr lang="en-US" sz="2400" dirty="0"/>
              <a:t>may steal or modify inadequately </a:t>
            </a:r>
            <a:r>
              <a:rPr lang="en-US" sz="2400" dirty="0" smtClean="0"/>
              <a:t>protected sensitive </a:t>
            </a:r>
            <a:r>
              <a:rPr lang="en-US" sz="2400" dirty="0"/>
              <a:t>data to conduct credit card fraud, identity theft, or other </a:t>
            </a:r>
            <a:r>
              <a:rPr lang="en-US" sz="2400" dirty="0" smtClean="0"/>
              <a:t>crimes.</a:t>
            </a:r>
          </a:p>
          <a:p>
            <a:pPr marL="0" indent="0">
              <a:spcBef>
                <a:spcPts val="200"/>
              </a:spcBef>
              <a:buNone/>
            </a:pPr>
            <a:endParaRPr lang="en-US" sz="2400" b="1" dirty="0"/>
          </a:p>
          <a:p>
            <a:pPr marL="0" indent="0">
              <a:spcBef>
                <a:spcPts val="200"/>
              </a:spcBef>
              <a:buNone/>
            </a:pPr>
            <a:r>
              <a:rPr lang="en-US" sz="2400" b="1" dirty="0" smtClean="0"/>
              <a:t>#7 </a:t>
            </a:r>
            <a:r>
              <a:rPr lang="en-US" sz="2400" b="1" dirty="0" smtClean="0">
                <a:solidFill>
                  <a:srgbClr val="00B0F0"/>
                </a:solidFill>
              </a:rPr>
              <a:t>Missing </a:t>
            </a:r>
            <a:r>
              <a:rPr lang="en-US" sz="2400" b="1" dirty="0">
                <a:solidFill>
                  <a:srgbClr val="00B0F0"/>
                </a:solidFill>
              </a:rPr>
              <a:t>Function Level Access </a:t>
            </a:r>
            <a:r>
              <a:rPr lang="en-US" sz="2400" b="1" dirty="0" smtClean="0">
                <a:solidFill>
                  <a:srgbClr val="00B0F0"/>
                </a:solidFill>
              </a:rPr>
              <a:t>Control:</a:t>
            </a:r>
            <a:r>
              <a:rPr lang="en-US" sz="2400" dirty="0" smtClean="0">
                <a:solidFill>
                  <a:srgbClr val="00B0F0"/>
                </a:solidFill>
              </a:rPr>
              <a:t> </a:t>
            </a:r>
            <a:r>
              <a:rPr lang="en-US" sz="2400" dirty="0" smtClean="0"/>
              <a:t>Attackers </a:t>
            </a:r>
            <a:r>
              <a:rPr lang="en-US" sz="2400" dirty="0"/>
              <a:t>may gain unauthorized access to applications lacking proper access control checks to protected pages accessed each time</a:t>
            </a:r>
            <a:r>
              <a:rPr lang="en-US" sz="2400" dirty="0" smtClean="0"/>
              <a:t>.</a:t>
            </a:r>
          </a:p>
          <a:p>
            <a:pPr marL="0" indent="0">
              <a:buNone/>
            </a:pPr>
            <a:endParaRPr lang="en-US" sz="2400" b="1" dirty="0" smtClean="0"/>
          </a:p>
          <a:p>
            <a:pPr marL="0" indent="0">
              <a:buNone/>
            </a:pPr>
            <a:r>
              <a:rPr lang="en-US" sz="2400" b="1" dirty="0" smtClean="0"/>
              <a:t>#</a:t>
            </a:r>
            <a:r>
              <a:rPr lang="en-US" sz="2400" b="1" dirty="0"/>
              <a:t>8 </a:t>
            </a:r>
            <a:r>
              <a:rPr lang="en-US" sz="2400" b="1" dirty="0" smtClean="0">
                <a:solidFill>
                  <a:srgbClr val="00B0F0"/>
                </a:solidFill>
              </a:rPr>
              <a:t>Cross </a:t>
            </a:r>
            <a:r>
              <a:rPr lang="en-US" sz="2400" b="1" dirty="0">
                <a:solidFill>
                  <a:srgbClr val="00B0F0"/>
                </a:solidFill>
              </a:rPr>
              <a:t>Site Request Forgery (CSRF</a:t>
            </a:r>
            <a:r>
              <a:rPr lang="en-US" sz="2400" b="1" dirty="0" smtClean="0">
                <a:solidFill>
                  <a:srgbClr val="00B0F0"/>
                </a:solidFill>
              </a:rPr>
              <a:t>): </a:t>
            </a:r>
            <a:r>
              <a:rPr lang="en-US" sz="2400" dirty="0" smtClean="0"/>
              <a:t>Attacker </a:t>
            </a:r>
            <a:r>
              <a:rPr lang="en-US" sz="2400" dirty="0"/>
              <a:t>forces victim’s browser to </a:t>
            </a:r>
            <a:r>
              <a:rPr lang="en-US" sz="2400" dirty="0" smtClean="0"/>
              <a:t>generate requests.</a:t>
            </a:r>
          </a:p>
          <a:p>
            <a:pPr marL="0" indent="0">
              <a:buNone/>
            </a:pPr>
            <a:endParaRPr lang="en-US" sz="2400" b="1" dirty="0" smtClean="0"/>
          </a:p>
          <a:p>
            <a:pPr marL="0" indent="0">
              <a:buNone/>
            </a:pPr>
            <a:r>
              <a:rPr lang="en-US" sz="2400" b="1" dirty="0" smtClean="0"/>
              <a:t>#</a:t>
            </a:r>
            <a:r>
              <a:rPr lang="en-US" sz="2400" b="1" dirty="0"/>
              <a:t>9 </a:t>
            </a:r>
            <a:r>
              <a:rPr lang="en-US" sz="2400" b="1" dirty="0" smtClean="0">
                <a:solidFill>
                  <a:srgbClr val="00B0F0"/>
                </a:solidFill>
              </a:rPr>
              <a:t>Using </a:t>
            </a:r>
            <a:r>
              <a:rPr lang="en-US" sz="2400" b="1" dirty="0">
                <a:solidFill>
                  <a:srgbClr val="00B0F0"/>
                </a:solidFill>
              </a:rPr>
              <a:t>known Vulnerable </a:t>
            </a:r>
            <a:r>
              <a:rPr lang="en-US" sz="2400" b="1" dirty="0" smtClean="0">
                <a:solidFill>
                  <a:srgbClr val="00B0F0"/>
                </a:solidFill>
              </a:rPr>
              <a:t>Components: </a:t>
            </a:r>
            <a:r>
              <a:rPr lang="en-US" sz="2400" dirty="0" smtClean="0"/>
              <a:t>Attacker </a:t>
            </a:r>
            <a:r>
              <a:rPr lang="en-US" sz="2400" dirty="0"/>
              <a:t>identifies and exploits weak components through scanning or manual analysis</a:t>
            </a:r>
            <a:r>
              <a:rPr lang="en-US" sz="2400" dirty="0" smtClean="0"/>
              <a:t>.</a:t>
            </a:r>
          </a:p>
          <a:p>
            <a:pPr marL="0" indent="0">
              <a:buNone/>
            </a:pPr>
            <a:endParaRPr lang="en-US" sz="2400" b="1" dirty="0" smtClean="0"/>
          </a:p>
          <a:p>
            <a:pPr marL="0" indent="0">
              <a:buNone/>
            </a:pPr>
            <a:r>
              <a:rPr lang="en-US" sz="2400" b="1" dirty="0" smtClean="0"/>
              <a:t>#</a:t>
            </a:r>
            <a:r>
              <a:rPr lang="en-US" sz="2400" b="1" dirty="0"/>
              <a:t>10 </a:t>
            </a:r>
            <a:r>
              <a:rPr lang="en-US" sz="2400" b="1" dirty="0" err="1" smtClean="0">
                <a:solidFill>
                  <a:srgbClr val="00B0F0"/>
                </a:solidFill>
              </a:rPr>
              <a:t>Unvalidated</a:t>
            </a:r>
            <a:r>
              <a:rPr lang="en-US" sz="2400" b="1" dirty="0" smtClean="0">
                <a:solidFill>
                  <a:srgbClr val="00B0F0"/>
                </a:solidFill>
              </a:rPr>
              <a:t> </a:t>
            </a:r>
            <a:r>
              <a:rPr lang="en-US" sz="2400" b="1" dirty="0">
                <a:solidFill>
                  <a:srgbClr val="00B0F0"/>
                </a:solidFill>
              </a:rPr>
              <a:t>Redirects &amp; </a:t>
            </a:r>
            <a:r>
              <a:rPr lang="en-US" sz="2400" b="1" dirty="0" smtClean="0">
                <a:solidFill>
                  <a:srgbClr val="00B0F0"/>
                </a:solidFill>
              </a:rPr>
              <a:t>Forwards: </a:t>
            </a:r>
            <a:r>
              <a:rPr lang="en-US" sz="2400" dirty="0" smtClean="0"/>
              <a:t>Without </a:t>
            </a:r>
            <a:r>
              <a:rPr lang="en-US" sz="2400" dirty="0"/>
              <a:t>proper validation, attackers can redirect victims to phishing or malware sites, or use forwards to </a:t>
            </a:r>
            <a:r>
              <a:rPr lang="en-US" sz="2400" dirty="0" smtClean="0"/>
              <a:t>access unauthorized </a:t>
            </a:r>
            <a:r>
              <a:rPr lang="en-US" sz="2400" dirty="0"/>
              <a:t>pages</a:t>
            </a:r>
            <a:r>
              <a:rPr lang="en-US" sz="2400" dirty="0" smtClean="0"/>
              <a:t>.</a:t>
            </a:r>
            <a:endParaRPr lang="en-US" sz="2400" dirty="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66640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200" b="1" dirty="0">
                <a:solidFill>
                  <a:srgbClr val="0070C0"/>
                </a:solidFill>
                <a:latin typeface="+mn-lt"/>
                <a:cs typeface="Arial" panose="020B0604020202020204" pitchFamily="34" charset="0"/>
              </a:rPr>
              <a:t>P</a:t>
            </a:r>
            <a:r>
              <a:rPr lang="en-US" sz="5200" b="1" dirty="0" smtClean="0">
                <a:solidFill>
                  <a:srgbClr val="0070C0"/>
                </a:solidFill>
                <a:latin typeface="+mn-lt"/>
                <a:cs typeface="Arial" panose="020B0604020202020204" pitchFamily="34" charset="0"/>
              </a:rPr>
              <a:t>rinciples for building secure systems 1:</a:t>
            </a:r>
            <a:endParaRPr lang="en-US" sz="5200" b="1" dirty="0">
              <a:solidFill>
                <a:srgbClr val="0070C0"/>
              </a:solidFill>
              <a:latin typeface="+mn-lt"/>
              <a:cs typeface="Arial" panose="020B0604020202020204" pitchFamily="34" charset="0"/>
            </a:endParaRPr>
          </a:p>
        </p:txBody>
      </p:sp>
      <p:sp>
        <p:nvSpPr>
          <p:cNvPr id="3" name="Content Placeholder 2"/>
          <p:cNvSpPr>
            <a:spLocks noGrp="1"/>
          </p:cNvSpPr>
          <p:nvPr>
            <p:ph idx="1"/>
          </p:nvPr>
        </p:nvSpPr>
        <p:spPr>
          <a:xfrm>
            <a:off x="838200" y="2136521"/>
            <a:ext cx="10515600" cy="4351338"/>
          </a:xfrm>
        </p:spPr>
        <p:txBody>
          <a:bodyPr>
            <a:normAutofit fontScale="92500" lnSpcReduction="10000"/>
          </a:bodyPr>
          <a:lstStyle/>
          <a:p>
            <a:pPr marL="0" indent="0">
              <a:spcBef>
                <a:spcPts val="200"/>
              </a:spcBef>
              <a:buNone/>
            </a:pPr>
            <a:r>
              <a:rPr lang="en-US" sz="2100" b="1" dirty="0" smtClean="0"/>
              <a:t>1.Least Privilege:</a:t>
            </a:r>
          </a:p>
          <a:p>
            <a:pPr marL="0" indent="0">
              <a:spcBef>
                <a:spcPts val="200"/>
              </a:spcBef>
              <a:buNone/>
            </a:pPr>
            <a:r>
              <a:rPr lang="en-US" sz="2100" dirty="0" smtClean="0"/>
              <a:t>Giving </a:t>
            </a:r>
            <a:r>
              <a:rPr lang="en-US" sz="2100" dirty="0"/>
              <a:t>the minimum privileges necessary to accomplish a job and only for long enough to accomplish the job.</a:t>
            </a:r>
          </a:p>
          <a:p>
            <a:pPr marL="0" indent="0">
              <a:spcBef>
                <a:spcPts val="200"/>
              </a:spcBef>
              <a:buNone/>
            </a:pPr>
            <a:endParaRPr lang="en-US" sz="2100" dirty="0"/>
          </a:p>
          <a:p>
            <a:pPr marL="0" indent="0">
              <a:spcBef>
                <a:spcPts val="200"/>
              </a:spcBef>
              <a:buNone/>
            </a:pPr>
            <a:r>
              <a:rPr lang="en-US" sz="2100" b="1" dirty="0" smtClean="0"/>
              <a:t>2.Segregation </a:t>
            </a:r>
            <a:r>
              <a:rPr lang="en-US" sz="2100" b="1" dirty="0"/>
              <a:t>of </a:t>
            </a:r>
            <a:r>
              <a:rPr lang="en-US" sz="2100" b="1" dirty="0" smtClean="0"/>
              <a:t>Duties:</a:t>
            </a:r>
          </a:p>
          <a:p>
            <a:pPr marL="0" indent="0">
              <a:spcBef>
                <a:spcPts val="200"/>
              </a:spcBef>
              <a:buNone/>
            </a:pPr>
            <a:r>
              <a:rPr lang="en-US" sz="2100" dirty="0" smtClean="0"/>
              <a:t>Segregation </a:t>
            </a:r>
            <a:r>
              <a:rPr lang="en-US" sz="2100" dirty="0"/>
              <a:t>such as two physically separate keys to be turned at the same time, so two different individuals have to approve the action.</a:t>
            </a:r>
          </a:p>
          <a:p>
            <a:pPr marL="0" indent="0">
              <a:spcBef>
                <a:spcPts val="200"/>
              </a:spcBef>
              <a:buNone/>
            </a:pPr>
            <a:endParaRPr lang="en-US" sz="2100" dirty="0"/>
          </a:p>
          <a:p>
            <a:pPr marL="0" indent="0">
              <a:spcBef>
                <a:spcPts val="200"/>
              </a:spcBef>
              <a:buNone/>
            </a:pPr>
            <a:r>
              <a:rPr lang="en-US" sz="2100" b="1" dirty="0" smtClean="0"/>
              <a:t>3.Fail Secure:</a:t>
            </a:r>
          </a:p>
          <a:p>
            <a:pPr marL="0" indent="0">
              <a:spcBef>
                <a:spcPts val="200"/>
              </a:spcBef>
              <a:buNone/>
            </a:pPr>
            <a:r>
              <a:rPr lang="en-US" sz="2100" dirty="0" smtClean="0"/>
              <a:t>Principle </a:t>
            </a:r>
            <a:r>
              <a:rPr lang="en-US" sz="2100" dirty="0"/>
              <a:t>of fail secure is that software should always default to a secure state.</a:t>
            </a:r>
          </a:p>
          <a:p>
            <a:pPr marL="0" indent="0">
              <a:spcBef>
                <a:spcPts val="200"/>
              </a:spcBef>
              <a:buNone/>
            </a:pPr>
            <a:endParaRPr lang="en-US" sz="2100" dirty="0"/>
          </a:p>
          <a:p>
            <a:pPr marL="0" indent="0">
              <a:spcBef>
                <a:spcPts val="200"/>
              </a:spcBef>
              <a:buNone/>
            </a:pPr>
            <a:r>
              <a:rPr lang="en-US" sz="2100" b="1" dirty="0" smtClean="0"/>
              <a:t>4.Complete Mediation:</a:t>
            </a:r>
          </a:p>
          <a:p>
            <a:pPr marL="0" indent="0">
              <a:spcBef>
                <a:spcPts val="200"/>
              </a:spcBef>
              <a:buNone/>
            </a:pPr>
            <a:r>
              <a:rPr lang="en-US" sz="2100" dirty="0" smtClean="0"/>
              <a:t>Every </a:t>
            </a:r>
            <a:r>
              <a:rPr lang="en-US" sz="2100" dirty="0"/>
              <a:t>access is checked for authorization to prevent authority from being circumvented.</a:t>
            </a:r>
          </a:p>
          <a:p>
            <a:pPr marL="0" indent="0">
              <a:spcBef>
                <a:spcPts val="200"/>
              </a:spcBef>
              <a:buNone/>
            </a:pPr>
            <a:endParaRPr lang="en-US" sz="2100" dirty="0"/>
          </a:p>
          <a:p>
            <a:pPr marL="0" indent="0">
              <a:spcBef>
                <a:spcPts val="200"/>
              </a:spcBef>
              <a:buNone/>
            </a:pPr>
            <a:r>
              <a:rPr lang="en-US" sz="2100" b="1" dirty="0" smtClean="0"/>
              <a:t>5.Open Design:</a:t>
            </a:r>
          </a:p>
          <a:p>
            <a:pPr marL="0" indent="0">
              <a:spcBef>
                <a:spcPts val="200"/>
              </a:spcBef>
              <a:buNone/>
            </a:pPr>
            <a:r>
              <a:rPr lang="en-US" sz="2100" dirty="0" smtClean="0"/>
              <a:t>Sates </a:t>
            </a:r>
            <a:r>
              <a:rPr lang="en-US" sz="2100" dirty="0"/>
              <a:t>that the security of a system shouldn’t be passed on keeping the design secret</a:t>
            </a:r>
            <a:r>
              <a:rPr lang="en-US" sz="2100" dirty="0" smtClean="0"/>
              <a:t>.</a:t>
            </a:r>
            <a:endParaRPr lang="en-US" sz="21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0635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200" b="1" dirty="0">
                <a:solidFill>
                  <a:srgbClr val="0070C0"/>
                </a:solidFill>
                <a:latin typeface="+mn-lt"/>
                <a:cs typeface="Arial" panose="020B0604020202020204" pitchFamily="34" charset="0"/>
              </a:rPr>
              <a:t>P</a:t>
            </a:r>
            <a:r>
              <a:rPr lang="en-US" sz="5200" b="1" dirty="0" smtClean="0">
                <a:solidFill>
                  <a:srgbClr val="0070C0"/>
                </a:solidFill>
                <a:latin typeface="+mn-lt"/>
                <a:cs typeface="Arial" panose="020B0604020202020204" pitchFamily="34" charset="0"/>
              </a:rPr>
              <a:t>rinciples for building secure systems 2:</a:t>
            </a:r>
            <a:endParaRPr lang="en-US" sz="5200" b="1" dirty="0">
              <a:solidFill>
                <a:srgbClr val="0070C0"/>
              </a:solidFill>
              <a:latin typeface="+mn-lt"/>
              <a:cs typeface="Arial" panose="020B0604020202020204" pitchFamily="34" charset="0"/>
            </a:endParaRPr>
          </a:p>
        </p:txBody>
      </p:sp>
      <p:sp>
        <p:nvSpPr>
          <p:cNvPr id="3" name="Content Placeholder 2"/>
          <p:cNvSpPr>
            <a:spLocks noGrp="1"/>
          </p:cNvSpPr>
          <p:nvPr>
            <p:ph idx="1"/>
          </p:nvPr>
        </p:nvSpPr>
        <p:spPr>
          <a:xfrm>
            <a:off x="838200" y="1981073"/>
            <a:ext cx="10515600" cy="4351338"/>
          </a:xfrm>
        </p:spPr>
        <p:txBody>
          <a:bodyPr>
            <a:normAutofit fontScale="55000" lnSpcReduction="20000"/>
          </a:bodyPr>
          <a:lstStyle/>
          <a:p>
            <a:pPr marL="0" indent="0">
              <a:spcBef>
                <a:spcPts val="200"/>
              </a:spcBef>
              <a:buNone/>
            </a:pPr>
            <a:r>
              <a:rPr lang="en-US" b="1" dirty="0" smtClean="0"/>
              <a:t>6.Least </a:t>
            </a:r>
            <a:r>
              <a:rPr lang="en-US" b="1" dirty="0"/>
              <a:t>Common </a:t>
            </a:r>
            <a:r>
              <a:rPr lang="en-US" b="1" dirty="0" smtClean="0"/>
              <a:t>Mechanism:</a:t>
            </a:r>
          </a:p>
          <a:p>
            <a:pPr marL="0" indent="0">
              <a:spcBef>
                <a:spcPts val="200"/>
              </a:spcBef>
              <a:buNone/>
            </a:pPr>
            <a:r>
              <a:rPr lang="en-US" dirty="0" smtClean="0"/>
              <a:t>Means </a:t>
            </a:r>
            <a:r>
              <a:rPr lang="en-US" dirty="0"/>
              <a:t>we should avoid sharing mechanisms to grant access to a resource</a:t>
            </a:r>
            <a:r>
              <a:rPr lang="en-US" dirty="0" smtClean="0"/>
              <a:t>.</a:t>
            </a:r>
          </a:p>
          <a:p>
            <a:pPr marL="0" indent="0">
              <a:spcBef>
                <a:spcPts val="200"/>
              </a:spcBef>
              <a:buNone/>
            </a:pPr>
            <a:endParaRPr lang="en-US" dirty="0" smtClean="0"/>
          </a:p>
          <a:p>
            <a:pPr marL="0" indent="0">
              <a:spcBef>
                <a:spcPts val="200"/>
              </a:spcBef>
              <a:buNone/>
            </a:pPr>
            <a:r>
              <a:rPr lang="en-US" b="1" dirty="0" smtClean="0"/>
              <a:t>7. Leveraging </a:t>
            </a:r>
            <a:r>
              <a:rPr lang="en-US" b="1" dirty="0"/>
              <a:t>Existing </a:t>
            </a:r>
            <a:r>
              <a:rPr lang="en-US" b="1" dirty="0" smtClean="0"/>
              <a:t>Components:</a:t>
            </a:r>
          </a:p>
          <a:p>
            <a:pPr marL="0" indent="0">
              <a:spcBef>
                <a:spcPts val="200"/>
              </a:spcBef>
              <a:buNone/>
            </a:pPr>
            <a:r>
              <a:rPr lang="en-US" dirty="0" smtClean="0"/>
              <a:t>Reusing </a:t>
            </a:r>
            <a:r>
              <a:rPr lang="en-US" dirty="0"/>
              <a:t>tested and proven existing components or libraries is better than coding something new from scratch</a:t>
            </a:r>
            <a:r>
              <a:rPr lang="en-US" dirty="0" smtClean="0"/>
              <a:t>.</a:t>
            </a:r>
          </a:p>
          <a:p>
            <a:pPr marL="0" indent="0">
              <a:spcBef>
                <a:spcPts val="200"/>
              </a:spcBef>
              <a:buNone/>
            </a:pPr>
            <a:endParaRPr lang="en-US" dirty="0"/>
          </a:p>
          <a:p>
            <a:pPr marL="0" indent="0">
              <a:spcBef>
                <a:spcPts val="200"/>
              </a:spcBef>
              <a:buNone/>
            </a:pPr>
            <a:r>
              <a:rPr lang="en-US" b="1" dirty="0" smtClean="0"/>
              <a:t>8. Defense </a:t>
            </a:r>
            <a:r>
              <a:rPr lang="en-US" b="1" dirty="0"/>
              <a:t>in </a:t>
            </a:r>
            <a:r>
              <a:rPr lang="en-US" b="1" dirty="0" smtClean="0"/>
              <a:t>Depth:</a:t>
            </a:r>
          </a:p>
          <a:p>
            <a:pPr marL="0" indent="0">
              <a:spcBef>
                <a:spcPts val="200"/>
              </a:spcBef>
              <a:buNone/>
            </a:pPr>
            <a:r>
              <a:rPr lang="en-US" dirty="0" smtClean="0"/>
              <a:t>Multiple </a:t>
            </a:r>
            <a:r>
              <a:rPr lang="en-US" dirty="0"/>
              <a:t>layers of security controls(defense) that should be placed throughout the Technology Development systems</a:t>
            </a:r>
            <a:r>
              <a:rPr lang="en-US" dirty="0" smtClean="0"/>
              <a:t>.</a:t>
            </a:r>
          </a:p>
          <a:p>
            <a:pPr marL="0" indent="0">
              <a:spcBef>
                <a:spcPts val="200"/>
              </a:spcBef>
              <a:buNone/>
            </a:pPr>
            <a:endParaRPr lang="en-US" dirty="0"/>
          </a:p>
          <a:p>
            <a:pPr marL="0" indent="0">
              <a:spcBef>
                <a:spcPts val="200"/>
              </a:spcBef>
              <a:buNone/>
            </a:pPr>
            <a:r>
              <a:rPr lang="en-US" b="1" dirty="0" smtClean="0"/>
              <a:t>9. Economy </a:t>
            </a:r>
            <a:r>
              <a:rPr lang="en-US" b="1" dirty="0"/>
              <a:t>of </a:t>
            </a:r>
            <a:r>
              <a:rPr lang="en-US" b="1" dirty="0" smtClean="0"/>
              <a:t>Mechanism:</a:t>
            </a:r>
          </a:p>
          <a:p>
            <a:pPr marL="0" indent="0">
              <a:spcBef>
                <a:spcPts val="200"/>
              </a:spcBef>
              <a:buNone/>
            </a:pPr>
            <a:r>
              <a:rPr lang="en-US" dirty="0" smtClean="0"/>
              <a:t>The </a:t>
            </a:r>
            <a:r>
              <a:rPr lang="en-US" dirty="0"/>
              <a:t>more complex your software, the more likely there are vulnerabilities</a:t>
            </a:r>
            <a:r>
              <a:rPr lang="en-US" dirty="0" smtClean="0"/>
              <a:t>.</a:t>
            </a:r>
          </a:p>
          <a:p>
            <a:pPr marL="0" indent="0">
              <a:buNone/>
            </a:pPr>
            <a:endParaRPr lang="en-US" dirty="0"/>
          </a:p>
          <a:p>
            <a:pPr marL="0" indent="0">
              <a:spcBef>
                <a:spcPts val="200"/>
              </a:spcBef>
              <a:buNone/>
            </a:pPr>
            <a:r>
              <a:rPr lang="en-US" b="1" dirty="0" smtClean="0"/>
              <a:t>10. Validate </a:t>
            </a:r>
            <a:r>
              <a:rPr lang="en-US" b="1" dirty="0"/>
              <a:t>Inputs Across Trust </a:t>
            </a:r>
            <a:r>
              <a:rPr lang="en-US" b="1" dirty="0" smtClean="0"/>
              <a:t>Boundaries:</a:t>
            </a:r>
          </a:p>
          <a:p>
            <a:pPr marL="0" indent="0">
              <a:spcBef>
                <a:spcPts val="200"/>
              </a:spcBef>
              <a:buNone/>
            </a:pPr>
            <a:r>
              <a:rPr lang="en-US" dirty="0" smtClean="0"/>
              <a:t>Inputs </a:t>
            </a:r>
            <a:r>
              <a:rPr lang="en-US" dirty="0"/>
              <a:t>to software can come in many forms. E.g</a:t>
            </a:r>
            <a:r>
              <a:rPr lang="en-US" dirty="0" smtClean="0"/>
              <a:t>.: “</a:t>
            </a:r>
            <a:r>
              <a:rPr lang="en-US" dirty="0">
                <a:latin typeface="Consolas" panose="020B0609020204030204" pitchFamily="49" charset="0"/>
                <a:cs typeface="Consolas" panose="020B0609020204030204" pitchFamily="49" charset="0"/>
              </a:rPr>
              <a:t>My%20Data</a:t>
            </a:r>
            <a:r>
              <a:rPr lang="en-US" dirty="0" smtClean="0"/>
              <a:t>”, “</a:t>
            </a:r>
            <a:r>
              <a:rPr lang="en-US" dirty="0" err="1">
                <a:latin typeface="Consolas" panose="020B0609020204030204" pitchFamily="49" charset="0"/>
                <a:cs typeface="Consolas" panose="020B0609020204030204" pitchFamily="49" charset="0"/>
              </a:rPr>
              <a:t>My+Data</a:t>
            </a:r>
            <a:r>
              <a:rPr lang="en-US" dirty="0" smtClean="0"/>
              <a:t>”, “</a:t>
            </a:r>
            <a:r>
              <a:rPr lang="en-US" dirty="0">
                <a:latin typeface="Consolas" panose="020B0609020204030204" pitchFamily="49" charset="0"/>
                <a:cs typeface="Consolas" panose="020B0609020204030204" pitchFamily="49" charset="0"/>
              </a:rPr>
              <a:t>My&amp;#x20;Data</a:t>
            </a:r>
            <a:r>
              <a:rPr lang="en-US" dirty="0" smtClean="0"/>
              <a:t>”, </a:t>
            </a:r>
            <a:r>
              <a:rPr lang="en-US" dirty="0" smtClean="0">
                <a:latin typeface="Consolas" panose="020B0609020204030204" pitchFamily="49" charset="0"/>
                <a:cs typeface="Consolas" panose="020B0609020204030204" pitchFamily="49" charset="0"/>
              </a:rPr>
              <a:t>“%4d%79%20%44%61%74%61</a:t>
            </a:r>
            <a:r>
              <a:rPr lang="en-US" dirty="0" smtClean="0"/>
              <a:t>”.</a:t>
            </a:r>
          </a:p>
          <a:p>
            <a:pPr marL="0" indent="0">
              <a:spcBef>
                <a:spcPts val="200"/>
              </a:spcBef>
              <a:buNone/>
            </a:pPr>
            <a:r>
              <a:rPr lang="en-US" dirty="0" smtClean="0"/>
              <a:t>Strip </a:t>
            </a:r>
            <a:r>
              <a:rPr lang="en-US" dirty="0"/>
              <a:t>encoding, standard encoding, and then </a:t>
            </a:r>
            <a:r>
              <a:rPr lang="en-US" dirty="0" smtClean="0"/>
              <a:t>compare. Input </a:t>
            </a:r>
            <a:r>
              <a:rPr lang="en-US" dirty="0"/>
              <a:t>data that moves from an area of lower trust to an area of higher trust must be normalized and validated </a:t>
            </a:r>
            <a:r>
              <a:rPr lang="en-US" dirty="0" smtClean="0"/>
              <a:t>for:</a:t>
            </a:r>
          </a:p>
          <a:p>
            <a:pPr marL="971550" lvl="1" indent="-514350">
              <a:buAutoNum type="alphaLcPeriod"/>
            </a:pPr>
            <a:r>
              <a:rPr lang="en-US" dirty="0" smtClean="0"/>
              <a:t>Proper length</a:t>
            </a:r>
          </a:p>
          <a:p>
            <a:pPr marL="971550" lvl="1" indent="-514350">
              <a:buAutoNum type="alphaLcPeriod"/>
            </a:pPr>
            <a:r>
              <a:rPr lang="en-US" dirty="0" smtClean="0"/>
              <a:t>Proper type of input</a:t>
            </a:r>
          </a:p>
          <a:p>
            <a:pPr marL="971550" lvl="1" indent="-514350">
              <a:buAutoNum type="alphaLcPeriod"/>
            </a:pPr>
            <a:r>
              <a:rPr lang="en-US" dirty="0" smtClean="0"/>
              <a:t>Proper Syntax</a:t>
            </a:r>
          </a:p>
          <a:p>
            <a:pPr marL="971550" lvl="1" indent="-514350">
              <a:buAutoNum type="alphaLcPeriod"/>
            </a:pPr>
            <a:r>
              <a:rPr lang="en-US" dirty="0" smtClean="0"/>
              <a:t>Missing extra inputs</a:t>
            </a:r>
          </a:p>
          <a:p>
            <a:pPr marL="971550" lvl="1" indent="-514350">
              <a:buAutoNum type="alphaLcPeriod"/>
            </a:pPr>
            <a:r>
              <a:rPr lang="en-US" dirty="0" smtClean="0"/>
              <a:t>Consistency across related fields</a:t>
            </a:r>
          </a:p>
          <a:p>
            <a:pPr marL="971550" lvl="1" indent="-514350">
              <a:buAutoNum type="alphaLcPeriod"/>
            </a:pPr>
            <a:r>
              <a:rPr lang="en-US" dirty="0" smtClean="0"/>
              <a:t>Conformance to business </a:t>
            </a:r>
            <a:r>
              <a:rPr lang="en-US" dirty="0"/>
              <a:t>r</a:t>
            </a:r>
            <a:r>
              <a:rPr lang="en-US" dirty="0" smtClean="0"/>
              <a:t>ules</a:t>
            </a:r>
            <a:endParaRPr lang="en-US" dirty="0"/>
          </a:p>
        </p:txBody>
      </p:sp>
    </p:spTree>
    <p:extLst>
      <p:ext uri="{BB962C8B-B14F-4D97-AF65-F5344CB8AC3E}">
        <p14:creationId xmlns:p14="http://schemas.microsoft.com/office/powerpoint/2010/main" val="56241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2635"/>
          </a:xfrm>
        </p:spPr>
        <p:txBody>
          <a:bodyPr>
            <a:normAutofit/>
          </a:bodyPr>
          <a:lstStyle/>
          <a:p>
            <a:pPr algn="ctr"/>
            <a:r>
              <a:rPr lang="en-US" sz="5400" b="1" dirty="0" smtClean="0"/>
              <a:t>End of presentation!</a:t>
            </a:r>
            <a:br>
              <a:rPr lang="en-US" sz="5400" b="1" dirty="0" smtClean="0"/>
            </a:br>
            <a:r>
              <a:rPr lang="en-US" sz="5400" b="1" dirty="0" smtClean="0">
                <a:solidFill>
                  <a:srgbClr val="00B0F0"/>
                </a:solidFill>
                <a:sym typeface="Wingdings" panose="05000000000000000000" pitchFamily="2" charset="2"/>
              </a:rPr>
              <a:t></a:t>
            </a:r>
            <a:endParaRPr lang="en-US" sz="5400" b="1" dirty="0">
              <a:solidFill>
                <a:srgbClr val="00B0F0"/>
              </a:solidFill>
            </a:endParaRPr>
          </a:p>
        </p:txBody>
      </p:sp>
    </p:spTree>
    <p:extLst>
      <p:ext uri="{BB962C8B-B14F-4D97-AF65-F5344CB8AC3E}">
        <p14:creationId xmlns:p14="http://schemas.microsoft.com/office/powerpoint/2010/main" val="20565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087"/>
            <a:ext cx="9144000" cy="1982915"/>
          </a:xfrm>
        </p:spPr>
        <p:txBody>
          <a:bodyPr/>
          <a:lstStyle/>
          <a:p>
            <a:r>
              <a:rPr lang="en-US" sz="5400" b="1" dirty="0" smtClean="0">
                <a:solidFill>
                  <a:srgbClr val="00B0F0"/>
                </a:solidFill>
                <a:latin typeface="+mn-lt"/>
                <a:cs typeface="Arial" panose="020B0604020202020204" pitchFamily="34" charset="0"/>
              </a:rPr>
              <a:t>1 - Injection</a:t>
            </a:r>
            <a:r>
              <a:rPr lang="en-US" dirty="0" smtClean="0">
                <a:solidFill>
                  <a:srgbClr val="00B0F0"/>
                </a:solidFill>
                <a:latin typeface="+mn-lt"/>
                <a:cs typeface="Arial" panose="020B0604020202020204" pitchFamily="34" charset="0"/>
              </a:rPr>
              <a:t/>
            </a:r>
            <a:br>
              <a:rPr lang="en-US" dirty="0" smtClean="0">
                <a:solidFill>
                  <a:srgbClr val="00B0F0"/>
                </a:solidFill>
                <a:latin typeface="+mn-lt"/>
                <a:cs typeface="Arial" panose="020B0604020202020204" pitchFamily="34" charset="0"/>
              </a:rPr>
            </a:br>
            <a:endParaRPr lang="en-US" sz="5400" dirty="0">
              <a:solidFill>
                <a:srgbClr val="00B0F0"/>
              </a:solidFill>
              <a:latin typeface="+mn-lt"/>
              <a:cs typeface="Arial" panose="020B0604020202020204" pitchFamily="34" charset="0"/>
            </a:endParaRPr>
          </a:p>
        </p:txBody>
      </p:sp>
      <p:sp>
        <p:nvSpPr>
          <p:cNvPr id="3" name="Subtitle 2"/>
          <p:cNvSpPr>
            <a:spLocks noGrp="1"/>
          </p:cNvSpPr>
          <p:nvPr>
            <p:ph type="subTitle" idx="1"/>
          </p:nvPr>
        </p:nvSpPr>
        <p:spPr>
          <a:xfrm>
            <a:off x="1524000" y="2888806"/>
            <a:ext cx="9144000" cy="2314130"/>
          </a:xfrm>
        </p:spPr>
        <p:txBody>
          <a:bodyPr>
            <a:normAutofit lnSpcReduction="10000"/>
          </a:bodyPr>
          <a:lstStyle/>
          <a:p>
            <a:pPr marL="342900" indent="-342900" algn="l">
              <a:buFont typeface="Wingdings" panose="05000000000000000000" pitchFamily="2" charset="2"/>
              <a:buChar char="§"/>
            </a:pPr>
            <a:r>
              <a:rPr lang="en-US" dirty="0" smtClean="0"/>
              <a:t>Attackers </a:t>
            </a:r>
            <a:r>
              <a:rPr lang="en-US" dirty="0"/>
              <a:t>inject malicious data into a web application that when executed, compromises the </a:t>
            </a:r>
            <a:r>
              <a:rPr lang="en-US" dirty="0" smtClean="0"/>
              <a:t>system.</a:t>
            </a:r>
          </a:p>
          <a:p>
            <a:pPr algn="l"/>
            <a:endParaRPr lang="en-US" sz="2800" dirty="0" smtClean="0"/>
          </a:p>
          <a:p>
            <a:pPr marL="342900" indent="-342900" algn="l">
              <a:buFont typeface="Wingdings" panose="05000000000000000000" pitchFamily="2" charset="2"/>
              <a:buChar char="§"/>
            </a:pPr>
            <a:r>
              <a:rPr lang="en-US" dirty="0" smtClean="0"/>
              <a:t>An attacker modifies inputs and hopes to find OS commands, SQL, LDAP or XML queries into an application and reaching the interpreter they were executed.</a:t>
            </a:r>
          </a:p>
        </p:txBody>
      </p:sp>
    </p:spTree>
    <p:extLst>
      <p:ext uri="{BB962C8B-B14F-4D97-AF65-F5344CB8AC3E}">
        <p14:creationId xmlns:p14="http://schemas.microsoft.com/office/powerpoint/2010/main" val="110864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F0"/>
                </a:solidFill>
              </a:rPr>
              <a:t>Injection</a:t>
            </a:r>
            <a:r>
              <a:rPr lang="en-US" b="1" dirty="0" smtClean="0"/>
              <a:t> Defense 1:</a:t>
            </a:r>
            <a:br>
              <a:rPr lang="en-US" b="1" dirty="0" smtClean="0"/>
            </a:br>
            <a:r>
              <a:rPr lang="en-US" b="1" dirty="0" smtClean="0"/>
              <a:t>Use of Prepared Statements</a:t>
            </a:r>
            <a:endParaRPr lang="en-US" b="1" dirty="0"/>
          </a:p>
        </p:txBody>
      </p:sp>
      <p:sp>
        <p:nvSpPr>
          <p:cNvPr id="4" name="Rectangle 1"/>
          <p:cNvSpPr>
            <a:spLocks noGrp="1" noChangeArrowheads="1"/>
          </p:cNvSpPr>
          <p:nvPr>
            <p:ph idx="1"/>
          </p:nvPr>
        </p:nvSpPr>
        <p:spPr bwMode="auto">
          <a:xfrm>
            <a:off x="838200" y="1825625"/>
            <a:ext cx="7439857" cy="199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Unicode MS" panose="020B0604020202020204" pitchFamily="34" charset="-128"/>
              </a:rPr>
              <a:t>Unsafe:</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 query = "SELECT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account_balance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FROM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user_data</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WHERE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user_name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request.getParameter</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customerName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ts val="200"/>
              </a:spcBef>
              <a:spcAft>
                <a:spcPct val="0"/>
              </a:spcAft>
              <a:buClrTx/>
              <a:buSzTx/>
              <a:buFontTx/>
              <a:buNone/>
              <a:tabLst/>
            </a:pPr>
            <a:endParaRPr lang="en-US" altLang="en-US" sz="14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try {</a:t>
            </a:r>
          </a:p>
          <a:p>
            <a:pPr marL="0" marR="0" lvl="0" indent="0" algn="l" defTabSz="914400" rtl="0" eaLnBrk="0" fontAlgn="base" latinLnBrk="0" hangingPunct="0">
              <a:lnSpc>
                <a:spcPct val="100000"/>
              </a:lnSpc>
              <a:spcBef>
                <a:spcPts val="200"/>
              </a:spcBef>
              <a:spcAft>
                <a:spcPct val="0"/>
              </a:spcAft>
              <a:buClrTx/>
              <a:buSzTx/>
              <a:buFontTx/>
              <a:buNone/>
              <a:tabLst/>
            </a:pPr>
            <a:r>
              <a:rPr lang="en-US" altLang="en-US" sz="1400" dirty="0" smtClean="0">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Statement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connection.createStatement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ts val="200"/>
              </a:spcBef>
              <a:spcAft>
                <a:spcPct val="0"/>
              </a:spcAft>
              <a:buClrTx/>
              <a:buSzTx/>
              <a:buFontTx/>
              <a:buNone/>
              <a:tabLst/>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ResultSet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results =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statement.executeQuery</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query );</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10" name="Rectangle 1"/>
          <p:cNvSpPr txBox="1">
            <a:spLocks noChangeArrowheads="1"/>
          </p:cNvSpPr>
          <p:nvPr/>
        </p:nvSpPr>
        <p:spPr bwMode="auto">
          <a:xfrm>
            <a:off x="838200" y="4136009"/>
            <a:ext cx="9526967" cy="199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400" b="1" dirty="0">
                <a:latin typeface="Arial Unicode MS" panose="020B0604020202020204" pitchFamily="34" charset="-128"/>
              </a:rPr>
              <a:t>S</a:t>
            </a:r>
            <a:r>
              <a:rPr lang="en-US" altLang="en-US" sz="1400" b="1" dirty="0" smtClean="0">
                <a:latin typeface="Arial Unicode MS" panose="020B0604020202020204" pitchFamily="34" charset="-128"/>
              </a:rPr>
              <a:t>afe:</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String </a:t>
            </a:r>
            <a:r>
              <a:rPr lang="en-US" altLang="en-US" sz="1400" dirty="0" err="1" smtClean="0">
                <a:latin typeface="Consolas" panose="020B0609020204030204" pitchFamily="49" charset="0"/>
                <a:cs typeface="Consolas" panose="020B0609020204030204" pitchFamily="49" charset="0"/>
              </a:rPr>
              <a:t>custname</a:t>
            </a:r>
            <a:r>
              <a:rPr lang="en-US" altLang="en-US" sz="1400" dirty="0" smtClean="0">
                <a:latin typeface="Consolas" panose="020B0609020204030204" pitchFamily="49" charset="0"/>
                <a:cs typeface="Consolas" panose="020B0609020204030204" pitchFamily="49" charset="0"/>
              </a:rPr>
              <a:t> = </a:t>
            </a:r>
            <a:r>
              <a:rPr lang="en-US" altLang="en-US" sz="1400" dirty="0" err="1" smtClean="0">
                <a:latin typeface="Consolas" panose="020B0609020204030204" pitchFamily="49" charset="0"/>
                <a:cs typeface="Consolas" panose="020B0609020204030204" pitchFamily="49" charset="0"/>
              </a:rPr>
              <a:t>request.getParameter</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customerName</a:t>
            </a:r>
            <a:r>
              <a:rPr lang="en-US" altLang="en-US" sz="1400" dirty="0" smtClean="0">
                <a:latin typeface="Consolas" panose="020B0609020204030204" pitchFamily="49" charset="0"/>
                <a:cs typeface="Consolas" panose="020B0609020204030204" pitchFamily="49" charset="0"/>
              </a:rPr>
              <a:t>"); // This should REALLY be validated too</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 perform input validation to detect attacks</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String query = "SELECT </a:t>
            </a:r>
            <a:r>
              <a:rPr lang="en-US" altLang="en-US" sz="1400" dirty="0" err="1" smtClean="0">
                <a:latin typeface="Consolas" panose="020B0609020204030204" pitchFamily="49" charset="0"/>
                <a:cs typeface="Consolas" panose="020B0609020204030204" pitchFamily="49" charset="0"/>
              </a:rPr>
              <a:t>account_balance</a:t>
            </a:r>
            <a:r>
              <a:rPr lang="en-US" altLang="en-US" sz="1400" dirty="0" smtClean="0">
                <a:latin typeface="Consolas" panose="020B0609020204030204" pitchFamily="49" charset="0"/>
                <a:cs typeface="Consolas" panose="020B0609020204030204" pitchFamily="49" charset="0"/>
              </a:rPr>
              <a:t> FROM </a:t>
            </a:r>
            <a:r>
              <a:rPr lang="en-US" altLang="en-US" sz="1400" dirty="0" err="1" smtClean="0">
                <a:latin typeface="Consolas" panose="020B0609020204030204" pitchFamily="49" charset="0"/>
                <a:cs typeface="Consolas" panose="020B0609020204030204" pitchFamily="49" charset="0"/>
              </a:rPr>
              <a:t>user_data</a:t>
            </a:r>
            <a:r>
              <a:rPr lang="en-US" altLang="en-US" sz="1400" dirty="0" smtClean="0">
                <a:latin typeface="Consolas" panose="020B0609020204030204" pitchFamily="49" charset="0"/>
                <a:cs typeface="Consolas" panose="020B0609020204030204" pitchFamily="49" charset="0"/>
              </a:rPr>
              <a:t> WHERE </a:t>
            </a:r>
            <a:r>
              <a:rPr lang="en-US" altLang="en-US" sz="1400" dirty="0" err="1" smtClean="0">
                <a:latin typeface="Consolas" panose="020B0609020204030204" pitchFamily="49" charset="0"/>
                <a:cs typeface="Consolas" panose="020B0609020204030204" pitchFamily="49" charset="0"/>
              </a:rPr>
              <a:t>user_name</a:t>
            </a:r>
            <a:r>
              <a:rPr lang="en-US" altLang="en-US" sz="1400" dirty="0" smtClean="0">
                <a:latin typeface="Consolas" panose="020B0609020204030204" pitchFamily="49" charset="0"/>
                <a:cs typeface="Consolas" panose="020B0609020204030204" pitchFamily="49" charset="0"/>
              </a:rPr>
              <a:t> = ?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r>
              <a:rPr lang="en-US" altLang="en-US" sz="1400" b="1" dirty="0" err="1" smtClean="0">
                <a:latin typeface="Consolas" panose="020B0609020204030204" pitchFamily="49" charset="0"/>
                <a:cs typeface="Consolas" panose="020B0609020204030204" pitchFamily="49" charset="0"/>
              </a:rPr>
              <a:t>PreparedStatement</a:t>
            </a:r>
            <a:r>
              <a:rPr lang="en-US" altLang="en-US" sz="1400" b="1" dirty="0" smtClean="0">
                <a:latin typeface="Consolas" panose="020B0609020204030204" pitchFamily="49" charset="0"/>
                <a:cs typeface="Consolas" panose="020B0609020204030204" pitchFamily="49" charset="0"/>
              </a:rPr>
              <a:t> </a:t>
            </a:r>
            <a:r>
              <a:rPr lang="en-US" altLang="en-US" sz="1400" b="1" dirty="0" err="1" smtClean="0">
                <a:latin typeface="Consolas" panose="020B0609020204030204" pitchFamily="49" charset="0"/>
                <a:cs typeface="Consolas" panose="020B0609020204030204" pitchFamily="49" charset="0"/>
              </a:rPr>
              <a:t>pstmt</a:t>
            </a:r>
            <a:r>
              <a:rPr lang="en-US" altLang="en-US" sz="1400" b="1" dirty="0" smtClean="0">
                <a:latin typeface="Consolas" panose="020B0609020204030204" pitchFamily="49" charset="0"/>
                <a:cs typeface="Consolas" panose="020B0609020204030204" pitchFamily="49" charset="0"/>
              </a:rPr>
              <a:t> = </a:t>
            </a:r>
            <a:r>
              <a:rPr lang="en-US" altLang="en-US" sz="1400" b="1" dirty="0" err="1" smtClean="0">
                <a:latin typeface="Consolas" panose="020B0609020204030204" pitchFamily="49" charset="0"/>
                <a:cs typeface="Consolas" panose="020B0609020204030204" pitchFamily="49" charset="0"/>
              </a:rPr>
              <a:t>connection.prepareStatement</a:t>
            </a:r>
            <a:r>
              <a:rPr lang="en-US" altLang="en-US" sz="1400" b="1" dirty="0" smtClean="0">
                <a:latin typeface="Consolas" panose="020B0609020204030204" pitchFamily="49" charset="0"/>
                <a:cs typeface="Consolas" panose="020B0609020204030204" pitchFamily="49" charset="0"/>
              </a:rPr>
              <a:t>( query );</a:t>
            </a:r>
          </a:p>
          <a:p>
            <a:pPr marL="0" indent="0" eaLnBrk="0" fontAlgn="base" hangingPunct="0">
              <a:lnSpc>
                <a:spcPct val="100000"/>
              </a:lnSpc>
              <a:spcBef>
                <a:spcPts val="200"/>
              </a:spcBef>
              <a:spcAft>
                <a:spcPct val="0"/>
              </a:spcAft>
              <a:buFontTx/>
              <a:buNone/>
            </a:pPr>
            <a:r>
              <a:rPr lang="en-US" altLang="en-US" sz="1400" b="1" dirty="0" smtClean="0">
                <a:latin typeface="Consolas" panose="020B0609020204030204" pitchFamily="49" charset="0"/>
                <a:cs typeface="Consolas" panose="020B0609020204030204" pitchFamily="49" charset="0"/>
              </a:rPr>
              <a:t> </a:t>
            </a:r>
            <a:r>
              <a:rPr lang="en-US" altLang="en-US" sz="1400" b="1" dirty="0" err="1" smtClean="0">
                <a:latin typeface="Consolas" panose="020B0609020204030204" pitchFamily="49" charset="0"/>
                <a:cs typeface="Consolas" panose="020B0609020204030204" pitchFamily="49" charset="0"/>
              </a:rPr>
              <a:t>pstmt.setString</a:t>
            </a:r>
            <a:r>
              <a:rPr lang="en-US" altLang="en-US" sz="1400" b="1" dirty="0" smtClean="0">
                <a:latin typeface="Consolas" panose="020B0609020204030204" pitchFamily="49" charset="0"/>
                <a:cs typeface="Consolas" panose="020B0609020204030204" pitchFamily="49" charset="0"/>
              </a:rPr>
              <a:t>( 1, </a:t>
            </a:r>
            <a:r>
              <a:rPr lang="en-US" altLang="en-US" sz="1400" b="1" dirty="0" err="1" smtClean="0">
                <a:latin typeface="Consolas" panose="020B0609020204030204" pitchFamily="49" charset="0"/>
                <a:cs typeface="Consolas" panose="020B0609020204030204" pitchFamily="49" charset="0"/>
              </a:rPr>
              <a:t>custname</a:t>
            </a:r>
            <a:r>
              <a:rPr lang="en-US" altLang="en-US" sz="1400" b="1" dirty="0" smtClean="0">
                <a:latin typeface="Consolas" panose="020B0609020204030204" pitchFamily="49" charset="0"/>
                <a:cs typeface="Consolas" panose="020B0609020204030204" pitchFamily="49" charset="0"/>
              </a:rPr>
              <a:t>);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ResultSet</a:t>
            </a:r>
            <a:r>
              <a:rPr lang="en-US" altLang="en-US" sz="1400" dirty="0" smtClean="0">
                <a:latin typeface="Consolas" panose="020B0609020204030204" pitchFamily="49" charset="0"/>
                <a:cs typeface="Consolas" panose="020B0609020204030204" pitchFamily="49" charset="0"/>
              </a:rPr>
              <a:t> results = </a:t>
            </a:r>
            <a:r>
              <a:rPr lang="en-US" altLang="en-US" sz="1400" dirty="0" err="1" smtClean="0">
                <a:latin typeface="Consolas" panose="020B0609020204030204" pitchFamily="49" charset="0"/>
                <a:cs typeface="Consolas" panose="020B0609020204030204" pitchFamily="49" charset="0"/>
              </a:rPr>
              <a:t>pstmt.executeQuery</a:t>
            </a:r>
            <a:r>
              <a:rPr lang="en-US" altLang="en-US" sz="1400" dirty="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2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F0"/>
                </a:solidFill>
              </a:rPr>
              <a:t>Injection</a:t>
            </a:r>
            <a:r>
              <a:rPr lang="en-US" b="1" dirty="0" smtClean="0"/>
              <a:t> Defense 2:</a:t>
            </a:r>
            <a:br>
              <a:rPr lang="en-US" b="1" dirty="0" smtClean="0"/>
            </a:br>
            <a:r>
              <a:rPr lang="en-US" b="1" dirty="0" smtClean="0"/>
              <a:t>Stored Procedures</a:t>
            </a:r>
            <a:endParaRPr lang="en-US" b="1" dirty="0"/>
          </a:p>
        </p:txBody>
      </p:sp>
      <p:sp>
        <p:nvSpPr>
          <p:cNvPr id="4" name="Rectangle 1"/>
          <p:cNvSpPr>
            <a:spLocks noGrp="1" noChangeArrowheads="1"/>
          </p:cNvSpPr>
          <p:nvPr>
            <p:ph idx="1"/>
          </p:nvPr>
        </p:nvSpPr>
        <p:spPr bwMode="auto">
          <a:xfrm>
            <a:off x="838200" y="1825625"/>
            <a:ext cx="7439857" cy="199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Unicode MS" panose="020B0604020202020204" pitchFamily="34" charset="-128"/>
              </a:rPr>
              <a:t>Unsafe:</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 query = "SELECT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account_balance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FROM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user_data</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WHERE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user_name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request.getParameter</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customerName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ts val="200"/>
              </a:spcBef>
              <a:spcAft>
                <a:spcPct val="0"/>
              </a:spcAft>
              <a:buClrTx/>
              <a:buSzTx/>
              <a:buFontTx/>
              <a:buNone/>
              <a:tabLst/>
            </a:pPr>
            <a:endParaRPr lang="en-US" altLang="en-US" sz="14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try {</a:t>
            </a:r>
          </a:p>
          <a:p>
            <a:pPr marL="0" marR="0" lvl="0" indent="0" algn="l" defTabSz="914400" rtl="0" eaLnBrk="0" fontAlgn="base" latinLnBrk="0" hangingPunct="0">
              <a:lnSpc>
                <a:spcPct val="100000"/>
              </a:lnSpc>
              <a:spcBef>
                <a:spcPts val="200"/>
              </a:spcBef>
              <a:spcAft>
                <a:spcPct val="0"/>
              </a:spcAft>
              <a:buClrTx/>
              <a:buSzTx/>
              <a:buFontTx/>
              <a:buNone/>
              <a:tabLst/>
            </a:pPr>
            <a:r>
              <a:rPr lang="en-US" altLang="en-US" sz="1400" dirty="0" smtClean="0">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Statement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connection.createStatement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ts val="200"/>
              </a:spcBef>
              <a:spcAft>
                <a:spcPct val="0"/>
              </a:spcAft>
              <a:buClrTx/>
              <a:buSzTx/>
              <a:buFontTx/>
              <a:buNone/>
              <a:tabLst/>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ResultSet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results =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statement.executeQuery</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query );</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10" name="Rectangle 1"/>
          <p:cNvSpPr txBox="1">
            <a:spLocks noChangeArrowheads="1"/>
          </p:cNvSpPr>
          <p:nvPr/>
        </p:nvSpPr>
        <p:spPr bwMode="auto">
          <a:xfrm>
            <a:off x="838200" y="4136009"/>
            <a:ext cx="9228808"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400" b="1" dirty="0">
                <a:latin typeface="Arial Unicode MS" panose="020B0604020202020204" pitchFamily="34" charset="-128"/>
              </a:rPr>
              <a:t>S</a:t>
            </a:r>
            <a:r>
              <a:rPr lang="en-US" altLang="en-US" sz="1400" b="1" dirty="0" smtClean="0">
                <a:latin typeface="Arial Unicode MS" panose="020B0604020202020204" pitchFamily="34" charset="-128"/>
              </a:rPr>
              <a:t>afe:</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String </a:t>
            </a:r>
            <a:r>
              <a:rPr lang="en-US" altLang="en-US" sz="1400" dirty="0" err="1" smtClean="0">
                <a:latin typeface="Consolas" panose="020B0609020204030204" pitchFamily="49" charset="0"/>
                <a:cs typeface="Consolas" panose="020B0609020204030204" pitchFamily="49" charset="0"/>
              </a:rPr>
              <a:t>custname</a:t>
            </a:r>
            <a:r>
              <a:rPr lang="en-US" altLang="en-US" sz="1400" dirty="0" smtClean="0">
                <a:latin typeface="Consolas" panose="020B0609020204030204" pitchFamily="49" charset="0"/>
                <a:cs typeface="Consolas" panose="020B0609020204030204" pitchFamily="49" charset="0"/>
              </a:rPr>
              <a:t> = </a:t>
            </a:r>
            <a:r>
              <a:rPr lang="en-US" altLang="en-US" sz="1400" dirty="0" err="1" smtClean="0">
                <a:latin typeface="Consolas" panose="020B0609020204030204" pitchFamily="49" charset="0"/>
                <a:cs typeface="Consolas" panose="020B0609020204030204" pitchFamily="49" charset="0"/>
              </a:rPr>
              <a:t>request.getParameter</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customerName</a:t>
            </a:r>
            <a:r>
              <a:rPr lang="en-US" altLang="en-US" sz="1400" dirty="0" smtClean="0">
                <a:latin typeface="Consolas" panose="020B0609020204030204" pitchFamily="49" charset="0"/>
                <a:cs typeface="Consolas" panose="020B0609020204030204" pitchFamily="49" charset="0"/>
              </a:rPr>
              <a:t>"); // This should REALLY be validated</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try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r>
              <a:rPr lang="en-US" altLang="en-US" sz="1400" b="1" dirty="0" smtClean="0">
                <a:latin typeface="Consolas" panose="020B0609020204030204" pitchFamily="49" charset="0"/>
                <a:cs typeface="Consolas" panose="020B0609020204030204" pitchFamily="49" charset="0"/>
              </a:rPr>
              <a:t>	</a:t>
            </a:r>
            <a:r>
              <a:rPr lang="en-US" altLang="en-US" sz="1400" b="1" dirty="0" err="1" smtClean="0">
                <a:latin typeface="Consolas" panose="020B0609020204030204" pitchFamily="49" charset="0"/>
                <a:cs typeface="Consolas" panose="020B0609020204030204" pitchFamily="49" charset="0"/>
              </a:rPr>
              <a:t>CallableStatement</a:t>
            </a:r>
            <a:r>
              <a:rPr lang="en-US" altLang="en-US" sz="1400" b="1" dirty="0" smtClean="0">
                <a:latin typeface="Consolas" panose="020B0609020204030204" pitchFamily="49" charset="0"/>
                <a:cs typeface="Consolas" panose="020B0609020204030204" pitchFamily="49" charset="0"/>
              </a:rPr>
              <a:t> </a:t>
            </a:r>
            <a:r>
              <a:rPr lang="en-US" altLang="en-US" sz="1400" b="1" dirty="0" err="1" smtClean="0">
                <a:latin typeface="Consolas" panose="020B0609020204030204" pitchFamily="49" charset="0"/>
                <a:cs typeface="Consolas" panose="020B0609020204030204" pitchFamily="49" charset="0"/>
              </a:rPr>
              <a:t>cs</a:t>
            </a:r>
            <a:r>
              <a:rPr lang="en-US" altLang="en-US" sz="1400" b="1" dirty="0" smtClean="0">
                <a:latin typeface="Consolas" panose="020B0609020204030204" pitchFamily="49" charset="0"/>
                <a:cs typeface="Consolas" panose="020B0609020204030204" pitchFamily="49" charset="0"/>
              </a:rPr>
              <a:t> = </a:t>
            </a:r>
            <a:r>
              <a:rPr lang="en-US" altLang="en-US" sz="1400" b="1" dirty="0" err="1" smtClean="0">
                <a:latin typeface="Consolas" panose="020B0609020204030204" pitchFamily="49" charset="0"/>
                <a:cs typeface="Consolas" panose="020B0609020204030204" pitchFamily="49" charset="0"/>
              </a:rPr>
              <a:t>connection.prepareCall</a:t>
            </a:r>
            <a:r>
              <a:rPr lang="en-US" altLang="en-US" sz="1400" b="1" dirty="0" smtClean="0">
                <a:latin typeface="Consolas" panose="020B0609020204030204" pitchFamily="49" charset="0"/>
                <a:cs typeface="Consolas" panose="020B0609020204030204" pitchFamily="49" charset="0"/>
              </a:rPr>
              <a:t>("{call </a:t>
            </a:r>
            <a:r>
              <a:rPr lang="en-US" altLang="en-US" sz="1400" b="1" dirty="0" err="1" smtClean="0">
                <a:latin typeface="Consolas" panose="020B0609020204030204" pitchFamily="49" charset="0"/>
                <a:cs typeface="Consolas" panose="020B0609020204030204" pitchFamily="49" charset="0"/>
              </a:rPr>
              <a:t>sp_getAccountBalance</a:t>
            </a:r>
            <a:r>
              <a:rPr lang="en-US" altLang="en-US" sz="1400" b="1" dirty="0" smtClean="0">
                <a:latin typeface="Consolas" panose="020B0609020204030204" pitchFamily="49" charset="0"/>
                <a:cs typeface="Consolas" panose="020B0609020204030204" pitchFamily="49" charset="0"/>
              </a:rPr>
              <a:t>(?)}");</a:t>
            </a:r>
          </a:p>
          <a:p>
            <a:pPr marL="0" indent="0" eaLnBrk="0" fontAlgn="base" hangingPunct="0">
              <a:lnSpc>
                <a:spcPct val="100000"/>
              </a:lnSpc>
              <a:spcBef>
                <a:spcPts val="200"/>
              </a:spcBef>
              <a:spcAft>
                <a:spcPct val="0"/>
              </a:spcAft>
              <a:buFontTx/>
              <a:buNone/>
            </a:pPr>
            <a:r>
              <a:rPr lang="en-US" altLang="en-US" sz="1400" b="1" dirty="0" smtClean="0">
                <a:latin typeface="Consolas" panose="020B0609020204030204" pitchFamily="49" charset="0"/>
                <a:cs typeface="Consolas" panose="020B0609020204030204" pitchFamily="49" charset="0"/>
              </a:rPr>
              <a:t> 	</a:t>
            </a:r>
            <a:r>
              <a:rPr lang="en-US" altLang="en-US" sz="1400" b="1" dirty="0" err="1" smtClean="0">
                <a:latin typeface="Consolas" panose="020B0609020204030204" pitchFamily="49" charset="0"/>
                <a:cs typeface="Consolas" panose="020B0609020204030204" pitchFamily="49" charset="0"/>
              </a:rPr>
              <a:t>cs.setString</a:t>
            </a:r>
            <a:r>
              <a:rPr lang="en-US" altLang="en-US" sz="1400" b="1" dirty="0" smtClean="0">
                <a:latin typeface="Consolas" panose="020B0609020204030204" pitchFamily="49" charset="0"/>
                <a:cs typeface="Consolas" panose="020B0609020204030204" pitchFamily="49" charset="0"/>
              </a:rPr>
              <a:t>(1, </a:t>
            </a:r>
            <a:r>
              <a:rPr lang="en-US" altLang="en-US" sz="1400" b="1" dirty="0" err="1" smtClean="0">
                <a:latin typeface="Consolas" panose="020B0609020204030204" pitchFamily="49" charset="0"/>
                <a:cs typeface="Consolas" panose="020B0609020204030204" pitchFamily="49" charset="0"/>
              </a:rPr>
              <a:t>custname</a:t>
            </a:r>
            <a:r>
              <a:rPr lang="en-US" altLang="en-US" sz="1400" b="1" dirty="0" smtClean="0">
                <a:latin typeface="Consolas" panose="020B0609020204030204" pitchFamily="49" charset="0"/>
                <a:cs typeface="Consolas" panose="020B0609020204030204" pitchFamily="49" charset="0"/>
              </a:rPr>
              <a:t>);</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ResultSet</a:t>
            </a:r>
            <a:r>
              <a:rPr lang="en-US" altLang="en-US" sz="1400" dirty="0" smtClean="0">
                <a:latin typeface="Consolas" panose="020B0609020204030204" pitchFamily="49" charset="0"/>
                <a:cs typeface="Consolas" panose="020B0609020204030204" pitchFamily="49" charset="0"/>
              </a:rPr>
              <a:t> results = </a:t>
            </a:r>
            <a:r>
              <a:rPr lang="en-US" altLang="en-US" sz="1400" dirty="0" err="1" smtClean="0">
                <a:latin typeface="Consolas" panose="020B0609020204030204" pitchFamily="49" charset="0"/>
                <a:cs typeface="Consolas" panose="020B0609020204030204" pitchFamily="49" charset="0"/>
              </a:rPr>
              <a:t>cs.executeQuery</a:t>
            </a:r>
            <a:r>
              <a:rPr lang="en-US" altLang="en-US" sz="1400" dirty="0" smtClean="0">
                <a:latin typeface="Consolas" panose="020B0609020204030204" pitchFamily="49" charset="0"/>
                <a:cs typeface="Consolas" panose="020B0609020204030204" pitchFamily="49" charset="0"/>
              </a:rPr>
              <a:t>();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 … result set handling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 catch (</a:t>
            </a:r>
            <a:r>
              <a:rPr lang="en-US" altLang="en-US" sz="1400" dirty="0" err="1" smtClean="0">
                <a:latin typeface="Consolas" panose="020B0609020204030204" pitchFamily="49" charset="0"/>
                <a:cs typeface="Consolas" panose="020B0609020204030204" pitchFamily="49" charset="0"/>
              </a:rPr>
              <a:t>SQLException</a:t>
            </a:r>
            <a:r>
              <a:rPr lang="en-US" altLang="en-US" sz="1400" dirty="0" smtClean="0">
                <a:latin typeface="Consolas" panose="020B0609020204030204" pitchFamily="49" charset="0"/>
                <a:cs typeface="Consolas" panose="020B0609020204030204" pitchFamily="49" charset="0"/>
              </a:rPr>
              <a:t> se) {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 … logging and error handling</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7154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F0"/>
                </a:solidFill>
              </a:rPr>
              <a:t>Injection</a:t>
            </a:r>
            <a:r>
              <a:rPr lang="en-US" b="1" dirty="0" smtClean="0"/>
              <a:t> Defense 3:</a:t>
            </a:r>
            <a:br>
              <a:rPr lang="en-US" b="1" dirty="0" smtClean="0"/>
            </a:br>
            <a:r>
              <a:rPr lang="en-US" b="1" dirty="0" smtClean="0"/>
              <a:t>White List Input Validation</a:t>
            </a:r>
            <a:endParaRPr lang="en-US" b="1" dirty="0"/>
          </a:p>
        </p:txBody>
      </p:sp>
      <p:sp>
        <p:nvSpPr>
          <p:cNvPr id="4" name="Rectangle 1"/>
          <p:cNvSpPr>
            <a:spLocks noGrp="1" noChangeArrowheads="1"/>
          </p:cNvSpPr>
          <p:nvPr>
            <p:ph idx="1"/>
          </p:nvPr>
        </p:nvSpPr>
        <p:spPr bwMode="auto">
          <a:xfrm>
            <a:off x="838200" y="1825625"/>
            <a:ext cx="7439857" cy="199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Unicode MS" panose="020B0604020202020204" pitchFamily="34" charset="-128"/>
              </a:rPr>
              <a:t>Unsafe:</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 query = "SELECT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account_balance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FROM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user_data</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WHERE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user_name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request.getParameter</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customerName</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ts val="200"/>
              </a:spcBef>
              <a:spcAft>
                <a:spcPct val="0"/>
              </a:spcAft>
              <a:buClrTx/>
              <a:buSzTx/>
              <a:buFontTx/>
              <a:buNone/>
              <a:tabLst/>
            </a:pPr>
            <a:endParaRPr lang="en-US" altLang="en-US" sz="14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try {</a:t>
            </a:r>
          </a:p>
          <a:p>
            <a:pPr marL="0" marR="0" lvl="0" indent="0" algn="l" defTabSz="914400" rtl="0" eaLnBrk="0" fontAlgn="base" latinLnBrk="0" hangingPunct="0">
              <a:lnSpc>
                <a:spcPct val="100000"/>
              </a:lnSpc>
              <a:spcBef>
                <a:spcPts val="200"/>
              </a:spcBef>
              <a:spcAft>
                <a:spcPct val="0"/>
              </a:spcAft>
              <a:buClrTx/>
              <a:buSzTx/>
              <a:buFontTx/>
              <a:buNone/>
              <a:tabLst/>
            </a:pPr>
            <a:r>
              <a:rPr lang="en-US" altLang="en-US" sz="1400" dirty="0" smtClean="0">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Statement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connection.createStatement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ts val="200"/>
              </a:spcBef>
              <a:spcAft>
                <a:spcPct val="0"/>
              </a:spcAft>
              <a:buClrTx/>
              <a:buSzTx/>
              <a:buFontTx/>
              <a:buNone/>
              <a:tabLst/>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ResultSet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results = </a:t>
            </a:r>
            <a:r>
              <a:rPr kumimoji="0" lang="en-US" altLang="en-US" sz="14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statement.executeQuery</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query );</a:t>
            </a:r>
          </a:p>
          <a:p>
            <a:pPr marL="0" marR="0" lvl="0" indent="0" algn="l" defTabSz="914400" rtl="0" eaLnBrk="0" fontAlgn="base" latinLnBrk="0" hangingPunct="0">
              <a:lnSpc>
                <a:spcPct val="100000"/>
              </a:lnSpc>
              <a:spcBef>
                <a:spcPts val="20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10" name="Rectangle 1"/>
          <p:cNvSpPr txBox="1">
            <a:spLocks noChangeArrowheads="1"/>
          </p:cNvSpPr>
          <p:nvPr/>
        </p:nvSpPr>
        <p:spPr bwMode="auto">
          <a:xfrm>
            <a:off x="838200" y="3724529"/>
            <a:ext cx="9825126" cy="285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400" b="1" dirty="0" smtClean="0">
              <a:latin typeface="Arial Unicode MS" panose="020B0604020202020204" pitchFamily="34" charset="-128"/>
            </a:endParaRPr>
          </a:p>
          <a:p>
            <a:pPr marL="0" indent="0" eaLnBrk="0" fontAlgn="base" hangingPunct="0">
              <a:lnSpc>
                <a:spcPct val="100000"/>
              </a:lnSpc>
              <a:spcBef>
                <a:spcPct val="0"/>
              </a:spcBef>
              <a:spcAft>
                <a:spcPct val="0"/>
              </a:spcAft>
              <a:buFontTx/>
              <a:buNone/>
            </a:pPr>
            <a:endParaRPr lang="en-US" altLang="en-US" sz="1400" b="1" dirty="0" smtClean="0">
              <a:latin typeface="Arial Unicode MS" panose="020B0604020202020204" pitchFamily="34" charset="-128"/>
            </a:endParaRPr>
          </a:p>
          <a:p>
            <a:pPr marL="0" indent="0" eaLnBrk="0" fontAlgn="base" hangingPunct="0">
              <a:lnSpc>
                <a:spcPct val="100000"/>
              </a:lnSpc>
              <a:spcBef>
                <a:spcPct val="0"/>
              </a:spcBef>
              <a:spcAft>
                <a:spcPct val="0"/>
              </a:spcAft>
              <a:buFontTx/>
              <a:buNone/>
            </a:pPr>
            <a:r>
              <a:rPr lang="en-US" altLang="en-US" sz="1400" b="1" dirty="0" smtClean="0">
                <a:latin typeface="Arial Unicode MS" panose="020B0604020202020204" pitchFamily="34" charset="-128"/>
              </a:rPr>
              <a:t>Safe:</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String </a:t>
            </a:r>
            <a:r>
              <a:rPr lang="en-US" altLang="en-US" sz="1400" dirty="0" err="1" smtClean="0">
                <a:latin typeface="Consolas" panose="020B0609020204030204" pitchFamily="49" charset="0"/>
                <a:cs typeface="Consolas" panose="020B0609020204030204" pitchFamily="49" charset="0"/>
              </a:rPr>
              <a:t>tableName</a:t>
            </a:r>
            <a:r>
              <a:rPr lang="en-US" altLang="en-US" sz="1400" dirty="0" smtClean="0">
                <a:latin typeface="Consolas" panose="020B0609020204030204" pitchFamily="49" charset="0"/>
                <a:cs typeface="Consolas" panose="020B0609020204030204" pitchFamily="49" charset="0"/>
              </a:rPr>
              <a:t>;</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switch(PARAM):</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case "Value1": </a:t>
            </a:r>
            <a:r>
              <a:rPr lang="en-US" altLang="en-US" sz="1400" dirty="0" err="1" smtClean="0">
                <a:latin typeface="Consolas" panose="020B0609020204030204" pitchFamily="49" charset="0"/>
                <a:cs typeface="Consolas" panose="020B0609020204030204" pitchFamily="49" charset="0"/>
              </a:rPr>
              <a:t>tableName</a:t>
            </a:r>
            <a:r>
              <a:rPr lang="en-US" altLang="en-US" sz="1400" dirty="0" smtClean="0">
                <a:latin typeface="Consolas" panose="020B0609020204030204" pitchFamily="49" charset="0"/>
                <a:cs typeface="Consolas" panose="020B0609020204030204" pitchFamily="49" charset="0"/>
              </a:rPr>
              <a:t> = "</a:t>
            </a:r>
            <a:r>
              <a:rPr lang="en-US" altLang="en-US" sz="1400" dirty="0" err="1" smtClean="0">
                <a:latin typeface="Consolas" panose="020B0609020204030204" pitchFamily="49" charset="0"/>
                <a:cs typeface="Consolas" panose="020B0609020204030204" pitchFamily="49" charset="0"/>
              </a:rPr>
              <a:t>fooTable</a:t>
            </a:r>
            <a:r>
              <a:rPr lang="en-US" altLang="en-US" sz="1400" dirty="0" smtClean="0">
                <a:latin typeface="Consolas" panose="020B0609020204030204" pitchFamily="49" charset="0"/>
                <a:cs typeface="Consolas" panose="020B0609020204030204" pitchFamily="49" charset="0"/>
              </a:rPr>
              <a:t>";</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break;</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case "Value2": </a:t>
            </a:r>
            <a:r>
              <a:rPr lang="en-US" altLang="en-US" sz="1400" dirty="0" err="1" smtClean="0">
                <a:latin typeface="Consolas" panose="020B0609020204030204" pitchFamily="49" charset="0"/>
                <a:cs typeface="Consolas" panose="020B0609020204030204" pitchFamily="49" charset="0"/>
              </a:rPr>
              <a:t>tableName</a:t>
            </a:r>
            <a:r>
              <a:rPr lang="en-US" altLang="en-US" sz="1400" dirty="0" smtClean="0">
                <a:latin typeface="Consolas" panose="020B0609020204030204" pitchFamily="49" charset="0"/>
                <a:cs typeface="Consolas" panose="020B0609020204030204" pitchFamily="49" charset="0"/>
              </a:rPr>
              <a:t> = "</a:t>
            </a:r>
            <a:r>
              <a:rPr lang="en-US" altLang="en-US" sz="1400" dirty="0" err="1" smtClean="0">
                <a:latin typeface="Consolas" panose="020B0609020204030204" pitchFamily="49" charset="0"/>
                <a:cs typeface="Consolas" panose="020B0609020204030204" pitchFamily="49" charset="0"/>
              </a:rPr>
              <a:t>barTable</a:t>
            </a:r>
            <a:r>
              <a:rPr lang="en-US" altLang="en-US" sz="1400" dirty="0" smtClean="0">
                <a:latin typeface="Consolas" panose="020B0609020204030204" pitchFamily="49" charset="0"/>
                <a:cs typeface="Consolas" panose="020B0609020204030204" pitchFamily="49" charset="0"/>
              </a:rPr>
              <a:t>";</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break;</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default      : throw new </a:t>
            </a:r>
            <a:r>
              <a:rPr lang="en-US" altLang="en-US" sz="1400" dirty="0" err="1" smtClean="0">
                <a:latin typeface="Consolas" panose="020B0609020204030204" pitchFamily="49" charset="0"/>
                <a:cs typeface="Consolas" panose="020B0609020204030204" pitchFamily="49" charset="0"/>
              </a:rPr>
              <a:t>InputValidationException</a:t>
            </a:r>
            <a:r>
              <a:rPr lang="en-US" altLang="en-US" sz="1400" dirty="0" smtClean="0">
                <a:latin typeface="Consolas" panose="020B0609020204030204" pitchFamily="49" charset="0"/>
                <a:cs typeface="Consolas" panose="020B0609020204030204" pitchFamily="49" charset="0"/>
              </a:rPr>
              <a:t>("unexpected value provided for table name");</a:t>
            </a:r>
          </a:p>
          <a:p>
            <a:pPr marL="0" indent="0" eaLnBrk="0" fontAlgn="base" hangingPunct="0">
              <a:lnSpc>
                <a:spcPct val="100000"/>
              </a:lnSpc>
              <a:spcBef>
                <a:spcPct val="0"/>
              </a:spcBef>
              <a:spcAft>
                <a:spcPct val="0"/>
              </a:spcAft>
              <a:buFontTx/>
              <a:buNone/>
            </a:pPr>
            <a:endParaRPr lang="en-US" altLang="en-US" sz="1200" dirty="0" smtClean="0">
              <a:latin typeface="Arial Unicode MS" panose="020B0604020202020204" pitchFamily="34" charset="-128"/>
            </a:endParaRPr>
          </a:p>
        </p:txBody>
      </p:sp>
    </p:spTree>
    <p:extLst>
      <p:ext uri="{BB962C8B-B14F-4D97-AF65-F5344CB8AC3E}">
        <p14:creationId xmlns:p14="http://schemas.microsoft.com/office/powerpoint/2010/main" val="332106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F0"/>
                </a:solidFill>
              </a:rPr>
              <a:t>Injection</a:t>
            </a:r>
            <a:r>
              <a:rPr lang="en-US" b="1" dirty="0" smtClean="0"/>
              <a:t> Defense 4:</a:t>
            </a:r>
            <a:br>
              <a:rPr lang="en-US" b="1" dirty="0" smtClean="0"/>
            </a:br>
            <a:r>
              <a:rPr lang="en-US" b="1" dirty="0" smtClean="0"/>
              <a:t>Escaping All User Supplied Input</a:t>
            </a:r>
            <a:endParaRPr lang="en-US" b="1" dirty="0"/>
          </a:p>
        </p:txBody>
      </p:sp>
      <p:sp>
        <p:nvSpPr>
          <p:cNvPr id="4" name="Rectangle 1"/>
          <p:cNvSpPr>
            <a:spLocks noGrp="1" noChangeArrowheads="1"/>
          </p:cNvSpPr>
          <p:nvPr>
            <p:ph idx="1"/>
          </p:nvPr>
        </p:nvSpPr>
        <p:spPr bwMode="auto">
          <a:xfrm>
            <a:off x="838200" y="1825625"/>
            <a:ext cx="982512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Unicode MS" panose="020B0604020202020204" pitchFamily="34" charset="-128"/>
              </a:rPr>
              <a:t>Unsafe:</a:t>
            </a:r>
          </a:p>
          <a:p>
            <a:pPr marL="0" lvl="0" indent="0" eaLnBrk="0" fontAlgn="base" hangingPunct="0">
              <a:lnSpc>
                <a:spcPct val="100000"/>
              </a:lnSpc>
              <a:spcBef>
                <a:spcPts val="200"/>
              </a:spcBef>
              <a:spcAft>
                <a:spcPct val="0"/>
              </a:spcAft>
              <a:buNone/>
            </a:pP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String query = "SELECT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user_id</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FROM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user_data</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WHERE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user_name</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 +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req.getParameter</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userID</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ts val="200"/>
              </a:spcBef>
              <a:spcAft>
                <a:spcPct val="0"/>
              </a:spcAft>
              <a:buNone/>
            </a:pP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 and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user_password</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 +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req.getParameter</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pwd</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ts val="200"/>
              </a:spcBef>
              <a:spcAft>
                <a:spcPct val="0"/>
              </a:spcAft>
              <a:buNone/>
            </a:pP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try {</a:t>
            </a:r>
          </a:p>
          <a:p>
            <a:pPr marL="0" lvl="0" indent="0" eaLnBrk="0" fontAlgn="base" hangingPunct="0">
              <a:lnSpc>
                <a:spcPct val="100000"/>
              </a:lnSpc>
              <a:spcBef>
                <a:spcPts val="200"/>
              </a:spcBef>
              <a:spcAft>
                <a:spcPct val="0"/>
              </a:spcAft>
              <a:buNone/>
            </a:pP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Statement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connection.createStatement</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a:t>
            </a:r>
          </a:p>
          <a:p>
            <a:pPr marL="0" lvl="0" indent="0" eaLnBrk="0" fontAlgn="base" hangingPunct="0">
              <a:lnSpc>
                <a:spcPct val="100000"/>
              </a:lnSpc>
              <a:spcBef>
                <a:spcPts val="200"/>
              </a:spcBef>
              <a:spcAft>
                <a:spcPct val="0"/>
              </a:spcAft>
              <a:buNone/>
            </a:pP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ResultSet</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results = </a:t>
            </a:r>
            <a:r>
              <a:rPr kumimoji="0" lang="en-US" altLang="en-US" sz="14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statement.executeQuery</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query );</a:t>
            </a:r>
          </a:p>
          <a:p>
            <a:pPr marL="0" lvl="0" indent="0" eaLnBrk="0" fontAlgn="base" hangingPunct="0">
              <a:lnSpc>
                <a:spcPct val="100000"/>
              </a:lnSpc>
              <a:spcBef>
                <a:spcPts val="200"/>
              </a:spcBef>
              <a:spcAft>
                <a:spcPct val="0"/>
              </a:spcAft>
              <a:buNone/>
            </a:pP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endParaRPr lang="en-US" altLang="en-US" sz="1200" dirty="0">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1200" i="0" u="none" strike="noStrike" cap="none" normalizeH="0" baseline="0" dirty="0" smtClean="0">
              <a:ln>
                <a:noFill/>
              </a:ln>
              <a:solidFill>
                <a:schemeClr val="tx1"/>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1200" i="0" u="none" strike="noStrike" cap="none" normalizeH="0" baseline="0" dirty="0" smtClean="0">
                <a:ln>
                  <a:noFill/>
                </a:ln>
                <a:solidFill>
                  <a:schemeClr val="tx1"/>
                </a:solidFill>
                <a:effectLst/>
                <a:latin typeface="Arial Unicode MS" panose="020B0604020202020204" pitchFamily="34" charset="-128"/>
              </a:rPr>
              <a:t>To use an ESAPI database codec is pretty simple. An Oracle example looks something like:</a:t>
            </a:r>
          </a:p>
          <a:p>
            <a:pPr marL="0" lvl="0" indent="0" eaLnBrk="0" fontAlgn="base" hangingPunct="0">
              <a:lnSpc>
                <a:spcPct val="100000"/>
              </a:lnSpc>
              <a:spcBef>
                <a:spcPct val="0"/>
              </a:spcBef>
              <a:spcAft>
                <a:spcPct val="0"/>
              </a:spcAft>
              <a:buNone/>
            </a:pPr>
            <a:endParaRPr kumimoji="0" lang="en-US" altLang="en-US" sz="1200" i="0" u="none" strike="noStrike" cap="none" normalizeH="0" baseline="0" dirty="0" smtClean="0">
              <a:ln>
                <a:noFill/>
              </a:ln>
              <a:solidFill>
                <a:schemeClr val="tx1"/>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12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12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ESAPI.encoder</a:t>
            </a:r>
            <a:r>
              <a:rPr kumimoji="0" lang="en-US" altLang="en-US" sz="12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n-US" altLang="en-US" sz="12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encodeForSQL</a:t>
            </a:r>
            <a:r>
              <a:rPr kumimoji="0" lang="en-US" altLang="en-US" sz="12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new </a:t>
            </a:r>
            <a:r>
              <a:rPr kumimoji="0" lang="en-US" altLang="en-US" sz="12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OracleCodec</a:t>
            </a:r>
            <a:r>
              <a:rPr kumimoji="0" lang="en-US" altLang="en-US" sz="12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120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queryparam</a:t>
            </a:r>
            <a:r>
              <a:rPr kumimoji="0" lang="en-US" altLang="en-US" sz="12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10" name="Rectangle 1"/>
          <p:cNvSpPr txBox="1">
            <a:spLocks noChangeArrowheads="1"/>
          </p:cNvSpPr>
          <p:nvPr/>
        </p:nvSpPr>
        <p:spPr bwMode="auto">
          <a:xfrm>
            <a:off x="838200" y="4136009"/>
            <a:ext cx="10322056" cy="191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400" b="1" dirty="0" smtClean="0">
              <a:latin typeface="Arial Unicode MS" panose="020B0604020202020204" pitchFamily="34" charset="-128"/>
            </a:endParaRPr>
          </a:p>
          <a:p>
            <a:pPr marL="0" indent="0" eaLnBrk="0" fontAlgn="base" hangingPunct="0">
              <a:lnSpc>
                <a:spcPct val="100000"/>
              </a:lnSpc>
              <a:spcBef>
                <a:spcPct val="0"/>
              </a:spcBef>
              <a:spcAft>
                <a:spcPct val="0"/>
              </a:spcAft>
              <a:buFontTx/>
              <a:buNone/>
            </a:pPr>
            <a:endParaRPr lang="en-US" altLang="en-US" sz="1400" b="1" dirty="0" smtClean="0">
              <a:latin typeface="Arial Unicode MS" panose="020B0604020202020204" pitchFamily="34" charset="-128"/>
            </a:endParaRPr>
          </a:p>
          <a:p>
            <a:pPr marL="0" indent="0" eaLnBrk="0" fontAlgn="base" hangingPunct="0">
              <a:lnSpc>
                <a:spcPct val="100000"/>
              </a:lnSpc>
              <a:spcBef>
                <a:spcPct val="0"/>
              </a:spcBef>
              <a:spcAft>
                <a:spcPct val="0"/>
              </a:spcAft>
              <a:buFontTx/>
              <a:buNone/>
            </a:pPr>
            <a:endParaRPr lang="en-US" altLang="en-US" sz="1400" b="1" dirty="0">
              <a:latin typeface="Arial Unicode MS" panose="020B0604020202020204" pitchFamily="34" charset="-128"/>
            </a:endParaRPr>
          </a:p>
          <a:p>
            <a:pPr marL="0" indent="0" eaLnBrk="0" fontAlgn="base" hangingPunct="0">
              <a:lnSpc>
                <a:spcPct val="100000"/>
              </a:lnSpc>
              <a:spcBef>
                <a:spcPct val="0"/>
              </a:spcBef>
              <a:spcAft>
                <a:spcPct val="0"/>
              </a:spcAft>
              <a:buFontTx/>
              <a:buNone/>
            </a:pPr>
            <a:r>
              <a:rPr lang="en-US" altLang="en-US" sz="1400" b="1" dirty="0" smtClean="0">
                <a:latin typeface="Arial Unicode MS" panose="020B0604020202020204" pitchFamily="34" charset="-128"/>
              </a:rPr>
              <a:t>Safe:</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Codec ORACLE_CODEC = new </a:t>
            </a:r>
            <a:r>
              <a:rPr lang="en-US" altLang="en-US" sz="1400" dirty="0" err="1" smtClean="0">
                <a:latin typeface="Consolas" panose="020B0609020204030204" pitchFamily="49" charset="0"/>
                <a:cs typeface="Consolas" panose="020B0609020204030204" pitchFamily="49" charset="0"/>
              </a:rPr>
              <a:t>OracleCodec</a:t>
            </a:r>
            <a:r>
              <a:rPr lang="en-US" altLang="en-US" sz="1400" dirty="0" smtClean="0">
                <a:latin typeface="Consolas" panose="020B0609020204030204" pitchFamily="49" charset="0"/>
                <a:cs typeface="Consolas" panose="020B0609020204030204" pitchFamily="49" charset="0"/>
              </a:rPr>
              <a:t>();</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String query = "SELECT </a:t>
            </a:r>
            <a:r>
              <a:rPr lang="en-US" altLang="en-US" sz="1400" dirty="0" err="1" smtClean="0">
                <a:latin typeface="Consolas" panose="020B0609020204030204" pitchFamily="49" charset="0"/>
                <a:cs typeface="Consolas" panose="020B0609020204030204" pitchFamily="49" charset="0"/>
              </a:rPr>
              <a:t>user_id</a:t>
            </a:r>
            <a:r>
              <a:rPr lang="en-US" altLang="en-US" sz="1400" dirty="0" smtClean="0">
                <a:latin typeface="Consolas" panose="020B0609020204030204" pitchFamily="49" charset="0"/>
                <a:cs typeface="Consolas" panose="020B0609020204030204" pitchFamily="49" charset="0"/>
              </a:rPr>
              <a:t> FROM </a:t>
            </a:r>
            <a:r>
              <a:rPr lang="en-US" altLang="en-US" sz="1400" dirty="0" err="1" smtClean="0">
                <a:latin typeface="Consolas" panose="020B0609020204030204" pitchFamily="49" charset="0"/>
                <a:cs typeface="Consolas" panose="020B0609020204030204" pitchFamily="49" charset="0"/>
              </a:rPr>
              <a:t>user_data</a:t>
            </a:r>
            <a:r>
              <a:rPr lang="en-US" altLang="en-US" sz="1400" dirty="0" smtClean="0">
                <a:latin typeface="Consolas" panose="020B0609020204030204" pitchFamily="49" charset="0"/>
                <a:cs typeface="Consolas" panose="020B0609020204030204" pitchFamily="49" charset="0"/>
              </a:rPr>
              <a:t> WHERE </a:t>
            </a:r>
            <a:r>
              <a:rPr lang="en-US" altLang="en-US" sz="1400" dirty="0" err="1" smtClean="0">
                <a:latin typeface="Consolas" panose="020B0609020204030204" pitchFamily="49" charset="0"/>
                <a:cs typeface="Consolas" panose="020B0609020204030204" pitchFamily="49" charset="0"/>
              </a:rPr>
              <a:t>user_name</a:t>
            </a:r>
            <a:r>
              <a:rPr lang="en-US" altLang="en-US" sz="1400" dirty="0" smtClean="0">
                <a:latin typeface="Consolas" panose="020B0609020204030204" pitchFamily="49" charset="0"/>
                <a:cs typeface="Consolas" panose="020B0609020204030204" pitchFamily="49" charset="0"/>
              </a:rPr>
              <a:t> = '" +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ESAPI.encoder</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encodeForSQL</a:t>
            </a:r>
            <a:r>
              <a:rPr lang="en-US" altLang="en-US" sz="1400" dirty="0" smtClean="0">
                <a:latin typeface="Consolas" panose="020B0609020204030204" pitchFamily="49" charset="0"/>
                <a:cs typeface="Consolas" panose="020B0609020204030204" pitchFamily="49" charset="0"/>
              </a:rPr>
              <a:t>( ORACLE_CODEC, </a:t>
            </a:r>
            <a:r>
              <a:rPr lang="en-US" altLang="en-US" sz="1400" dirty="0" err="1" smtClean="0">
                <a:latin typeface="Consolas" panose="020B0609020204030204" pitchFamily="49" charset="0"/>
                <a:cs typeface="Consolas" panose="020B0609020204030204" pitchFamily="49" charset="0"/>
              </a:rPr>
              <a:t>req.getParameter</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userID</a:t>
            </a:r>
            <a:r>
              <a:rPr lang="en-US" altLang="en-US" sz="1400" dirty="0" smtClean="0">
                <a:latin typeface="Consolas" panose="020B0609020204030204" pitchFamily="49" charset="0"/>
                <a:cs typeface="Consolas" panose="020B0609020204030204" pitchFamily="49" charset="0"/>
              </a:rPr>
              <a:t>")) + "' and </a:t>
            </a:r>
            <a:r>
              <a:rPr lang="en-US" altLang="en-US" sz="1400" dirty="0" err="1" smtClean="0">
                <a:latin typeface="Consolas" panose="020B0609020204030204" pitchFamily="49" charset="0"/>
                <a:cs typeface="Consolas" panose="020B0609020204030204" pitchFamily="49" charset="0"/>
              </a:rPr>
              <a:t>user_password</a:t>
            </a:r>
            <a:r>
              <a:rPr lang="en-US" altLang="en-US" sz="1400" dirty="0" smtClean="0">
                <a:latin typeface="Consolas" panose="020B0609020204030204" pitchFamily="49" charset="0"/>
                <a:cs typeface="Consolas" panose="020B0609020204030204" pitchFamily="49" charset="0"/>
              </a:rPr>
              <a:t> = '"</a:t>
            </a:r>
          </a:p>
          <a:p>
            <a:pPr marL="0" indent="0" eaLnBrk="0" fontAlgn="base" hangingPunct="0">
              <a:lnSpc>
                <a:spcPct val="100000"/>
              </a:lnSpc>
              <a:spcBef>
                <a:spcPts val="200"/>
              </a:spcBef>
              <a:spcAft>
                <a:spcPct val="0"/>
              </a:spcAft>
              <a:buFontTx/>
              <a:buNone/>
            </a:pPr>
            <a:r>
              <a:rPr lang="en-US" altLang="en-US" sz="1400" dirty="0" smtClean="0">
                <a:latin typeface="Consolas" panose="020B0609020204030204" pitchFamily="49" charset="0"/>
                <a:cs typeface="Consolas" panose="020B0609020204030204" pitchFamily="49" charset="0"/>
              </a:rPr>
              <a:t>   + </a:t>
            </a:r>
            <a:r>
              <a:rPr lang="en-US" altLang="en-US" sz="1400" dirty="0" err="1" smtClean="0">
                <a:latin typeface="Consolas" panose="020B0609020204030204" pitchFamily="49" charset="0"/>
                <a:cs typeface="Consolas" panose="020B0609020204030204" pitchFamily="49" charset="0"/>
              </a:rPr>
              <a:t>ESAPI.encoder</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encodeForSQL</a:t>
            </a:r>
            <a:r>
              <a:rPr lang="en-US" altLang="en-US" sz="1400" dirty="0" smtClean="0">
                <a:latin typeface="Consolas" panose="020B0609020204030204" pitchFamily="49" charset="0"/>
                <a:cs typeface="Consolas" panose="020B0609020204030204" pitchFamily="49" charset="0"/>
              </a:rPr>
              <a:t>( ORACLE_CODEC, </a:t>
            </a:r>
            <a:r>
              <a:rPr lang="en-US" altLang="en-US" sz="1400" dirty="0" err="1" smtClean="0">
                <a:latin typeface="Consolas" panose="020B0609020204030204" pitchFamily="49" charset="0"/>
                <a:cs typeface="Consolas" panose="020B0609020204030204" pitchFamily="49" charset="0"/>
              </a:rPr>
              <a:t>req.getParameter</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pwd</a:t>
            </a:r>
            <a:r>
              <a:rPr lang="en-US" altLang="en-US" sz="1400" dirty="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2462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5435"/>
            <a:ext cx="9144000" cy="2387600"/>
          </a:xfrm>
        </p:spPr>
        <p:txBody>
          <a:bodyPr>
            <a:normAutofit fontScale="90000"/>
          </a:bodyPr>
          <a:lstStyle/>
          <a:p>
            <a:r>
              <a:rPr lang="en-US" sz="5400" b="1" dirty="0">
                <a:solidFill>
                  <a:srgbClr val="00B0F0"/>
                </a:solidFill>
                <a:latin typeface="+mn-lt"/>
                <a:cs typeface="Arial" panose="020B0604020202020204" pitchFamily="34" charset="0"/>
              </a:rPr>
              <a:t>2</a:t>
            </a:r>
            <a:r>
              <a:rPr lang="en-US" sz="5400" b="1" dirty="0" smtClean="0">
                <a:solidFill>
                  <a:srgbClr val="00B0F0"/>
                </a:solidFill>
                <a:latin typeface="+mn-lt"/>
                <a:cs typeface="Arial" panose="020B0604020202020204" pitchFamily="34" charset="0"/>
              </a:rPr>
              <a:t> – Broken Authentication and Session Management</a:t>
            </a:r>
            <a:r>
              <a:rPr lang="en-US" dirty="0">
                <a:latin typeface="+mn-lt"/>
                <a:cs typeface="Arial" panose="020B0604020202020204" pitchFamily="34" charset="0"/>
              </a:rPr>
              <a:t/>
            </a:r>
            <a:br>
              <a:rPr lang="en-US" dirty="0">
                <a:latin typeface="+mn-lt"/>
                <a:cs typeface="Arial" panose="020B0604020202020204" pitchFamily="34" charset="0"/>
              </a:rPr>
            </a:br>
            <a:endParaRPr lang="en-US" dirty="0">
              <a:latin typeface="+mn-lt"/>
              <a:cs typeface="Arial" panose="020B0604020202020204" pitchFamily="34" charset="0"/>
            </a:endParaRPr>
          </a:p>
        </p:txBody>
      </p:sp>
      <p:sp>
        <p:nvSpPr>
          <p:cNvPr id="3" name="Subtitle 2"/>
          <p:cNvSpPr>
            <a:spLocks noGrp="1"/>
          </p:cNvSpPr>
          <p:nvPr>
            <p:ph type="subTitle" idx="1"/>
          </p:nvPr>
        </p:nvSpPr>
        <p:spPr>
          <a:xfrm>
            <a:off x="1524000" y="2743200"/>
            <a:ext cx="9144000" cy="2898648"/>
          </a:xfrm>
        </p:spPr>
        <p:txBody>
          <a:bodyPr>
            <a:normAutofit/>
          </a:bodyPr>
          <a:lstStyle/>
          <a:p>
            <a:pPr marL="342900" indent="-342900" algn="l">
              <a:buFont typeface="Wingdings" panose="05000000000000000000" pitchFamily="2" charset="2"/>
              <a:buChar char="§"/>
            </a:pPr>
            <a:r>
              <a:rPr lang="en-US" dirty="0" smtClean="0"/>
              <a:t>Allows </a:t>
            </a:r>
            <a:r>
              <a:rPr lang="en-US" dirty="0"/>
              <a:t>attackers to </a:t>
            </a:r>
            <a:r>
              <a:rPr lang="en-US" dirty="0" smtClean="0"/>
              <a:t>compromise: </a:t>
            </a:r>
          </a:p>
          <a:p>
            <a:pPr marL="914400" lvl="1" indent="-457200" algn="l">
              <a:buFont typeface="+mj-lt"/>
              <a:buAutoNum type="arabicPeriod"/>
            </a:pPr>
            <a:r>
              <a:rPr lang="en-US" b="1" dirty="0" smtClean="0"/>
              <a:t>Passwords </a:t>
            </a:r>
          </a:p>
          <a:p>
            <a:pPr marL="914400" lvl="1" indent="-457200" algn="l">
              <a:buFont typeface="+mj-lt"/>
              <a:buAutoNum type="arabicPeriod"/>
            </a:pPr>
            <a:r>
              <a:rPr lang="en-US" b="1" dirty="0" smtClean="0"/>
              <a:t>Keys </a:t>
            </a:r>
          </a:p>
          <a:p>
            <a:pPr marL="914400" lvl="1" indent="-457200" algn="l">
              <a:buFont typeface="+mj-lt"/>
              <a:buAutoNum type="arabicPeriod"/>
            </a:pPr>
            <a:r>
              <a:rPr lang="en-US" b="1" dirty="0" smtClean="0"/>
              <a:t>Session</a:t>
            </a:r>
            <a:r>
              <a:rPr lang="en-US" dirty="0" smtClean="0"/>
              <a:t> </a:t>
            </a:r>
            <a:r>
              <a:rPr lang="en-US" b="1" dirty="0" smtClean="0"/>
              <a:t>tokens </a:t>
            </a:r>
            <a:endParaRPr lang="en-US" b="1" dirty="0"/>
          </a:p>
          <a:p>
            <a:pPr marL="914400" lvl="1" indent="-457200" algn="l">
              <a:buFont typeface="+mj-lt"/>
              <a:buAutoNum type="arabicPeriod"/>
            </a:pPr>
            <a:r>
              <a:rPr lang="en-US" b="1" dirty="0" smtClean="0"/>
              <a:t>User’s</a:t>
            </a:r>
            <a:r>
              <a:rPr lang="en-US" dirty="0" smtClean="0"/>
              <a:t> </a:t>
            </a:r>
            <a:r>
              <a:rPr lang="en-US" b="1" dirty="0" smtClean="0"/>
              <a:t>identities</a:t>
            </a:r>
          </a:p>
          <a:p>
            <a:pPr lvl="1" algn="l"/>
            <a:endParaRPr lang="en-US" sz="2800" dirty="0" smtClean="0"/>
          </a:p>
          <a:p>
            <a:pPr marL="342900" indent="-342900" algn="l">
              <a:buFont typeface="Wingdings" panose="05000000000000000000" pitchFamily="2" charset="2"/>
              <a:buChar char="§"/>
            </a:pPr>
            <a:r>
              <a:rPr lang="en-US" dirty="0"/>
              <a:t>It is the process of verifying someone of who they say they are.</a:t>
            </a:r>
          </a:p>
          <a:p>
            <a:endParaRPr lang="en-US" dirty="0"/>
          </a:p>
          <a:p>
            <a:endParaRPr lang="en-US" dirty="0" smtClean="0"/>
          </a:p>
        </p:txBody>
      </p:sp>
    </p:spTree>
    <p:extLst>
      <p:ext uri="{BB962C8B-B14F-4D97-AF65-F5344CB8AC3E}">
        <p14:creationId xmlns:p14="http://schemas.microsoft.com/office/powerpoint/2010/main" val="76655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Broken Authentication and Session Management Attack Scenarios Examples</a:t>
            </a:r>
            <a:endParaRPr lang="en-US" b="1" dirty="0"/>
          </a:p>
        </p:txBody>
      </p:sp>
      <p:sp>
        <p:nvSpPr>
          <p:cNvPr id="4" name="Rectangle 1"/>
          <p:cNvSpPr>
            <a:spLocks noGrp="1" noChangeArrowheads="1"/>
          </p:cNvSpPr>
          <p:nvPr>
            <p:ph idx="1"/>
          </p:nvPr>
        </p:nvSpPr>
        <p:spPr bwMode="auto">
          <a:xfrm>
            <a:off x="838200" y="2246249"/>
            <a:ext cx="10650673"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smtClean="0">
                <a:latin typeface="Arial Unicode MS" panose="020B0604020202020204" pitchFamily="34" charset="-128"/>
              </a:rPr>
              <a:t>S</a:t>
            </a:r>
            <a:r>
              <a:rPr kumimoji="0" lang="en-US" altLang="en-US" sz="1600" b="1" i="0" u="none" strike="noStrike" cap="none" normalizeH="0" baseline="0" dirty="0" smtClean="0">
                <a:ln>
                  <a:noFill/>
                </a:ln>
                <a:solidFill>
                  <a:schemeClr val="tx1"/>
                </a:solidFill>
                <a:effectLst/>
                <a:latin typeface="Arial Unicode MS" panose="020B0604020202020204" pitchFamily="34" charset="-128"/>
              </a:rPr>
              <a:t>cenario #1:</a:t>
            </a:r>
          </a:p>
          <a:p>
            <a:pPr marL="0" lvl="0" indent="0" eaLnBrk="0" fontAlgn="base" hangingPunct="0">
              <a:lnSpc>
                <a:spcPct val="100000"/>
              </a:lnSpc>
              <a:spcBef>
                <a:spcPct val="0"/>
              </a:spcBef>
              <a:spcAft>
                <a:spcPct val="0"/>
              </a:spcAft>
              <a:buNone/>
            </a:pPr>
            <a:r>
              <a:rPr kumimoji="0" lang="en-US" altLang="en-US" sz="1400" i="0" u="none" strike="noStrike" cap="none" normalizeH="0" baseline="0" dirty="0" smtClean="0">
                <a:ln>
                  <a:noFill/>
                </a:ln>
                <a:solidFill>
                  <a:schemeClr val="tx1"/>
                </a:solidFill>
                <a:effectLst/>
                <a:latin typeface="Arial Unicode MS" panose="020B0604020202020204" pitchFamily="34" charset="-128"/>
              </a:rPr>
              <a:t>Airline reservations application supports URL rewriting, putting session IDs in the URL:</a:t>
            </a:r>
          </a:p>
          <a:p>
            <a:pPr marL="0" lvl="0" indent="0" eaLnBrk="0" fontAlgn="base" hangingPunct="0">
              <a:lnSpc>
                <a:spcPct val="100000"/>
              </a:lnSpc>
              <a:spcBef>
                <a:spcPct val="0"/>
              </a:spcBef>
              <a:spcAft>
                <a:spcPct val="0"/>
              </a:spcAft>
              <a:buNone/>
            </a:pP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http://example.com/sale/saleitems</a:t>
            </a:r>
            <a:r>
              <a:rPr kumimoji="0" lang="en-US" altLang="en-US" sz="140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?sessionid=268544541</a:t>
            </a:r>
            <a:r>
              <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&amp;dest=Hawaii</a:t>
            </a:r>
          </a:p>
          <a:p>
            <a:pPr marL="0" lvl="0" indent="0" eaLnBrk="0" fontAlgn="base" hangingPunct="0">
              <a:lnSpc>
                <a:spcPct val="100000"/>
              </a:lnSpc>
              <a:spcBef>
                <a:spcPct val="0"/>
              </a:spcBef>
              <a:spcAft>
                <a:spcPct val="0"/>
              </a:spcAft>
              <a:buNone/>
            </a:pPr>
            <a:endParaRPr kumimoji="0" lang="en-US" altLang="en-US" sz="140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400" dirty="0">
                <a:latin typeface="Arial Unicode MS" panose="020B0604020202020204" pitchFamily="34" charset="-128"/>
              </a:rPr>
              <a:t>An authenticated user of the site wants to let his friends know about the sale. He e-mails the above link</a:t>
            </a:r>
          </a:p>
          <a:p>
            <a:pPr marL="0" lvl="0" indent="0" eaLnBrk="0" fontAlgn="base" hangingPunct="0">
              <a:lnSpc>
                <a:spcPct val="100000"/>
              </a:lnSpc>
              <a:spcBef>
                <a:spcPct val="0"/>
              </a:spcBef>
              <a:spcAft>
                <a:spcPct val="0"/>
              </a:spcAft>
              <a:buNone/>
            </a:pPr>
            <a:r>
              <a:rPr lang="en-US" altLang="en-US" sz="1400" dirty="0">
                <a:latin typeface="Arial Unicode MS" panose="020B0604020202020204" pitchFamily="34" charset="-128"/>
              </a:rPr>
              <a:t>without knowing he is also giving away his session ID. When his friends use the link they will use his session and credit card</a:t>
            </a:r>
            <a:r>
              <a:rPr lang="en-US" altLang="en-US" sz="1400" dirty="0" smtClean="0">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1200" dirty="0" smtClean="0">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1000" dirty="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S</a:t>
            </a:r>
            <a:r>
              <a:rPr kumimoji="0" lang="en-US" altLang="en-US" sz="1600" b="1" i="0" u="none" strike="noStrike" cap="none" normalizeH="0" baseline="0" dirty="0" smtClean="0">
                <a:ln>
                  <a:noFill/>
                </a:ln>
                <a:solidFill>
                  <a:schemeClr val="tx1"/>
                </a:solidFill>
                <a:effectLst/>
                <a:latin typeface="Arial Unicode MS" panose="020B0604020202020204" pitchFamily="34" charset="-128"/>
              </a:rPr>
              <a:t>cenario #2:</a:t>
            </a:r>
          </a:p>
          <a:p>
            <a:pPr marL="0" indent="0" eaLnBrk="0" fontAlgn="base" hangingPunct="0">
              <a:lnSpc>
                <a:spcPct val="100000"/>
              </a:lnSpc>
              <a:spcBef>
                <a:spcPct val="0"/>
              </a:spcBef>
              <a:spcAft>
                <a:spcPct val="0"/>
              </a:spcAft>
              <a:buNone/>
            </a:pPr>
            <a:r>
              <a:rPr kumimoji="0" lang="en-US" altLang="en-US" sz="1400" i="0" u="none" strike="noStrike" cap="none" normalizeH="0" baseline="0" dirty="0" smtClean="0">
                <a:ln>
                  <a:noFill/>
                </a:ln>
                <a:solidFill>
                  <a:schemeClr val="tx1"/>
                </a:solidFill>
                <a:effectLst/>
                <a:latin typeface="Arial Unicode MS" panose="020B0604020202020204" pitchFamily="34" charset="-128"/>
              </a:rPr>
              <a:t>Application’s timeouts aren’t set properly. User uses a public computer to access site. Instead of selecting “logout” the user</a:t>
            </a:r>
          </a:p>
          <a:p>
            <a:pPr marL="0" indent="0" eaLnBrk="0" fontAlgn="base" hangingPunct="0">
              <a:lnSpc>
                <a:spcPct val="100000"/>
              </a:lnSpc>
              <a:spcBef>
                <a:spcPct val="0"/>
              </a:spcBef>
              <a:spcAft>
                <a:spcPct val="0"/>
              </a:spcAft>
              <a:buNone/>
            </a:pPr>
            <a:r>
              <a:rPr kumimoji="0" lang="en-US" altLang="en-US" sz="1400" i="0" u="none" strike="noStrike" cap="none" normalizeH="0" baseline="0" dirty="0" smtClean="0">
                <a:ln>
                  <a:noFill/>
                </a:ln>
                <a:solidFill>
                  <a:schemeClr val="tx1"/>
                </a:solidFill>
                <a:effectLst/>
                <a:latin typeface="Arial Unicode MS" panose="020B0604020202020204" pitchFamily="34" charset="-128"/>
              </a:rPr>
              <a:t>simply closes the browser tab and walks away. Attacker uses the same browser an hour later, and that browser is still authenticated.</a:t>
            </a:r>
          </a:p>
          <a:p>
            <a:pPr marL="0" lvl="0" indent="0" eaLnBrk="0" fontAlgn="base" hangingPunct="0">
              <a:lnSpc>
                <a:spcPct val="100000"/>
              </a:lnSpc>
              <a:spcBef>
                <a:spcPct val="0"/>
              </a:spcBef>
              <a:spcAft>
                <a:spcPct val="0"/>
              </a:spcAft>
              <a:buNone/>
            </a:pPr>
            <a:endParaRPr lang="en-US" altLang="en-US" sz="1200" dirty="0" smtClean="0">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1000" dirty="0" smtClean="0">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1600" b="1" dirty="0" smtClean="0">
                <a:latin typeface="Arial Unicode MS" panose="020B0604020202020204" pitchFamily="34" charset="-128"/>
              </a:rPr>
              <a:t>S</a:t>
            </a:r>
            <a:r>
              <a:rPr kumimoji="0" lang="en-US" altLang="en-US" sz="1600" b="1" i="0" u="none" strike="noStrike" cap="none" normalizeH="0" baseline="0" dirty="0" smtClean="0">
                <a:ln>
                  <a:noFill/>
                </a:ln>
                <a:solidFill>
                  <a:schemeClr val="tx1"/>
                </a:solidFill>
                <a:effectLst/>
                <a:latin typeface="Arial Unicode MS" panose="020B0604020202020204" pitchFamily="34" charset="-128"/>
              </a:rPr>
              <a:t>cenario #3:</a:t>
            </a:r>
          </a:p>
          <a:p>
            <a:pPr marL="0" lvl="0"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Insider or external attacker gains access to the system’s password database. User passwords are not properly hashed,</a:t>
            </a:r>
          </a:p>
          <a:p>
            <a:pPr marL="0" lvl="0" indent="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exposing every users’ password to the attacker. </a:t>
            </a:r>
            <a:endParaRPr lang="en-US" altLang="en-US" sz="1400" dirty="0">
              <a:latin typeface="Arial Unicode MS" panose="020B0604020202020204" pitchFamily="34" charset="-128"/>
            </a:endParaRPr>
          </a:p>
        </p:txBody>
      </p:sp>
    </p:spTree>
    <p:extLst>
      <p:ext uri="{BB962C8B-B14F-4D97-AF65-F5344CB8AC3E}">
        <p14:creationId xmlns:p14="http://schemas.microsoft.com/office/powerpoint/2010/main" val="356574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2610</Words>
  <Application>Microsoft Office PowerPoint</Application>
  <PresentationFormat>Widescreen</PresentationFormat>
  <Paragraphs>329</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Arial</vt:lpstr>
      <vt:lpstr>Calibri</vt:lpstr>
      <vt:lpstr>Calibri Light</vt:lpstr>
      <vt:lpstr>Consolas</vt:lpstr>
      <vt:lpstr>Wingdings</vt:lpstr>
      <vt:lpstr>Office Theme</vt:lpstr>
      <vt:lpstr>OWASP</vt:lpstr>
      <vt:lpstr>OWASP TOP 10 Security Risks</vt:lpstr>
      <vt:lpstr>1 - Injection </vt:lpstr>
      <vt:lpstr>Injection Defense 1: Use of Prepared Statements</vt:lpstr>
      <vt:lpstr>Injection Defense 2: Stored Procedures</vt:lpstr>
      <vt:lpstr>Injection Defense 3: White List Input Validation</vt:lpstr>
      <vt:lpstr>Injection Defense 4: Escaping All User Supplied Input</vt:lpstr>
      <vt:lpstr>2 – Broken Authentication and Session Management </vt:lpstr>
      <vt:lpstr>Broken Authentication and Session Management Attack Scenarios Examples</vt:lpstr>
      <vt:lpstr>Broken Authentication and Session Management Defense Mechanisms 1:</vt:lpstr>
      <vt:lpstr>Broken Authentication and Session Management Defense Mechanisms 2:</vt:lpstr>
      <vt:lpstr>3 – Cross Site Scripting (XSS) </vt:lpstr>
      <vt:lpstr>XSS Defense #1</vt:lpstr>
      <vt:lpstr>XSS Defense #2</vt:lpstr>
      <vt:lpstr>XSS Defense #3</vt:lpstr>
      <vt:lpstr>XSS Defense #4</vt:lpstr>
      <vt:lpstr>XSS Defense #5</vt:lpstr>
      <vt:lpstr>XSS Defense #6</vt:lpstr>
      <vt:lpstr>XSS Defense #7</vt:lpstr>
      <vt:lpstr>4 – Insecure Direct Object References</vt:lpstr>
      <vt:lpstr>Insecure Direct Object References Defenses</vt:lpstr>
      <vt:lpstr>5 – Security Misconfiguration</vt:lpstr>
      <vt:lpstr>Security Misconfiguration Attack Scenarios Examples</vt:lpstr>
      <vt:lpstr>Security Misconfiguration Defense Mechanisms</vt:lpstr>
      <vt:lpstr>Top 6 – 10 critical security risks</vt:lpstr>
      <vt:lpstr>Principles for building secure systems 1:</vt:lpstr>
      <vt:lpstr>Principles for building secure systems 2:</vt:lpstr>
      <vt:lpstr>End of presentation!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 Injection</dc:title>
  <dc:creator>Sarros, Ioannis</dc:creator>
  <cp:lastModifiedBy>Sarros, Ioannis</cp:lastModifiedBy>
  <cp:revision>238</cp:revision>
  <dcterms:created xsi:type="dcterms:W3CDTF">2016-11-21T14:21:02Z</dcterms:created>
  <dcterms:modified xsi:type="dcterms:W3CDTF">2016-12-21T13:39:29Z</dcterms:modified>
</cp:coreProperties>
</file>