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4" r:id="rId2"/>
    <p:sldId id="365" r:id="rId3"/>
    <p:sldId id="371" r:id="rId4"/>
    <p:sldId id="370" r:id="rId5"/>
    <p:sldId id="372" r:id="rId6"/>
    <p:sldId id="374" r:id="rId7"/>
    <p:sldId id="3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/>
        </p14:section>
        <p14:section name="Titles and Dividers" id="{1E7DD9E6-8846-8448-AF36-6CA7C36D3FBC}">
          <p14:sldIdLst/>
        </p14:section>
        <p14:section name="Content" id="{380C3243-BEFC-A549-B533-A4F0BFEA40A1}">
          <p14:sldIdLst/>
        </p14:section>
        <p14:section name="Example slides" id="{6F4BDC45-F9AA-BE40-B27C-BCB372411A4C}">
          <p14:sldIdLst>
            <p14:sldId id="364"/>
            <p14:sldId id="365"/>
            <p14:sldId id="371"/>
            <p14:sldId id="370"/>
            <p14:sldId id="372"/>
            <p14:sldId id="37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232">
          <p15:clr>
            <a:srgbClr val="A4A3A4"/>
          </p15:clr>
        </p15:guide>
        <p15:guide id="7" pos="5530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k, Lorcan" initials="CL" lastIdx="5" clrIdx="0">
    <p:extLst>
      <p:ext uri="{19B8F6BF-5375-455C-9EA6-DF929625EA0E}">
        <p15:presenceInfo xmlns:p15="http://schemas.microsoft.com/office/powerpoint/2012/main" userId="S-1-5-21-1371090946-594628281-134157935-394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007A3E"/>
    <a:srgbClr val="009FDB"/>
    <a:srgbClr val="F2F2F2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8929" autoAdjust="0"/>
  </p:normalViewPr>
  <p:slideViewPr>
    <p:cSldViewPr snapToGrid="0">
      <p:cViewPr varScale="1">
        <p:scale>
          <a:sx n="64" d="100"/>
          <a:sy n="64" d="100"/>
        </p:scale>
        <p:origin x="67" y="638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232"/>
        <p:guide pos="553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4395" y="6329843"/>
            <a:ext cx="662012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4196" y="594859"/>
            <a:ext cx="420846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927100"/>
            <a:ext cx="8408988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74196" y="2459736"/>
            <a:ext cx="841248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474720"/>
            <a:ext cx="420846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9144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099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74196" y="1634067"/>
            <a:ext cx="8408988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374196" y="3608389"/>
            <a:ext cx="420846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9144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74196" y="1642532"/>
            <a:ext cx="8408988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374196" y="3608389"/>
            <a:ext cx="420846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196" y="1642532"/>
            <a:ext cx="8408988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9144000" cy="6083300"/>
          </a:xfrm>
          <a:solidFill>
            <a:schemeClr val="bg2"/>
          </a:solidFill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</a:p>
          <a:p>
            <a:r>
              <a:rPr lang="en-US" dirty="0" smtClean="0"/>
              <a:t>The AT&amp;T Horizontal Lockup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74196" y="1638300"/>
            <a:ext cx="8408988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8300" y="1139370"/>
            <a:ext cx="8408988" cy="4812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68300" y="1139629"/>
            <a:ext cx="8408988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96256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681032" y="1139825"/>
            <a:ext cx="4096256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96256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71786" y="1206500"/>
            <a:ext cx="4107089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1210028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841" y="1139546"/>
            <a:ext cx="402336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1139825"/>
            <a:ext cx="402336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299" y="1143000"/>
            <a:ext cx="52508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11620" y="1143000"/>
            <a:ext cx="296566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2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74396" y="6329843"/>
            <a:ext cx="6615522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4395" y="594859"/>
            <a:ext cx="420846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95" y="939800"/>
            <a:ext cx="8408988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4395" y="2459736"/>
            <a:ext cx="841248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395" y="3474720"/>
            <a:ext cx="420846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11620" y="1139825"/>
            <a:ext cx="296566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8300" y="1206500"/>
            <a:ext cx="5246913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07301" y="1210028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5155398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5892800" y="1139825"/>
            <a:ext cx="288448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1210028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1139825"/>
            <a:ext cx="402336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54355" y="1118312"/>
            <a:ext cx="4022933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841" y="1117915"/>
            <a:ext cx="8412163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9144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4581144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1206500"/>
            <a:ext cx="4571999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68300" y="3520578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41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65841" y="1206500"/>
            <a:ext cx="21336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757488" y="1145571"/>
            <a:ext cx="60198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65841" y="3721100"/>
            <a:ext cx="21336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2757488" y="3632261"/>
            <a:ext cx="60198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68300" y="2690205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368300" y="4365061"/>
            <a:ext cx="8408988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68300" y="1209839"/>
            <a:ext cx="21336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2757488" y="1146867"/>
            <a:ext cx="60198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68300" y="2868174"/>
            <a:ext cx="21336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2757488" y="2778377"/>
            <a:ext cx="60198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68300" y="4546625"/>
            <a:ext cx="21336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2757488" y="4465964"/>
            <a:ext cx="60198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1208088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9839"/>
            <a:ext cx="40211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4756150" y="1209839"/>
            <a:ext cx="40211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3709988"/>
            <a:ext cx="402336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3709988"/>
            <a:ext cx="402336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07991" y="1208088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38847" y="1208088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8088"/>
            <a:ext cx="255107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3298049" y="1208088"/>
            <a:ext cx="255107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226210" y="1208088"/>
            <a:ext cx="255107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365125" y="3692707"/>
            <a:ext cx="2554876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3295981" y="3692707"/>
            <a:ext cx="2554876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6226838" y="3692707"/>
            <a:ext cx="2554876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099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4396" y="6329843"/>
            <a:ext cx="6615522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4196" y="594859"/>
            <a:ext cx="420846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939800"/>
            <a:ext cx="8408988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4196" y="2459736"/>
            <a:ext cx="841248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474720"/>
            <a:ext cx="420846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76349" y="1208088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517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766065" y="1208088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65125" y="1208088"/>
            <a:ext cx="1845545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2559983" y="1208088"/>
            <a:ext cx="1845545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4750554" y="1208088"/>
            <a:ext cx="1845545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6931743" y="1208088"/>
            <a:ext cx="1845545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365125" y="3684587"/>
            <a:ext cx="1827590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2559983" y="3684587"/>
            <a:ext cx="1827590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4750554" y="3684587"/>
            <a:ext cx="1827590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6943268" y="3684587"/>
            <a:ext cx="1827590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2686646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5125" y="1118870"/>
            <a:ext cx="8408988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2624602"/>
            <a:ext cx="402336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2623098"/>
            <a:ext cx="402336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107991" y="2686646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038847" y="2686646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8300" y="1117981"/>
            <a:ext cx="8408988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5125" y="2623098"/>
            <a:ext cx="2554876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3295981" y="2623098"/>
            <a:ext cx="2554876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226838" y="2623098"/>
            <a:ext cx="2554876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376349" y="2690650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207" y="2690650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766065" y="2690650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368300" y="1117981"/>
            <a:ext cx="8408988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365125" y="2623098"/>
            <a:ext cx="1827590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2559983" y="2623098"/>
            <a:ext cx="1827590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4754841" y="2623098"/>
            <a:ext cx="1827590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6949698" y="2623098"/>
            <a:ext cx="1827590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1769456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4030663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746625" y="1769549"/>
            <a:ext cx="4030663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300" y="2624602"/>
            <a:ext cx="402336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4753928" y="2623098"/>
            <a:ext cx="402336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07991" y="1107347"/>
            <a:ext cx="0" cy="475687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38847" y="1107347"/>
            <a:ext cx="0" cy="475687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2554876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95982" y="1769549"/>
            <a:ext cx="2554876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226838" y="1769549"/>
            <a:ext cx="2554876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368300" y="2623098"/>
            <a:ext cx="2554876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3295981" y="2623098"/>
            <a:ext cx="2554876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6226838" y="2623098"/>
            <a:ext cx="2554876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76349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2000" y="1769456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766065" y="1780312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8300" y="1210471"/>
            <a:ext cx="8412163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8300" y="1769549"/>
            <a:ext cx="1838445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559983" y="1769549"/>
            <a:ext cx="1838445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750554" y="1769549"/>
            <a:ext cx="1838445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943268" y="1769549"/>
            <a:ext cx="1838445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368300" y="2623098"/>
            <a:ext cx="1827590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2559983" y="2623098"/>
            <a:ext cx="1827590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4750554" y="2623098"/>
            <a:ext cx="1827590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6943268" y="2623098"/>
            <a:ext cx="1827590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68299" y="1139825"/>
            <a:ext cx="5958610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6495544" y="1206500"/>
            <a:ext cx="2281744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6495544" y="1206500"/>
            <a:ext cx="2281744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8300" y="1206500"/>
            <a:ext cx="595471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67099" y="1458409"/>
            <a:ext cx="4011890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765398" y="1458409"/>
            <a:ext cx="4011890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99" y="522779"/>
            <a:ext cx="8408988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7099" y="1142211"/>
            <a:ext cx="4011861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46896" y="1587384"/>
            <a:ext cx="36576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772292" y="1142211"/>
            <a:ext cx="4004996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4941096" y="1587384"/>
            <a:ext cx="36576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145" y="3217928"/>
            <a:ext cx="190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2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74395" y="6329843"/>
            <a:ext cx="662465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 smtClean="0">
                <a:solidFill>
                  <a:schemeClr val="tx2"/>
                </a:solidFill>
              </a:rPr>
              <a:t> </a:t>
            </a:r>
            <a:r>
              <a:rPr lang="en-US" sz="600" dirty="0" smtClean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04288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08576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912864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304288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08576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912864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3657600"/>
            <a:ext cx="8408988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74904" y="4577715"/>
            <a:ext cx="841248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904" y="5303520"/>
            <a:ext cx="6490521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11667" y="0"/>
            <a:ext cx="3050724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7632700" y="6078714"/>
            <a:ext cx="1511300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2" name="Picture 1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19" y="1917700"/>
            <a:ext cx="47251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11667" y="0"/>
            <a:ext cx="3050724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7785100" y="6078714"/>
            <a:ext cx="1358900" cy="7792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19" y="1917700"/>
            <a:ext cx="47251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0" y="0"/>
            <a:ext cx="3262391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7747000" y="6078714"/>
            <a:ext cx="1397000" cy="7792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19" y="1917700"/>
            <a:ext cx="47251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_hz_lkp_rgb_p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2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4395" y="6329843"/>
            <a:ext cx="662465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581144"/>
            <a:ext cx="841248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099" cy="75941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74395" y="6329843"/>
            <a:ext cx="662465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304288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608576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912864" y="0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304288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608576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912864" y="1719596"/>
            <a:ext cx="2231136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74196" y="4581144"/>
            <a:ext cx="841248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099" cy="7594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4395" y="6329843"/>
            <a:ext cx="6624659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96" y="3657600"/>
            <a:ext cx="8408988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581144"/>
            <a:ext cx="841248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5907" y="6075783"/>
            <a:ext cx="496467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AT&amp;T Horizontal Lockup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74196" y="3276600"/>
            <a:ext cx="8408988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74196" y="4809744"/>
            <a:ext cx="8166100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5303520"/>
            <a:ext cx="6490521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9144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77371" y="1642532"/>
            <a:ext cx="8408988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196" y="3608389"/>
            <a:ext cx="420846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tt_hz_lkp_rgb_pos.png"/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6098580"/>
            <a:ext cx="1308100" cy="75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768" y="6398261"/>
            <a:ext cx="220607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00" y="226831"/>
            <a:ext cx="8408988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Project Planning – Brno Training Centre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522779"/>
            <a:ext cx="8408988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139001"/>
            <a:ext cx="8408988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24" r:id="rId3"/>
    <p:sldLayoutId id="2147483721" r:id="rId4"/>
    <p:sldLayoutId id="2147483717" r:id="rId5"/>
    <p:sldLayoutId id="2147483729" r:id="rId6"/>
    <p:sldLayoutId id="2147483730" r:id="rId7"/>
    <p:sldLayoutId id="2147483722" r:id="rId8"/>
    <p:sldLayoutId id="2147483718" r:id="rId9"/>
    <p:sldLayoutId id="2147483720" r:id="rId10"/>
    <p:sldLayoutId id="2147483727" r:id="rId11"/>
    <p:sldLayoutId id="2147483728" r:id="rId12"/>
    <p:sldLayoutId id="2147483719" r:id="rId13"/>
    <p:sldLayoutId id="2147483650" r:id="rId14"/>
    <p:sldLayoutId id="2147483701" r:id="rId15"/>
    <p:sldLayoutId id="2147483691" r:id="rId16"/>
    <p:sldLayoutId id="2147483731" r:id="rId17"/>
    <p:sldLayoutId id="2147483698" r:id="rId18"/>
    <p:sldLayoutId id="2147483695" r:id="rId19"/>
    <p:sldLayoutId id="2147483732" r:id="rId20"/>
    <p:sldLayoutId id="2147483699" r:id="rId21"/>
    <p:sldLayoutId id="2147483700" r:id="rId22"/>
    <p:sldLayoutId id="2147483702" r:id="rId23"/>
    <p:sldLayoutId id="2147483679" r:id="rId24"/>
    <p:sldLayoutId id="2147483697" r:id="rId25"/>
    <p:sldLayoutId id="2147483689" r:id="rId26"/>
    <p:sldLayoutId id="2147483703" r:id="rId27"/>
    <p:sldLayoutId id="2147483707" r:id="rId28"/>
    <p:sldLayoutId id="2147483713" r:id="rId29"/>
    <p:sldLayoutId id="2147483714" r:id="rId30"/>
    <p:sldLayoutId id="2147483704" r:id="rId31"/>
    <p:sldLayoutId id="2147483705" r:id="rId32"/>
    <p:sldLayoutId id="2147483706" r:id="rId33"/>
    <p:sldLayoutId id="2147483712" r:id="rId34"/>
    <p:sldLayoutId id="2147483710" r:id="rId35"/>
    <p:sldLayoutId id="2147483711" r:id="rId36"/>
    <p:sldLayoutId id="2147483723" r:id="rId37"/>
    <p:sldLayoutId id="2147483733" r:id="rId38"/>
    <p:sldLayoutId id="2147483696" r:id="rId39"/>
    <p:sldLayoutId id="2147483654" r:id="rId40"/>
    <p:sldLayoutId id="2147483655" r:id="rId41"/>
    <p:sldLayoutId id="2147483660" r:id="rId42"/>
    <p:sldLayoutId id="2147483734" r:id="rId43"/>
    <p:sldLayoutId id="2147483736" r:id="rId4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(from a developer’s perspective)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>
          <a:xfrm>
            <a:off x="366768" y="594344"/>
            <a:ext cx="8408988" cy="4800600"/>
          </a:xfrm>
        </p:spPr>
        <p:txBody>
          <a:bodyPr/>
          <a:lstStyle/>
          <a:p>
            <a:pPr algn="ctr"/>
            <a:r>
              <a:rPr lang="en-US" sz="4000" dirty="0" smtClean="0"/>
              <a:t>What do we do?</a:t>
            </a:r>
          </a:p>
          <a:p>
            <a:endParaRPr lang="en-US" dirty="0" smtClean="0"/>
          </a:p>
          <a:p>
            <a:pPr lvl="1"/>
            <a:r>
              <a:rPr lang="en-US" sz="1800" dirty="0" smtClean="0"/>
              <a:t>	</a:t>
            </a:r>
            <a:r>
              <a:rPr lang="en-US" sz="2400" dirty="0"/>
              <a:t>C</a:t>
            </a:r>
            <a:r>
              <a:rPr lang="en-US" sz="2400" dirty="0" smtClean="0"/>
              <a:t>onsultants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Any stage of the process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 smtClean="0"/>
              <a:t>	</a:t>
            </a:r>
            <a:r>
              <a:rPr lang="en-US" sz="2400" dirty="0" smtClean="0"/>
              <a:t>Small-scale planners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Planning enhancements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Planning small/solo projects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Planning patches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Oval 12" title="Section circle"/>
          <p:cNvSpPr/>
          <p:nvPr/>
        </p:nvSpPr>
        <p:spPr>
          <a:xfrm>
            <a:off x="8687829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8572736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84576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83425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82274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Oval 10" title="Section circle"/>
          <p:cNvSpPr/>
          <p:nvPr/>
        </p:nvSpPr>
        <p:spPr>
          <a:xfrm>
            <a:off x="8330525" y="278840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368300" y="1115208"/>
            <a:ext cx="2554876" cy="769937"/>
          </a:xfrm>
        </p:spPr>
        <p:txBody>
          <a:bodyPr/>
          <a:lstStyle/>
          <a:p>
            <a:pPr algn="ctr"/>
            <a:r>
              <a:rPr lang="en-US" sz="3200" dirty="0" smtClean="0"/>
              <a:t>Idea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3295982" y="1115208"/>
            <a:ext cx="2554876" cy="769937"/>
          </a:xfrm>
        </p:spPr>
        <p:txBody>
          <a:bodyPr/>
          <a:lstStyle/>
          <a:p>
            <a:pPr algn="ctr"/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226838" y="1115208"/>
            <a:ext cx="2554876" cy="769937"/>
          </a:xfrm>
        </p:spPr>
        <p:txBody>
          <a:bodyPr/>
          <a:lstStyle/>
          <a:p>
            <a:pPr algn="ctr"/>
            <a:r>
              <a:rPr lang="en-US" sz="3200" dirty="0" smtClean="0"/>
              <a:t>Validity</a:t>
            </a:r>
            <a:endParaRPr lang="en-US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68300" y="1968757"/>
            <a:ext cx="2554876" cy="331732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Solve a problem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Efficiency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New technology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Upgrade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It’s just cool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95981" y="1968757"/>
            <a:ext cx="2554876" cy="331732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Kinds of users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Number of users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Location of users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Target hardware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Target software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Performance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Proof-of-concept?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9"/>
          </p:nvPr>
        </p:nvSpPr>
        <p:spPr>
          <a:xfrm>
            <a:off x="6226838" y="1968757"/>
            <a:ext cx="2554876" cy="331732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Is it possible?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What resources?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What skills?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Time to make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Lifetime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Competition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Oval 10" title="Section circle"/>
          <p:cNvSpPr/>
          <p:nvPr/>
        </p:nvSpPr>
        <p:spPr>
          <a:xfrm>
            <a:off x="8687829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Oval 11" title="Section circle"/>
          <p:cNvSpPr/>
          <p:nvPr/>
        </p:nvSpPr>
        <p:spPr>
          <a:xfrm>
            <a:off x="8572736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Oval 12" title="Section circle"/>
          <p:cNvSpPr/>
          <p:nvPr/>
        </p:nvSpPr>
        <p:spPr>
          <a:xfrm>
            <a:off x="84576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Oval 20" title="Section circle"/>
          <p:cNvSpPr/>
          <p:nvPr/>
        </p:nvSpPr>
        <p:spPr>
          <a:xfrm>
            <a:off x="8342548" y="278841"/>
            <a:ext cx="89459" cy="89459"/>
          </a:xfrm>
          <a:prstGeom prst="ellipse">
            <a:avLst/>
          </a:prstGeom>
          <a:solidFill>
            <a:srgbClr val="009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val 21" title="Section circle"/>
          <p:cNvSpPr/>
          <p:nvPr/>
        </p:nvSpPr>
        <p:spPr>
          <a:xfrm>
            <a:off x="82274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9" grpId="0" uiExpand="1" build="p"/>
      <p:bldP spid="20" grpId="0" uiExpand="1" build="p"/>
      <p:bldP spid="16" grpId="0" build="p"/>
      <p:bldP spid="17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>
          <a:xfrm>
            <a:off x="366768" y="594343"/>
            <a:ext cx="8408988" cy="5803917"/>
          </a:xfrm>
        </p:spPr>
        <p:txBody>
          <a:bodyPr/>
          <a:lstStyle/>
          <a:p>
            <a:pPr algn="ctr"/>
            <a:r>
              <a:rPr lang="en-US" sz="4000" dirty="0" smtClean="0"/>
              <a:t>Planning software</a:t>
            </a:r>
            <a:endParaRPr lang="en-US" dirty="0" smtClean="0"/>
          </a:p>
          <a:p>
            <a:pPr lvl="1"/>
            <a:r>
              <a:rPr lang="en-US" sz="1800" dirty="0" smtClean="0"/>
              <a:t>	</a:t>
            </a:r>
            <a:r>
              <a:rPr lang="en-US" sz="2000" dirty="0" smtClean="0"/>
              <a:t>Languages/frameworks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Be very careful with licenses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Scalability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Code visibility</a:t>
            </a:r>
          </a:p>
          <a:p>
            <a:pPr marL="1203325" lvl="5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Open source is fine in-house</a:t>
            </a:r>
          </a:p>
          <a:p>
            <a:pPr marL="1203325" lvl="5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Hide code on client servers (sometimes)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 smtClean="0"/>
              <a:t>	</a:t>
            </a:r>
            <a:r>
              <a:rPr lang="en-US" sz="2000" dirty="0" smtClean="0"/>
              <a:t>Expanding/modifying existing software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Again, be very careful with licenses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Feel free to contact the dev team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/>
            <a:r>
              <a:rPr lang="en-US" sz="2000" dirty="0" smtClean="0"/>
              <a:t>	Anticipating issues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issues are to be expected?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Oval 12" title="Section circle"/>
          <p:cNvSpPr/>
          <p:nvPr/>
        </p:nvSpPr>
        <p:spPr>
          <a:xfrm>
            <a:off x="8687829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8572736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84576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83425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82274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Oval 8" title="Section circle"/>
          <p:cNvSpPr/>
          <p:nvPr/>
        </p:nvSpPr>
        <p:spPr>
          <a:xfrm>
            <a:off x="84563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>
          <a:xfrm>
            <a:off x="366768" y="594344"/>
            <a:ext cx="8408988" cy="5403784"/>
          </a:xfrm>
        </p:spPr>
        <p:txBody>
          <a:bodyPr/>
          <a:lstStyle/>
          <a:p>
            <a:pPr algn="ctr"/>
            <a:r>
              <a:rPr lang="en-US" sz="4000" dirty="0" smtClean="0"/>
              <a:t>Planning your project</a:t>
            </a:r>
            <a:endParaRPr lang="en-US" dirty="0" smtClean="0"/>
          </a:p>
          <a:p>
            <a:pPr lvl="4" indent="0">
              <a:buNone/>
            </a:pPr>
            <a:endParaRPr lang="en-US" sz="1800" dirty="0"/>
          </a:p>
          <a:p>
            <a:pPr lvl="4" indent="0">
              <a:buNone/>
            </a:pPr>
            <a:r>
              <a:rPr lang="en-US" sz="1800" dirty="0" smtClean="0"/>
              <a:t>Timescale: 			in class, approximately 24 hours</a:t>
            </a:r>
          </a:p>
          <a:p>
            <a:pPr lvl="4" indent="0">
              <a:buNone/>
            </a:pPr>
            <a:r>
              <a:rPr lang="en-US" sz="1800" dirty="0" smtClean="0"/>
              <a:t>Resources:			laptop, the internet and us</a:t>
            </a:r>
          </a:p>
          <a:p>
            <a:pPr lvl="4" indent="0">
              <a:buNone/>
            </a:pPr>
            <a:r>
              <a:rPr lang="en-US" sz="1800" dirty="0" smtClean="0"/>
              <a:t>Functionality: 		enhancements are great but the core is essential</a:t>
            </a:r>
          </a:p>
          <a:p>
            <a:pPr lvl="4" indent="0">
              <a:buNone/>
            </a:pPr>
            <a:r>
              <a:rPr lang="en-US" sz="1800" dirty="0" smtClean="0"/>
              <a:t>Ownership:			any open source license</a:t>
            </a:r>
          </a:p>
          <a:p>
            <a:pPr lvl="4" indent="0">
              <a:buNone/>
            </a:pPr>
            <a:r>
              <a:rPr lang="en-US" sz="1800" dirty="0" smtClean="0"/>
              <a:t>Scope:				must be full-stack</a:t>
            </a:r>
          </a:p>
          <a:p>
            <a:pPr lvl="4" indent="0">
              <a:buNone/>
            </a:pPr>
            <a:r>
              <a:rPr lang="en-US" sz="1800" dirty="0" smtClean="0"/>
              <a:t>Viability:			does not need to be business oriented</a:t>
            </a:r>
          </a:p>
          <a:p>
            <a:pPr lvl="4" indent="0">
              <a:buNone/>
            </a:pPr>
            <a:r>
              <a:rPr lang="en-US" sz="1800" dirty="0" smtClean="0"/>
              <a:t>Issues:				consider as many aspects as possible</a:t>
            </a:r>
          </a:p>
          <a:p>
            <a:pPr lvl="4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	</a:t>
            </a:r>
            <a:endParaRPr lang="en-US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Oval 12" title="Section circle"/>
          <p:cNvSpPr/>
          <p:nvPr/>
        </p:nvSpPr>
        <p:spPr>
          <a:xfrm>
            <a:off x="8687829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8572736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84576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83425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82274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Oval 8" title="Section circle"/>
          <p:cNvSpPr/>
          <p:nvPr/>
        </p:nvSpPr>
        <p:spPr>
          <a:xfrm>
            <a:off x="84563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Oval 9" title="Section circle"/>
          <p:cNvSpPr/>
          <p:nvPr/>
        </p:nvSpPr>
        <p:spPr>
          <a:xfrm>
            <a:off x="8572736" y="278840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>
          <a:xfrm>
            <a:off x="366768" y="594343"/>
            <a:ext cx="8408988" cy="5621899"/>
          </a:xfrm>
        </p:spPr>
        <p:txBody>
          <a:bodyPr/>
          <a:lstStyle/>
          <a:p>
            <a:pPr algn="ctr"/>
            <a:r>
              <a:rPr lang="en-US" sz="4000" dirty="0" smtClean="0"/>
              <a:t>For/during next class</a:t>
            </a:r>
            <a:endParaRPr lang="en-US" dirty="0" smtClean="0"/>
          </a:p>
          <a:p>
            <a:pPr lvl="1"/>
            <a:r>
              <a:rPr lang="en-US" sz="1800" dirty="0" smtClean="0"/>
              <a:t>	Create a h</a:t>
            </a:r>
            <a:r>
              <a:rPr lang="en-US" sz="2000" dirty="0" smtClean="0"/>
              <a:t>igh-level plan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Idea: what is it and why is it worth doing?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Scope: who/what will it be designed for?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Validity: can it be done and is it worth doing?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Someone with a little IT experience should be able to understand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 smtClean="0"/>
              <a:t>	</a:t>
            </a:r>
            <a:r>
              <a:rPr lang="en-US" sz="2000" dirty="0" smtClean="0"/>
              <a:t>List your criteria for success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is your core functionality?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is your target availability, compatibility, etc.?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How could it be enhanced?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What issues are expected and how will they be handled?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This can written as if to an IT colleague</a:t>
            </a:r>
          </a:p>
          <a:p>
            <a:pPr marL="971550" lvl="4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This will be the basis of your final grade</a:t>
            </a:r>
          </a:p>
          <a:p>
            <a:pPr lvl="4" indent="0">
              <a:buNone/>
            </a:pPr>
            <a:endParaRPr lang="en-US" sz="1800" b="1" dirty="0" smtClean="0"/>
          </a:p>
          <a:p>
            <a:pPr lvl="1"/>
            <a:r>
              <a:rPr lang="en-US" sz="1600" dirty="0"/>
              <a:t>	</a:t>
            </a:r>
            <a:endParaRPr lang="en-US" dirty="0" smtClean="0"/>
          </a:p>
        </p:txBody>
      </p:sp>
      <p:sp>
        <p:nvSpPr>
          <p:cNvPr id="13" name="Oval 12" title="Section circle"/>
          <p:cNvSpPr/>
          <p:nvPr/>
        </p:nvSpPr>
        <p:spPr>
          <a:xfrm>
            <a:off x="8687829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Oval 13" title="Section circle"/>
          <p:cNvSpPr/>
          <p:nvPr/>
        </p:nvSpPr>
        <p:spPr>
          <a:xfrm>
            <a:off x="8572736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Oval 14" title="Section circle"/>
          <p:cNvSpPr/>
          <p:nvPr/>
        </p:nvSpPr>
        <p:spPr>
          <a:xfrm>
            <a:off x="84576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Oval 15" title="Section circle"/>
          <p:cNvSpPr/>
          <p:nvPr/>
        </p:nvSpPr>
        <p:spPr>
          <a:xfrm>
            <a:off x="8342548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Oval 16" title="Section circle"/>
          <p:cNvSpPr/>
          <p:nvPr/>
        </p:nvSpPr>
        <p:spPr>
          <a:xfrm>
            <a:off x="82274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Oval 8" title="Section circle"/>
          <p:cNvSpPr/>
          <p:nvPr/>
        </p:nvSpPr>
        <p:spPr>
          <a:xfrm>
            <a:off x="8456360" y="278840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Oval 9" title="Section circle"/>
          <p:cNvSpPr/>
          <p:nvPr/>
        </p:nvSpPr>
        <p:spPr>
          <a:xfrm>
            <a:off x="8572736" y="278839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Oval 10" title="Section circle"/>
          <p:cNvSpPr/>
          <p:nvPr/>
        </p:nvSpPr>
        <p:spPr>
          <a:xfrm>
            <a:off x="8685266" y="278839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att_int_std_globe_att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std_globe_att_template_151211" id="{5D9F967E-3AE6-4890-B6A2-A9FC661932EA}" vid="{AA5B3A23-CDDD-45C1-B4F1-284B70662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Example of a small project</Template>
  <TotalTime>355</TotalTime>
  <Words>72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Grande</vt:lpstr>
      <vt:lpstr>att_int_std_globe_att</vt:lpstr>
      <vt:lpstr>PowerPoint Presentation</vt:lpstr>
      <vt:lpstr>Project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IBNY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subject/>
  <dc:creator>Cook, Lorcan</dc:creator>
  <cp:keywords/>
  <dc:description/>
  <cp:lastModifiedBy>Cook, Lorcan</cp:lastModifiedBy>
  <cp:revision>20</cp:revision>
  <dcterms:created xsi:type="dcterms:W3CDTF">2016-10-11T09:38:07Z</dcterms:created>
  <dcterms:modified xsi:type="dcterms:W3CDTF">2017-03-02T13:32:05Z</dcterms:modified>
  <cp:category/>
</cp:coreProperties>
</file>