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8" r:id="rId2"/>
    <p:sldId id="346" r:id="rId3"/>
    <p:sldId id="311" r:id="rId4"/>
    <p:sldId id="366" r:id="rId5"/>
    <p:sldId id="340" r:id="rId6"/>
    <p:sldId id="367" r:id="rId7"/>
    <p:sldId id="360" r:id="rId8"/>
    <p:sldId id="313" r:id="rId9"/>
    <p:sldId id="347" r:id="rId10"/>
    <p:sldId id="368" r:id="rId11"/>
    <p:sldId id="372" r:id="rId12"/>
    <p:sldId id="374" r:id="rId13"/>
    <p:sldId id="369" r:id="rId14"/>
    <p:sldId id="371" r:id="rId15"/>
    <p:sldId id="373" r:id="rId16"/>
    <p:sldId id="316" r:id="rId17"/>
    <p:sldId id="344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Title" id="{17ACF22B-BD2B-AD4A-84FE-5865E4C38932}">
          <p14:sldIdLst>
            <p14:sldId id="298"/>
          </p14:sldIdLst>
        </p14:section>
        <p14:section name="Code review - overview" id="{90E985D8-5A28-4EE4-B687-039CA4716E6D}">
          <p14:sldIdLst>
            <p14:sldId id="346"/>
          </p14:sldIdLst>
        </p14:section>
        <p14:section name="Code review - details" id="{90059593-C396-384B-AE28-5B16AA875365}">
          <p14:sldIdLst>
            <p14:sldId id="311"/>
            <p14:sldId id="366"/>
            <p14:sldId id="340"/>
          </p14:sldIdLst>
        </p14:section>
        <p14:section name="Pair programming - overview" id="{4503C498-07C0-4627-A183-D2EF89E9C015}">
          <p14:sldIdLst>
            <p14:sldId id="367"/>
          </p14:sldIdLst>
        </p14:section>
        <p14:section name="Pair programming - details" id="{CDD3CD3B-7695-419E-988B-0BBB58A33C9A}">
          <p14:sldIdLst>
            <p14:sldId id="360"/>
            <p14:sldId id="313"/>
            <p14:sldId id="347"/>
            <p14:sldId id="368"/>
            <p14:sldId id="372"/>
            <p14:sldId id="374"/>
            <p14:sldId id="369"/>
            <p14:sldId id="371"/>
            <p14:sldId id="373"/>
            <p14:sldId id="316"/>
          </p14:sldIdLst>
        </p14:section>
        <p14:section name="Example Slides" id="{5ACE6438-D05F-FE44-B386-7AE43C3EF484}">
          <p14:sldIdLst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orient="horz" pos="4096">
          <p15:clr>
            <a:srgbClr val="A4A3A4"/>
          </p15:clr>
        </p15:guide>
        <p15:guide id="3" orient="horz" pos="3688">
          <p15:clr>
            <a:srgbClr val="A4A3A4"/>
          </p15:clr>
        </p15:guide>
        <p15:guide id="4" orient="horz" pos="760">
          <p15:clr>
            <a:srgbClr val="A4A3A4"/>
          </p15:clr>
        </p15:guide>
        <p15:guide id="5" orient="horz" pos="488">
          <p15:clr>
            <a:srgbClr val="A4A3A4"/>
          </p15:clr>
        </p15:guide>
        <p15:guide id="6" pos="232">
          <p15:clr>
            <a:srgbClr val="A4A3A4"/>
          </p15:clr>
        </p15:guide>
        <p15:guide id="7" pos="5530">
          <p15:clr>
            <a:srgbClr val="A4A3A4"/>
          </p15:clr>
        </p15:guide>
        <p15:guide id="8" pos="2880">
          <p15:clr>
            <a:srgbClr val="A4A3A4"/>
          </p15:clr>
        </p15:guide>
        <p15:guide id="9" orient="horz" pos="4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2A2A"/>
    <a:srgbClr val="007A3E"/>
    <a:srgbClr val="009FDB"/>
    <a:srgbClr val="F2F2F2"/>
    <a:srgbClr val="191919"/>
    <a:srgbClr val="EFEFEF"/>
    <a:srgbClr val="4CA90C"/>
    <a:srgbClr val="FFB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369" autoAdjust="0"/>
  </p:normalViewPr>
  <p:slideViewPr>
    <p:cSldViewPr snapToGrid="0">
      <p:cViewPr varScale="1">
        <p:scale>
          <a:sx n="78" d="100"/>
          <a:sy n="78" d="100"/>
        </p:scale>
        <p:origin x="1037" y="67"/>
      </p:cViewPr>
      <p:guideLst>
        <p:guide orient="horz" pos="232"/>
        <p:guide orient="horz" pos="4096"/>
        <p:guide orient="horz" pos="3688"/>
        <p:guide orient="horz" pos="760"/>
        <p:guide orient="horz" pos="488"/>
        <p:guide pos="232"/>
        <p:guide pos="5530"/>
        <p:guide pos="2880"/>
        <p:guide orient="horz" pos="496"/>
      </p:guideLst>
    </p:cSldViewPr>
  </p:slideViewPr>
  <p:outlineViewPr>
    <p:cViewPr>
      <p:scale>
        <a:sx n="33" d="100"/>
        <a:sy n="33" d="100"/>
      </p:scale>
      <p:origin x="0" y="-84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0"/>
    </p:cViewPr>
  </p:sorterViewPr>
  <p:notesViewPr>
    <p:cSldViewPr snapToGrid="0">
      <p:cViewPr varScale="1">
        <p:scale>
          <a:sx n="86" d="100"/>
          <a:sy n="86" d="100"/>
        </p:scale>
        <p:origin x="314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41F2FE6-CBED-D74D-8E9C-495A0F18E1AD}" type="datetimeFigureOut">
              <a:rPr lang="en-US"/>
              <a:pPr>
                <a:defRPr/>
              </a:pPr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1E8C8D-A506-6443-920D-AD0FC11D4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3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51182D-90A4-3E43-864F-2177DBF53F12}" type="datetimeFigureOut">
              <a:rPr lang="en-US"/>
              <a:pPr>
                <a:defRPr/>
              </a:pPr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1B9633B-15E8-8646-A6B7-A3D72C80C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740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8337550" y="6067425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8"/>
          <p:cNvSpPr txBox="1">
            <a:spLocks noChangeArrowheads="1"/>
          </p:cNvSpPr>
          <p:nvPr userDrawn="1"/>
        </p:nvSpPr>
        <p:spPr bwMode="auto">
          <a:xfrm>
            <a:off x="374649" y="6329363"/>
            <a:ext cx="6627221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indent="0" algn="l" defTabSz="457200" rtl="0" eaLnBrk="1" fontAlgn="base" latinLnBrk="0" hangingPunct="1">
              <a:lnSpc>
                <a:spcPts val="75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© 2016 AT&amp;T Intellectual Property. All rights reserved. AT&amp;T, Globe logo, Mobilizing Your World and DIRECTV are registered trademarks and service marks of AT&amp;T Intellectual Property and/or AT&amp;T affiliated </a:t>
            </a:r>
            <a:br>
              <a:rPr lang="en-US" sz="600" dirty="0" smtClean="0"/>
            </a:br>
            <a:r>
              <a:rPr lang="en-US" sz="600" dirty="0" smtClean="0"/>
              <a:t>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74196" y="594859"/>
            <a:ext cx="4208463" cy="244486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 b="0" i="0">
                <a:solidFill>
                  <a:schemeClr val="bg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196" y="927100"/>
            <a:ext cx="8408988" cy="1523098"/>
          </a:xfrm>
          <a:effectLst/>
        </p:spPr>
        <p:txBody>
          <a:bodyPr anchor="b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74196" y="2459736"/>
            <a:ext cx="8412480" cy="914400"/>
          </a:xfrm>
          <a:prstGeom prst="rect">
            <a:avLst/>
          </a:prstGeom>
          <a:effectLst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4196" y="3474720"/>
            <a:ext cx="4208463" cy="23352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83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74700"/>
            <a:ext cx="9144000" cy="6083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45488" y="6075363"/>
            <a:ext cx="496887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74196" y="1634067"/>
            <a:ext cx="8408988" cy="1515534"/>
          </a:xfrm>
        </p:spPr>
        <p:txBody>
          <a:bodyPr anchor="b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 bwMode="white">
          <a:xfrm>
            <a:off x="374196" y="3608389"/>
            <a:ext cx="4208463" cy="22463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0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74700"/>
            <a:ext cx="9144000" cy="60833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6067425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74196" y="1642532"/>
            <a:ext cx="8408988" cy="1512147"/>
          </a:xfrm>
        </p:spPr>
        <p:txBody>
          <a:bodyPr anchor="b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 bwMode="white">
          <a:xfrm>
            <a:off x="374196" y="3608389"/>
            <a:ext cx="4208463" cy="22463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22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196" y="1642532"/>
            <a:ext cx="8408988" cy="1512147"/>
          </a:xfrm>
        </p:spPr>
        <p:txBody>
          <a:bodyPr anchor="b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4196" y="3608389"/>
            <a:ext cx="4208463" cy="22463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44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774700"/>
            <a:ext cx="9144000" cy="60833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342900" marR="0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charset="0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74196" y="1638300"/>
            <a:ext cx="8408988" cy="1516378"/>
          </a:xfrm>
        </p:spPr>
        <p:txBody>
          <a:bodyPr anchor="b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4196" y="3608389"/>
            <a:ext cx="4208463" cy="22463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28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AD551-1896-6D44-B0B1-213AAAED08DA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368300" y="1139370"/>
            <a:ext cx="8408988" cy="48121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27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2C428-CA0C-6C4A-9457-7B18ABC1D819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368300" y="1139629"/>
            <a:ext cx="8408988" cy="48006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Aft>
                <a:spcPts val="600"/>
              </a:spcAft>
              <a:defRPr sz="2400" baseline="0"/>
            </a:lvl1pPr>
            <a:lvl2pPr>
              <a:defRPr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28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1808C-CF86-A848-B349-8B1ED5BF8E5F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68300" y="1139825"/>
            <a:ext cx="4096256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4681032" y="1139825"/>
            <a:ext cx="4096256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10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E5A34-C551-C941-997C-B07641EB51E3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68300" y="1139825"/>
            <a:ext cx="4096256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71786" y="1206500"/>
            <a:ext cx="4107089" cy="4648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93859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60FDB-4A0F-7A40-A2C7-75E5EEFA8E2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1209675"/>
            <a:ext cx="0" cy="465455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41" y="522779"/>
            <a:ext cx="8408988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65841" y="1139546"/>
            <a:ext cx="402336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4753928" y="1139825"/>
            <a:ext cx="402336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44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28B6A-FA02-C546-9AA7-C073631B79FE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68299" y="1143000"/>
            <a:ext cx="5250883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5811620" y="1143000"/>
            <a:ext cx="2965667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1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8345488" y="6075363"/>
            <a:ext cx="496887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8"/>
          <p:cNvSpPr txBox="1">
            <a:spLocks noChangeArrowheads="1"/>
          </p:cNvSpPr>
          <p:nvPr userDrawn="1"/>
        </p:nvSpPr>
        <p:spPr bwMode="auto">
          <a:xfrm>
            <a:off x="374650" y="6329363"/>
            <a:ext cx="662722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indent="0" algn="l" defTabSz="457200" rtl="0" eaLnBrk="1" fontAlgn="base" latinLnBrk="0" hangingPunct="1">
              <a:lnSpc>
                <a:spcPts val="75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2"/>
                </a:solidFill>
              </a:rPr>
              <a:t>© 2016 AT&amp;T Intellectual Property. All rights reserved.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74395" y="594859"/>
            <a:ext cx="4208463" cy="244486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395" y="939800"/>
            <a:ext cx="8408988" cy="1511764"/>
          </a:xfrm>
        </p:spPr>
        <p:txBody>
          <a:bodyPr anchor="b"/>
          <a:lstStyle>
            <a:lvl1pPr>
              <a:lnSpc>
                <a:spcPct val="82000"/>
              </a:lnSpc>
              <a:spcAft>
                <a:spcPts val="800"/>
              </a:spcAft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Collaborative coding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74395" y="2459736"/>
            <a:ext cx="8412480" cy="914400"/>
          </a:xfrm>
          <a:prstGeom prst="rect">
            <a:avLst/>
          </a:prstGeo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4395" y="3474720"/>
            <a:ext cx="4208463" cy="23352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73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32FD1-2877-A147-ABD7-FDA3FD4065F7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8300" y="1206500"/>
            <a:ext cx="5246913" cy="4648199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5811620" y="1139825"/>
            <a:ext cx="2965667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01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69928-7D25-914F-807A-6DA91E3BB96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707063" y="1209675"/>
            <a:ext cx="0" cy="465455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68300" y="1139825"/>
            <a:ext cx="5155398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5892800" y="1139825"/>
            <a:ext cx="2884487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924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175F1-0C20-8145-9979-6167E7C58922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1209675"/>
            <a:ext cx="0" cy="465455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68300" y="1139825"/>
            <a:ext cx="402336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54355" y="1118312"/>
            <a:ext cx="4022933" cy="4833226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90000"/>
              </a:lnSpc>
              <a:spcAft>
                <a:spcPts val="1000"/>
              </a:spcAft>
              <a:defRPr sz="3200">
                <a:solidFill>
                  <a:schemeClr val="tx1"/>
                </a:solidFill>
              </a:defRPr>
            </a:lvl1pPr>
            <a:lvl2pPr marL="740664" indent="-285750">
              <a:spcAft>
                <a:spcPts val="1000"/>
              </a:spcAft>
              <a:buClr>
                <a:schemeClr val="tx2"/>
              </a:buClr>
              <a:buFont typeface="Lucida Grande"/>
              <a:buChar char="—"/>
              <a:defRPr i="1">
                <a:solidFill>
                  <a:schemeClr val="tx2"/>
                </a:solidFill>
              </a:defRPr>
            </a:lvl2pPr>
            <a:lvl3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3pPr>
            <a:lvl4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4pPr>
            <a:lvl5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32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8C7E5-EDE3-4C4B-B4E3-99BE82023159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41" y="522779"/>
            <a:ext cx="8408988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841" y="1117915"/>
            <a:ext cx="8412163" cy="4833623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ct val="90000"/>
              </a:lnSpc>
              <a:spcAft>
                <a:spcPts val="1000"/>
              </a:spcAft>
              <a:defRPr sz="3200">
                <a:solidFill>
                  <a:schemeClr val="tx1"/>
                </a:solidFill>
              </a:defRPr>
            </a:lvl1pPr>
            <a:lvl2pPr marL="740664" indent="-285750">
              <a:spcAft>
                <a:spcPts val="1000"/>
              </a:spcAft>
              <a:buClr>
                <a:schemeClr val="tx2"/>
              </a:buClr>
              <a:buFont typeface="Lucida Grande"/>
              <a:buChar char="—"/>
              <a:defRPr i="1">
                <a:solidFill>
                  <a:schemeClr val="tx2"/>
                </a:solidFill>
              </a:defRPr>
            </a:lvl2pPr>
            <a:lvl3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3pPr>
            <a:lvl4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4pPr>
            <a:lvl5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74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" y="1206500"/>
            <a:ext cx="9144000" cy="56515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47477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06500"/>
            <a:ext cx="4581144" cy="56515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1206500"/>
            <a:ext cx="4571999" cy="56515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33636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Row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5973C-EBDA-A142-A8A6-2B23B140E528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368300" y="3521075"/>
            <a:ext cx="8408988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41" y="522779"/>
            <a:ext cx="8408988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365841" y="1206500"/>
            <a:ext cx="2133600" cy="212883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757488" y="1145571"/>
            <a:ext cx="6019800" cy="2306404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65841" y="3721100"/>
            <a:ext cx="2133600" cy="21336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2757488" y="3632261"/>
            <a:ext cx="6019800" cy="2309752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442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Row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48C49-8815-B946-9767-2A1B8B6F47B7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8300" y="2690813"/>
            <a:ext cx="8408988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H="1">
            <a:off x="368300" y="4365625"/>
            <a:ext cx="8408988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368300" y="1209839"/>
            <a:ext cx="2133600" cy="1299796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757488" y="1146867"/>
            <a:ext cx="6019800" cy="1461642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68300" y="2868174"/>
            <a:ext cx="2133600" cy="1299796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757488" y="2778377"/>
            <a:ext cx="6019800" cy="145691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9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368300" y="4546625"/>
            <a:ext cx="2133600" cy="1299796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0" name="Text Placeholder 20"/>
          <p:cNvSpPr>
            <a:spLocks noGrp="1"/>
          </p:cNvSpPr>
          <p:nvPr>
            <p:ph type="body" sz="quarter" idx="22"/>
          </p:nvPr>
        </p:nvSpPr>
        <p:spPr>
          <a:xfrm>
            <a:off x="2757488" y="4465964"/>
            <a:ext cx="6019800" cy="1485573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340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2A97E-AA8A-314D-B700-79ADAE179CDD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0" y="1208088"/>
            <a:ext cx="0" cy="465455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365125" y="1209839"/>
            <a:ext cx="4021138" cy="231750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4756150" y="1209839"/>
            <a:ext cx="4021138" cy="231750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65125" y="3709988"/>
            <a:ext cx="4023360" cy="223043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4753928" y="3709988"/>
            <a:ext cx="4023360" cy="223043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608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6EEC5-DAE3-1A42-A6ED-48E90BBE6C2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108325" y="1208088"/>
            <a:ext cx="0" cy="465455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038850" y="1208088"/>
            <a:ext cx="0" cy="465455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522779"/>
            <a:ext cx="8408988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365125" y="1208088"/>
            <a:ext cx="2551078" cy="231750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20"/>
          </p:nvPr>
        </p:nvSpPr>
        <p:spPr>
          <a:xfrm>
            <a:off x="3298049" y="1208088"/>
            <a:ext cx="2551078" cy="231750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2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6226210" y="1208088"/>
            <a:ext cx="2551078" cy="231750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365125" y="3692707"/>
            <a:ext cx="2554876" cy="225406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8"/>
          </p:nvPr>
        </p:nvSpPr>
        <p:spPr>
          <a:xfrm>
            <a:off x="3295981" y="3692707"/>
            <a:ext cx="2554876" cy="225406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9"/>
          </p:nvPr>
        </p:nvSpPr>
        <p:spPr>
          <a:xfrm>
            <a:off x="6226838" y="3692707"/>
            <a:ext cx="2554876" cy="225406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5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8345488" y="6075363"/>
            <a:ext cx="496887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8"/>
          <p:cNvSpPr txBox="1">
            <a:spLocks noChangeArrowheads="1"/>
          </p:cNvSpPr>
          <p:nvPr userDrawn="1"/>
        </p:nvSpPr>
        <p:spPr bwMode="auto">
          <a:xfrm>
            <a:off x="374650" y="6329363"/>
            <a:ext cx="662722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indent="0" algn="l" defTabSz="457200" rtl="0" eaLnBrk="1" fontAlgn="base" latinLnBrk="0" hangingPunct="1">
              <a:lnSpc>
                <a:spcPts val="75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© 2016 AT&amp;T Intellectual Property. All rights reserved.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74196" y="594859"/>
            <a:ext cx="4208463" cy="2444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196" y="939800"/>
            <a:ext cx="8408988" cy="1511763"/>
          </a:xfrm>
        </p:spPr>
        <p:txBody>
          <a:bodyPr anchor="b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74196" y="2459736"/>
            <a:ext cx="8412480" cy="914400"/>
          </a:xfrm>
          <a:prstGeom prst="rect">
            <a:avLst/>
          </a:prstGeom>
        </p:spPr>
        <p:txBody>
          <a:bodyPr/>
          <a:lstStyle>
            <a:lvl1pPr>
              <a:defRPr sz="2400" baseline="0"/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4196" y="3474720"/>
            <a:ext cx="4208463" cy="23352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96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CF76F-57F6-DC40-ACF4-9E7E75E9B51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376488" y="1208088"/>
            <a:ext cx="0" cy="465455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575175" y="1209675"/>
            <a:ext cx="0" cy="465296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765925" y="1208088"/>
            <a:ext cx="0" cy="465455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365125" y="1208088"/>
            <a:ext cx="1845545" cy="231750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2559983" y="1208088"/>
            <a:ext cx="1845545" cy="231750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6" name="Picture Placeholder 18"/>
          <p:cNvSpPr>
            <a:spLocks noGrp="1"/>
          </p:cNvSpPr>
          <p:nvPr>
            <p:ph type="pic" sz="quarter" idx="22"/>
          </p:nvPr>
        </p:nvSpPr>
        <p:spPr>
          <a:xfrm>
            <a:off x="4750554" y="1208088"/>
            <a:ext cx="1845545" cy="231750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7" name="Picture Placeholder 18"/>
          <p:cNvSpPr>
            <a:spLocks noGrp="1"/>
          </p:cNvSpPr>
          <p:nvPr>
            <p:ph type="pic" sz="quarter" idx="23"/>
          </p:nvPr>
        </p:nvSpPr>
        <p:spPr>
          <a:xfrm>
            <a:off x="6931743" y="1208088"/>
            <a:ext cx="1845545" cy="231750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365125" y="3684587"/>
            <a:ext cx="1827590" cy="226218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2559983" y="3684587"/>
            <a:ext cx="1827590" cy="226218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9"/>
          </p:nvPr>
        </p:nvSpPr>
        <p:spPr>
          <a:xfrm>
            <a:off x="4750554" y="3684587"/>
            <a:ext cx="1827590" cy="226218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20"/>
          </p:nvPr>
        </p:nvSpPr>
        <p:spPr>
          <a:xfrm>
            <a:off x="6943268" y="3684587"/>
            <a:ext cx="1827590" cy="226218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109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7D3D3-161F-8A4C-BF68-19D334A0B927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0" y="2686050"/>
            <a:ext cx="0" cy="31781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522779"/>
            <a:ext cx="8408988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365125" y="1118870"/>
            <a:ext cx="8408988" cy="134019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65125" y="2624602"/>
            <a:ext cx="4023360" cy="3315823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4753928" y="2623098"/>
            <a:ext cx="4023360" cy="331732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843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8DC37-8407-7647-9CD5-2216ED1180B0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108325" y="2686050"/>
            <a:ext cx="0" cy="31781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038850" y="2686050"/>
            <a:ext cx="0" cy="31781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368300" y="1117981"/>
            <a:ext cx="8408988" cy="13441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65125" y="2623098"/>
            <a:ext cx="2554876" cy="3317328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3295981" y="2623098"/>
            <a:ext cx="2554876" cy="3317328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/>
          </p:nvPr>
        </p:nvSpPr>
        <p:spPr>
          <a:xfrm>
            <a:off x="6226838" y="2623098"/>
            <a:ext cx="2554876" cy="3317328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572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D2021-65FA-194F-9327-63712A9DB329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376488" y="2690813"/>
            <a:ext cx="0" cy="3173412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0" y="2690813"/>
            <a:ext cx="0" cy="3173412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765925" y="2690813"/>
            <a:ext cx="0" cy="3173412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368300" y="1117981"/>
            <a:ext cx="8408988" cy="13441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365125" y="2623098"/>
            <a:ext cx="1827590" cy="3328184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6"/>
          </p:nvPr>
        </p:nvSpPr>
        <p:spPr>
          <a:xfrm>
            <a:off x="2559983" y="2623098"/>
            <a:ext cx="1827590" cy="3328184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7"/>
          </p:nvPr>
        </p:nvSpPr>
        <p:spPr>
          <a:xfrm>
            <a:off x="4754841" y="2623098"/>
            <a:ext cx="1827590" cy="3328184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6949698" y="2623098"/>
            <a:ext cx="1827590" cy="3328184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039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0D1CB-144F-584C-B823-534102C4D594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0" y="1770063"/>
            <a:ext cx="0" cy="4094162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522779"/>
            <a:ext cx="8408988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8300" y="1210471"/>
            <a:ext cx="8412163" cy="394846"/>
          </a:xfrm>
          <a:prstGeom prst="rect">
            <a:avLst/>
          </a:prstGeo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68300" y="1769549"/>
            <a:ext cx="4030663" cy="769937"/>
          </a:xfrm>
          <a:prstGeom prst="rect">
            <a:avLst/>
          </a:prstGeo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746625" y="1769549"/>
            <a:ext cx="4030663" cy="769937"/>
          </a:xfrm>
          <a:prstGeom prst="rect">
            <a:avLst/>
          </a:prstGeo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68300" y="2624602"/>
            <a:ext cx="4023360" cy="3315823"/>
          </a:xfrm>
          <a:prstGeom prst="rect">
            <a:avLst/>
          </a:prstGeo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4753928" y="2623098"/>
            <a:ext cx="4023360" cy="3317327"/>
          </a:xfrm>
          <a:prstGeom prst="rect">
            <a:avLst/>
          </a:prstGeo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837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B36B3-0C4E-2648-A6D8-C7328A1DB042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108325" y="1770063"/>
            <a:ext cx="0" cy="4094162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38850" y="1770063"/>
            <a:ext cx="0" cy="4094162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522779"/>
            <a:ext cx="8408988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8300" y="1210471"/>
            <a:ext cx="8412163" cy="394846"/>
          </a:xfrm>
          <a:prstGeom prst="rect">
            <a:avLst/>
          </a:prstGeo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68300" y="1769549"/>
            <a:ext cx="2554876" cy="769937"/>
          </a:xfrm>
          <a:prstGeom prst="rect">
            <a:avLst/>
          </a:prstGeo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3295982" y="1769549"/>
            <a:ext cx="2554876" cy="769937"/>
          </a:xfrm>
          <a:prstGeom prst="rect">
            <a:avLst/>
          </a:prstGeo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6226838" y="1769549"/>
            <a:ext cx="2554876" cy="769937"/>
          </a:xfrm>
          <a:prstGeom prst="rect">
            <a:avLst/>
          </a:prstGeo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368300" y="2623098"/>
            <a:ext cx="2554876" cy="3317328"/>
          </a:xfrm>
          <a:prstGeom prst="rect">
            <a:avLst/>
          </a:prstGeo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8"/>
          </p:nvPr>
        </p:nvSpPr>
        <p:spPr>
          <a:xfrm>
            <a:off x="3295981" y="2623098"/>
            <a:ext cx="2554876" cy="3317328"/>
          </a:xfrm>
          <a:prstGeom prst="rect">
            <a:avLst/>
          </a:prstGeo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9"/>
          </p:nvPr>
        </p:nvSpPr>
        <p:spPr>
          <a:xfrm>
            <a:off x="6226838" y="2623098"/>
            <a:ext cx="2554876" cy="3317328"/>
          </a:xfrm>
          <a:prstGeom prst="rect">
            <a:avLst/>
          </a:prstGeo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071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42BF5-643D-714A-AC2A-BBAA8DE36118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376488" y="1790700"/>
            <a:ext cx="0" cy="407352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572000" y="1770063"/>
            <a:ext cx="0" cy="4094162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6765925" y="1779588"/>
            <a:ext cx="0" cy="408463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522779"/>
            <a:ext cx="8408988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8300" y="1210471"/>
            <a:ext cx="8412163" cy="394846"/>
          </a:xfrm>
          <a:prstGeom prst="rect">
            <a:avLst/>
          </a:prstGeo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68300" y="1769549"/>
            <a:ext cx="1838445" cy="769937"/>
          </a:xfrm>
          <a:prstGeom prst="rect">
            <a:avLst/>
          </a:prstGeo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2559983" y="1769549"/>
            <a:ext cx="1838445" cy="769937"/>
          </a:xfrm>
          <a:prstGeom prst="rect">
            <a:avLst/>
          </a:prstGeo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4750554" y="1769549"/>
            <a:ext cx="1838445" cy="769937"/>
          </a:xfrm>
          <a:prstGeom prst="rect">
            <a:avLst/>
          </a:prstGeo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6943268" y="1769549"/>
            <a:ext cx="1838445" cy="769937"/>
          </a:xfrm>
          <a:prstGeom prst="rect">
            <a:avLst/>
          </a:prstGeo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368300" y="2623098"/>
            <a:ext cx="1827590" cy="3328184"/>
          </a:xfrm>
          <a:prstGeom prst="rect">
            <a:avLst/>
          </a:prstGeo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2559983" y="2623098"/>
            <a:ext cx="1827590" cy="3328184"/>
          </a:xfrm>
          <a:prstGeom prst="rect">
            <a:avLst/>
          </a:prstGeo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9"/>
          </p:nvPr>
        </p:nvSpPr>
        <p:spPr>
          <a:xfrm>
            <a:off x="4750554" y="2623098"/>
            <a:ext cx="1827590" cy="3328184"/>
          </a:xfrm>
          <a:prstGeom prst="rect">
            <a:avLst/>
          </a:prstGeo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20"/>
          </p:nvPr>
        </p:nvSpPr>
        <p:spPr>
          <a:xfrm>
            <a:off x="6943268" y="2623098"/>
            <a:ext cx="1827590" cy="3328184"/>
          </a:xfrm>
          <a:prstGeom prst="rect">
            <a:avLst/>
          </a:prstGeo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087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EE198-CCD4-AF40-95A4-3B6263539572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68299" y="1139825"/>
            <a:ext cx="5958610" cy="4806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6495544" y="1206500"/>
            <a:ext cx="2281744" cy="4648200"/>
          </a:xfrm>
          <a:prstGeom prst="rect">
            <a:avLst/>
          </a:prstGeom>
          <a:solidFill>
            <a:srgbClr val="E8E8E8"/>
          </a:solidFill>
        </p:spPr>
        <p:txBody>
          <a:bodyPr lIns="274320" tIns="182880" rIns="274320" bIns="182880"/>
          <a:lstStyle>
            <a:lvl1pPr>
              <a:lnSpc>
                <a:spcPct val="100000"/>
              </a:lnSpc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600" i="1" baseline="0"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99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A2AD6-EB57-EF4E-9061-73533DAD7CAD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6495544" y="1206500"/>
            <a:ext cx="2281744" cy="4648200"/>
          </a:xfrm>
          <a:prstGeom prst="rect">
            <a:avLst/>
          </a:prstGeom>
          <a:solidFill>
            <a:srgbClr val="E8E8E8"/>
          </a:solidFill>
        </p:spPr>
        <p:txBody>
          <a:bodyPr lIns="274320" tIns="182880" rIns="274320" bIns="182880"/>
          <a:lstStyle>
            <a:lvl1pPr>
              <a:lnSpc>
                <a:spcPct val="100000"/>
              </a:lnSpc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600" i="1" baseline="0"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68300" y="1206500"/>
            <a:ext cx="5954713" cy="4648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052267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C4390-DE24-0543-88B6-E32CC1761EB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66713" y="1458913"/>
            <a:ext cx="4011612" cy="4405312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765675" y="1458913"/>
            <a:ext cx="4011613" cy="4405312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50" y="3217863"/>
            <a:ext cx="1905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099" y="522779"/>
            <a:ext cx="8408988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7099" y="1142211"/>
            <a:ext cx="4011861" cy="3161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46896" y="1587384"/>
            <a:ext cx="3657600" cy="41371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772292" y="1142211"/>
            <a:ext cx="4004996" cy="3161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/>
          </p:nvPr>
        </p:nvSpPr>
        <p:spPr>
          <a:xfrm>
            <a:off x="4941096" y="1587384"/>
            <a:ext cx="3657600" cy="41371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8345488" y="6075363"/>
            <a:ext cx="496887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8"/>
          <p:cNvSpPr txBox="1">
            <a:spLocks noChangeArrowheads="1"/>
          </p:cNvSpPr>
          <p:nvPr userDrawn="1"/>
        </p:nvSpPr>
        <p:spPr bwMode="auto">
          <a:xfrm>
            <a:off x="374650" y="6329363"/>
            <a:ext cx="662722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indent="0" algn="l" defTabSz="457200" rtl="0" eaLnBrk="1" fontAlgn="base" latinLnBrk="0" hangingPunct="1">
              <a:lnSpc>
                <a:spcPts val="75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2"/>
                </a:solidFill>
              </a:rPr>
              <a:t>© 2016 AT&amp;T Intellectual Property. All rights reserved.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231136" cy="164592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304288" y="0"/>
            <a:ext cx="2231136" cy="164592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608576" y="0"/>
            <a:ext cx="2231136" cy="164592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912864" y="0"/>
            <a:ext cx="2231136" cy="164592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0" y="1719596"/>
            <a:ext cx="2231136" cy="164592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2304288" y="1719596"/>
            <a:ext cx="2231136" cy="164592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608576" y="1719596"/>
            <a:ext cx="2231136" cy="164592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912864" y="1719596"/>
            <a:ext cx="2231136" cy="164592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3657600"/>
            <a:ext cx="8408988" cy="1517904"/>
          </a:xfrm>
        </p:spPr>
        <p:txBody>
          <a:bodyPr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74904" y="4577715"/>
            <a:ext cx="8412480" cy="45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4904" y="5303520"/>
            <a:ext cx="6490521" cy="82095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65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EC166-8BEA-854F-9408-A770A19D1126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184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95F9D-05AF-634E-B55F-56BAFF03877E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16631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211138" y="0"/>
            <a:ext cx="3051175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 bwMode="white">
          <a:xfrm>
            <a:off x="8385175" y="6078538"/>
            <a:ext cx="758825" cy="474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394075" y="2189163"/>
            <a:ext cx="2339975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3640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YW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211138" y="0"/>
            <a:ext cx="3051175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 userDrawn="1"/>
        </p:nvSpPr>
        <p:spPr bwMode="white">
          <a:xfrm>
            <a:off x="8385175" y="6078538"/>
            <a:ext cx="758825" cy="474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2417763" y="2520950"/>
            <a:ext cx="409733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4739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Black Backgroun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211138" y="0"/>
            <a:ext cx="3051175" cy="5032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 bwMode="white">
          <a:xfrm>
            <a:off x="8385175" y="6078538"/>
            <a:ext cx="758825" cy="4746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394075" y="2189163"/>
            <a:ext cx="2339975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695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YW Black Backgroun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3262313" cy="5032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 userDrawn="1"/>
        </p:nvSpPr>
        <p:spPr bwMode="white">
          <a:xfrm>
            <a:off x="8385175" y="6078538"/>
            <a:ext cx="758825" cy="4746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2414588" y="2519363"/>
            <a:ext cx="4106862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087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3262313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 userDrawn="1"/>
        </p:nvSpPr>
        <p:spPr bwMode="white">
          <a:xfrm>
            <a:off x="8385175" y="6078538"/>
            <a:ext cx="758825" cy="474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765550" y="2560638"/>
            <a:ext cx="1597025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100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YW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211138" y="0"/>
            <a:ext cx="3051175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 userDrawn="1"/>
        </p:nvSpPr>
        <p:spPr bwMode="white">
          <a:xfrm>
            <a:off x="8385175" y="6078538"/>
            <a:ext cx="758825" cy="474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2414588" y="2519363"/>
            <a:ext cx="4103687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369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8345488" y="6075363"/>
            <a:ext cx="496887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8"/>
          <p:cNvSpPr txBox="1">
            <a:spLocks noChangeArrowheads="1"/>
          </p:cNvSpPr>
          <p:nvPr userDrawn="1"/>
        </p:nvSpPr>
        <p:spPr bwMode="auto">
          <a:xfrm>
            <a:off x="374650" y="6329363"/>
            <a:ext cx="662722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indent="0" algn="l" defTabSz="457200" rtl="0" eaLnBrk="1" fontAlgn="base" latinLnBrk="0" hangingPunct="1">
              <a:lnSpc>
                <a:spcPts val="75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2"/>
                </a:solidFill>
              </a:rPr>
              <a:t>© 2016 AT&amp;T Intellectual Property. All rights reserved.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9144000" cy="34258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196" y="3657600"/>
            <a:ext cx="8408988" cy="1517904"/>
          </a:xfrm>
        </p:spPr>
        <p:txBody>
          <a:bodyPr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74196" y="4581144"/>
            <a:ext cx="8412480" cy="45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4196" y="5303520"/>
            <a:ext cx="6490521" cy="82095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5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8345488" y="6075363"/>
            <a:ext cx="496887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8"/>
          <p:cNvSpPr txBox="1">
            <a:spLocks noChangeArrowheads="1"/>
          </p:cNvSpPr>
          <p:nvPr userDrawn="1"/>
        </p:nvSpPr>
        <p:spPr bwMode="auto">
          <a:xfrm>
            <a:off x="374649" y="6329363"/>
            <a:ext cx="661886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indent="0" algn="l" defTabSz="457200" rtl="0" eaLnBrk="1" fontAlgn="base" latinLnBrk="0" hangingPunct="1">
              <a:lnSpc>
                <a:spcPts val="75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© 2016 AT&amp;T Intellectual Property. All rights reserved.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231136" cy="164592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304288" y="0"/>
            <a:ext cx="2231136" cy="164592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608576" y="0"/>
            <a:ext cx="2231136" cy="164592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912864" y="0"/>
            <a:ext cx="2231136" cy="164592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0" y="1719596"/>
            <a:ext cx="2231136" cy="164592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2304288" y="1719596"/>
            <a:ext cx="2231136" cy="164592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608576" y="1719596"/>
            <a:ext cx="2231136" cy="164592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912864" y="1719596"/>
            <a:ext cx="2231136" cy="164592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196" y="3657600"/>
            <a:ext cx="8408988" cy="1517904"/>
          </a:xfrm>
        </p:spPr>
        <p:txBody>
          <a:bodyPr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74196" y="4581144"/>
            <a:ext cx="8412480" cy="45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4196" y="5303520"/>
            <a:ext cx="6490521" cy="82889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3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8345488" y="6075363"/>
            <a:ext cx="496887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8"/>
          <p:cNvSpPr txBox="1">
            <a:spLocks noChangeArrowheads="1"/>
          </p:cNvSpPr>
          <p:nvPr userDrawn="1"/>
        </p:nvSpPr>
        <p:spPr bwMode="auto">
          <a:xfrm>
            <a:off x="374650" y="6329363"/>
            <a:ext cx="662722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indent="0" algn="l" defTabSz="457200" rtl="0" eaLnBrk="1" fontAlgn="base" latinLnBrk="0" hangingPunct="1">
              <a:lnSpc>
                <a:spcPts val="75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© 2016 AT&amp;T Intellectual Property. All rights reserved.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9144000" cy="34258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196" y="3657600"/>
            <a:ext cx="8408988" cy="1517904"/>
          </a:xfrm>
        </p:spPr>
        <p:txBody>
          <a:bodyPr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74196" y="4581144"/>
            <a:ext cx="8412480" cy="45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4196" y="5303520"/>
            <a:ext cx="6490521" cy="82889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73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488" y="6075363"/>
            <a:ext cx="496887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74196" y="3276600"/>
            <a:ext cx="8408988" cy="1510747"/>
          </a:xfrm>
        </p:spPr>
        <p:txBody>
          <a:bodyPr anchor="b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74196" y="4809744"/>
            <a:ext cx="8166100" cy="44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4196" y="5303520"/>
            <a:ext cx="6490521" cy="82889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47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74700"/>
            <a:ext cx="9144000" cy="6083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6067425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77371" y="1642532"/>
            <a:ext cx="8408988" cy="1512147"/>
          </a:xfrm>
        </p:spPr>
        <p:txBody>
          <a:bodyPr anchor="b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4196" y="3608389"/>
            <a:ext cx="4208463" cy="22463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83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713" y="6397625"/>
            <a:ext cx="220662" cy="2254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087075-0BF3-B24B-B469-0A17F16D4489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  <p:pic>
        <p:nvPicPr>
          <p:cNvPr id="1027" name="Picture 6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8345488" y="6075363"/>
            <a:ext cx="496887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Box 9"/>
          <p:cNvSpPr txBox="1">
            <a:spLocks noChangeArrowheads="1"/>
          </p:cNvSpPr>
          <p:nvPr/>
        </p:nvSpPr>
        <p:spPr bwMode="auto">
          <a:xfrm>
            <a:off x="368300" y="227013"/>
            <a:ext cx="840898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100" dirty="0" smtClean="0">
                <a:solidFill>
                  <a:schemeClr val="tx2"/>
                </a:solidFill>
              </a:rPr>
              <a:t>Collaborative coding techniques</a:t>
            </a: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368300" y="522288"/>
            <a:ext cx="84089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Collaborative coding techniques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84" r:id="rId2"/>
    <p:sldLayoutId id="2147484285" r:id="rId3"/>
    <p:sldLayoutId id="2147484286" r:id="rId4"/>
    <p:sldLayoutId id="2147484287" r:id="rId5"/>
    <p:sldLayoutId id="2147484288" r:id="rId6"/>
    <p:sldLayoutId id="2147484289" r:id="rId7"/>
    <p:sldLayoutId id="2147484290" r:id="rId8"/>
    <p:sldLayoutId id="2147484291" r:id="rId9"/>
    <p:sldLayoutId id="2147484292" r:id="rId10"/>
    <p:sldLayoutId id="2147484293" r:id="rId11"/>
    <p:sldLayoutId id="2147484294" r:id="rId12"/>
    <p:sldLayoutId id="2147484295" r:id="rId13"/>
    <p:sldLayoutId id="2147484272" r:id="rId14"/>
    <p:sldLayoutId id="2147484273" r:id="rId15"/>
    <p:sldLayoutId id="2147484274" r:id="rId16"/>
    <p:sldLayoutId id="2147484275" r:id="rId17"/>
    <p:sldLayoutId id="2147484296" r:id="rId18"/>
    <p:sldLayoutId id="2147484276" r:id="rId19"/>
    <p:sldLayoutId id="2147484277" r:id="rId20"/>
    <p:sldLayoutId id="2147484297" r:id="rId21"/>
    <p:sldLayoutId id="2147484298" r:id="rId22"/>
    <p:sldLayoutId id="2147484278" r:id="rId23"/>
    <p:sldLayoutId id="2147484299" r:id="rId24"/>
    <p:sldLayoutId id="2147484300" r:id="rId25"/>
    <p:sldLayoutId id="2147484301" r:id="rId26"/>
    <p:sldLayoutId id="2147484302" r:id="rId27"/>
    <p:sldLayoutId id="2147484303" r:id="rId28"/>
    <p:sldLayoutId id="2147484304" r:id="rId29"/>
    <p:sldLayoutId id="2147484305" r:id="rId30"/>
    <p:sldLayoutId id="2147484306" r:id="rId31"/>
    <p:sldLayoutId id="2147484307" r:id="rId32"/>
    <p:sldLayoutId id="2147484308" r:id="rId33"/>
    <p:sldLayoutId id="2147484309" r:id="rId34"/>
    <p:sldLayoutId id="2147484310" r:id="rId35"/>
    <p:sldLayoutId id="2147484311" r:id="rId36"/>
    <p:sldLayoutId id="2147484279" r:id="rId37"/>
    <p:sldLayoutId id="2147484280" r:id="rId38"/>
    <p:sldLayoutId id="2147484312" r:id="rId39"/>
    <p:sldLayoutId id="2147484281" r:id="rId40"/>
    <p:sldLayoutId id="2147484282" r:id="rId41"/>
    <p:sldLayoutId id="2147484313" r:id="rId42"/>
    <p:sldLayoutId id="2147484314" r:id="rId43"/>
    <p:sldLayoutId id="2147484315" r:id="rId44"/>
    <p:sldLayoutId id="2147484316" r:id="rId45"/>
    <p:sldLayoutId id="2147484317" r:id="rId46"/>
    <p:sldLayoutId id="2147484318" r:id="rId4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lnSpc>
          <a:spcPct val="110000"/>
        </a:lnSpc>
        <a:spcBef>
          <a:spcPct val="0"/>
        </a:spcBef>
        <a:spcAft>
          <a:spcPts val="1000"/>
        </a:spcAft>
        <a:defRPr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110000"/>
        </a:lnSpc>
        <a:spcBef>
          <a:spcPct val="0"/>
        </a:spcBef>
        <a:spcAft>
          <a:spcPts val="100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110000"/>
        </a:lnSpc>
        <a:spcBef>
          <a:spcPct val="0"/>
        </a:spcBef>
        <a:spcAft>
          <a:spcPts val="100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110000"/>
        </a:lnSpc>
        <a:spcBef>
          <a:spcPct val="0"/>
        </a:spcBef>
        <a:spcAft>
          <a:spcPts val="100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110000"/>
        </a:lnSpc>
        <a:spcBef>
          <a:spcPct val="0"/>
        </a:spcBef>
        <a:spcAft>
          <a:spcPts val="100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110000"/>
        </a:lnSpc>
        <a:spcBef>
          <a:spcPct val="0"/>
        </a:spcBef>
        <a:spcAft>
          <a:spcPts val="100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110000"/>
        </a:lnSpc>
        <a:spcBef>
          <a:spcPct val="0"/>
        </a:spcBef>
        <a:spcAft>
          <a:spcPts val="100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110000"/>
        </a:lnSpc>
        <a:spcBef>
          <a:spcPct val="0"/>
        </a:spcBef>
        <a:spcAft>
          <a:spcPts val="100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110000"/>
        </a:lnSpc>
        <a:spcBef>
          <a:spcPct val="0"/>
        </a:spcBef>
        <a:spcAft>
          <a:spcPts val="100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chemeClr val="tx1"/>
        </a:buClr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0" indent="0" algn="l" defTabSz="457200" rtl="0" eaLnBrk="1" fontAlgn="base" hangingPunct="1">
        <a:spcBef>
          <a:spcPct val="0"/>
        </a:spcBef>
        <a:spcAft>
          <a:spcPts val="800"/>
        </a:spcAft>
        <a:buClr>
          <a:schemeClr val="tx2"/>
        </a:buClr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228600" indent="-228600" algn="l" defTabSz="457200" rtl="0" eaLnBrk="1" fontAlgn="base" hangingPunct="1">
        <a:spcBef>
          <a:spcPct val="0"/>
        </a:spcBef>
        <a:spcAft>
          <a:spcPts val="800"/>
        </a:spcAft>
        <a:buClr>
          <a:schemeClr val="tx2"/>
        </a:buClr>
        <a:buFont typeface="Lucida Grande" charset="0"/>
        <a:buChar char="–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457200" indent="-231775" algn="l" defTabSz="457200" rtl="0" eaLnBrk="1" fontAlgn="base" hangingPunct="1">
        <a:spcBef>
          <a:spcPct val="0"/>
        </a:spcBef>
        <a:spcAft>
          <a:spcPts val="800"/>
        </a:spcAft>
        <a:buClr>
          <a:schemeClr val="tx2"/>
        </a:buClr>
        <a:buFont typeface="Arial" charset="0"/>
        <a:buChar char="•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685800" indent="-228600" algn="l" defTabSz="457200" rtl="0" eaLnBrk="1" fontAlgn="base" hangingPunct="1">
        <a:spcBef>
          <a:spcPct val="0"/>
        </a:spcBef>
        <a:spcAft>
          <a:spcPts val="800"/>
        </a:spcAft>
        <a:buClr>
          <a:schemeClr val="tx2"/>
        </a:buClr>
        <a:buFont typeface="Lucida Grande" charset="0"/>
        <a:buChar char="–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917575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»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1143000" indent="-225425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title="Title slide option 2"/>
          <p:cNvSpPr>
            <a:spLocks noGrp="1"/>
          </p:cNvSpPr>
          <p:nvPr>
            <p:ph type="title"/>
          </p:nvPr>
        </p:nvSpPr>
        <p:spPr>
          <a:xfrm>
            <a:off x="374650" y="98552"/>
            <a:ext cx="8408988" cy="1511300"/>
          </a:xfrm>
        </p:spPr>
        <p:txBody>
          <a:bodyPr rtlCol="0">
            <a:noAutofit/>
          </a:bodyPr>
          <a:lstStyle/>
          <a:p>
            <a:pPr fontAlgn="auto"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coding techniques</a:t>
            </a:r>
            <a:endParaRPr 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5300" name="Text Placeholder 1"/>
          <p:cNvSpPr>
            <a:spLocks noGrp="1"/>
          </p:cNvSpPr>
          <p:nvPr>
            <p:ph type="body" sz="quarter" idx="15"/>
          </p:nvPr>
        </p:nvSpPr>
        <p:spPr bwMode="auto">
          <a:xfrm>
            <a:off x="374650" y="2459038"/>
            <a:ext cx="8412163" cy="1143698"/>
          </a:xfrm>
          <a:solidFill>
            <a:schemeClr val="bg1"/>
          </a:solidFill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&amp; Pair Programming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899" y="2987669"/>
            <a:ext cx="4796556" cy="2928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3"/>
          <p:cNvSpPr>
            <a:spLocks noGrp="1"/>
          </p:cNvSpPr>
          <p:nvPr>
            <p:ph type="title"/>
          </p:nvPr>
        </p:nvSpPr>
        <p:spPr>
          <a:xfrm>
            <a:off x="378165" y="1340681"/>
            <a:ext cx="8408988" cy="496986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Agree on one tiny goal at a time</a:t>
            </a:r>
            <a:endParaRPr lang="en-US" sz="2400" dirty="0">
              <a:solidFill>
                <a:schemeClr val="tx2"/>
              </a:solidFill>
              <a:latin typeface="Calibri" charset="0"/>
            </a:endParaRPr>
          </a:p>
        </p:txBody>
      </p:sp>
      <p:sp>
        <p:nvSpPr>
          <p:cNvPr id="74755" name="Content Placeholder 8"/>
          <p:cNvSpPr>
            <a:spLocks noGrp="1"/>
          </p:cNvSpPr>
          <p:nvPr>
            <p:ph type="body" sz="quarter" idx="13"/>
          </p:nvPr>
        </p:nvSpPr>
        <p:spPr bwMode="auto">
          <a:xfrm>
            <a:off x="804293" y="2095273"/>
            <a:ext cx="7512620" cy="2760812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Something </a:t>
            </a:r>
            <a:r>
              <a:rPr lang="en-US" dirty="0"/>
              <a:t>you can complete within a few </a:t>
            </a:r>
            <a:r>
              <a:rPr lang="en-US" dirty="0" smtClean="0"/>
              <a:t>minutes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Stating the problem in </a:t>
            </a:r>
            <a:r>
              <a:rPr lang="en-US" dirty="0" smtClean="0"/>
              <a:t>words </a:t>
            </a:r>
            <a:r>
              <a:rPr lang="en-US" dirty="0"/>
              <a:t>to another person helps </a:t>
            </a:r>
            <a:r>
              <a:rPr lang="en-US" dirty="0" smtClean="0"/>
              <a:t>focus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It also ensures that you both know what you are working on right </a:t>
            </a:r>
            <a:r>
              <a:rPr lang="en-US" dirty="0" smtClean="0"/>
              <a:t>now</a:t>
            </a:r>
            <a:endParaRPr lang="en-US" dirty="0"/>
          </a:p>
          <a:p>
            <a:pPr marL="0" indent="0"/>
            <a:endParaRPr lang="en-US" dirty="0">
              <a:latin typeface="Calibri" charset="0"/>
            </a:endParaRPr>
          </a:p>
        </p:txBody>
      </p:sp>
      <p:sp>
        <p:nvSpPr>
          <p:cNvPr id="14" name="Title 3" title="Two-thirds content slide"/>
          <p:cNvSpPr txBox="1">
            <a:spLocks/>
          </p:cNvSpPr>
          <p:nvPr/>
        </p:nvSpPr>
        <p:spPr bwMode="auto">
          <a:xfrm>
            <a:off x="378165" y="625906"/>
            <a:ext cx="8408988" cy="45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fontAlgn="auto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Pair Programming: Best </a:t>
            </a:r>
            <a:r>
              <a:rPr lang="en-US" sz="2800" dirty="0" smtClean="0">
                <a:solidFill>
                  <a:schemeClr val="tx1"/>
                </a:solidFill>
              </a:rPr>
              <a:t>Practices</a:t>
            </a:r>
            <a:endParaRPr lang="en-US" sz="28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15" name="Content Placeholder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362" y="4444706"/>
            <a:ext cx="2155687" cy="206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0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3"/>
          <p:cNvSpPr>
            <a:spLocks noGrp="1"/>
          </p:cNvSpPr>
          <p:nvPr>
            <p:ph type="title"/>
          </p:nvPr>
        </p:nvSpPr>
        <p:spPr>
          <a:xfrm>
            <a:off x="368300" y="1183817"/>
            <a:ext cx="8408988" cy="532497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Rely </a:t>
            </a:r>
            <a:r>
              <a:rPr lang="en-US" sz="2400" b="1" dirty="0">
                <a:solidFill>
                  <a:schemeClr val="tx2"/>
                </a:solidFill>
              </a:rPr>
              <a:t>on your partner, support your partner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4755" name="Content Placeholder 8"/>
          <p:cNvSpPr>
            <a:spLocks noGrp="1"/>
          </p:cNvSpPr>
          <p:nvPr>
            <p:ph type="body" sz="quarter" idx="13"/>
          </p:nvPr>
        </p:nvSpPr>
        <p:spPr bwMode="auto">
          <a:xfrm>
            <a:off x="368300" y="2129330"/>
            <a:ext cx="7225089" cy="4381007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Driver: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/>
                </a:solidFill>
              </a:rPr>
              <a:t>Complete the </a:t>
            </a:r>
            <a:r>
              <a:rPr lang="en-US" sz="2000" dirty="0">
                <a:solidFill>
                  <a:schemeClr val="tx2"/>
                </a:solidFill>
              </a:rPr>
              <a:t>current tiny goal as quickly as you can, ignoring </a:t>
            </a:r>
            <a:r>
              <a:rPr lang="en-US" sz="2000" dirty="0" smtClean="0">
                <a:solidFill>
                  <a:schemeClr val="tx2"/>
                </a:solidFill>
              </a:rPr>
              <a:t>	larger </a:t>
            </a:r>
            <a:r>
              <a:rPr lang="en-US" sz="2000" dirty="0" smtClean="0">
                <a:solidFill>
                  <a:schemeClr val="tx2"/>
                </a:solidFill>
              </a:rPr>
              <a:t>issues</a:t>
            </a:r>
            <a:endParaRPr lang="en-US" sz="2000" dirty="0" smtClean="0">
              <a:solidFill>
                <a:schemeClr val="tx2"/>
              </a:solidFill>
            </a:endParaRPr>
          </a:p>
          <a:p>
            <a:endParaRPr lang="en-US" sz="8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/>
                </a:solidFill>
              </a:rPr>
              <a:t>Trust </a:t>
            </a:r>
            <a:r>
              <a:rPr lang="en-US" sz="2000" dirty="0">
                <a:solidFill>
                  <a:schemeClr val="tx2"/>
                </a:solidFill>
              </a:rPr>
              <a:t>the </a:t>
            </a:r>
            <a:r>
              <a:rPr lang="en-US" sz="2000" dirty="0" smtClean="0">
                <a:solidFill>
                  <a:schemeClr val="tx2"/>
                </a:solidFill>
              </a:rPr>
              <a:t>navigator to </a:t>
            </a:r>
            <a:r>
              <a:rPr lang="en-US" sz="2000" dirty="0">
                <a:solidFill>
                  <a:schemeClr val="tx2"/>
                </a:solidFill>
              </a:rPr>
              <a:t>be your safety </a:t>
            </a:r>
            <a:r>
              <a:rPr lang="en-US" sz="2000" dirty="0" smtClean="0">
                <a:solidFill>
                  <a:schemeClr val="tx2"/>
                </a:solidFill>
              </a:rPr>
              <a:t>net</a:t>
            </a:r>
            <a:endParaRPr lang="en-US" sz="2000" dirty="0" smtClean="0">
              <a:solidFill>
                <a:schemeClr val="tx2"/>
              </a:solidFill>
            </a:endParaRPr>
          </a:p>
          <a:p>
            <a:endParaRPr lang="en-US" sz="800" dirty="0" smtClean="0">
              <a:solidFill>
                <a:schemeClr val="tx2"/>
              </a:solidFill>
            </a:endParaRPr>
          </a:p>
        </p:txBody>
      </p:sp>
      <p:sp>
        <p:nvSpPr>
          <p:cNvPr id="13" name="Title 3" title="Two-thirds content slide"/>
          <p:cNvSpPr txBox="1">
            <a:spLocks/>
          </p:cNvSpPr>
          <p:nvPr/>
        </p:nvSpPr>
        <p:spPr bwMode="auto">
          <a:xfrm>
            <a:off x="368300" y="590395"/>
            <a:ext cx="8408988" cy="45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fontAlgn="auto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Pair Programming: Best </a:t>
            </a:r>
            <a:r>
              <a:rPr lang="en-US" sz="2800" dirty="0" smtClean="0">
                <a:solidFill>
                  <a:schemeClr val="tx1"/>
                </a:solidFill>
              </a:rPr>
              <a:t>Practices</a:t>
            </a:r>
            <a:endParaRPr lang="en-US" sz="28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14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443" y="4975919"/>
            <a:ext cx="2884488" cy="164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3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64331" y="1886121"/>
            <a:ext cx="7376997" cy="2246311"/>
          </a:xfrm>
        </p:spPr>
        <p:txBody>
          <a:bodyPr/>
          <a:lstStyle/>
          <a:p>
            <a:r>
              <a:rPr lang="en-US" dirty="0" smtClean="0"/>
              <a:t>Navigator/Observer:</a:t>
            </a:r>
            <a:endParaRPr lang="en-US" dirty="0" smtClean="0"/>
          </a:p>
          <a:p>
            <a:endParaRPr lang="en-US" sz="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Your job is code </a:t>
            </a:r>
            <a:r>
              <a:rPr lang="en-US" dirty="0" smtClean="0"/>
              <a:t>review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Read the code that the driver is writing as he or she writes </a:t>
            </a:r>
            <a:r>
              <a:rPr lang="en-US" dirty="0" smtClean="0"/>
              <a:t>it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Don't dictate the </a:t>
            </a:r>
            <a:r>
              <a:rPr lang="en-US" dirty="0" smtClean="0"/>
              <a:t>code - the </a:t>
            </a:r>
            <a:r>
              <a:rPr lang="en-US" dirty="0"/>
              <a:t>driver should be actively </a:t>
            </a:r>
            <a:r>
              <a:rPr lang="en-US" dirty="0" smtClean="0"/>
              <a:t>thinking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You can, </a:t>
            </a:r>
            <a:r>
              <a:rPr lang="en-US" dirty="0"/>
              <a:t>and </a:t>
            </a:r>
            <a:r>
              <a:rPr lang="en-US" dirty="0" smtClean="0"/>
              <a:t>should, </a:t>
            </a:r>
            <a:r>
              <a:rPr lang="en-US" dirty="0"/>
              <a:t>think at a higher </a:t>
            </a:r>
            <a:r>
              <a:rPr lang="en-US" dirty="0" smtClean="0"/>
              <a:t>level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E.g. saying </a:t>
            </a:r>
            <a:r>
              <a:rPr lang="en-US" dirty="0"/>
              <a:t>"That looks right. How about handling the case where </a:t>
            </a:r>
            <a:r>
              <a:rPr lang="en-US" dirty="0" smtClean="0"/>
              <a:t>we pass </a:t>
            </a:r>
            <a:r>
              <a:rPr lang="en-US" dirty="0"/>
              <a:t>a null pointer now?"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8300" y="1183817"/>
            <a:ext cx="8408988" cy="532497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Rely </a:t>
            </a:r>
            <a:r>
              <a:rPr lang="en-US" sz="2400" b="1" dirty="0">
                <a:solidFill>
                  <a:schemeClr val="tx2"/>
                </a:solidFill>
              </a:rPr>
              <a:t>on your partner, support your partner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Title 3" title="Two-thirds content slide"/>
          <p:cNvSpPr txBox="1">
            <a:spLocks/>
          </p:cNvSpPr>
          <p:nvPr/>
        </p:nvSpPr>
        <p:spPr bwMode="auto">
          <a:xfrm>
            <a:off x="368300" y="590395"/>
            <a:ext cx="8408988" cy="45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fontAlgn="auto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Pair Programming: Best </a:t>
            </a:r>
            <a:r>
              <a:rPr lang="en-US" sz="2800" dirty="0" smtClean="0">
                <a:solidFill>
                  <a:schemeClr val="tx1"/>
                </a:solidFill>
              </a:rPr>
              <a:t>Practices</a:t>
            </a:r>
            <a:endParaRPr lang="en-US" sz="280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9980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3"/>
          <p:cNvSpPr>
            <a:spLocks noGrp="1"/>
          </p:cNvSpPr>
          <p:nvPr>
            <p:ph type="title"/>
          </p:nvPr>
        </p:nvSpPr>
        <p:spPr>
          <a:xfrm>
            <a:off x="378165" y="1269659"/>
            <a:ext cx="8408988" cy="509133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Talk a lot!</a:t>
            </a:r>
            <a:endParaRPr lang="en-US" sz="2400" dirty="0">
              <a:solidFill>
                <a:schemeClr val="tx2"/>
              </a:solidFill>
              <a:latin typeface="Calibri" charset="0"/>
            </a:endParaRPr>
          </a:p>
        </p:txBody>
      </p:sp>
      <p:sp>
        <p:nvSpPr>
          <p:cNvPr id="74755" name="Content Placeholder 8"/>
          <p:cNvSpPr>
            <a:spLocks noGrp="1"/>
          </p:cNvSpPr>
          <p:nvPr>
            <p:ph type="body" sz="quarter" idx="13"/>
          </p:nvPr>
        </p:nvSpPr>
        <p:spPr bwMode="auto">
          <a:xfrm>
            <a:off x="374196" y="1948923"/>
            <a:ext cx="7853817" cy="4114526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Say what you are about to do, ask for an implementation </a:t>
            </a:r>
            <a:r>
              <a:rPr lang="en-US" dirty="0" smtClean="0">
                <a:solidFill>
                  <a:schemeClr val="tx2"/>
                </a:solidFill>
              </a:rPr>
              <a:t>idea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sz="10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Say </a:t>
            </a:r>
            <a:r>
              <a:rPr lang="en-US" dirty="0">
                <a:solidFill>
                  <a:schemeClr val="tx2"/>
                </a:solidFill>
              </a:rPr>
              <a:t>while </a:t>
            </a:r>
            <a:r>
              <a:rPr lang="en-US" dirty="0" smtClean="0">
                <a:solidFill>
                  <a:schemeClr val="tx2"/>
                </a:solidFill>
              </a:rPr>
              <a:t>pairing,</a:t>
            </a:r>
          </a:p>
          <a:p>
            <a:pPr marL="1203325" lvl="5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/>
                </a:solidFill>
              </a:rPr>
              <a:t>"</a:t>
            </a:r>
            <a:r>
              <a:rPr lang="en-US" sz="2000" dirty="0">
                <a:solidFill>
                  <a:schemeClr val="tx2"/>
                </a:solidFill>
              </a:rPr>
              <a:t>Do you think this is a valid test</a:t>
            </a:r>
            <a:r>
              <a:rPr lang="en-US" sz="2000" dirty="0" smtClean="0">
                <a:solidFill>
                  <a:schemeClr val="tx2"/>
                </a:solidFill>
              </a:rPr>
              <a:t>?“</a:t>
            </a:r>
          </a:p>
          <a:p>
            <a:pPr marL="1203325" lvl="5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/>
                </a:solidFill>
              </a:rPr>
              <a:t>"</a:t>
            </a:r>
            <a:r>
              <a:rPr lang="en-US" sz="2000" dirty="0">
                <a:solidFill>
                  <a:schemeClr val="tx2"/>
                </a:solidFill>
              </a:rPr>
              <a:t>Does that look correct to you</a:t>
            </a:r>
            <a:r>
              <a:rPr lang="en-US" sz="2000" dirty="0" smtClean="0">
                <a:solidFill>
                  <a:schemeClr val="tx2"/>
                </a:solidFill>
              </a:rPr>
              <a:t>?“</a:t>
            </a:r>
          </a:p>
          <a:p>
            <a:pPr marL="1203325" lvl="5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/>
                </a:solidFill>
              </a:rPr>
              <a:t>"</a:t>
            </a:r>
            <a:r>
              <a:rPr lang="en-US" sz="2000" dirty="0">
                <a:solidFill>
                  <a:schemeClr val="tx2"/>
                </a:solidFill>
              </a:rPr>
              <a:t>What's next</a:t>
            </a:r>
            <a:r>
              <a:rPr lang="en-US" sz="2000" dirty="0" smtClean="0">
                <a:solidFill>
                  <a:schemeClr val="tx2"/>
                </a:solidFill>
              </a:rPr>
              <a:t>?“</a:t>
            </a:r>
          </a:p>
          <a:p>
            <a:pPr marL="1203325" lvl="5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/>
                </a:solidFill>
              </a:rPr>
              <a:t>"</a:t>
            </a:r>
            <a:r>
              <a:rPr lang="en-US" sz="2000" dirty="0">
                <a:solidFill>
                  <a:schemeClr val="tx2"/>
                </a:solidFill>
              </a:rPr>
              <a:t>Trust me" (when it's easier to write a little code to make your point than to say it out loud)</a:t>
            </a:r>
          </a:p>
        </p:txBody>
      </p:sp>
      <p:sp>
        <p:nvSpPr>
          <p:cNvPr id="13" name="Title 3" title="Two-thirds content slide"/>
          <p:cNvSpPr txBox="1">
            <a:spLocks/>
          </p:cNvSpPr>
          <p:nvPr/>
        </p:nvSpPr>
        <p:spPr bwMode="auto">
          <a:xfrm>
            <a:off x="368300" y="590395"/>
            <a:ext cx="8408988" cy="45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fontAlgn="auto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Pair Programming: Best </a:t>
            </a:r>
            <a:r>
              <a:rPr lang="en-US" sz="2800" dirty="0" smtClean="0">
                <a:solidFill>
                  <a:schemeClr val="tx1"/>
                </a:solidFill>
              </a:rPr>
              <a:t>Practices</a:t>
            </a:r>
            <a:endParaRPr lang="en-US" sz="280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0807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3"/>
          <p:cNvSpPr>
            <a:spLocks noGrp="1"/>
          </p:cNvSpPr>
          <p:nvPr>
            <p:ph type="title"/>
          </p:nvPr>
        </p:nvSpPr>
        <p:spPr>
          <a:xfrm>
            <a:off x="368300" y="1136342"/>
            <a:ext cx="8204200" cy="101516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Take a moment to celebrate as you complete tasks and overcome problems</a:t>
            </a:r>
            <a:endParaRPr lang="en-US" sz="2400" dirty="0">
              <a:solidFill>
                <a:schemeClr val="tx2"/>
              </a:solidFill>
              <a:latin typeface="Calibri" charset="0"/>
            </a:endParaRPr>
          </a:p>
        </p:txBody>
      </p:sp>
      <p:sp>
        <p:nvSpPr>
          <p:cNvPr id="14" name="Title 3" title="Two-thirds content slide"/>
          <p:cNvSpPr txBox="1">
            <a:spLocks/>
          </p:cNvSpPr>
          <p:nvPr/>
        </p:nvSpPr>
        <p:spPr bwMode="auto">
          <a:xfrm>
            <a:off x="368300" y="590395"/>
            <a:ext cx="8408988" cy="45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fontAlgn="auto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Pair Programming: Best </a:t>
            </a:r>
            <a:r>
              <a:rPr lang="en-US" sz="2800" dirty="0" smtClean="0">
                <a:solidFill>
                  <a:schemeClr val="tx1"/>
                </a:solidFill>
              </a:rPr>
              <a:t>Practices</a:t>
            </a:r>
            <a:endParaRPr lang="en-US" sz="28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247" y="2956265"/>
            <a:ext cx="2136753" cy="209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3"/>
          <p:cNvSpPr>
            <a:spLocks noGrp="1"/>
          </p:cNvSpPr>
          <p:nvPr>
            <p:ph type="title"/>
          </p:nvPr>
        </p:nvSpPr>
        <p:spPr>
          <a:xfrm>
            <a:off x="368300" y="1469727"/>
            <a:ext cx="8408988" cy="633421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Switch roles </a:t>
            </a:r>
            <a:r>
              <a:rPr lang="en-US" sz="2400" dirty="0" smtClean="0">
                <a:solidFill>
                  <a:schemeClr val="tx2"/>
                </a:solidFill>
              </a:rPr>
              <a:t>often - at </a:t>
            </a:r>
            <a:r>
              <a:rPr lang="en-US" sz="2400" dirty="0">
                <a:solidFill>
                  <a:schemeClr val="tx2"/>
                </a:solidFill>
              </a:rPr>
              <a:t>least every </a:t>
            </a:r>
            <a:r>
              <a:rPr lang="en-US" sz="2400" dirty="0" smtClean="0">
                <a:solidFill>
                  <a:schemeClr val="tx2"/>
                </a:solidFill>
              </a:rPr>
              <a:t>half-hour</a:t>
            </a:r>
            <a:endParaRPr lang="en-US" sz="2400" dirty="0">
              <a:solidFill>
                <a:schemeClr val="tx2"/>
              </a:solidFill>
              <a:latin typeface="Calibri" charset="0"/>
            </a:endParaRPr>
          </a:p>
        </p:txBody>
      </p:sp>
      <p:sp>
        <p:nvSpPr>
          <p:cNvPr id="74755" name="Content Placeholder 8"/>
          <p:cNvSpPr>
            <a:spLocks noGrp="1"/>
          </p:cNvSpPr>
          <p:nvPr>
            <p:ph type="body" sz="quarter" idx="13"/>
          </p:nvPr>
        </p:nvSpPr>
        <p:spPr bwMode="auto">
          <a:xfrm>
            <a:off x="368300" y="2614090"/>
            <a:ext cx="5702099" cy="2246311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2"/>
                </a:solidFill>
              </a:rPr>
              <a:t> Fully </a:t>
            </a:r>
            <a:r>
              <a:rPr lang="en-US" dirty="0" smtClean="0">
                <a:solidFill>
                  <a:schemeClr val="tx2"/>
                </a:solidFill>
              </a:rPr>
              <a:t>engaged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8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2"/>
                </a:solidFill>
              </a:rPr>
              <a:t> Switching </a:t>
            </a:r>
            <a:r>
              <a:rPr lang="en-US" dirty="0" smtClean="0">
                <a:solidFill>
                  <a:schemeClr val="tx2"/>
                </a:solidFill>
              </a:rPr>
              <a:t>roles recharges </a:t>
            </a:r>
            <a:r>
              <a:rPr lang="en-US" dirty="0" smtClean="0">
                <a:solidFill>
                  <a:schemeClr val="tx2"/>
                </a:solidFill>
              </a:rPr>
              <a:t>you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800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2"/>
                </a:solidFill>
              </a:rPr>
              <a:t> No </a:t>
            </a:r>
            <a:r>
              <a:rPr lang="en-US" dirty="0" smtClean="0">
                <a:solidFill>
                  <a:schemeClr val="tx2"/>
                </a:solidFill>
              </a:rPr>
              <a:t>longer than half an </a:t>
            </a:r>
            <a:r>
              <a:rPr lang="en-US" dirty="0" smtClean="0">
                <a:solidFill>
                  <a:schemeClr val="tx2"/>
                </a:solidFill>
              </a:rPr>
              <a:t>hour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/>
            <a:endParaRPr lang="en-US" dirty="0" smtClean="0"/>
          </a:p>
          <a:p>
            <a:pPr marL="0" indent="0"/>
            <a:endParaRPr lang="en-US" dirty="0">
              <a:latin typeface="Calibri" charset="0"/>
            </a:endParaRPr>
          </a:p>
        </p:txBody>
      </p:sp>
      <p:sp>
        <p:nvSpPr>
          <p:cNvPr id="13" name="Title 3" title="Two-thirds content slide"/>
          <p:cNvSpPr txBox="1">
            <a:spLocks/>
          </p:cNvSpPr>
          <p:nvPr/>
        </p:nvSpPr>
        <p:spPr bwMode="auto">
          <a:xfrm>
            <a:off x="368300" y="879242"/>
            <a:ext cx="8408988" cy="45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fontAlgn="auto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Pair Programming: Best </a:t>
            </a:r>
            <a:r>
              <a:rPr lang="en-US" sz="2800" dirty="0" smtClean="0">
                <a:solidFill>
                  <a:schemeClr val="tx1"/>
                </a:solidFill>
              </a:rPr>
              <a:t>Practices</a:t>
            </a:r>
            <a:endParaRPr lang="en-US" sz="280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84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15" y="1928638"/>
            <a:ext cx="2884488" cy="4044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940030"/>
            <a:ext cx="8408988" cy="34220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&amp;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368300" y="905522"/>
            <a:ext cx="8408988" cy="654905"/>
          </a:xfrm>
        </p:spPr>
        <p:txBody>
          <a:bodyPr/>
          <a:lstStyle/>
          <a:p>
            <a:r>
              <a:rPr lang="en-US" dirty="0" smtClean="0"/>
              <a:t>Code Review: An Overview</a:t>
            </a:r>
            <a:endParaRPr lang="en-US" dirty="0"/>
          </a:p>
        </p:txBody>
      </p:sp>
      <p:sp>
        <p:nvSpPr>
          <p:cNvPr id="6553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3175" y="2279094"/>
            <a:ext cx="7924838" cy="3225061"/>
          </a:xfrm>
        </p:spPr>
        <p:txBody>
          <a:bodyPr/>
          <a:lstStyle/>
          <a:p>
            <a:r>
              <a:rPr lang="en-US" dirty="0" smtClean="0"/>
              <a:t>Developing, leaving </a:t>
            </a:r>
            <a:r>
              <a:rPr lang="en-US" dirty="0" smtClean="0"/>
              <a:t>source code available </a:t>
            </a:r>
            <a:r>
              <a:rPr lang="en-US" dirty="0"/>
              <a:t>for other developers to </a:t>
            </a:r>
            <a:r>
              <a:rPr lang="en-US" dirty="0" smtClean="0"/>
              <a:t>review.</a:t>
            </a: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	For </a:t>
            </a:r>
            <a:r>
              <a:rPr lang="en-US" dirty="0" smtClean="0"/>
              <a:t>finding </a:t>
            </a:r>
            <a:r>
              <a:rPr lang="en-US" dirty="0" smtClean="0"/>
              <a:t>bugs </a:t>
            </a:r>
            <a:r>
              <a:rPr lang="en-US" dirty="0"/>
              <a:t>and design errors before the code becomes part of the </a:t>
            </a:r>
            <a:r>
              <a:rPr lang="en-US" dirty="0" smtClean="0"/>
              <a:t>product</a:t>
            </a:r>
            <a:endParaRPr lang="en-US" dirty="0" smtClean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D</a:t>
            </a:r>
            <a:r>
              <a:rPr lang="en-US" dirty="0" smtClean="0"/>
              <a:t>ramatically helps </a:t>
            </a:r>
            <a:r>
              <a:rPr lang="en-US" dirty="0" smtClean="0"/>
              <a:t>improve </a:t>
            </a:r>
            <a:r>
              <a:rPr lang="en-US" dirty="0" smtClean="0"/>
              <a:t>the quality of </a:t>
            </a:r>
            <a:r>
              <a:rPr lang="en-US" dirty="0" smtClean="0"/>
              <a:t>products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284" y="3330646"/>
            <a:ext cx="1743075" cy="2409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title="Two-column content slide"/>
          <p:cNvSpPr>
            <a:spLocks noGrp="1"/>
          </p:cNvSpPr>
          <p:nvPr>
            <p:ph type="title"/>
          </p:nvPr>
        </p:nvSpPr>
        <p:spPr>
          <a:xfrm>
            <a:off x="368300" y="522288"/>
            <a:ext cx="8408988" cy="639986"/>
          </a:xfrm>
        </p:spPr>
        <p:txBody>
          <a:bodyPr rtlCol="0">
            <a:noAutofit/>
          </a:bodyPr>
          <a:lstStyle/>
          <a:p>
            <a:pPr eaLnBrk="1" fontAlgn="auto" hangingPunct="1">
              <a:defRPr/>
            </a:pPr>
            <a:r>
              <a:rPr lang="en-US" sz="3600" dirty="0" smtClean="0">
                <a:solidFill>
                  <a:schemeClr val="tx1"/>
                </a:solidFill>
                <a:ea typeface="+mj-ea"/>
                <a:cs typeface="+mj-cs"/>
              </a:rPr>
              <a:t>Code Review : What to look for</a:t>
            </a:r>
            <a:endParaRPr lang="en-US" sz="36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794" y="1372614"/>
            <a:ext cx="4447713" cy="46641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569" y="1858055"/>
            <a:ext cx="470243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Code Standards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2"/>
                </a:solidFill>
              </a:rPr>
              <a:t>	Automated unit test quality and coverage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Style guidelines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Design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Simplicity, modularity, etc.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Alternatives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Performance and security concerns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Errors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Logic flaws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Regressions</a:t>
            </a: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569" y="1216067"/>
            <a:ext cx="1972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Reviewers </a:t>
            </a:r>
            <a:r>
              <a:rPr lang="en-US" dirty="0" smtClean="0">
                <a:solidFill>
                  <a:schemeClr val="tx2"/>
                </a:solidFill>
              </a:rPr>
              <a:t>look </a:t>
            </a:r>
            <a:r>
              <a:rPr lang="en-US" dirty="0" smtClean="0">
                <a:solidFill>
                  <a:schemeClr val="tx2"/>
                </a:solidFill>
              </a:rPr>
              <a:t>for: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196" y="682413"/>
            <a:ext cx="8408988" cy="658115"/>
          </a:xfrm>
        </p:spPr>
        <p:txBody>
          <a:bodyPr/>
          <a:lstStyle/>
          <a:p>
            <a:r>
              <a:rPr lang="en-US" dirty="0"/>
              <a:t>Code Review : What to look for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2756" y="2112886"/>
            <a:ext cx="7891980" cy="405487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Are </a:t>
            </a:r>
            <a:r>
              <a:rPr lang="en-US" dirty="0"/>
              <a:t>there any obvious logic errors in the code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342900" lvl="2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Looking </a:t>
            </a:r>
            <a:r>
              <a:rPr lang="en-US" dirty="0"/>
              <a:t>at the requirements, are all cases fully implemented</a:t>
            </a:r>
            <a:r>
              <a:rPr lang="en-US" dirty="0" smtClean="0"/>
              <a:t>?</a:t>
            </a:r>
          </a:p>
          <a:p>
            <a:pPr marL="342900" lvl="2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lvl="2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Are </a:t>
            </a:r>
            <a:r>
              <a:rPr lang="en-US" dirty="0"/>
              <a:t>the new automated tests sufficient for the new code</a:t>
            </a:r>
            <a:r>
              <a:rPr lang="en-US" dirty="0" smtClean="0"/>
              <a:t>?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 </a:t>
            </a:r>
          </a:p>
          <a:p>
            <a:pPr marL="342900" lvl="2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Do </a:t>
            </a:r>
            <a:r>
              <a:rPr lang="en-US" dirty="0"/>
              <a:t>existing automated tests need to be rewritten to account for changes in the code</a:t>
            </a:r>
            <a:r>
              <a:rPr lang="en-US" dirty="0" smtClean="0"/>
              <a:t>?</a:t>
            </a:r>
          </a:p>
          <a:p>
            <a:pPr marL="342900" lvl="2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lvl="2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Does </a:t>
            </a:r>
            <a:r>
              <a:rPr lang="en-US" dirty="0"/>
              <a:t>the new code conform to existing style guidelines?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2756" y="1467010"/>
            <a:ext cx="7183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Reviewers consider </a:t>
            </a:r>
            <a:r>
              <a:rPr lang="en-US" dirty="0">
                <a:solidFill>
                  <a:schemeClr val="tx2"/>
                </a:solidFill>
              </a:rPr>
              <a:t>questions </a:t>
            </a:r>
            <a:r>
              <a:rPr lang="en-US" dirty="0" smtClean="0">
                <a:solidFill>
                  <a:schemeClr val="tx2"/>
                </a:solidFill>
              </a:rPr>
              <a:t>when reviewing changes in existing code like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052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3"/>
          <p:cNvSpPr>
            <a:spLocks noGrp="1"/>
          </p:cNvSpPr>
          <p:nvPr>
            <p:ph type="title"/>
          </p:nvPr>
        </p:nvSpPr>
        <p:spPr>
          <a:xfrm>
            <a:off x="368300" y="522287"/>
            <a:ext cx="8408988" cy="617083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Why code reviews </a:t>
            </a:r>
            <a:r>
              <a:rPr lang="en-US" sz="3600" dirty="0" smtClean="0">
                <a:solidFill>
                  <a:schemeClr val="tx1"/>
                </a:solidFill>
              </a:rPr>
              <a:t>matter?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366713" y="1293357"/>
            <a:ext cx="6815323" cy="40160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2"/>
                </a:solidFill>
              </a:rPr>
              <a:t>Early </a:t>
            </a:r>
            <a:r>
              <a:rPr lang="en-US" dirty="0" smtClean="0">
                <a:solidFill>
                  <a:schemeClr val="tx2"/>
                </a:solidFill>
              </a:rPr>
              <a:t>peer </a:t>
            </a:r>
            <a:r>
              <a:rPr lang="en-US" dirty="0" smtClean="0">
                <a:solidFill>
                  <a:schemeClr val="tx2"/>
                </a:solidFill>
              </a:rPr>
              <a:t>feedback to improve code</a:t>
            </a:r>
          </a:p>
          <a:p>
            <a:endParaRPr lang="en-US" sz="800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2"/>
                </a:solidFill>
              </a:rPr>
              <a:t>Find and fix issues early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800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2"/>
                </a:solidFill>
              </a:rPr>
              <a:t>Less future maintenance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800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2"/>
                </a:solidFill>
              </a:rPr>
              <a:t>Enable </a:t>
            </a:r>
            <a:r>
              <a:rPr lang="en-US" dirty="0">
                <a:solidFill>
                  <a:schemeClr val="tx2"/>
                </a:solidFill>
              </a:rPr>
              <a:t>time off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8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</a:rPr>
              <a:t>Review all </a:t>
            </a:r>
            <a:r>
              <a:rPr lang="en-US" dirty="0" smtClean="0">
                <a:solidFill>
                  <a:schemeClr val="tx2"/>
                </a:solidFill>
              </a:rPr>
              <a:t>code</a:t>
            </a:r>
          </a:p>
          <a:p>
            <a:pPr marL="0" indent="0"/>
            <a:endParaRPr lang="en-US" sz="800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2"/>
                </a:solidFill>
              </a:rPr>
              <a:t>Mentor newer engineers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800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</a:rPr>
              <a:t>Learn the code base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8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</a:rPr>
              <a:t>Learn new technologies and techniques that </a:t>
            </a:r>
            <a:r>
              <a:rPr lang="en-US" dirty="0" smtClean="0">
                <a:solidFill>
                  <a:schemeClr val="tx2"/>
                </a:solidFill>
              </a:rPr>
              <a:t>grow their </a:t>
            </a:r>
            <a:r>
              <a:rPr lang="en-US" dirty="0">
                <a:solidFill>
                  <a:schemeClr val="tx2"/>
                </a:solidFill>
              </a:rPr>
              <a:t>skill </a:t>
            </a:r>
            <a:r>
              <a:rPr lang="en-US" dirty="0" smtClean="0">
                <a:solidFill>
                  <a:schemeClr val="tx2"/>
                </a:solidFill>
              </a:rPr>
              <a:t>sets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368300" y="573578"/>
            <a:ext cx="8408988" cy="714895"/>
          </a:xfrm>
        </p:spPr>
        <p:txBody>
          <a:bodyPr/>
          <a:lstStyle/>
          <a:p>
            <a:r>
              <a:rPr lang="en-US" dirty="0" smtClean="0"/>
              <a:t>Pair Programming: An Overview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8300" y="1686691"/>
            <a:ext cx="69328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Pair programming is an Agile technique originating from XP in which two developers team together and work on one </a:t>
            </a:r>
            <a:r>
              <a:rPr lang="en-US" dirty="0" smtClean="0">
                <a:solidFill>
                  <a:schemeClr val="tx2"/>
                </a:solidFill>
              </a:rPr>
              <a:t>computer</a:t>
            </a: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Two developers work side by side on the same piece of work, sharing a keyboard and screen and working together to produce the </a:t>
            </a:r>
            <a:r>
              <a:rPr lang="en-US" dirty="0" smtClean="0">
                <a:solidFill>
                  <a:schemeClr val="tx2"/>
                </a:solidFill>
              </a:rPr>
              <a:t>code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449" y="3631063"/>
            <a:ext cx="3420689" cy="226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1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title="Two-thirds content slide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fontAlgn="auto">
              <a:defRPr/>
            </a:pPr>
            <a:r>
              <a:rPr lang="en-US" dirty="0">
                <a:solidFill>
                  <a:schemeClr val="tx1"/>
                </a:solidFill>
              </a:rPr>
              <a:t>Pair Programming</a:t>
            </a:r>
            <a:r>
              <a:rPr lang="en-US" dirty="0" smtClean="0">
                <a:solidFill>
                  <a:schemeClr val="tx1"/>
                </a:solidFill>
              </a:rPr>
              <a:t>: Navigator and Driver</a:t>
            </a:r>
            <a:endParaRPr lang="en-US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12" name="Content Placeholder 1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831343" y="2019285"/>
            <a:ext cx="5251450" cy="2547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title="Two-thirds content slide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fontAlgn="auto">
              <a:defRPr/>
            </a:pPr>
            <a:r>
              <a:rPr lang="en-US" dirty="0">
                <a:solidFill>
                  <a:schemeClr val="tx1"/>
                </a:solidFill>
              </a:rPr>
              <a:t>Pair Programming: Navigator and </a:t>
            </a:r>
            <a:r>
              <a:rPr lang="en-US" dirty="0" smtClean="0">
                <a:solidFill>
                  <a:schemeClr val="tx1"/>
                </a:solidFill>
              </a:rPr>
              <a:t>Driver 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14" name="Content Placeholder 13" descr="Image result for pair programming images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66" y="1019176"/>
            <a:ext cx="6774872" cy="4866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3"/>
          <p:cNvSpPr>
            <a:spLocks noGrp="1"/>
          </p:cNvSpPr>
          <p:nvPr>
            <p:ph type="title"/>
          </p:nvPr>
        </p:nvSpPr>
        <p:spPr>
          <a:xfrm>
            <a:off x="368300" y="1367161"/>
            <a:ext cx="8408988" cy="488272"/>
          </a:xfrm>
        </p:spPr>
        <p:txBody>
          <a:bodyPr/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2400" dirty="0" smtClean="0">
                <a:solidFill>
                  <a:schemeClr val="tx2"/>
                </a:solidFill>
              </a:rPr>
              <a:t>Start </a:t>
            </a:r>
            <a:r>
              <a:rPr lang="en-US" sz="2400" dirty="0">
                <a:solidFill>
                  <a:schemeClr val="tx2"/>
                </a:solidFill>
              </a:rPr>
              <a:t>with a reasonably well-defined task before you sit down.</a:t>
            </a:r>
            <a:endParaRPr lang="en-US" sz="2400" dirty="0">
              <a:solidFill>
                <a:schemeClr val="tx2"/>
              </a:solidFill>
              <a:latin typeface="Calibri" charset="0"/>
            </a:endParaRPr>
          </a:p>
        </p:txBody>
      </p:sp>
      <p:sp>
        <p:nvSpPr>
          <p:cNvPr id="74755" name="Content Placeholder 8"/>
          <p:cNvSpPr>
            <a:spLocks noGrp="1"/>
          </p:cNvSpPr>
          <p:nvPr>
            <p:ph type="body" sz="quarter" idx="13"/>
          </p:nvPr>
        </p:nvSpPr>
        <p:spPr bwMode="auto">
          <a:xfrm>
            <a:off x="853590" y="2445415"/>
            <a:ext cx="7100802" cy="113228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The </a:t>
            </a:r>
            <a:r>
              <a:rPr lang="en-US" dirty="0"/>
              <a:t>task should be something you are confident that you can complete in an hour or </a:t>
            </a:r>
            <a:r>
              <a:rPr lang="en-US" dirty="0" smtClean="0"/>
              <a:t>two</a:t>
            </a:r>
            <a:endParaRPr lang="en-US" dirty="0">
              <a:latin typeface="Calibri" charset="0"/>
            </a:endParaRPr>
          </a:p>
        </p:txBody>
      </p:sp>
      <p:sp>
        <p:nvSpPr>
          <p:cNvPr id="13" name="Title 3" title="Two-thirds content slide"/>
          <p:cNvSpPr txBox="1">
            <a:spLocks/>
          </p:cNvSpPr>
          <p:nvPr/>
        </p:nvSpPr>
        <p:spPr bwMode="auto">
          <a:xfrm>
            <a:off x="378165" y="625906"/>
            <a:ext cx="8408988" cy="45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fontAlgn="auto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Pair Programming: Best </a:t>
            </a:r>
            <a:r>
              <a:rPr lang="en-US" sz="2800" dirty="0" smtClean="0">
                <a:solidFill>
                  <a:schemeClr val="tx1"/>
                </a:solidFill>
              </a:rPr>
              <a:t>Practices</a:t>
            </a:r>
            <a:endParaRPr lang="en-US" sz="28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60" y="3577703"/>
            <a:ext cx="2041503" cy="2082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theme/theme1.xml><?xml version="1.0" encoding="utf-8"?>
<a:theme xmlns:a="http://schemas.openxmlformats.org/drawingml/2006/main" name="att_int_std_globe_alone">
  <a:themeElements>
    <a:clrScheme name="ATT 3">
      <a:dk1>
        <a:srgbClr val="009FDB"/>
      </a:dk1>
      <a:lt1>
        <a:sysClr val="window" lastClr="FFFFFF"/>
      </a:lt1>
      <a:dk2>
        <a:srgbClr val="000000"/>
      </a:dk2>
      <a:lt2>
        <a:srgbClr val="D2D2D2"/>
      </a:lt2>
      <a:accent1>
        <a:srgbClr val="009FDB"/>
      </a:accent1>
      <a:accent2>
        <a:srgbClr val="EA7400"/>
      </a:accent2>
      <a:accent3>
        <a:srgbClr val="71C5E8"/>
      </a:accent3>
      <a:accent4>
        <a:srgbClr val="0568AE"/>
      </a:accent4>
      <a:accent5>
        <a:srgbClr val="959595"/>
      </a:accent5>
      <a:accent6>
        <a:srgbClr val="5A5A5A"/>
      </a:accent6>
      <a:hlink>
        <a:srgbClr val="0B1763"/>
      </a:hlink>
      <a:folHlink>
        <a:srgbClr val="056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lIns="0" tIns="0" rIns="0" b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std_globe_alone_template_151214" id="{8CA67327-87EF-4B47-85BA-5AB34854F2E9}" vid="{33D8F6E0-4596-4FD4-A674-5972D82C8D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ATT 3">
    <a:dk1>
      <a:srgbClr val="009FDB"/>
    </a:dk1>
    <a:lt1>
      <a:sysClr val="window" lastClr="FFFFFF"/>
    </a:lt1>
    <a:dk2>
      <a:srgbClr val="000000"/>
    </a:dk2>
    <a:lt2>
      <a:srgbClr val="D2D2D2"/>
    </a:lt2>
    <a:accent1>
      <a:srgbClr val="009FDB"/>
    </a:accent1>
    <a:accent2>
      <a:srgbClr val="EA7400"/>
    </a:accent2>
    <a:accent3>
      <a:srgbClr val="71C5E8"/>
    </a:accent3>
    <a:accent4>
      <a:srgbClr val="0568AE"/>
    </a:accent4>
    <a:accent5>
      <a:srgbClr val="959595"/>
    </a:accent5>
    <a:accent6>
      <a:srgbClr val="5A5A5A"/>
    </a:accent6>
    <a:hlink>
      <a:srgbClr val="0B1763"/>
    </a:hlink>
    <a:folHlink>
      <a:srgbClr val="0568AE"/>
    </a:folHlink>
  </a:clrScheme>
</a:themeOverride>
</file>

<file path=ppt/theme/themeOverride2.xml><?xml version="1.0" encoding="utf-8"?>
<a:themeOverride xmlns:a="http://schemas.openxmlformats.org/drawingml/2006/main">
  <a:clrScheme name="ATT 3">
    <a:dk1>
      <a:srgbClr val="009FDB"/>
    </a:dk1>
    <a:lt1>
      <a:sysClr val="window" lastClr="FFFFFF"/>
    </a:lt1>
    <a:dk2>
      <a:srgbClr val="000000"/>
    </a:dk2>
    <a:lt2>
      <a:srgbClr val="D2D2D2"/>
    </a:lt2>
    <a:accent1>
      <a:srgbClr val="009FDB"/>
    </a:accent1>
    <a:accent2>
      <a:srgbClr val="EA7400"/>
    </a:accent2>
    <a:accent3>
      <a:srgbClr val="71C5E8"/>
    </a:accent3>
    <a:accent4>
      <a:srgbClr val="0568AE"/>
    </a:accent4>
    <a:accent5>
      <a:srgbClr val="959595"/>
    </a:accent5>
    <a:accent6>
      <a:srgbClr val="5A5A5A"/>
    </a:accent6>
    <a:hlink>
      <a:srgbClr val="0B1763"/>
    </a:hlink>
    <a:folHlink>
      <a:srgbClr val="0568AE"/>
    </a:folHlink>
  </a:clrScheme>
</a:themeOverride>
</file>

<file path=ppt/theme/themeOverride3.xml><?xml version="1.0" encoding="utf-8"?>
<a:themeOverride xmlns:a="http://schemas.openxmlformats.org/drawingml/2006/main">
  <a:clrScheme name="ATT 3">
    <a:dk1>
      <a:srgbClr val="009FDB"/>
    </a:dk1>
    <a:lt1>
      <a:sysClr val="window" lastClr="FFFFFF"/>
    </a:lt1>
    <a:dk2>
      <a:srgbClr val="000000"/>
    </a:dk2>
    <a:lt2>
      <a:srgbClr val="D2D2D2"/>
    </a:lt2>
    <a:accent1>
      <a:srgbClr val="009FDB"/>
    </a:accent1>
    <a:accent2>
      <a:srgbClr val="EA7400"/>
    </a:accent2>
    <a:accent3>
      <a:srgbClr val="71C5E8"/>
    </a:accent3>
    <a:accent4>
      <a:srgbClr val="0568AE"/>
    </a:accent4>
    <a:accent5>
      <a:srgbClr val="959595"/>
    </a:accent5>
    <a:accent6>
      <a:srgbClr val="5A5A5A"/>
    </a:accent6>
    <a:hlink>
      <a:srgbClr val="0B1763"/>
    </a:hlink>
    <a:folHlink>
      <a:srgbClr val="0568AE"/>
    </a:folHlink>
  </a:clrScheme>
</a:themeOverride>
</file>

<file path=ppt/theme/themeOverride4.xml><?xml version="1.0" encoding="utf-8"?>
<a:themeOverride xmlns:a="http://schemas.openxmlformats.org/drawingml/2006/main">
  <a:clrScheme name="ATT 3">
    <a:dk1>
      <a:srgbClr val="009FDB"/>
    </a:dk1>
    <a:lt1>
      <a:sysClr val="window" lastClr="FFFFFF"/>
    </a:lt1>
    <a:dk2>
      <a:srgbClr val="000000"/>
    </a:dk2>
    <a:lt2>
      <a:srgbClr val="D2D2D2"/>
    </a:lt2>
    <a:accent1>
      <a:srgbClr val="009FDB"/>
    </a:accent1>
    <a:accent2>
      <a:srgbClr val="EA7400"/>
    </a:accent2>
    <a:accent3>
      <a:srgbClr val="71C5E8"/>
    </a:accent3>
    <a:accent4>
      <a:srgbClr val="0568AE"/>
    </a:accent4>
    <a:accent5>
      <a:srgbClr val="959595"/>
    </a:accent5>
    <a:accent6>
      <a:srgbClr val="5A5A5A"/>
    </a:accent6>
    <a:hlink>
      <a:srgbClr val="0B1763"/>
    </a:hlink>
    <a:folHlink>
      <a:srgbClr val="0568AE"/>
    </a:folHlink>
  </a:clrScheme>
</a:themeOverride>
</file>

<file path=ppt/theme/themeOverride5.xml><?xml version="1.0" encoding="utf-8"?>
<a:themeOverride xmlns:a="http://schemas.openxmlformats.org/drawingml/2006/main">
  <a:clrScheme name="ATT 3">
    <a:dk1>
      <a:srgbClr val="009FDB"/>
    </a:dk1>
    <a:lt1>
      <a:sysClr val="window" lastClr="FFFFFF"/>
    </a:lt1>
    <a:dk2>
      <a:srgbClr val="000000"/>
    </a:dk2>
    <a:lt2>
      <a:srgbClr val="D2D2D2"/>
    </a:lt2>
    <a:accent1>
      <a:srgbClr val="009FDB"/>
    </a:accent1>
    <a:accent2>
      <a:srgbClr val="EA7400"/>
    </a:accent2>
    <a:accent3>
      <a:srgbClr val="71C5E8"/>
    </a:accent3>
    <a:accent4>
      <a:srgbClr val="0568AE"/>
    </a:accent4>
    <a:accent5>
      <a:srgbClr val="959595"/>
    </a:accent5>
    <a:accent6>
      <a:srgbClr val="5A5A5A"/>
    </a:accent6>
    <a:hlink>
      <a:srgbClr val="0B1763"/>
    </a:hlink>
    <a:folHlink>
      <a:srgbClr val="0568AE"/>
    </a:folHlink>
  </a:clrScheme>
</a:themeOverride>
</file>

<file path=ppt/theme/themeOverride6.xml><?xml version="1.0" encoding="utf-8"?>
<a:themeOverride xmlns:a="http://schemas.openxmlformats.org/drawingml/2006/main">
  <a:clrScheme name="ATT 3">
    <a:dk1>
      <a:srgbClr val="009FDB"/>
    </a:dk1>
    <a:lt1>
      <a:sysClr val="window" lastClr="FFFFFF"/>
    </a:lt1>
    <a:dk2>
      <a:srgbClr val="000000"/>
    </a:dk2>
    <a:lt2>
      <a:srgbClr val="D2D2D2"/>
    </a:lt2>
    <a:accent1>
      <a:srgbClr val="009FDB"/>
    </a:accent1>
    <a:accent2>
      <a:srgbClr val="EA7400"/>
    </a:accent2>
    <a:accent3>
      <a:srgbClr val="71C5E8"/>
    </a:accent3>
    <a:accent4>
      <a:srgbClr val="0568AE"/>
    </a:accent4>
    <a:accent5>
      <a:srgbClr val="959595"/>
    </a:accent5>
    <a:accent6>
      <a:srgbClr val="5A5A5A"/>
    </a:accent6>
    <a:hlink>
      <a:srgbClr val="0B1763"/>
    </a:hlink>
    <a:folHlink>
      <a:srgbClr val="0568AE"/>
    </a:folHlink>
  </a:clrScheme>
</a:themeOverride>
</file>

<file path=ppt/theme/themeOverride7.xml><?xml version="1.0" encoding="utf-8"?>
<a:themeOverride xmlns:a="http://schemas.openxmlformats.org/drawingml/2006/main">
  <a:clrScheme name="ATT 3">
    <a:dk1>
      <a:srgbClr val="009FDB"/>
    </a:dk1>
    <a:lt1>
      <a:sysClr val="window" lastClr="FFFFFF"/>
    </a:lt1>
    <a:dk2>
      <a:srgbClr val="000000"/>
    </a:dk2>
    <a:lt2>
      <a:srgbClr val="D2D2D2"/>
    </a:lt2>
    <a:accent1>
      <a:srgbClr val="009FDB"/>
    </a:accent1>
    <a:accent2>
      <a:srgbClr val="EA7400"/>
    </a:accent2>
    <a:accent3>
      <a:srgbClr val="71C5E8"/>
    </a:accent3>
    <a:accent4>
      <a:srgbClr val="0568AE"/>
    </a:accent4>
    <a:accent5>
      <a:srgbClr val="959595"/>
    </a:accent5>
    <a:accent6>
      <a:srgbClr val="5A5A5A"/>
    </a:accent6>
    <a:hlink>
      <a:srgbClr val="0B1763"/>
    </a:hlink>
    <a:folHlink>
      <a:srgbClr val="0568AE"/>
    </a:folHlink>
  </a:clrScheme>
</a:themeOverride>
</file>

<file path=ppt/theme/themeOverride8.xml><?xml version="1.0" encoding="utf-8"?>
<a:themeOverride xmlns:a="http://schemas.openxmlformats.org/drawingml/2006/main">
  <a:clrScheme name="ATT 3">
    <a:dk1>
      <a:srgbClr val="009FDB"/>
    </a:dk1>
    <a:lt1>
      <a:sysClr val="window" lastClr="FFFFFF"/>
    </a:lt1>
    <a:dk2>
      <a:srgbClr val="000000"/>
    </a:dk2>
    <a:lt2>
      <a:srgbClr val="D2D2D2"/>
    </a:lt2>
    <a:accent1>
      <a:srgbClr val="009FDB"/>
    </a:accent1>
    <a:accent2>
      <a:srgbClr val="EA7400"/>
    </a:accent2>
    <a:accent3>
      <a:srgbClr val="71C5E8"/>
    </a:accent3>
    <a:accent4>
      <a:srgbClr val="0568AE"/>
    </a:accent4>
    <a:accent5>
      <a:srgbClr val="959595"/>
    </a:accent5>
    <a:accent6>
      <a:srgbClr val="5A5A5A"/>
    </a:accent6>
    <a:hlink>
      <a:srgbClr val="0B1763"/>
    </a:hlink>
    <a:folHlink>
      <a:srgbClr val="0568A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att_int_std_globe_alone_template_160106</Template>
  <TotalTime>2661</TotalTime>
  <Words>512</Words>
  <Application>Microsoft Office PowerPoint</Application>
  <PresentationFormat>On-screen Show (4:3)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Calibri</vt:lpstr>
      <vt:lpstr>Lucida Grande</vt:lpstr>
      <vt:lpstr>Times New Roman</vt:lpstr>
      <vt:lpstr>Wingdings</vt:lpstr>
      <vt:lpstr>att_int_std_globe_alone</vt:lpstr>
      <vt:lpstr>Collaborative coding techniques</vt:lpstr>
      <vt:lpstr>Code Review: An Overview</vt:lpstr>
      <vt:lpstr>Code Review : What to look for</vt:lpstr>
      <vt:lpstr>Code Review : What to look for</vt:lpstr>
      <vt:lpstr>Why code reviews matter?</vt:lpstr>
      <vt:lpstr>Pair Programming: An Overview</vt:lpstr>
      <vt:lpstr>Pair Programming: Navigator and Driver</vt:lpstr>
      <vt:lpstr>Pair Programming: Navigator and Driver </vt:lpstr>
      <vt:lpstr> Start with a reasonably well-defined task before you sit down.</vt:lpstr>
      <vt:lpstr>Agree on one tiny goal at a time</vt:lpstr>
      <vt:lpstr>Rely on your partner, support your partner</vt:lpstr>
      <vt:lpstr>Rely on your partner, support your partner</vt:lpstr>
      <vt:lpstr>Talk a lot!</vt:lpstr>
      <vt:lpstr>Take a moment to celebrate as you complete tasks and overcome problems</vt:lpstr>
      <vt:lpstr>Switch roles often - at least every half-hour</vt:lpstr>
      <vt:lpstr>Code Review &amp; Pair Programming</vt:lpstr>
      <vt:lpstr>PowerPoint Presentation</vt:lpstr>
    </vt:vector>
  </TitlesOfParts>
  <Manager/>
  <Company>IBNY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begin</dc:title>
  <dc:subject/>
  <dc:creator>Thangavelu, Vanitha</dc:creator>
  <cp:keywords/>
  <dc:description/>
  <cp:lastModifiedBy>Cook, Lorcan</cp:lastModifiedBy>
  <cp:revision>45</cp:revision>
  <dcterms:created xsi:type="dcterms:W3CDTF">2016-09-28T08:00:51Z</dcterms:created>
  <dcterms:modified xsi:type="dcterms:W3CDTF">2017-03-09T15:24:38Z</dcterms:modified>
  <cp:category/>
</cp:coreProperties>
</file>