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4"/>
    <p:sldMasterId id="2147483701" r:id="rId5"/>
  </p:sldMasterIdLst>
  <p:notesMasterIdLst>
    <p:notesMasterId r:id="rId54"/>
  </p:notesMasterIdLst>
  <p:sldIdLst>
    <p:sldId id="10053" r:id="rId6"/>
    <p:sldId id="10110" r:id="rId7"/>
    <p:sldId id="10113" r:id="rId8"/>
    <p:sldId id="10155" r:id="rId9"/>
    <p:sldId id="10157" r:id="rId10"/>
    <p:sldId id="10156" r:id="rId11"/>
    <p:sldId id="10116" r:id="rId12"/>
    <p:sldId id="10118" r:id="rId13"/>
    <p:sldId id="10075" r:id="rId14"/>
    <p:sldId id="10119" r:id="rId15"/>
    <p:sldId id="10126" r:id="rId16"/>
    <p:sldId id="10121" r:id="rId17"/>
    <p:sldId id="10122" r:id="rId18"/>
    <p:sldId id="10123" r:id="rId19"/>
    <p:sldId id="10124" r:id="rId20"/>
    <p:sldId id="10127" r:id="rId21"/>
    <p:sldId id="10130" r:id="rId22"/>
    <p:sldId id="679" r:id="rId23"/>
    <p:sldId id="10115" r:id="rId24"/>
    <p:sldId id="10131" r:id="rId25"/>
    <p:sldId id="10125" r:id="rId26"/>
    <p:sldId id="10132" r:id="rId27"/>
    <p:sldId id="10133" r:id="rId28"/>
    <p:sldId id="10134" r:id="rId29"/>
    <p:sldId id="10136" r:id="rId30"/>
    <p:sldId id="10137" r:id="rId31"/>
    <p:sldId id="10135" r:id="rId32"/>
    <p:sldId id="10138" r:id="rId33"/>
    <p:sldId id="10139" r:id="rId34"/>
    <p:sldId id="10141" r:id="rId35"/>
    <p:sldId id="10128" r:id="rId36"/>
    <p:sldId id="735" r:id="rId37"/>
    <p:sldId id="736" r:id="rId38"/>
    <p:sldId id="10142" r:id="rId39"/>
    <p:sldId id="10143" r:id="rId40"/>
    <p:sldId id="10146" r:id="rId41"/>
    <p:sldId id="10147" r:id="rId42"/>
    <p:sldId id="10129" r:id="rId43"/>
    <p:sldId id="10148" r:id="rId44"/>
    <p:sldId id="10149" r:id="rId45"/>
    <p:sldId id="10151" r:id="rId46"/>
    <p:sldId id="10152" r:id="rId47"/>
    <p:sldId id="10154" r:id="rId48"/>
    <p:sldId id="10144" r:id="rId49"/>
    <p:sldId id="10153" r:id="rId50"/>
    <p:sldId id="711" r:id="rId51"/>
    <p:sldId id="10092" r:id="rId52"/>
    <p:sldId id="10111" r:id="rId5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77CFF5-FE40-43CC-A0FD-659491887B9B}">
          <p14:sldIdLst>
            <p14:sldId id="10053"/>
            <p14:sldId id="10110"/>
            <p14:sldId id="10113"/>
            <p14:sldId id="10155"/>
            <p14:sldId id="10157"/>
            <p14:sldId id="10156"/>
            <p14:sldId id="10116"/>
            <p14:sldId id="10118"/>
            <p14:sldId id="10075"/>
            <p14:sldId id="10119"/>
            <p14:sldId id="10126"/>
            <p14:sldId id="10121"/>
            <p14:sldId id="10122"/>
            <p14:sldId id="10123"/>
            <p14:sldId id="10124"/>
            <p14:sldId id="10127"/>
            <p14:sldId id="10130"/>
            <p14:sldId id="679"/>
            <p14:sldId id="10115"/>
            <p14:sldId id="10131"/>
            <p14:sldId id="10125"/>
            <p14:sldId id="10132"/>
            <p14:sldId id="10133"/>
            <p14:sldId id="10134"/>
            <p14:sldId id="10136"/>
            <p14:sldId id="10137"/>
            <p14:sldId id="10135"/>
            <p14:sldId id="10138"/>
            <p14:sldId id="10139"/>
            <p14:sldId id="10141"/>
            <p14:sldId id="10128"/>
            <p14:sldId id="735"/>
            <p14:sldId id="736"/>
            <p14:sldId id="10142"/>
            <p14:sldId id="10143"/>
            <p14:sldId id="10146"/>
            <p14:sldId id="10147"/>
            <p14:sldId id="10129"/>
            <p14:sldId id="10148"/>
            <p14:sldId id="10149"/>
            <p14:sldId id="10151"/>
            <p14:sldId id="10152"/>
            <p14:sldId id="10154"/>
            <p14:sldId id="10144"/>
            <p14:sldId id="10153"/>
            <p14:sldId id="711"/>
            <p14:sldId id="10092"/>
            <p14:sldId id="101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99CC"/>
    <a:srgbClr val="00B0F0"/>
    <a:srgbClr val="0091C4"/>
    <a:srgbClr val="ED7D31"/>
    <a:srgbClr val="F8CBAD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2904" autoAdjust="0"/>
  </p:normalViewPr>
  <p:slideViewPr>
    <p:cSldViewPr snapToGrid="0">
      <p:cViewPr varScale="1">
        <p:scale>
          <a:sx n="112" d="100"/>
          <a:sy n="112" d="100"/>
        </p:scale>
        <p:origin x="198" y="1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2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BB7EB-5C87-43DA-ADAA-F22E04DB12C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D2757-9308-4430-8433-C388BEDC9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7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7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0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57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9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8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28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99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3/17/2021 9:34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36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3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5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5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40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8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D2757-9308-4430-8433-C388BEDC9F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A483E426-5B7E-455F-A533-486A124C6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8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775775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7080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79430667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5981011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0368809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4973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0658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9855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68074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58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10233ED1-93C1-409B-A618-CB891BEF1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5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2787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0280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688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9969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1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76579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06B3-E4C5-4E9F-A6CF-3A26EE8BE841}" type="datetime1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763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FD19A1EB-A9AC-4135-83FF-048F3C10B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Person reaching into backpack pulling out laptop" title="Microsoft brand photo">
            <a:extLst>
              <a:ext uri="{FF2B5EF4-FFF2-40B4-BE49-F238E27FC236}">
                <a16:creationId xmlns:a16="http://schemas.microsoft.com/office/drawing/2014/main" id="{587AAC64-7B05-4604-BF33-4EBE51912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591" t="17710" r="19860" b="7967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4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05078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512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068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06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525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8719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4775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336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8632450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97247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52551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6731266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67495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218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264799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7974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9122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280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9429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450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55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87839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66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8819305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57433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9476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81567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4105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1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9" r:id="rId26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46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der.io/optimizing-gradient-descen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62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21.png"/><Relationship Id="rId11" Type="http://schemas.openxmlformats.org/officeDocument/2006/relationships/image" Target="../media/image370.png"/><Relationship Id="rId15" Type="http://schemas.openxmlformats.org/officeDocument/2006/relationships/image" Target="../media/image36.png"/><Relationship Id="rId10" Type="http://schemas.openxmlformats.org/officeDocument/2006/relationships/image" Target="../media/image61.png"/><Relationship Id="rId9" Type="http://schemas.openxmlformats.org/officeDocument/2006/relationships/image" Target="../media/image350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37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0.png"/><Relationship Id="rId2" Type="http://schemas.openxmlformats.org/officeDocument/2006/relationships/image" Target="../media/image66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82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62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1.png"/><Relationship Id="rId11" Type="http://schemas.openxmlformats.org/officeDocument/2006/relationships/image" Target="../media/image370.png"/><Relationship Id="rId10" Type="http://schemas.openxmlformats.org/officeDocument/2006/relationships/image" Target="../media/image61.png"/><Relationship Id="rId9" Type="http://schemas.openxmlformats.org/officeDocument/2006/relationships/image" Target="../media/image350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7.png"/><Relationship Id="rId3" Type="http://schemas.openxmlformats.org/officeDocument/2006/relationships/image" Target="../media/image610.png"/><Relationship Id="rId21" Type="http://schemas.openxmlformats.org/officeDocument/2006/relationships/image" Target="../media/image10.png"/><Relationship Id="rId12" Type="http://schemas.openxmlformats.org/officeDocument/2006/relationships/image" Target="../media/image25.png"/><Relationship Id="rId1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4" Type="http://schemas.openxmlformats.org/officeDocument/2006/relationships/image" Target="../media/image14.png"/><Relationship Id="rId15" Type="http://schemas.openxmlformats.org/officeDocument/2006/relationships/image" Target="../media/image28.png"/><Relationship Id="rId23" Type="http://schemas.openxmlformats.org/officeDocument/2006/relationships/image" Target="../media/image13.png"/><Relationship Id="rId19" Type="http://schemas.openxmlformats.org/officeDocument/2006/relationships/image" Target="../media/image8.png"/><Relationship Id="rId14" Type="http://schemas.openxmlformats.org/officeDocument/2006/relationships/image" Target="../media/image27.png"/><Relationship Id="rId22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1.png"/><Relationship Id="rId5" Type="http://schemas.openxmlformats.org/officeDocument/2006/relationships/image" Target="../media/image950.png"/><Relationship Id="rId4" Type="http://schemas.openxmlformats.org/officeDocument/2006/relationships/image" Target="../media/image9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30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8.png"/><Relationship Id="rId5" Type="http://schemas.openxmlformats.org/officeDocument/2006/relationships/image" Target="../media/image950.png"/><Relationship Id="rId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62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21.png"/><Relationship Id="rId11" Type="http://schemas.openxmlformats.org/officeDocument/2006/relationships/image" Target="../media/image370.png"/><Relationship Id="rId15" Type="http://schemas.openxmlformats.org/officeDocument/2006/relationships/image" Target="../media/image85.svg"/><Relationship Id="rId10" Type="http://schemas.openxmlformats.org/officeDocument/2006/relationships/image" Target="../media/image61.png"/><Relationship Id="rId9" Type="http://schemas.openxmlformats.org/officeDocument/2006/relationships/image" Target="../media/image350.png"/><Relationship Id="rId1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62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21.png"/><Relationship Id="rId11" Type="http://schemas.openxmlformats.org/officeDocument/2006/relationships/image" Target="../media/image370.png"/><Relationship Id="rId10" Type="http://schemas.openxmlformats.org/officeDocument/2006/relationships/image" Target="../media/image61.png"/><Relationship Id="rId9" Type="http://schemas.openxmlformats.org/officeDocument/2006/relationships/image" Target="../media/image3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10.png"/><Relationship Id="rId5" Type="http://schemas.openxmlformats.org/officeDocument/2006/relationships/image" Target="../media/image501.png"/><Relationship Id="rId4" Type="http://schemas.openxmlformats.org/officeDocument/2006/relationships/image" Target="../media/image4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eg"/><Relationship Id="rId13" Type="http://schemas.openxmlformats.org/officeDocument/2006/relationships/image" Target="../media/image102.png"/><Relationship Id="rId18" Type="http://schemas.openxmlformats.org/officeDocument/2006/relationships/image" Target="../media/image95.jpe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01.png"/><Relationship Id="rId17" Type="http://schemas.openxmlformats.org/officeDocument/2006/relationships/image" Target="../media/image94.jpe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4.png"/><Relationship Id="rId10" Type="http://schemas.openxmlformats.org/officeDocument/2006/relationships/image" Target="../media/image95.png"/><Relationship Id="rId19" Type="http://schemas.openxmlformats.org/officeDocument/2006/relationships/image" Target="../media/image96.jpe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0.png"/><Relationship Id="rId13" Type="http://schemas.openxmlformats.org/officeDocument/2006/relationships/image" Target="../media/image620.png"/><Relationship Id="rId3" Type="http://schemas.openxmlformats.org/officeDocument/2006/relationships/image" Target="../media/image105.png"/><Relationship Id="rId7" Type="http://schemas.openxmlformats.org/officeDocument/2006/relationships/image" Target="../media/image3300.png"/><Relationship Id="rId12" Type="http://schemas.openxmlformats.org/officeDocument/2006/relationships/image" Target="../media/image38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11" Type="http://schemas.openxmlformats.org/officeDocument/2006/relationships/image" Target="../media/image4500.png"/><Relationship Id="rId10" Type="http://schemas.openxmlformats.org/officeDocument/2006/relationships/image" Target="../media/image4400.png"/><Relationship Id="rId4" Type="http://schemas.openxmlformats.org/officeDocument/2006/relationships/image" Target="../media/image4100.png"/><Relationship Id="rId9" Type="http://schemas.openxmlformats.org/officeDocument/2006/relationships/image" Target="../media/image43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cs.umass.edu/~domke/courses/sml2011/08autodiff_nnets.pdf" TargetMode="Externa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60.png"/><Relationship Id="rId7" Type="http://schemas.openxmlformats.org/officeDocument/2006/relationships/image" Target="../media/image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0.png"/><Relationship Id="rId9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AD2328-0D99-489B-9875-CEA3BE80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866425"/>
            <a:ext cx="9144000" cy="2215991"/>
          </a:xfrm>
        </p:spPr>
        <p:txBody>
          <a:bodyPr/>
          <a:lstStyle/>
          <a:p>
            <a:pPr fontAlgn="base"/>
            <a:r>
              <a:rPr lang="zh-CN" altLang="en-US" dirty="0"/>
              <a:t>人工智能系统 </a:t>
            </a:r>
            <a:r>
              <a:rPr lang="en-US" altLang="zh-CN" dirty="0"/>
              <a:t>System for AI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dirty="0"/>
              <a:t> </a:t>
            </a:r>
            <a:br>
              <a:rPr lang="en-US" dirty="0"/>
            </a:br>
            <a:r>
              <a:rPr lang="zh-CN" altLang="en-US" dirty="0"/>
              <a:t>深度神经网络计算框架基础 </a:t>
            </a:r>
            <a:br>
              <a:rPr lang="en-US" altLang="zh-CN" dirty="0"/>
            </a:br>
            <a:r>
              <a:rPr lang="en-US" altLang="zh-CN" dirty="0"/>
              <a:t>Computation frameworks for DNN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B9F6D0-D3D0-41C3-964D-4C2D38BE19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511040"/>
            <a:ext cx="9144000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AAF48-60AB-4970-BD3D-9D3C5CD9F8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75405F3C-E1F1-4016-982B-CA91284A1E2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9A98-F73E-426E-9A48-4CFECD1B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早期的深度学习框架（</a:t>
            </a:r>
            <a:r>
              <a:rPr lang="en-US" altLang="zh-CN" dirty="0"/>
              <a:t>-2010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347A-ACB8-46CF-93AE-6ADF69F28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6282501" cy="4715137"/>
          </a:xfrm>
        </p:spPr>
        <p:txBody>
          <a:bodyPr/>
          <a:lstStyle/>
          <a:p>
            <a:r>
              <a:rPr lang="zh-CN" altLang="en-US" dirty="0"/>
              <a:t>主要解决的问题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网络的图像识别类模型为主，由一些常用的</a:t>
            </a:r>
            <a:r>
              <a:rPr lang="en-US" altLang="zh-CN" dirty="0"/>
              <a:t>layers</a:t>
            </a:r>
            <a:r>
              <a:rPr lang="zh-CN" altLang="en-US" dirty="0"/>
              <a:t>组成，如：</a:t>
            </a:r>
          </a:p>
          <a:p>
            <a:pPr lvl="2"/>
            <a:r>
              <a:rPr lang="en-US" altLang="zh-CN" dirty="0"/>
              <a:t>Convolution, Pooling, </a:t>
            </a:r>
            <a:r>
              <a:rPr lang="en-US" altLang="zh-CN" dirty="0" err="1"/>
              <a:t>BatchNorm</a:t>
            </a:r>
            <a:r>
              <a:rPr lang="en-US" altLang="zh-CN" dirty="0"/>
              <a:t>, Activation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主要特点</a:t>
            </a:r>
            <a:endParaRPr lang="en-US" altLang="zh-CN" dirty="0"/>
          </a:p>
          <a:p>
            <a:pPr lvl="1"/>
            <a:r>
              <a:rPr lang="zh-CN" altLang="en-US" dirty="0"/>
              <a:t>通过简单配置文件的形式定义神经网络</a:t>
            </a:r>
            <a:endParaRPr lang="en-US" altLang="zh-CN" dirty="0"/>
          </a:p>
          <a:p>
            <a:pPr lvl="1"/>
            <a:r>
              <a:rPr lang="zh-CN" altLang="en-US" dirty="0"/>
              <a:t>模型可由一些常用</a:t>
            </a:r>
            <a:r>
              <a:rPr lang="en-US" altLang="zh-CN" dirty="0"/>
              <a:t>layer</a:t>
            </a:r>
            <a:r>
              <a:rPr lang="zh-CN" altLang="en-US" dirty="0"/>
              <a:t>构成一个简单的图</a:t>
            </a:r>
            <a:endParaRPr lang="en-US" altLang="zh-CN" dirty="0"/>
          </a:p>
          <a:p>
            <a:pPr lvl="1"/>
            <a:r>
              <a:rPr lang="zh-CN" altLang="en-US" dirty="0"/>
              <a:t>框架提供每一个</a:t>
            </a:r>
            <a:r>
              <a:rPr lang="en-US" altLang="zh-CN" dirty="0"/>
              <a:t>layer</a:t>
            </a:r>
            <a:r>
              <a:rPr lang="zh-CN" altLang="en-US" dirty="0"/>
              <a:t>及其梯度计算实现</a:t>
            </a:r>
            <a:endParaRPr lang="en-US" altLang="zh-CN" dirty="0"/>
          </a:p>
          <a:p>
            <a:pPr lvl="1"/>
            <a:r>
              <a:rPr lang="zh-CN" altLang="en-US" dirty="0"/>
              <a:t>支持多设备加速：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的高效计算</a:t>
            </a:r>
            <a:endParaRPr lang="en-US" altLang="zh-CN" dirty="0"/>
          </a:p>
          <a:p>
            <a:pPr lvl="1"/>
            <a:r>
              <a:rPr lang="zh-CN" altLang="en-US" dirty="0"/>
              <a:t>代表框架：</a:t>
            </a:r>
            <a:r>
              <a:rPr lang="en-US" altLang="zh-CN" dirty="0"/>
              <a:t>Caffe</a:t>
            </a:r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提供了一定程度的可编程性</a:t>
            </a:r>
            <a:endParaRPr lang="en-US" altLang="zh-CN" dirty="0"/>
          </a:p>
          <a:p>
            <a:pPr lvl="1"/>
            <a:r>
              <a:rPr lang="zh-CN" altLang="en-US" dirty="0"/>
              <a:t>计算性能高：支持</a:t>
            </a:r>
            <a:r>
              <a:rPr lang="en-US" altLang="zh-CN" dirty="0"/>
              <a:t>GPU</a:t>
            </a:r>
            <a:r>
              <a:rPr lang="zh-CN" altLang="en-US" dirty="0"/>
              <a:t>加速计算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B4720-AA74-490C-BF14-2358AEFC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01" y="1851025"/>
            <a:ext cx="1088043" cy="44164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0EAEE7-B120-4A2D-B2B8-01014D9F3AF4}"/>
              </a:ext>
            </a:extLst>
          </p:cNvPr>
          <p:cNvGrpSpPr/>
          <p:nvPr/>
        </p:nvGrpSpPr>
        <p:grpSpPr>
          <a:xfrm>
            <a:off x="7954744" y="1435497"/>
            <a:ext cx="3710225" cy="5115789"/>
            <a:chOff x="6957794" y="1423123"/>
            <a:chExt cx="3710225" cy="51157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FD83C6-92E3-42D7-8581-E8952C5AC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3885" y="1423123"/>
              <a:ext cx="3164134" cy="5115789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8708D35-7B26-430D-AD09-033BAA0302D3}"/>
                </a:ext>
              </a:extLst>
            </p:cNvPr>
            <p:cNvSpPr/>
            <p:nvPr/>
          </p:nvSpPr>
          <p:spPr>
            <a:xfrm>
              <a:off x="6957794" y="3599543"/>
              <a:ext cx="290286" cy="3814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116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9A98-F73E-426E-9A48-4CFECD1B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早期的深度学习框架（</a:t>
            </a:r>
            <a:r>
              <a:rPr lang="en-US" altLang="zh-CN" dirty="0"/>
              <a:t>-2010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347A-ACB8-46CF-93AE-6ADF69F28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6282501" cy="3533275"/>
          </a:xfrm>
        </p:spPr>
        <p:txBody>
          <a:bodyPr/>
          <a:lstStyle/>
          <a:p>
            <a:r>
              <a:rPr lang="zh-CN" altLang="en-US" dirty="0"/>
              <a:t>主要特点</a:t>
            </a:r>
            <a:endParaRPr lang="en-US" altLang="zh-CN" dirty="0"/>
          </a:p>
          <a:p>
            <a:pPr lvl="1"/>
            <a:r>
              <a:rPr lang="zh-CN" altLang="en-US" dirty="0"/>
              <a:t>通过简单配置文件的形式定义神经网络</a:t>
            </a:r>
            <a:endParaRPr lang="en-US" altLang="zh-CN" dirty="0"/>
          </a:p>
          <a:p>
            <a:pPr lvl="1"/>
            <a:r>
              <a:rPr lang="zh-CN" altLang="en-US" dirty="0"/>
              <a:t>模型可由一些常用</a:t>
            </a:r>
            <a:r>
              <a:rPr lang="en-US" altLang="zh-CN" dirty="0"/>
              <a:t>layer</a:t>
            </a:r>
            <a:r>
              <a:rPr lang="zh-CN" altLang="en-US" dirty="0"/>
              <a:t>构成一个简单的图</a:t>
            </a:r>
            <a:endParaRPr lang="en-US" altLang="zh-CN" dirty="0"/>
          </a:p>
          <a:p>
            <a:pPr lvl="1"/>
            <a:r>
              <a:rPr lang="zh-CN" altLang="en-US" dirty="0"/>
              <a:t>框架提供每一个</a:t>
            </a:r>
            <a:r>
              <a:rPr lang="en-US" altLang="zh-CN" dirty="0"/>
              <a:t>layer</a:t>
            </a:r>
            <a:r>
              <a:rPr lang="zh-CN" altLang="en-US" dirty="0"/>
              <a:t>及其梯度计算实现</a:t>
            </a:r>
            <a:endParaRPr lang="en-US" altLang="zh-CN" dirty="0"/>
          </a:p>
          <a:p>
            <a:pPr lvl="1"/>
            <a:r>
              <a:rPr lang="zh-CN" altLang="en-US" dirty="0"/>
              <a:t>支持多设备加速：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的高效计算</a:t>
            </a:r>
            <a:endParaRPr lang="en-US" altLang="zh-CN" dirty="0"/>
          </a:p>
          <a:p>
            <a:pPr lvl="1"/>
            <a:r>
              <a:rPr lang="zh-CN" altLang="en-US" dirty="0"/>
              <a:t>代表框架：</a:t>
            </a:r>
            <a:r>
              <a:rPr lang="en-US" altLang="zh-CN" dirty="0"/>
              <a:t>Caffe</a:t>
            </a:r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提供了一定程度的可编程性</a:t>
            </a:r>
            <a:endParaRPr lang="en-US" altLang="zh-CN" dirty="0"/>
          </a:p>
          <a:p>
            <a:pPr lvl="1"/>
            <a:r>
              <a:rPr lang="zh-CN" altLang="en-US" dirty="0"/>
              <a:t>计算性能高：支持</a:t>
            </a:r>
            <a:r>
              <a:rPr lang="en-US" altLang="zh-CN" dirty="0"/>
              <a:t>GPU</a:t>
            </a:r>
            <a:r>
              <a:rPr lang="zh-CN" altLang="en-US" dirty="0"/>
              <a:t>加速计算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B4720-AA74-490C-BF14-2358AEFC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01" y="1851026"/>
            <a:ext cx="1088043" cy="382050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0EAEE7-B120-4A2D-B2B8-01014D9F3AF4}"/>
              </a:ext>
            </a:extLst>
          </p:cNvPr>
          <p:cNvGrpSpPr/>
          <p:nvPr/>
        </p:nvGrpSpPr>
        <p:grpSpPr>
          <a:xfrm>
            <a:off x="7954744" y="1435497"/>
            <a:ext cx="3710225" cy="4425499"/>
            <a:chOff x="6957794" y="1423123"/>
            <a:chExt cx="3710225" cy="51157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FD83C6-92E3-42D7-8581-E8952C5AC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3885" y="1423123"/>
              <a:ext cx="3164134" cy="5115789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8708D35-7B26-430D-AD09-033BAA0302D3}"/>
                </a:ext>
              </a:extLst>
            </p:cNvPr>
            <p:cNvSpPr/>
            <p:nvPr/>
          </p:nvSpPr>
          <p:spPr>
            <a:xfrm>
              <a:off x="6957794" y="3599543"/>
              <a:ext cx="290286" cy="3814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4907D33-7696-4929-A725-B8A44ADC598D}"/>
              </a:ext>
            </a:extLst>
          </p:cNvPr>
          <p:cNvGrpSpPr/>
          <p:nvPr/>
        </p:nvGrpSpPr>
        <p:grpSpPr>
          <a:xfrm>
            <a:off x="393037" y="5895003"/>
            <a:ext cx="11242869" cy="709125"/>
            <a:chOff x="393037" y="5895003"/>
            <a:chExt cx="11242869" cy="709125"/>
          </a:xfrm>
        </p:grpSpPr>
        <p:sp>
          <p:nvSpPr>
            <p:cNvPr id="10" name="Arrow: Left-Right 9">
              <a:extLst>
                <a:ext uri="{FF2B5EF4-FFF2-40B4-BE49-F238E27FC236}">
                  <a16:creationId xmlns:a16="http://schemas.microsoft.com/office/drawing/2014/main" id="{99CDDC72-5666-42BC-B92D-3D922EC03BF8}"/>
                </a:ext>
              </a:extLst>
            </p:cNvPr>
            <p:cNvSpPr/>
            <p:nvPr/>
          </p:nvSpPr>
          <p:spPr>
            <a:xfrm>
              <a:off x="1816100" y="5895003"/>
              <a:ext cx="8489949" cy="709125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C114FA-9B32-48AA-AAA5-74E11DABC10E}"/>
                </a:ext>
              </a:extLst>
            </p:cNvPr>
            <p:cNvSpPr txBox="1"/>
            <p:nvPr/>
          </p:nvSpPr>
          <p:spPr>
            <a:xfrm>
              <a:off x="10415700" y="6050589"/>
              <a:ext cx="1220206" cy="363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Flexibility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F25712-4C30-4B9D-B8AE-EE2956A8DF74}"/>
                </a:ext>
              </a:extLst>
            </p:cNvPr>
            <p:cNvSpPr txBox="1"/>
            <p:nvPr/>
          </p:nvSpPr>
          <p:spPr>
            <a:xfrm>
              <a:off x="393037" y="6035061"/>
              <a:ext cx="1204176" cy="363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Efficiency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0BDA75-C873-421D-8269-DAC8361DAAE1}"/>
                </a:ext>
              </a:extLst>
            </p:cNvPr>
            <p:cNvGrpSpPr/>
            <p:nvPr/>
          </p:nvGrpSpPr>
          <p:grpSpPr>
            <a:xfrm>
              <a:off x="8699534" y="6075981"/>
              <a:ext cx="1207062" cy="338554"/>
              <a:chOff x="2419349" y="4406181"/>
              <a:chExt cx="1207062" cy="33855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8164090-6D62-4906-BD75-CFCB01160F3E}"/>
                  </a:ext>
                </a:extLst>
              </p:cNvPr>
              <p:cNvSpPr/>
              <p:nvPr/>
            </p:nvSpPr>
            <p:spPr>
              <a:xfrm>
                <a:off x="2429655" y="4414717"/>
                <a:ext cx="1157562" cy="32552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DE0C3B-DC5C-4456-865C-EB35060481AD}"/>
                  </a:ext>
                </a:extLst>
              </p:cNvPr>
              <p:cNvSpPr txBox="1"/>
              <p:nvPr/>
            </p:nvSpPr>
            <p:spPr>
              <a:xfrm>
                <a:off x="2419349" y="4406181"/>
                <a:ext cx="1207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Python-like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C6C227C-3694-409A-AA3B-8B36EB62B315}"/>
                </a:ext>
              </a:extLst>
            </p:cNvPr>
            <p:cNvGrpSpPr/>
            <p:nvPr/>
          </p:nvGrpSpPr>
          <p:grpSpPr>
            <a:xfrm>
              <a:off x="2214177" y="6093053"/>
              <a:ext cx="1094173" cy="338554"/>
              <a:chOff x="2429655" y="4414717"/>
              <a:chExt cx="1157562" cy="33855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6485755-B11C-468C-BB47-C1D81F0FA9F3}"/>
                  </a:ext>
                </a:extLst>
              </p:cNvPr>
              <p:cNvSpPr/>
              <p:nvPr/>
            </p:nvSpPr>
            <p:spPr>
              <a:xfrm>
                <a:off x="2429655" y="4414717"/>
                <a:ext cx="1157562" cy="32552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BB2514-EFCB-45A0-80A8-202BD4C15C38}"/>
                  </a:ext>
                </a:extLst>
              </p:cNvPr>
              <p:cNvSpPr txBox="1"/>
              <p:nvPr/>
            </p:nvSpPr>
            <p:spPr>
              <a:xfrm>
                <a:off x="2572186" y="4414717"/>
                <a:ext cx="7603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library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091B4F1-5A0D-4D0D-8A4F-225A9AF6559F}"/>
                </a:ext>
              </a:extLst>
            </p:cNvPr>
            <p:cNvGrpSpPr/>
            <p:nvPr/>
          </p:nvGrpSpPr>
          <p:grpSpPr>
            <a:xfrm>
              <a:off x="3502739" y="6071092"/>
              <a:ext cx="1430534" cy="338951"/>
              <a:chOff x="2429655" y="4401292"/>
              <a:chExt cx="1513410" cy="338951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2FC56BA-8FF4-44E5-AD4E-1CC79EBC7CC4}"/>
                  </a:ext>
                </a:extLst>
              </p:cNvPr>
              <p:cNvSpPr/>
              <p:nvPr/>
            </p:nvSpPr>
            <p:spPr>
              <a:xfrm>
                <a:off x="2429655" y="4414717"/>
                <a:ext cx="1513410" cy="32552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4CB46-0C94-4D0F-BD3B-7A4C434E41FF}"/>
                  </a:ext>
                </a:extLst>
              </p:cNvPr>
              <p:cNvSpPr txBox="1"/>
              <p:nvPr/>
            </p:nvSpPr>
            <p:spPr>
              <a:xfrm>
                <a:off x="2547036" y="4401292"/>
                <a:ext cx="1354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Layer-based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9519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B70C-1739-4E0C-9364-EEE7658A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第一代框架的局限性（</a:t>
            </a:r>
            <a:r>
              <a:rPr lang="en-US" altLang="zh-CN" dirty="0"/>
              <a:t>I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FDDB6-3727-405B-B18B-2F228D535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08215"/>
          </a:xfrm>
        </p:spPr>
        <p:txBody>
          <a:bodyPr/>
          <a:lstStyle/>
          <a:p>
            <a:r>
              <a:rPr lang="zh-CN" altLang="en-US" dirty="0"/>
              <a:t>灵活性的限制难以满足深度学习的快速发展</a:t>
            </a:r>
            <a:endParaRPr lang="en-US" altLang="zh-CN" dirty="0"/>
          </a:p>
          <a:p>
            <a:pPr lvl="1"/>
            <a:r>
              <a:rPr lang="zh-CN" altLang="en-US" dirty="0"/>
              <a:t>层出不穷的新型网络结构（</a:t>
            </a:r>
            <a:r>
              <a:rPr lang="en-US" altLang="zh-CN" dirty="0"/>
              <a:t>Layers</a:t>
            </a:r>
            <a:r>
              <a:rPr lang="zh-CN" altLang="en-US" dirty="0"/>
              <a:t>）要求针对每种</a:t>
            </a:r>
            <a:r>
              <a:rPr lang="en-US" altLang="zh-CN" dirty="0"/>
              <a:t>Layer</a:t>
            </a:r>
            <a:r>
              <a:rPr lang="zh-CN" altLang="en-US" dirty="0"/>
              <a:t>都要重新实现其前向和后向计算函数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attention layer</a:t>
            </a:r>
            <a:r>
              <a:rPr lang="zh-CN" altLang="en-US" dirty="0"/>
              <a:t>，</a:t>
            </a:r>
            <a:r>
              <a:rPr lang="en-US" altLang="zh-CN" dirty="0"/>
              <a:t>Bach normalization layer, sampled </a:t>
            </a:r>
            <a:r>
              <a:rPr lang="en-US" altLang="zh-CN" dirty="0" err="1"/>
              <a:t>softmax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074" name="Picture 2" descr="Image result for attention layer">
            <a:extLst>
              <a:ext uri="{FF2B5EF4-FFF2-40B4-BE49-F238E27FC236}">
                <a16:creationId xmlns:a16="http://schemas.microsoft.com/office/drawing/2014/main" id="{A6E8C219-6614-402E-8C72-2EEDA713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23" y="2946399"/>
            <a:ext cx="4327551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0F9B24-8F63-4CB2-9DF8-A4B4BEDDAD76}"/>
              </a:ext>
            </a:extLst>
          </p:cNvPr>
          <p:cNvSpPr txBox="1"/>
          <p:nvPr/>
        </p:nvSpPr>
        <p:spPr>
          <a:xfrm>
            <a:off x="6039038" y="2791524"/>
            <a:ext cx="5092512" cy="38016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15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AttenionLayer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&lt;CPU&gt;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forward(inputs..)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backward(inputs, grad)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0">
              <a:lnSpc>
                <a:spcPts val="1650"/>
              </a:lnSpc>
            </a:pP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15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AttenionLayer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&lt;GPU&gt;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REGISTER_LAYER(“Attention”, </a:t>
            </a:r>
            <a:r>
              <a:rPr lang="en-US" altLang="zh-CN" sz="15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AttenionLayer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42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B70C-1739-4E0C-9364-EEE7658A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第一代框架的局限性</a:t>
            </a:r>
            <a:r>
              <a:rPr lang="en-US" altLang="zh-CN" dirty="0"/>
              <a:t>(II)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FDDB6-3727-405B-B18B-2F228D535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538883"/>
          </a:xfrm>
        </p:spPr>
        <p:txBody>
          <a:bodyPr/>
          <a:lstStyle/>
          <a:p>
            <a:r>
              <a:rPr lang="zh-CN" altLang="en-US" dirty="0"/>
              <a:t>新的优化器（</a:t>
            </a:r>
            <a:r>
              <a:rPr lang="en-US" altLang="zh-CN" dirty="0"/>
              <a:t>Optimizer</a:t>
            </a:r>
            <a:r>
              <a:rPr lang="zh-CN" altLang="en-US" dirty="0"/>
              <a:t>）要求对梯度和参数进行更通用复杂的运算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pt-BR" altLang="zh-CN" dirty="0"/>
              <a:t>Adagrad</a:t>
            </a:r>
            <a:r>
              <a:rPr lang="zh-CN" altLang="en-US" dirty="0"/>
              <a:t>，</a:t>
            </a:r>
            <a:r>
              <a:rPr lang="pt-BR" altLang="zh-CN" dirty="0"/>
              <a:t>Adadelta</a:t>
            </a:r>
            <a:r>
              <a:rPr lang="zh-CN" altLang="en-US" dirty="0"/>
              <a:t>，</a:t>
            </a:r>
            <a:r>
              <a:rPr lang="pt-BR" altLang="zh-CN" dirty="0"/>
              <a:t>RMSprop</a:t>
            </a:r>
            <a:r>
              <a:rPr lang="zh-CN" altLang="en-US" dirty="0"/>
              <a:t>，</a:t>
            </a:r>
            <a:r>
              <a:rPr lang="pt-BR" altLang="zh-CN" dirty="0"/>
              <a:t>Adam</a:t>
            </a:r>
            <a:r>
              <a:rPr lang="zh-CN" altLang="en-US" dirty="0"/>
              <a:t>，</a:t>
            </a:r>
            <a:r>
              <a:rPr lang="pt-BR" altLang="zh-CN" dirty="0"/>
              <a:t>AdaMax</a:t>
            </a:r>
            <a:r>
              <a:rPr lang="zh-CN" altLang="en-US" dirty="0"/>
              <a:t>，</a:t>
            </a:r>
            <a:r>
              <a:rPr lang="pt-BR" altLang="zh-CN" dirty="0"/>
              <a:t>Nadam</a:t>
            </a:r>
            <a:r>
              <a:rPr lang="zh-CN" altLang="en-US" dirty="0"/>
              <a:t>，</a:t>
            </a:r>
            <a:r>
              <a:rPr lang="pt-BR" altLang="zh-CN" dirty="0"/>
              <a:t>AMSGra</a:t>
            </a:r>
            <a:r>
              <a:rPr lang="en-US" altLang="zh-CN" dirty="0"/>
              <a:t>d</a:t>
            </a:r>
            <a:endParaRPr lang="pt-BR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3B12E1-FAC4-4480-84CD-BFF0CB1A3239}"/>
              </a:ext>
            </a:extLst>
          </p:cNvPr>
          <p:cNvSpPr/>
          <p:nvPr/>
        </p:nvSpPr>
        <p:spPr>
          <a:xfrm>
            <a:off x="697618" y="6283797"/>
            <a:ext cx="4713598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https://ruder.io/optimizing-gradient-descent/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0CA42-3481-43A2-900A-CC769D32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01" y="2055695"/>
            <a:ext cx="1088043" cy="441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610CADD-2E40-4624-B298-45BCF4BD49B9}"/>
                  </a:ext>
                </a:extLst>
              </p:cNvPr>
              <p:cNvSpPr/>
              <p:nvPr/>
            </p:nvSpPr>
            <p:spPr>
              <a:xfrm>
                <a:off x="1036856" y="2774325"/>
                <a:ext cx="23240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ea typeface="Cambria Math" panose="02040503050406030204" pitchFamily="18" charset="0"/>
                  </a:rPr>
                  <a:t>SGD: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610CADD-2E40-4624-B298-45BCF4BD4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56" y="2774325"/>
                <a:ext cx="2324098" cy="400110"/>
              </a:xfrm>
              <a:prstGeom prst="rect">
                <a:avLst/>
              </a:prstGeom>
              <a:blipFill>
                <a:blip r:embed="rId5"/>
                <a:stretch>
                  <a:fillRect l="-2625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A8BA5E8-0EAC-4C4F-9BF3-7BC7A2E5A405}"/>
              </a:ext>
            </a:extLst>
          </p:cNvPr>
          <p:cNvGrpSpPr/>
          <p:nvPr/>
        </p:nvGrpSpPr>
        <p:grpSpPr>
          <a:xfrm>
            <a:off x="986056" y="3298795"/>
            <a:ext cx="5427768" cy="930183"/>
            <a:chOff x="986056" y="3298795"/>
            <a:chExt cx="5427768" cy="9301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5649890-E803-4771-A6F5-64624E7DD696}"/>
                    </a:ext>
                  </a:extLst>
                </p:cNvPr>
                <p:cNvSpPr/>
                <p:nvPr/>
              </p:nvSpPr>
              <p:spPr>
                <a:xfrm>
                  <a:off x="986056" y="3828868"/>
                  <a:ext cx="54277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ea typeface="Cambria Math" panose="02040503050406030204" pitchFamily="18" charset="0"/>
                    </a:rPr>
                    <a:t>SGD with momentum: 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5649890-E803-4771-A6F5-64624E7DD6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56" y="3828868"/>
                  <a:ext cx="542776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1236" t="-606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0F1659C9-F078-41FB-BA22-3734FB17E7FC}"/>
                </a:ext>
              </a:extLst>
            </p:cNvPr>
            <p:cNvSpPr/>
            <p:nvPr/>
          </p:nvSpPr>
          <p:spPr bwMode="auto">
            <a:xfrm>
              <a:off x="1924791" y="3298795"/>
              <a:ext cx="240559" cy="254000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8B4693-0220-46E0-99FB-5C47F2ABBEFE}"/>
              </a:ext>
            </a:extLst>
          </p:cNvPr>
          <p:cNvGrpSpPr/>
          <p:nvPr/>
        </p:nvGrpSpPr>
        <p:grpSpPr>
          <a:xfrm>
            <a:off x="7893050" y="4565650"/>
            <a:ext cx="2174051" cy="749300"/>
            <a:chOff x="7893050" y="4565650"/>
            <a:chExt cx="2174051" cy="7493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D97F67-530E-425C-9A41-F13E4E431108}"/>
                </a:ext>
              </a:extLst>
            </p:cNvPr>
            <p:cNvSpPr/>
            <p:nvPr/>
          </p:nvSpPr>
          <p:spPr bwMode="auto">
            <a:xfrm>
              <a:off x="7893050" y="4565650"/>
              <a:ext cx="1841500" cy="7493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rgbClr val="FF99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Conv:</a:t>
              </a:r>
            </a:p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559A41-010C-4FEB-8BFA-02E7F97F3E75}"/>
                </a:ext>
              </a:extLst>
            </p:cNvPr>
            <p:cNvGrpSpPr/>
            <p:nvPr/>
          </p:nvGrpSpPr>
          <p:grpSpPr>
            <a:xfrm>
              <a:off x="8931761" y="4804549"/>
              <a:ext cx="558800" cy="381000"/>
              <a:chOff x="5321300" y="2425700"/>
              <a:chExt cx="558800" cy="381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D3E69E7-26D4-4FB2-9029-E0342343D475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E26E52-E85D-4061-A5D9-82DDD7150437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AE04910-7379-4D7F-AD9C-A94A4E13ACFA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4A23EC-6231-477B-AE4A-4C6C57C6B57D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0C58DA-2199-4542-A408-7C6E2B8AA8CF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2C2B38-E490-45D0-8B89-B161F3774C29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9CF2BB-AFC0-4177-B727-7E6F83263342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E006D10-EECC-4757-8D04-10BAA579F446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69E6E73-77BC-4DDE-BC29-82EE6FE767A1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BAD5A8-8E81-4497-B75C-C0EE1F78C926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087BEF-649F-4187-ADDD-95722E4BC890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C0A10E-4C09-473C-8007-771BA015B33C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A237A7-C00A-40C7-88FD-0A039BDD0812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9734550" y="4940300"/>
              <a:ext cx="332551" cy="245249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87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B70C-1739-4E0C-9364-EEE7658A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第一代框架的局限性</a:t>
            </a:r>
            <a:r>
              <a:rPr lang="en-US" altLang="zh-CN" dirty="0"/>
              <a:t>(III)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FDDB6-3727-405B-B18B-2F228D535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08215"/>
          </a:xfrm>
        </p:spPr>
        <p:txBody>
          <a:bodyPr/>
          <a:lstStyle/>
          <a:p>
            <a:r>
              <a:rPr lang="zh-CN" altLang="en-US" dirty="0"/>
              <a:t>基于简单的“前向</a:t>
            </a:r>
            <a:r>
              <a:rPr lang="en-US" altLang="zh-CN" dirty="0"/>
              <a:t>+</a:t>
            </a:r>
            <a:r>
              <a:rPr lang="zh-CN" altLang="en-US" dirty="0"/>
              <a:t>后向” 的训练模式难以满足新的训练模式</a:t>
            </a:r>
            <a:endParaRPr lang="en-US" altLang="zh-CN" dirty="0"/>
          </a:p>
          <a:p>
            <a:pPr lvl="1"/>
            <a:r>
              <a:rPr lang="zh-CN" altLang="en-US" dirty="0"/>
              <a:t>循环神经网络需要引入控制流，如</a:t>
            </a:r>
            <a:r>
              <a:rPr lang="en-US" altLang="zh-CN" dirty="0"/>
              <a:t>RNN</a:t>
            </a:r>
          </a:p>
          <a:p>
            <a:pPr lvl="1"/>
            <a:r>
              <a:rPr lang="zh-CN" altLang="en-US" dirty="0"/>
              <a:t>对抗神经网络需要两个网络交替训练</a:t>
            </a:r>
            <a:endParaRPr lang="en-US" altLang="zh-CN" dirty="0"/>
          </a:p>
          <a:p>
            <a:pPr lvl="1"/>
            <a:r>
              <a:rPr lang="zh-CN" altLang="en-US" dirty="0"/>
              <a:t>强化学习模型需要和外部环境进行交互，如</a:t>
            </a:r>
            <a:r>
              <a:rPr lang="en-US" altLang="zh-CN" dirty="0"/>
              <a:t>AlphaGo</a:t>
            </a:r>
          </a:p>
          <a:p>
            <a:pPr lvl="1"/>
            <a:endParaRPr lang="en-US" altLang="zh-CN" dirty="0"/>
          </a:p>
        </p:txBody>
      </p:sp>
      <p:pic>
        <p:nvPicPr>
          <p:cNvPr id="6146" name="Picture 2" descr="Image result for recurrent neural network">
            <a:extLst>
              <a:ext uri="{FF2B5EF4-FFF2-40B4-BE49-F238E27FC236}">
                <a16:creationId xmlns:a16="http://schemas.microsoft.com/office/drawing/2014/main" id="{5DC651E2-6A20-423B-84AD-443B6C98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3768011"/>
            <a:ext cx="3516863" cy="180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generative adversarial network">
            <a:extLst>
              <a:ext uri="{FF2B5EF4-FFF2-40B4-BE49-F238E27FC236}">
                <a16:creationId xmlns:a16="http://schemas.microsoft.com/office/drawing/2014/main" id="{198AEF9B-C6B4-42A2-8820-BD0609AD3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49" y="3768012"/>
            <a:ext cx="3793760" cy="165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deep reinforcement learning">
            <a:extLst>
              <a:ext uri="{FF2B5EF4-FFF2-40B4-BE49-F238E27FC236}">
                <a16:creationId xmlns:a16="http://schemas.microsoft.com/office/drawing/2014/main" id="{A0743705-8FDA-4535-971D-DB5C8890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98" y="3691216"/>
            <a:ext cx="2897828" cy="19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9456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AB20-CF02-4D1A-A473-F691CBC7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第二代深度学习框架（</a:t>
            </a:r>
            <a:r>
              <a:rPr lang="en-US" altLang="zh-CN" dirty="0"/>
              <a:t>2010-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A1C1A-FD22-4BE1-8C76-DD026BFC7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zh-CN" altLang="en-US" dirty="0"/>
              <a:t>兼顾编程的灵活性和计算的高效性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0B9399-D171-4CD2-9A41-85B816FF0681}"/>
              </a:ext>
            </a:extLst>
          </p:cNvPr>
          <p:cNvGrpSpPr/>
          <p:nvPr/>
        </p:nvGrpSpPr>
        <p:grpSpPr>
          <a:xfrm>
            <a:off x="4214135" y="5895757"/>
            <a:ext cx="4535544" cy="662401"/>
            <a:chOff x="3381984" y="5851137"/>
            <a:chExt cx="4925440" cy="662401"/>
          </a:xfrm>
        </p:grpSpPr>
        <p:sp>
          <p:nvSpPr>
            <p:cNvPr id="5" name="Rounded Rectangle 32">
              <a:extLst>
                <a:ext uri="{FF2B5EF4-FFF2-40B4-BE49-F238E27FC236}">
                  <a16:creationId xmlns:a16="http://schemas.microsoft.com/office/drawing/2014/main" id="{BD8F7A80-95EB-4DE3-ABEC-6FCC460BC9F3}"/>
                </a:ext>
              </a:extLst>
            </p:cNvPr>
            <p:cNvSpPr/>
            <p:nvPr/>
          </p:nvSpPr>
          <p:spPr>
            <a:xfrm>
              <a:off x="3381984" y="5851137"/>
              <a:ext cx="4925440" cy="662401"/>
            </a:xfrm>
            <a:prstGeom prst="roundRect">
              <a:avLst>
                <a:gd name="adj" fmla="val 8039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D940F2-ADC1-4E45-80D7-7C55AA88C532}"/>
                </a:ext>
              </a:extLst>
            </p:cNvPr>
            <p:cNvSpPr txBox="1"/>
            <p:nvPr/>
          </p:nvSpPr>
          <p:spPr>
            <a:xfrm>
              <a:off x="3381984" y="5867207"/>
              <a:ext cx="4925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计算硬件</a:t>
              </a:r>
              <a:endParaRPr lang="en-US" sz="1600" b="1" dirty="0"/>
            </a:p>
            <a:p>
              <a:pPr algn="ctr"/>
              <a:r>
                <a:rPr lang="en-US" sz="1600" dirty="0"/>
                <a:t>CPU, GPU, RDMA devices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FCBD05-FB95-4B5A-B72D-11453151F9F8}"/>
              </a:ext>
            </a:extLst>
          </p:cNvPr>
          <p:cNvGrpSpPr/>
          <p:nvPr/>
        </p:nvGrpSpPr>
        <p:grpSpPr>
          <a:xfrm>
            <a:off x="4215886" y="3220344"/>
            <a:ext cx="4535546" cy="785097"/>
            <a:chOff x="4348264" y="1992156"/>
            <a:chExt cx="3190672" cy="828866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A5460C97-8FEC-4926-AA44-886315F1A1C2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B586B6-5B3D-44AC-96A4-0BDB076F709E}"/>
                </a:ext>
              </a:extLst>
            </p:cNvPr>
            <p:cNvSpPr txBox="1"/>
            <p:nvPr/>
          </p:nvSpPr>
          <p:spPr>
            <a:xfrm>
              <a:off x="4500897" y="1992156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统一模型表示：计算流图</a:t>
              </a:r>
              <a:endParaRPr lang="en-US" sz="1600" b="1" dirty="0"/>
            </a:p>
          </p:txBody>
        </p:sp>
      </p:grpSp>
      <p:pic>
        <p:nvPicPr>
          <p:cNvPr id="10" name="Picture 2" descr="Image result for tensorflow">
            <a:extLst>
              <a:ext uri="{FF2B5EF4-FFF2-40B4-BE49-F238E27FC236}">
                <a16:creationId xmlns:a16="http://schemas.microsoft.com/office/drawing/2014/main" id="{0370C858-C92B-49A4-A59F-A64E920B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59" y="2638406"/>
            <a:ext cx="1309573" cy="74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CNTK">
            <a:extLst>
              <a:ext uri="{FF2B5EF4-FFF2-40B4-BE49-F238E27FC236}">
                <a16:creationId xmlns:a16="http://schemas.microsoft.com/office/drawing/2014/main" id="{5B7546E4-4712-4FB9-AC9E-FE05FE4A8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60" y="3675109"/>
            <a:ext cx="1356752" cy="8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Image result for caffe2">
            <a:extLst>
              <a:ext uri="{FF2B5EF4-FFF2-40B4-BE49-F238E27FC236}">
                <a16:creationId xmlns:a16="http://schemas.microsoft.com/office/drawing/2014/main" id="{4B1C3FFC-ED27-4566-BDCB-5E8DDBE37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56" y="4656963"/>
            <a:ext cx="1225360" cy="111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E5AECA4-B77F-4FD5-90B4-649E54D83771}"/>
              </a:ext>
            </a:extLst>
          </p:cNvPr>
          <p:cNvGrpSpPr/>
          <p:nvPr/>
        </p:nvGrpSpPr>
        <p:grpSpPr>
          <a:xfrm>
            <a:off x="5906799" y="3563793"/>
            <a:ext cx="1506383" cy="432474"/>
            <a:chOff x="4781022" y="2797723"/>
            <a:chExt cx="1506383" cy="432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623661-65B1-4EC8-ADDC-1425FF96724C}"/>
                </a:ext>
              </a:extLst>
            </p:cNvPr>
            <p:cNvSpPr/>
            <p:nvPr/>
          </p:nvSpPr>
          <p:spPr>
            <a:xfrm>
              <a:off x="4781022" y="280413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CA5AB3-19BA-423D-821C-8EB620D60D3F}"/>
                </a:ext>
              </a:extLst>
            </p:cNvPr>
            <p:cNvSpPr/>
            <p:nvPr/>
          </p:nvSpPr>
          <p:spPr>
            <a:xfrm>
              <a:off x="478204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7AC195-7FBF-44C9-AED9-FD6B5302AB89}"/>
                </a:ext>
              </a:extLst>
            </p:cNvPr>
            <p:cNvSpPr/>
            <p:nvPr/>
          </p:nvSpPr>
          <p:spPr>
            <a:xfrm>
              <a:off x="519470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D9DC60-B514-4FCF-BC35-C86BD2CCD5F7}"/>
                </a:ext>
              </a:extLst>
            </p:cNvPr>
            <p:cNvSpPr/>
            <p:nvPr/>
          </p:nvSpPr>
          <p:spPr>
            <a:xfrm>
              <a:off x="5195307" y="279772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2ACDEA-6C07-4584-8BA7-8E3987BD7151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5028960" y="2898715"/>
              <a:ext cx="166347" cy="64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82FB988-49C0-4953-830B-CA1AEE6B88A3}"/>
                </a:ext>
              </a:extLst>
            </p:cNvPr>
            <p:cNvCxnSpPr>
              <a:stCxn id="15" idx="6"/>
              <a:endCxn id="17" idx="3"/>
            </p:cNvCxnSpPr>
            <p:nvPr/>
          </p:nvCxnSpPr>
          <p:spPr>
            <a:xfrm flipV="1">
              <a:off x="5029987" y="2970127"/>
              <a:ext cx="201630" cy="15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21813EA-43AF-4A4A-A18B-7744C90F8DAF}"/>
                </a:ext>
              </a:extLst>
            </p:cNvPr>
            <p:cNvSpPr/>
            <p:nvPr/>
          </p:nvSpPr>
          <p:spPr>
            <a:xfrm>
              <a:off x="5606224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5A017B-6AB7-4568-AC0D-867267972A26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5442647" y="2990007"/>
              <a:ext cx="163577" cy="13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C5442A-D225-417E-B91B-16711E152CED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5443245" y="2898715"/>
              <a:ext cx="162979" cy="9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4C812B5-710B-4A0E-8C6E-55B8FE649508}"/>
                </a:ext>
              </a:extLst>
            </p:cNvPr>
            <p:cNvSpPr/>
            <p:nvPr/>
          </p:nvSpPr>
          <p:spPr>
            <a:xfrm>
              <a:off x="6039467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293B3F1-9A11-4CBE-A903-E6D4433BC14B}"/>
                </a:ext>
              </a:extLst>
            </p:cNvPr>
            <p:cNvCxnSpPr>
              <a:stCxn id="20" idx="6"/>
              <a:endCxn id="23" idx="2"/>
            </p:cNvCxnSpPr>
            <p:nvPr/>
          </p:nvCxnSpPr>
          <p:spPr>
            <a:xfrm>
              <a:off x="5854162" y="2990007"/>
              <a:ext cx="185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00CE395-B90C-489F-9D2B-2C5B9E81164B}"/>
              </a:ext>
            </a:extLst>
          </p:cNvPr>
          <p:cNvSpPr/>
          <p:nvPr/>
        </p:nvSpPr>
        <p:spPr>
          <a:xfrm>
            <a:off x="6339886" y="4878295"/>
            <a:ext cx="287546" cy="1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E315F8-6B93-493E-B90B-EF0F97C55E96}"/>
              </a:ext>
            </a:extLst>
          </p:cNvPr>
          <p:cNvGrpSpPr/>
          <p:nvPr/>
        </p:nvGrpSpPr>
        <p:grpSpPr>
          <a:xfrm>
            <a:off x="4215886" y="1982561"/>
            <a:ext cx="4535547" cy="584609"/>
            <a:chOff x="4348264" y="1992156"/>
            <a:chExt cx="3190672" cy="828866"/>
          </a:xfrm>
        </p:grpSpPr>
        <p:sp>
          <p:nvSpPr>
            <p:cNvPr id="27" name="Rounded Rectangle 4">
              <a:extLst>
                <a:ext uri="{FF2B5EF4-FFF2-40B4-BE49-F238E27FC236}">
                  <a16:creationId xmlns:a16="http://schemas.microsoft.com/office/drawing/2014/main" id="{14507FEE-3646-41DA-9880-576F501222FA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638F7D-4671-4AAE-8C64-AE934236FCA4}"/>
                </a:ext>
              </a:extLst>
            </p:cNvPr>
            <p:cNvSpPr txBox="1"/>
            <p:nvPr/>
          </p:nvSpPr>
          <p:spPr>
            <a:xfrm>
              <a:off x="4500897" y="1992156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前端编程语言和接口</a:t>
              </a:r>
              <a:endParaRPr lang="en-US" sz="16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C660361-EF46-42A0-9F13-56A1A271C479}"/>
              </a:ext>
            </a:extLst>
          </p:cNvPr>
          <p:cNvSpPr txBox="1"/>
          <p:nvPr/>
        </p:nvSpPr>
        <p:spPr>
          <a:xfrm>
            <a:off x="4268327" y="2210744"/>
            <a:ext cx="453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Python, Lua, R, C++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BE8BAA-AEB4-4742-B922-84D66FE23808}"/>
              </a:ext>
            </a:extLst>
          </p:cNvPr>
          <p:cNvGrpSpPr/>
          <p:nvPr/>
        </p:nvGrpSpPr>
        <p:grpSpPr>
          <a:xfrm>
            <a:off x="4215886" y="4087972"/>
            <a:ext cx="4535546" cy="727929"/>
            <a:chOff x="4348264" y="2052511"/>
            <a:chExt cx="3190672" cy="768511"/>
          </a:xfrm>
        </p:grpSpPr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8A10782B-24E4-4533-A472-920BFB6B7E00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652BF8-2FEC-4484-AFA7-9B767AA0CDC8}"/>
                </a:ext>
              </a:extLst>
            </p:cNvPr>
            <p:cNvSpPr txBox="1"/>
            <p:nvPr/>
          </p:nvSpPr>
          <p:spPr>
            <a:xfrm>
              <a:off x="4419848" y="2114063"/>
              <a:ext cx="2992345" cy="617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图的优化与调度执行</a:t>
              </a:r>
              <a:endParaRPr lang="en-US" altLang="zh-CN" sz="1600" b="1" dirty="0"/>
            </a:p>
            <a:p>
              <a:pPr algn="ctr"/>
              <a:r>
                <a:rPr lang="en-US" sz="1600" dirty="0"/>
                <a:t>Batching, Cache, Overlap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40DD77-5FA0-4CEB-8E83-635C2E4EC1C6}"/>
              </a:ext>
            </a:extLst>
          </p:cNvPr>
          <p:cNvGrpSpPr/>
          <p:nvPr/>
        </p:nvGrpSpPr>
        <p:grpSpPr>
          <a:xfrm>
            <a:off x="4215886" y="2616029"/>
            <a:ext cx="4535546" cy="372079"/>
            <a:chOff x="4348264" y="2027834"/>
            <a:chExt cx="3190672" cy="793188"/>
          </a:xfrm>
        </p:grpSpPr>
        <p:sp>
          <p:nvSpPr>
            <p:cNvPr id="36" name="Rounded Rectangle 4">
              <a:extLst>
                <a:ext uri="{FF2B5EF4-FFF2-40B4-BE49-F238E27FC236}">
                  <a16:creationId xmlns:a16="http://schemas.microsoft.com/office/drawing/2014/main" id="{BB0F08FF-274B-4583-82E3-6D61E8EBDDBF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D81A16-F9B8-40D1-86CD-6190C7F66A6E}"/>
                </a:ext>
              </a:extLst>
            </p:cNvPr>
            <p:cNvSpPr txBox="1"/>
            <p:nvPr/>
          </p:nvSpPr>
          <p:spPr>
            <a:xfrm>
              <a:off x="4508934" y="2027834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自动求导 （</a:t>
              </a:r>
              <a:r>
                <a:rPr lang="en-US" altLang="zh-CN" sz="1600" b="1" dirty="0"/>
                <a:t>Auto Differentiation</a:t>
              </a:r>
              <a:r>
                <a:rPr lang="zh-CN" altLang="en-US" sz="1600" b="1" dirty="0"/>
                <a:t>）</a:t>
              </a:r>
              <a:endParaRPr lang="en-US" sz="1600" b="1" dirty="0"/>
            </a:p>
          </p:txBody>
        </p:sp>
      </p:grpSp>
      <p:sp>
        <p:nvSpPr>
          <p:cNvPr id="51" name="Arrow: Down 50">
            <a:extLst>
              <a:ext uri="{FF2B5EF4-FFF2-40B4-BE49-F238E27FC236}">
                <a16:creationId xmlns:a16="http://schemas.microsoft.com/office/drawing/2014/main" id="{FC6C0A96-9159-47F3-A05D-9B580995B149}"/>
              </a:ext>
            </a:extLst>
          </p:cNvPr>
          <p:cNvSpPr/>
          <p:nvPr/>
        </p:nvSpPr>
        <p:spPr>
          <a:xfrm>
            <a:off x="6320486" y="3034501"/>
            <a:ext cx="287546" cy="1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0CAA52-3B24-439B-80FC-DF2C4C6A689D}"/>
              </a:ext>
            </a:extLst>
          </p:cNvPr>
          <p:cNvGrpSpPr/>
          <p:nvPr/>
        </p:nvGrpSpPr>
        <p:grpSpPr>
          <a:xfrm>
            <a:off x="4214137" y="5127788"/>
            <a:ext cx="4535546" cy="662401"/>
            <a:chOff x="3381984" y="5851137"/>
            <a:chExt cx="4925440" cy="662401"/>
          </a:xfrm>
        </p:grpSpPr>
        <p:sp>
          <p:nvSpPr>
            <p:cNvPr id="54" name="Rounded Rectangle 32">
              <a:extLst>
                <a:ext uri="{FF2B5EF4-FFF2-40B4-BE49-F238E27FC236}">
                  <a16:creationId xmlns:a16="http://schemas.microsoft.com/office/drawing/2014/main" id="{3D02C65F-2607-4633-824B-EAEA3654C02E}"/>
                </a:ext>
              </a:extLst>
            </p:cNvPr>
            <p:cNvSpPr/>
            <p:nvPr/>
          </p:nvSpPr>
          <p:spPr>
            <a:xfrm>
              <a:off x="3381984" y="5851137"/>
              <a:ext cx="4925440" cy="662401"/>
            </a:xfrm>
            <a:prstGeom prst="roundRect">
              <a:avLst>
                <a:gd name="adj" fmla="val 8039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F0E02D-4F3D-4A64-B7EE-BF0529D6D7F6}"/>
                </a:ext>
              </a:extLst>
            </p:cNvPr>
            <p:cNvSpPr txBox="1"/>
            <p:nvPr/>
          </p:nvSpPr>
          <p:spPr>
            <a:xfrm>
              <a:off x="3381984" y="5867207"/>
              <a:ext cx="4925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内核代码优化与编译</a:t>
              </a:r>
            </a:p>
            <a:p>
              <a:pPr algn="ctr"/>
              <a:r>
                <a:rPr lang="en-US" altLang="zh-CN" sz="1600" dirty="0"/>
                <a:t>GPU kernel, auto kernel generation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6741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基于数据流图（</a:t>
            </a:r>
            <a:r>
              <a:rPr lang="en-US" altLang="zh-CN" dirty="0"/>
              <a:t>DAG</a:t>
            </a:r>
            <a:r>
              <a:rPr lang="zh-CN" altLang="en-US" dirty="0"/>
              <a:t>）的计算框架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9C6F-1648-40A1-A216-0AD25B3E3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681008"/>
          </a:xfrm>
        </p:spPr>
        <p:txBody>
          <a:bodyPr/>
          <a:lstStyle/>
          <a:p>
            <a:r>
              <a:rPr lang="zh-CN" altLang="en-US" dirty="0"/>
              <a:t>基本数据结构：</a:t>
            </a:r>
            <a:r>
              <a:rPr lang="en-US" altLang="zh-CN" b="1" dirty="0"/>
              <a:t>Tensor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维数组）</a:t>
            </a:r>
            <a:endParaRPr lang="en-US" altLang="zh-CN" dirty="0"/>
          </a:p>
          <a:p>
            <a:pPr lvl="1"/>
            <a:r>
              <a:rPr lang="en-US" altLang="zh-CN" dirty="0"/>
              <a:t>Tensor</a:t>
            </a:r>
            <a:r>
              <a:rPr lang="zh-CN" altLang="en-US" dirty="0"/>
              <a:t>形状： </a:t>
            </a:r>
            <a:r>
              <a:rPr lang="en-US" altLang="zh-CN" dirty="0"/>
              <a:t>[2, 3, 4]</a:t>
            </a:r>
          </a:p>
          <a:p>
            <a:pPr lvl="1"/>
            <a:r>
              <a:rPr lang="zh-CN" altLang="en-US" dirty="0"/>
              <a:t>元素类型：</a:t>
            </a:r>
            <a:r>
              <a:rPr lang="en-US" altLang="zh-CN" dirty="0"/>
              <a:t>int, float, string, etc.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基本运算单元：</a:t>
            </a:r>
            <a:r>
              <a:rPr lang="en-US" altLang="zh-CN" dirty="0"/>
              <a:t>Operator</a:t>
            </a:r>
          </a:p>
          <a:p>
            <a:pPr lvl="1"/>
            <a:r>
              <a:rPr lang="zh-CN" altLang="en-US" dirty="0"/>
              <a:t>由最基本的代数算子组成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Operator</a:t>
            </a:r>
            <a:r>
              <a:rPr lang="zh-CN" altLang="en-US" dirty="0"/>
              <a:t>接收</a:t>
            </a:r>
            <a:r>
              <a:rPr lang="en-US" altLang="zh-CN" dirty="0"/>
              <a:t>N</a:t>
            </a:r>
            <a:r>
              <a:rPr lang="zh-CN" altLang="en-US" dirty="0"/>
              <a:t>个输入</a:t>
            </a:r>
            <a:r>
              <a:rPr lang="en-US" altLang="zh-CN" dirty="0"/>
              <a:t>Tensor</a:t>
            </a:r>
            <a:r>
              <a:rPr lang="zh-CN" altLang="en-US" dirty="0"/>
              <a:t>，并输出</a:t>
            </a:r>
            <a:r>
              <a:rPr lang="en-US" altLang="zh-CN" dirty="0"/>
              <a:t>M</a:t>
            </a:r>
            <a:r>
              <a:rPr lang="zh-CN" altLang="en-US" dirty="0"/>
              <a:t>个输出</a:t>
            </a:r>
            <a:r>
              <a:rPr lang="en-US" altLang="zh-CN" dirty="0"/>
              <a:t>Tensor</a:t>
            </a:r>
          </a:p>
          <a:p>
            <a:pPr lvl="1"/>
            <a:r>
              <a:rPr lang="en-US" altLang="zh-CN" dirty="0"/>
              <a:t>TensorFlow</a:t>
            </a:r>
            <a:r>
              <a:rPr lang="zh-CN" altLang="en-US" dirty="0"/>
              <a:t>中有</a:t>
            </a:r>
            <a:r>
              <a:rPr lang="en-US" altLang="zh-CN" dirty="0"/>
              <a:t>&gt;400</a:t>
            </a:r>
            <a:r>
              <a:rPr lang="zh-CN" altLang="en-US" dirty="0"/>
              <a:t>个基本</a:t>
            </a:r>
            <a:r>
              <a:rPr lang="en-US" altLang="zh-CN" dirty="0"/>
              <a:t>operator</a:t>
            </a:r>
          </a:p>
          <a:p>
            <a:endParaRPr lang="en-US" altLang="zh-CN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E41BEF-CFC9-4AC1-8B98-ED0BC8E3EF31}"/>
              </a:ext>
            </a:extLst>
          </p:cNvPr>
          <p:cNvGrpSpPr/>
          <p:nvPr/>
        </p:nvGrpSpPr>
        <p:grpSpPr>
          <a:xfrm>
            <a:off x="7266591" y="1554218"/>
            <a:ext cx="1713780" cy="932108"/>
            <a:chOff x="5321300" y="2425700"/>
            <a:chExt cx="558800" cy="381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9E14B3-D66A-4A06-AC62-87AE9389EADC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AA89E0-BB96-4228-BA2A-2F382205315F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296FFC-B45F-4C89-ADE7-4DDA69B34569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93BAD4-7989-4645-B787-C26D96D85805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FAE14E-9E51-4EBB-9248-146D8053D9F9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6C9653-A12A-4752-9987-9382741E2328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512EE1C-8010-4F59-A4EC-F949374DB5C4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0FE993-B619-4E09-BF68-C9764F784239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580A074-029A-4BED-BFF2-A892E77EF79F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D4FA3BF-CEC1-45B4-9809-D0382681A960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2D0C91-A5B8-4665-A28B-D568D8AD53A1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D666A0-1755-4F8D-A7FD-E0C26962E3D5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D51DF1-29D3-44D9-B81A-4FD3A5F98818}"/>
              </a:ext>
            </a:extLst>
          </p:cNvPr>
          <p:cNvGrpSpPr/>
          <p:nvPr/>
        </p:nvGrpSpPr>
        <p:grpSpPr>
          <a:xfrm>
            <a:off x="7473171" y="1743626"/>
            <a:ext cx="1713780" cy="932108"/>
            <a:chOff x="5321300" y="2425700"/>
            <a:chExt cx="558800" cy="381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6994AF9-F858-4104-81C8-A38450BC3BC4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5ED5D-524B-493E-9B29-19EBC7D5768B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DC13CAD-103A-48C3-99F9-896A6E9394F3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54FA04C-90A5-48F8-B695-83ADFCEBA819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D087B9-4F87-40F6-B788-C553661DC05A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FD10FA-C2A8-4C48-972A-44652AB76FD0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48B400-3E08-45FB-ADCA-F0F524820ED5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47CA88-C99F-4A01-8C20-6802F507A1FB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56985B8-820E-43CE-8B4F-01019E423E36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62DF1AE-1D0B-4820-A46F-8FE5B6E0ADEA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87E0AB8-81D3-4EFD-8A06-5D9EB03759F8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233B17-A3C4-4D98-A97D-9D413D4C1011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9792511-C791-444B-ABE8-7B4927354CC1}"/>
              </a:ext>
            </a:extLst>
          </p:cNvPr>
          <p:cNvGrpSpPr/>
          <p:nvPr/>
        </p:nvGrpSpPr>
        <p:grpSpPr>
          <a:xfrm>
            <a:off x="7768467" y="1912957"/>
            <a:ext cx="1713780" cy="932108"/>
            <a:chOff x="5321300" y="2425700"/>
            <a:chExt cx="558800" cy="381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0DA284-A517-4DB5-9911-D41B86601F4C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41F47D-9A56-4380-B5F1-B20C24D16039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56310D-CFA0-4B0B-A8F8-90AAB0FA84E4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43C3D97-8C4B-470A-A1AC-C2B752F3CE68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8DA720A-7BCD-41D5-A20A-2C790F14363F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2360E9-7030-42B1-800F-031ACD052BB6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64E57CC-D6FD-42D4-8EFC-5961299FCA70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2A21995-9E5D-47C9-B407-DB912E360105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0E79D4C-DBD0-4638-B4D9-C1D22F9C3B93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9F146B7-7318-463D-AFAD-43671554E218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7782703-178D-403B-BEA7-B4AFDDFDBFDD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16F8BA-DC10-4161-9962-FEBEC3F9EC2E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94F3B2B8-6AEF-441A-9240-09D57A722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48689"/>
              </p:ext>
            </p:extLst>
          </p:nvPr>
        </p:nvGraphicFramePr>
        <p:xfrm>
          <a:off x="6017270" y="4411174"/>
          <a:ext cx="5054026" cy="20269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63805">
                  <a:extLst>
                    <a:ext uri="{9D8B030D-6E8A-4147-A177-3AD203B41FA5}">
                      <a16:colId xmlns:a16="http://schemas.microsoft.com/office/drawing/2014/main" val="2317616292"/>
                    </a:ext>
                  </a:extLst>
                </a:gridCol>
                <a:gridCol w="1746188">
                  <a:extLst>
                    <a:ext uri="{9D8B030D-6E8A-4147-A177-3AD203B41FA5}">
                      <a16:colId xmlns:a16="http://schemas.microsoft.com/office/drawing/2014/main" val="2402024094"/>
                    </a:ext>
                  </a:extLst>
                </a:gridCol>
                <a:gridCol w="1844033">
                  <a:extLst>
                    <a:ext uri="{9D8B030D-6E8A-4147-A177-3AD203B41FA5}">
                      <a16:colId xmlns:a16="http://schemas.microsoft.com/office/drawing/2014/main" val="2686294119"/>
                    </a:ext>
                  </a:extLst>
                </a:gridCol>
              </a:tblGrid>
              <a:tr h="19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While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287102"/>
                  </a:ext>
                </a:extLst>
              </a:tr>
              <a:tr h="24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Sub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MatMul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8958017"/>
                  </a:ext>
                </a:extLst>
              </a:tr>
              <a:tr h="24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Mul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Conv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BroadCast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8974034"/>
                  </a:ext>
                </a:extLst>
              </a:tr>
              <a:tr h="24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Div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BatchNorm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Reduce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7771900"/>
                  </a:ext>
                </a:extLst>
              </a:tr>
              <a:tr h="24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Relu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Loss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1626544"/>
                  </a:ext>
                </a:extLst>
              </a:tr>
              <a:tr h="24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Tanh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Transpose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Reshape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9799199"/>
                  </a:ext>
                </a:extLst>
              </a:tr>
              <a:tr h="24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Exp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Concatenate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Select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2719410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Floor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Sigmoid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06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747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基于数据流图（</a:t>
            </a:r>
            <a:r>
              <a:rPr lang="en-US" altLang="zh-CN" dirty="0"/>
              <a:t>DAG</a:t>
            </a:r>
            <a:r>
              <a:rPr lang="zh-CN" altLang="en-US" dirty="0"/>
              <a:t>）的计算框架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9C6F-1648-40A1-A216-0AD25B3E3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62870"/>
          </a:xfrm>
        </p:spPr>
        <p:txBody>
          <a:bodyPr/>
          <a:lstStyle/>
          <a:p>
            <a:r>
              <a:rPr lang="zh-CN" altLang="en-US" dirty="0"/>
              <a:t>用数据流图表示计算逻辑和状态</a:t>
            </a:r>
            <a:endParaRPr lang="en-US" altLang="zh-CN" dirty="0"/>
          </a:p>
          <a:p>
            <a:pPr lvl="1"/>
            <a:r>
              <a:rPr lang="zh-CN" altLang="en-US" dirty="0"/>
              <a:t>节点表示</a:t>
            </a:r>
            <a:r>
              <a:rPr lang="en-US" altLang="zh-CN" dirty="0"/>
              <a:t>Operator</a:t>
            </a:r>
          </a:p>
          <a:p>
            <a:pPr lvl="1"/>
            <a:r>
              <a:rPr lang="zh-CN" altLang="en-US" dirty="0"/>
              <a:t>边表示</a:t>
            </a:r>
            <a:r>
              <a:rPr lang="en-US" altLang="zh-CN" dirty="0"/>
              <a:t>Tensor</a:t>
            </a:r>
          </a:p>
          <a:p>
            <a:r>
              <a:rPr lang="zh-CN" altLang="en-US" dirty="0"/>
              <a:t>计算状态（如参数）也是</a:t>
            </a:r>
            <a:r>
              <a:rPr lang="en-US" altLang="zh-CN" dirty="0"/>
              <a:t>Operator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Variable Operator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特殊的</a:t>
            </a:r>
            <a:r>
              <a:rPr lang="en-US" altLang="zh-CN" dirty="0"/>
              <a:t>Operator</a:t>
            </a:r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Switch, Merge, While </a:t>
            </a:r>
            <a:r>
              <a:rPr lang="zh-CN" altLang="en-US" dirty="0"/>
              <a:t>等用来构建控制流</a:t>
            </a:r>
            <a:endParaRPr lang="en-US" altLang="zh-CN" dirty="0"/>
          </a:p>
          <a:p>
            <a:r>
              <a:rPr lang="zh-CN" altLang="en-US" dirty="0"/>
              <a:t>特殊的边</a:t>
            </a:r>
            <a:endParaRPr lang="en-US" altLang="zh-CN" dirty="0"/>
          </a:p>
          <a:p>
            <a:pPr lvl="1"/>
            <a:r>
              <a:rPr lang="zh-CN" altLang="en-US" dirty="0"/>
              <a:t>如：控制边用来表示节点之间的依赖关系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F7D915-3B80-43EF-ABE7-944509E978E2}"/>
              </a:ext>
            </a:extLst>
          </p:cNvPr>
          <p:cNvSpPr/>
          <p:nvPr/>
        </p:nvSpPr>
        <p:spPr bwMode="auto">
          <a:xfrm>
            <a:off x="6837145" y="2039959"/>
            <a:ext cx="1463040" cy="51013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Const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5B3ECE-6004-4BA4-963D-CAB963C5FA0E}"/>
              </a:ext>
            </a:extLst>
          </p:cNvPr>
          <p:cNvSpPr/>
          <p:nvPr/>
        </p:nvSpPr>
        <p:spPr bwMode="auto">
          <a:xfrm>
            <a:off x="8621828" y="2001044"/>
            <a:ext cx="1779069" cy="51013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Variable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7BF0BD-9B6B-44CF-B474-569B4FBE7D62}"/>
              </a:ext>
            </a:extLst>
          </p:cNvPr>
          <p:cNvSpPr/>
          <p:nvPr/>
        </p:nvSpPr>
        <p:spPr bwMode="auto">
          <a:xfrm>
            <a:off x="7732294" y="3541136"/>
            <a:ext cx="1779070" cy="51013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Matmul</a:t>
            </a:r>
            <a:endParaRPr lang="en-US" altLang="zh-CN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952BC9-4CC5-47C9-A734-402B92F562FA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7568665" y="2550098"/>
            <a:ext cx="424168" cy="106574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7509D6-7A12-4169-AF80-71EDAA3AA86A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>
          <a:xfrm flipH="1">
            <a:off x="9250825" y="2511183"/>
            <a:ext cx="260538" cy="1104661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AFB010E-B4AE-4DEF-8BD8-E183D35FC45E}"/>
              </a:ext>
            </a:extLst>
          </p:cNvPr>
          <p:cNvSpPr/>
          <p:nvPr/>
        </p:nvSpPr>
        <p:spPr bwMode="auto">
          <a:xfrm>
            <a:off x="7732293" y="4793301"/>
            <a:ext cx="1779070" cy="510139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Relu</a:t>
            </a:r>
            <a:endParaRPr lang="en-US" altLang="zh-CN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C58F69-F001-4AE2-9031-10E6F554A7C5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 flipH="1">
            <a:off x="8621828" y="4051275"/>
            <a:ext cx="1" cy="74202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0F4249-20EC-4D68-A6C4-518869D07213}"/>
              </a:ext>
            </a:extLst>
          </p:cNvPr>
          <p:cNvSpPr/>
          <p:nvPr/>
        </p:nvSpPr>
        <p:spPr bwMode="auto">
          <a:xfrm>
            <a:off x="7927205" y="4222227"/>
            <a:ext cx="1389247" cy="336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Tensor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A881E3-E945-4D93-8BE7-A13CF5DCE860}"/>
              </a:ext>
            </a:extLst>
          </p:cNvPr>
          <p:cNvSpPr/>
          <p:nvPr/>
        </p:nvSpPr>
        <p:spPr bwMode="auto">
          <a:xfrm>
            <a:off x="6915277" y="2811220"/>
            <a:ext cx="1389247" cy="336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Tensor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66920-A7F5-4F54-ACD0-AC8B5C6C43F1}"/>
              </a:ext>
            </a:extLst>
          </p:cNvPr>
          <p:cNvSpPr/>
          <p:nvPr/>
        </p:nvSpPr>
        <p:spPr bwMode="auto">
          <a:xfrm>
            <a:off x="8779844" y="2850330"/>
            <a:ext cx="1389247" cy="3362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Tensor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69A8EB-A28C-4A98-A64C-60160FA9F4A2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8621828" y="5303440"/>
            <a:ext cx="0" cy="40156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982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C3DA-2A1D-4BDE-914C-921A4DF5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编程语言与编程模型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9525-6D49-4CED-B336-B547B56E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18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801EE3-E75C-4A53-BFAD-DD54D3457F65}"/>
              </a:ext>
            </a:extLst>
          </p:cNvPr>
          <p:cNvGrpSpPr/>
          <p:nvPr/>
        </p:nvGrpSpPr>
        <p:grpSpPr>
          <a:xfrm>
            <a:off x="6461611" y="2611656"/>
            <a:ext cx="558800" cy="381000"/>
            <a:chOff x="5321300" y="2425700"/>
            <a:chExt cx="558800" cy="381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548A27-06D2-4D50-877C-E5E14BA141AA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125471-E436-4CC0-8C38-95B99D1255A1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1A414E-7572-40C7-845C-13C6A6E11C31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602951-FBE1-43C4-B259-B376E90E4336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DBC07E-49D0-49FD-A683-A624990809F7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8BA891-5638-4C90-9AD0-72BD45C94981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247D5C-9C21-4A4D-8DCE-4C803CC3570D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50C4E2-0FB3-453F-A8F9-27E509D5E083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A59B32-AE4A-4D0F-A32A-CCE4A31C37A7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809C184-845F-40DB-B13D-B79038856340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1F225-023B-4D21-A91C-2D1731EBFB98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29B980-DC6B-44D9-9FCF-9BE7BE4F45D9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8BEE9-863D-4DC0-81ED-7DA834B7999A}"/>
              </a:ext>
            </a:extLst>
          </p:cNvPr>
          <p:cNvGrpSpPr/>
          <p:nvPr/>
        </p:nvGrpSpPr>
        <p:grpSpPr>
          <a:xfrm>
            <a:off x="7267682" y="2611656"/>
            <a:ext cx="558800" cy="381000"/>
            <a:chOff x="5321300" y="2425700"/>
            <a:chExt cx="558800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DDC288-7B47-45A5-A024-3DAE2A4E5D53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C2BFCA-1E49-4A00-9A05-6F1C22B27CAC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BF3CC4-9BA6-41FE-B42E-C477EDC1E4F9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256B37F-1FBA-45AD-A2FD-944C232DF06C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052AFA-E2EB-4FDA-BAB7-3377016E33E4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388EB3E-91A5-4B98-8FE4-67CE454789F5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23C08A-46E3-4AAB-8D4B-39D620724BFC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D5E43E-69D8-435E-B904-B3192171F23F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1E5A9EB-EB47-4B1E-9844-39BCCDC27805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B0C1B02-D02A-4F42-9DD6-1ADBA46BEB4A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CE0A78-A129-4CE1-B31B-3BDDD16DA9B9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79B972-0C8D-495D-B28D-8A4B00FDD3EB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14AD66E-9A65-4449-B9A3-FF54A2513635}"/>
              </a:ext>
            </a:extLst>
          </p:cNvPr>
          <p:cNvGrpSpPr/>
          <p:nvPr/>
        </p:nvGrpSpPr>
        <p:grpSpPr>
          <a:xfrm>
            <a:off x="8146522" y="2611656"/>
            <a:ext cx="558800" cy="381000"/>
            <a:chOff x="5321300" y="2425700"/>
            <a:chExt cx="558800" cy="38100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F0B7B80-9D0D-4E3C-8EA3-F516878A7B70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3B8769B-4D4D-4574-8FBF-F30C8924703E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EA8F33F-971F-4B70-8DAD-60D0E6B05BA5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3BA4D7-78B1-468E-9C1D-10F3BA7B250B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AA8E2F9-7BB3-47B5-885A-5A88FC0AB31D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197409-5DE1-41F2-A171-030F7FC92828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FB71A7-C24F-4538-934E-373C61C72AFF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31A6F37-607F-41F2-AE74-3FF4C7D42EDB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0D837C-FE6A-45E0-AFC8-CE393AA018C4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9B2888B-0C18-4DE8-8816-DED5086EF5CB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C15F028-5D39-4793-8E3E-12F09A1C1930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EE981EA-30F9-40D2-82B9-C79DFE4FE82C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774EAA3F-0B01-4372-B9CC-59CAA7F26039}"/>
              </a:ext>
            </a:extLst>
          </p:cNvPr>
          <p:cNvSpPr/>
          <p:nvPr/>
        </p:nvSpPr>
        <p:spPr>
          <a:xfrm>
            <a:off x="7049621" y="2706906"/>
            <a:ext cx="180340" cy="1905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uble Bracket 67">
            <a:extLst>
              <a:ext uri="{FF2B5EF4-FFF2-40B4-BE49-F238E27FC236}">
                <a16:creationId xmlns:a16="http://schemas.microsoft.com/office/drawing/2014/main" id="{0D7D977C-2128-44D1-AF13-4EAA2CA20BFC}"/>
              </a:ext>
            </a:extLst>
          </p:cNvPr>
          <p:cNvSpPr/>
          <p:nvPr/>
        </p:nvSpPr>
        <p:spPr>
          <a:xfrm>
            <a:off x="6332962" y="2553911"/>
            <a:ext cx="1607819" cy="5200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Plus Sign 68">
            <a:extLst>
              <a:ext uri="{FF2B5EF4-FFF2-40B4-BE49-F238E27FC236}">
                <a16:creationId xmlns:a16="http://schemas.microsoft.com/office/drawing/2014/main" id="{1E2CBD0B-903F-4A5B-A31D-9367831F449D}"/>
              </a:ext>
            </a:extLst>
          </p:cNvPr>
          <p:cNvSpPr/>
          <p:nvPr/>
        </p:nvSpPr>
        <p:spPr>
          <a:xfrm>
            <a:off x="7956341" y="2722781"/>
            <a:ext cx="173354" cy="1587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uble Bracket 69">
            <a:extLst>
              <a:ext uri="{FF2B5EF4-FFF2-40B4-BE49-F238E27FC236}">
                <a16:creationId xmlns:a16="http://schemas.microsoft.com/office/drawing/2014/main" id="{C5C30AB9-3BA6-4CD0-94FC-22FC52B96C7B}"/>
              </a:ext>
            </a:extLst>
          </p:cNvPr>
          <p:cNvSpPr/>
          <p:nvPr/>
        </p:nvSpPr>
        <p:spPr>
          <a:xfrm>
            <a:off x="6273651" y="2470686"/>
            <a:ext cx="2551051" cy="66294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F3F9A9-C708-4B05-AB05-65CDEC7FCF8C}"/>
              </a:ext>
            </a:extLst>
          </p:cNvPr>
          <p:cNvSpPr txBox="1"/>
          <p:nvPr/>
        </p:nvSpPr>
        <p:spPr>
          <a:xfrm>
            <a:off x="5648810" y="256557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72" name="Equals 71">
            <a:extLst>
              <a:ext uri="{FF2B5EF4-FFF2-40B4-BE49-F238E27FC236}">
                <a16:creationId xmlns:a16="http://schemas.microsoft.com/office/drawing/2014/main" id="{81385CCD-4532-4B31-A15E-9C12DFC12754}"/>
              </a:ext>
            </a:extLst>
          </p:cNvPr>
          <p:cNvSpPr/>
          <p:nvPr/>
        </p:nvSpPr>
        <p:spPr>
          <a:xfrm>
            <a:off x="8937978" y="2675156"/>
            <a:ext cx="209170" cy="190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850EDB-09FE-47A3-A7DE-164DB1EEC0A5}"/>
              </a:ext>
            </a:extLst>
          </p:cNvPr>
          <p:cNvSpPr/>
          <p:nvPr/>
        </p:nvSpPr>
        <p:spPr>
          <a:xfrm>
            <a:off x="9270204" y="2706906"/>
            <a:ext cx="139700" cy="127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FE6828B-53D8-457F-A1BC-4C7D2D395E25}"/>
                  </a:ext>
                </a:extLst>
              </p:cNvPr>
              <p:cNvSpPr txBox="1"/>
              <p:nvPr/>
            </p:nvSpPr>
            <p:spPr>
              <a:xfrm>
                <a:off x="6644542" y="2305784"/>
                <a:ext cx="192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FE6828B-53D8-457F-A1BC-4C7D2D395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42" y="2305784"/>
                <a:ext cx="192937" cy="276999"/>
              </a:xfrm>
              <a:prstGeom prst="rect">
                <a:avLst/>
              </a:prstGeom>
              <a:blipFill>
                <a:blip r:embed="rId3"/>
                <a:stretch>
                  <a:fillRect l="-15625" r="-9375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D6AA18-97A2-4A71-8F9F-1EE6A03CCE46}"/>
                  </a:ext>
                </a:extLst>
              </p:cNvPr>
              <p:cNvSpPr txBox="1"/>
              <p:nvPr/>
            </p:nvSpPr>
            <p:spPr>
              <a:xfrm>
                <a:off x="7467771" y="2288580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D6AA18-97A2-4A71-8F9F-1EE6A03CC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71" y="2288580"/>
                <a:ext cx="196336" cy="276999"/>
              </a:xfrm>
              <a:prstGeom prst="rect">
                <a:avLst/>
              </a:prstGeom>
              <a:blipFill>
                <a:blip r:embed="rId4"/>
                <a:stretch>
                  <a:fillRect l="-28125" r="-2500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35642F3-9E0E-4484-997A-A5C953FCA334}"/>
                  </a:ext>
                </a:extLst>
              </p:cNvPr>
              <p:cNvSpPr txBox="1"/>
              <p:nvPr/>
            </p:nvSpPr>
            <p:spPr>
              <a:xfrm>
                <a:off x="8356072" y="2305783"/>
                <a:ext cx="178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35642F3-9E0E-4484-997A-A5C953FCA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72" y="2305783"/>
                <a:ext cx="178703" cy="276999"/>
              </a:xfrm>
              <a:prstGeom prst="rect">
                <a:avLst/>
              </a:prstGeom>
              <a:blipFill>
                <a:blip r:embed="rId5"/>
                <a:stretch>
                  <a:fillRect l="-17241" r="-13793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AFDCDD-AEBF-4716-9CD6-F1DBA86AE389}"/>
                  </a:ext>
                </a:extLst>
              </p:cNvPr>
              <p:cNvSpPr txBox="1"/>
              <p:nvPr/>
            </p:nvSpPr>
            <p:spPr>
              <a:xfrm>
                <a:off x="9252241" y="2305782"/>
                <a:ext cx="175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AFDCDD-AEBF-4716-9CD6-F1DBA86AE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241" y="2305782"/>
                <a:ext cx="175626" cy="276999"/>
              </a:xfrm>
              <a:prstGeom prst="rect">
                <a:avLst/>
              </a:prstGeom>
              <a:blipFill>
                <a:blip r:embed="rId6"/>
                <a:stretch>
                  <a:fillRect l="-17241" r="-10345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1E574514-B52C-44F3-86D0-CDB5EDDFECCB}"/>
              </a:ext>
            </a:extLst>
          </p:cNvPr>
          <p:cNvSpPr txBox="1"/>
          <p:nvPr/>
        </p:nvSpPr>
        <p:spPr>
          <a:xfrm>
            <a:off x="2273300" y="1467545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Numpy</a:t>
            </a:r>
            <a:endParaRPr lang="en-US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1A7031-4D91-488D-A47B-38FFF88A0A34}"/>
              </a:ext>
            </a:extLst>
          </p:cNvPr>
          <p:cNvGrpSpPr/>
          <p:nvPr/>
        </p:nvGrpSpPr>
        <p:grpSpPr>
          <a:xfrm>
            <a:off x="6343486" y="2833906"/>
            <a:ext cx="2996568" cy="1375439"/>
            <a:chOff x="5188694" y="2748181"/>
            <a:chExt cx="2996568" cy="137543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816A0D8-119B-46DF-B70A-CFE89EEBA0D6}"/>
                </a:ext>
              </a:extLst>
            </p:cNvPr>
            <p:cNvGrpSpPr/>
            <p:nvPr/>
          </p:nvGrpSpPr>
          <p:grpSpPr>
            <a:xfrm>
              <a:off x="5306818" y="3494524"/>
              <a:ext cx="558800" cy="381000"/>
              <a:chOff x="5321300" y="2425700"/>
              <a:chExt cx="558800" cy="381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A85D88B-D6DE-4C76-BFD2-C4558AE0BA13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49BCC45-AA3A-4974-87AC-BF211B621FB2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E3792BF-F930-49DA-9009-A635305FB04B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235FBC3-9A08-4594-8A9C-229EB068B1BD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5E57BEF-7D10-49D1-AB9B-80A8B6AF07EA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94489F6-BEF1-4F55-9A64-ECBAF49828C6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DEA5105-1C51-4567-942E-AE62D81D8C41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4DE665A-5FE7-4C81-B971-EC149786C967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8A2A3A7-2C51-4672-9A61-AD6F1ED0DD69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CC5E2B1-8569-4821-83D0-55B719DF9861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95F2499-8E2E-4F7B-B4A8-B1F45ED6E87C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B6A0420-6A65-4ECB-85CB-08B9E11929A5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1668301-6643-458F-96FE-B8511C46951A}"/>
                </a:ext>
              </a:extLst>
            </p:cNvPr>
            <p:cNvGrpSpPr/>
            <p:nvPr/>
          </p:nvGrpSpPr>
          <p:grpSpPr>
            <a:xfrm>
              <a:off x="6111432" y="3494524"/>
              <a:ext cx="558800" cy="381000"/>
              <a:chOff x="5321300" y="2425700"/>
              <a:chExt cx="558800" cy="3810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37670E0-DC4D-4322-B706-9B6B0CFA93BE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A1FFB3-5FCE-4ECC-9097-4C368E1C7C48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903B525-4AB1-40A0-AEA4-BCBFE090EF53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6EE89C6-6A14-47D7-AC52-69974D572115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EC012D0-CFAC-41D4-880D-ED051833FAC3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A4D2F91-8A35-48F6-BE5F-879D2B71C92F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D77D5B3-B82F-4176-9385-DA74730D52AC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886BD55-59F1-4778-A245-B5BB2DFBEE0F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9207787-C949-43EE-AF56-AC69C0A97C93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39D5B39-0AEA-4BF4-99A4-0A34DCC4E7B9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3769D6D-A041-4FF9-91A3-D27D876E1662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76FC7DC-40BA-4E94-BBC4-C67D8B99AD49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AFEB974-37F3-4A39-9C43-340DD9AF3AFA}"/>
                    </a:ext>
                  </a:extLst>
                </p:cNvPr>
                <p:cNvSpPr txBox="1"/>
                <p:nvPr/>
              </p:nvSpPr>
              <p:spPr>
                <a:xfrm>
                  <a:off x="6938513" y="3877399"/>
                  <a:ext cx="6961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AFEB974-37F3-4A39-9C43-340DD9AF3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13" y="3877399"/>
                  <a:ext cx="696152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9649" r="-175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DDC7B77-D891-4087-9987-B4C45F7FAEC3}"/>
                    </a:ext>
                  </a:extLst>
                </p:cNvPr>
                <p:cNvSpPr txBox="1"/>
                <p:nvPr/>
              </p:nvSpPr>
              <p:spPr>
                <a:xfrm>
                  <a:off x="6046269" y="3877399"/>
                  <a:ext cx="7121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DDC7B77-D891-4087-9987-B4C45F7FA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269" y="3877399"/>
                  <a:ext cx="712182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8547" r="-427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B931F1A-6A7B-4E89-9075-CD696B3053FE}"/>
                    </a:ext>
                  </a:extLst>
                </p:cNvPr>
                <p:cNvSpPr txBox="1"/>
                <p:nvPr/>
              </p:nvSpPr>
              <p:spPr>
                <a:xfrm>
                  <a:off x="5188694" y="3877399"/>
                  <a:ext cx="7084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B931F1A-6A7B-4E89-9075-CD696B305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694" y="3877399"/>
                  <a:ext cx="708463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9483" r="-172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438E9159-9077-4F69-9BD6-9D44B180C74B}"/>
                </a:ext>
              </a:extLst>
            </p:cNvPr>
            <p:cNvCxnSpPr>
              <a:cxnSpLocks/>
              <a:stCxn id="73" idx="2"/>
              <a:endCxn id="130" idx="3"/>
            </p:cNvCxnSpPr>
            <p:nvPr/>
          </p:nvCxnSpPr>
          <p:spPr>
            <a:xfrm rot="5400000">
              <a:off x="7398904" y="2899807"/>
              <a:ext cx="937984" cy="6347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FF5BE5B-9E4F-4D1F-8176-5FDCF2E686D1}"/>
                </a:ext>
              </a:extLst>
            </p:cNvPr>
            <p:cNvGrpSpPr/>
            <p:nvPr/>
          </p:nvGrpSpPr>
          <p:grpSpPr>
            <a:xfrm>
              <a:off x="6991730" y="3495665"/>
              <a:ext cx="558800" cy="381000"/>
              <a:chOff x="5321300" y="2425700"/>
              <a:chExt cx="558800" cy="381000"/>
            </a:xfrm>
            <a:solidFill>
              <a:schemeClr val="tx1">
                <a:lumMod val="10000"/>
                <a:lumOff val="90000"/>
              </a:schemeClr>
            </a:solidFill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EC78D87-A999-4E1D-B7E1-282CDB4DE346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F740B11-459D-4F14-B1B1-D53BF3E7A352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93286DF-FCEA-4EAA-AE95-9AE475C050CF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DAB02A9-C4F1-4B7D-B152-4905B3552224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929564F-3630-43F6-B934-6C690D50C8BD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B71B258-0F6B-4516-BD28-4923425CE196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73A8FF4-576E-47D6-9601-695DC202C42E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3050F-5E7B-4DC2-8BFF-B81435B2325F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B22E8928-0257-416E-812C-5D8CB193026C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85AAB4B-2F0C-4EE3-BA4F-A75E0688955B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FE5FCB5-A1C0-4FAA-8906-6B0F5D65821F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F7674CE-2444-4B2B-820C-BD33C737A8AE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2EBD2E-3382-470D-8493-FCA6A4E92F60}"/>
                </a:ext>
              </a:extLst>
            </p:cNvPr>
            <p:cNvCxnSpPr>
              <a:stCxn id="127" idx="1"/>
              <a:endCxn id="101" idx="3"/>
            </p:cNvCxnSpPr>
            <p:nvPr/>
          </p:nvCxnSpPr>
          <p:spPr>
            <a:xfrm flipH="1" flipV="1">
              <a:off x="6670232" y="3685024"/>
              <a:ext cx="321498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CAB1891-2F04-41B5-B905-491575352D17}"/>
                </a:ext>
              </a:extLst>
            </p:cNvPr>
            <p:cNvCxnSpPr>
              <a:stCxn id="98" idx="1"/>
              <a:endCxn id="88" idx="3"/>
            </p:cNvCxnSpPr>
            <p:nvPr/>
          </p:nvCxnSpPr>
          <p:spPr>
            <a:xfrm flipH="1">
              <a:off x="5865618" y="3685024"/>
              <a:ext cx="245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F6B44FD-6899-4AC8-962B-46786BDF7C4E}"/>
              </a:ext>
            </a:extLst>
          </p:cNvPr>
          <p:cNvSpPr txBox="1"/>
          <p:nvPr/>
        </p:nvSpPr>
        <p:spPr>
          <a:xfrm>
            <a:off x="993354" y="1929210"/>
            <a:ext cx="4230882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np.random.seed(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N, D =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np.random.randn(N, D)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np.random.randn(N, D)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np.random.randn(N, D)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x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np.sum(b)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8C618E1-722B-46C6-96C9-014C3DA0BCA2}"/>
              </a:ext>
            </a:extLst>
          </p:cNvPr>
          <p:cNvSpPr txBox="1"/>
          <p:nvPr/>
        </p:nvSpPr>
        <p:spPr>
          <a:xfrm>
            <a:off x="993354" y="4637644"/>
            <a:ext cx="4230882" cy="161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grad_c =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grad_b = grad_c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np.ones((N, D))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grad_a = grad_b.copy()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grad_z = grad_b.copy()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grad_x = grad_a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grad_y = grad_a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27051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C3DA-2A1D-4BDE-914C-921A4DF5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编程语言与编程模型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9525-6D49-4CED-B336-B547B56E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19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03E8E0-51B2-4518-8D93-FE297A7F152B}"/>
              </a:ext>
            </a:extLst>
          </p:cNvPr>
          <p:cNvGrpSpPr/>
          <p:nvPr/>
        </p:nvGrpSpPr>
        <p:grpSpPr>
          <a:xfrm>
            <a:off x="4374339" y="1926210"/>
            <a:ext cx="2732602" cy="3781182"/>
            <a:chOff x="4451967" y="1815936"/>
            <a:chExt cx="2732602" cy="3781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D630EEA-3308-4618-B248-37AA2C568A2A}"/>
                    </a:ext>
                  </a:extLst>
                </p:cNvPr>
                <p:cNvSpPr/>
                <p:nvPr/>
              </p:nvSpPr>
              <p:spPr>
                <a:xfrm>
                  <a:off x="5555185" y="4124571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D630EEA-3308-4618-B248-37AA2C568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185" y="4124571"/>
                  <a:ext cx="504824" cy="487082"/>
                </a:xfrm>
                <a:prstGeom prst="ellipse">
                  <a:avLst/>
                </a:prstGeom>
                <a:blipFill>
                  <a:blip r:embed="rId6"/>
                  <a:stretch>
                    <a:fillRect l="-13095" r="-3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BCAEBE2-C554-4C27-B443-F0B2B5ABB90B}"/>
                </a:ext>
              </a:extLst>
            </p:cNvPr>
            <p:cNvGrpSpPr/>
            <p:nvPr/>
          </p:nvGrpSpPr>
          <p:grpSpPr>
            <a:xfrm>
              <a:off x="5578396" y="4868636"/>
              <a:ext cx="481222" cy="461665"/>
              <a:chOff x="-260936" y="5281760"/>
              <a:chExt cx="481222" cy="4616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8C3A356-1C51-4128-ABD7-B45FA0C2814F}"/>
                  </a:ext>
                </a:extLst>
              </p:cNvPr>
              <p:cNvSpPr/>
              <p:nvPr/>
            </p:nvSpPr>
            <p:spPr>
              <a:xfrm>
                <a:off x="-224000" y="5319712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8BE505-E607-4170-AB09-ABA9E9F1ED95}"/>
                      </a:ext>
                    </a:extLst>
                  </p:cNvPr>
                  <p:cNvSpPr txBox="1"/>
                  <p:nvPr/>
                </p:nvSpPr>
                <p:spPr>
                  <a:xfrm>
                    <a:off x="-260936" y="5281760"/>
                    <a:ext cx="48122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2400" dirty="0"/>
                      <a:t>Σ</a:t>
                    </a:r>
                    <a14:m>
                      <m:oMath xmlns:m="http://schemas.openxmlformats.org/officeDocument/2006/math"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8BE505-E607-4170-AB09-ABA9E9F1ED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0936" y="5281760"/>
                    <a:ext cx="48122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987" t="-9211" r="-1266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555F9A1-4E52-4526-91BA-BC438532431C}"/>
                    </a:ext>
                  </a:extLst>
                </p:cNvPr>
                <p:cNvSpPr/>
                <p:nvPr/>
              </p:nvSpPr>
              <p:spPr>
                <a:xfrm>
                  <a:off x="6166517" y="3141112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555F9A1-4E52-4526-91BA-BC438532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517" y="3141112"/>
                  <a:ext cx="504824" cy="487082"/>
                </a:xfrm>
                <a:prstGeom prst="ellipse">
                  <a:avLst/>
                </a:prstGeom>
                <a:blipFill>
                  <a:blip r:embed="rId8"/>
                  <a:stretch>
                    <a:fillRect l="-120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43E41CA-A15D-4BB6-A500-AC3528D77F83}"/>
                    </a:ext>
                  </a:extLst>
                </p:cNvPr>
                <p:cNvSpPr/>
                <p:nvPr/>
              </p:nvSpPr>
              <p:spPr>
                <a:xfrm>
                  <a:off x="6019842" y="1815936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43E41CA-A15D-4BB6-A500-AC3528D77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42" y="1815936"/>
                  <a:ext cx="504824" cy="487082"/>
                </a:xfrm>
                <a:prstGeom prst="ellipse">
                  <a:avLst/>
                </a:prstGeom>
                <a:blipFill>
                  <a:blip r:embed="rId9"/>
                  <a:stretch>
                    <a:fillRect l="-10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306A374-1E1E-409C-814B-680680E4BE4D}"/>
                    </a:ext>
                  </a:extLst>
                </p:cNvPr>
                <p:cNvSpPr/>
                <p:nvPr/>
              </p:nvSpPr>
              <p:spPr>
                <a:xfrm>
                  <a:off x="6671341" y="1819399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306A374-1E1E-409C-814B-680680E4BE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341" y="1819399"/>
                  <a:ext cx="504824" cy="487082"/>
                </a:xfrm>
                <a:prstGeom prst="ellipse">
                  <a:avLst/>
                </a:prstGeom>
                <a:blipFill>
                  <a:blip r:embed="rId10"/>
                  <a:stretch>
                    <a:fillRect l="-13253" r="-3614" b="-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F5EE14A-5A22-4AF1-9A03-D548FCF433E5}"/>
                    </a:ext>
                  </a:extLst>
                </p:cNvPr>
                <p:cNvSpPr/>
                <p:nvPr/>
              </p:nvSpPr>
              <p:spPr>
                <a:xfrm>
                  <a:off x="6679745" y="2513168"/>
                  <a:ext cx="504824" cy="4870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F5EE14A-5A22-4AF1-9A03-D548FCF43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745" y="2513168"/>
                  <a:ext cx="504824" cy="487083"/>
                </a:xfrm>
                <a:prstGeom prst="ellipse">
                  <a:avLst/>
                </a:prstGeom>
                <a:blipFill>
                  <a:blip r:embed="rId11"/>
                  <a:stretch>
                    <a:fillRect l="-10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C96A747-EF84-4DB6-9218-63848EDA21B4}"/>
                </a:ext>
              </a:extLst>
            </p:cNvPr>
            <p:cNvGrpSpPr/>
            <p:nvPr/>
          </p:nvGrpSpPr>
          <p:grpSpPr>
            <a:xfrm>
              <a:off x="5559973" y="3435691"/>
              <a:ext cx="503664" cy="417192"/>
              <a:chOff x="-269433" y="5288282"/>
              <a:chExt cx="503664" cy="41719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4B4C779-EF02-4DCB-9151-E7954AC54741}"/>
                  </a:ext>
                </a:extLst>
              </p:cNvPr>
              <p:cNvSpPr/>
              <p:nvPr/>
            </p:nvSpPr>
            <p:spPr>
              <a:xfrm>
                <a:off x="-224000" y="5319712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2BBDBF4-6B83-4FCA-B4F1-6804DCE36B75}"/>
                      </a:ext>
                    </a:extLst>
                  </p:cNvPr>
                  <p:cNvSpPr txBox="1"/>
                  <p:nvPr/>
                </p:nvSpPr>
                <p:spPr>
                  <a:xfrm>
                    <a:off x="-269433" y="5288282"/>
                    <a:ext cx="50366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+</a:t>
                    </a:r>
                    <a14:m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oMath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2BBDBF4-6B83-4FCA-B4F1-6804DCE36B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9433" y="5288282"/>
                    <a:ext cx="503664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048" t="-7692" r="-1205" b="-2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CF5632-11D5-42BF-8DFF-238C733202B5}"/>
                </a:ext>
              </a:extLst>
            </p:cNvPr>
            <p:cNvGrpSpPr/>
            <p:nvPr/>
          </p:nvGrpSpPr>
          <p:grpSpPr>
            <a:xfrm>
              <a:off x="5843797" y="2541158"/>
              <a:ext cx="439544" cy="400110"/>
              <a:chOff x="-243393" y="5306321"/>
              <a:chExt cx="439544" cy="40011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A60150-3AB0-455D-87FF-BE539D229A6C}"/>
                  </a:ext>
                </a:extLst>
              </p:cNvPr>
              <p:cNvSpPr/>
              <p:nvPr/>
            </p:nvSpPr>
            <p:spPr>
              <a:xfrm>
                <a:off x="-224000" y="5319712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096AE93-452A-41C7-A617-74B90358E82F}"/>
                      </a:ext>
                    </a:extLst>
                  </p:cNvPr>
                  <p:cNvSpPr txBox="1"/>
                  <p:nvPr/>
                </p:nvSpPr>
                <p:spPr>
                  <a:xfrm>
                    <a:off x="-243393" y="5306321"/>
                    <a:ext cx="43954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*</a:t>
                    </a:r>
                    <a14:m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oMath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096AE93-452A-41C7-A617-74B90358E8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3393" y="5306321"/>
                    <a:ext cx="439544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278" t="-7576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24D1812-D6DE-4675-AAA4-74DCBD0E4259}"/>
                </a:ext>
              </a:extLst>
            </p:cNvPr>
            <p:cNvCxnSpPr>
              <a:cxnSpLocks/>
              <a:stCxn id="100" idx="0"/>
            </p:cNvCxnSpPr>
            <p:nvPr/>
          </p:nvCxnSpPr>
          <p:spPr>
            <a:xfrm flipV="1">
              <a:off x="5194192" y="5291919"/>
              <a:ext cx="421140" cy="305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D87DECC-35EC-497C-B1ED-63419FBEC916}"/>
                </a:ext>
              </a:extLst>
            </p:cNvPr>
            <p:cNvCxnSpPr/>
            <p:nvPr/>
          </p:nvCxnSpPr>
          <p:spPr>
            <a:xfrm>
              <a:off x="5268683" y="4526331"/>
              <a:ext cx="309713" cy="380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5C7F63E-FD0E-488D-BAF8-97503CC2D931}"/>
                </a:ext>
              </a:extLst>
            </p:cNvPr>
            <p:cNvCxnSpPr>
              <a:stCxn id="29" idx="0"/>
              <a:endCxn id="26" idx="4"/>
            </p:cNvCxnSpPr>
            <p:nvPr/>
          </p:nvCxnSpPr>
          <p:spPr>
            <a:xfrm flipH="1" flipV="1">
              <a:off x="5807597" y="4611653"/>
              <a:ext cx="11410" cy="256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6DB78E6-B481-4F43-96FB-6F6F70A068EC}"/>
                </a:ext>
              </a:extLst>
            </p:cNvPr>
            <p:cNvCxnSpPr>
              <a:stCxn id="26" idx="0"/>
              <a:endCxn id="36" idx="2"/>
            </p:cNvCxnSpPr>
            <p:nvPr/>
          </p:nvCxnSpPr>
          <p:spPr>
            <a:xfrm flipV="1">
              <a:off x="5807597" y="3835801"/>
              <a:ext cx="4208" cy="288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4302D22-23D2-4815-88C2-5964D7A83D94}"/>
                </a:ext>
              </a:extLst>
            </p:cNvPr>
            <p:cNvCxnSpPr>
              <a:cxnSpLocks/>
              <a:stCxn id="96" idx="6"/>
            </p:cNvCxnSpPr>
            <p:nvPr/>
          </p:nvCxnSpPr>
          <p:spPr>
            <a:xfrm>
              <a:off x="4790605" y="3440321"/>
              <a:ext cx="723127" cy="15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FF91514-3DC4-46AA-BFCA-31EB205B5D95}"/>
                </a:ext>
              </a:extLst>
            </p:cNvPr>
            <p:cNvCxnSpPr>
              <a:stCxn id="36" idx="3"/>
              <a:endCxn id="30" idx="3"/>
            </p:cNvCxnSpPr>
            <p:nvPr/>
          </p:nvCxnSpPr>
          <p:spPr>
            <a:xfrm flipV="1">
              <a:off x="6063637" y="3556862"/>
              <a:ext cx="176810" cy="78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089812-CD6F-4F5F-9222-B9573F70B0A1}"/>
                </a:ext>
              </a:extLst>
            </p:cNvPr>
            <p:cNvCxnSpPr>
              <a:stCxn id="30" idx="1"/>
              <a:endCxn id="38" idx="2"/>
            </p:cNvCxnSpPr>
            <p:nvPr/>
          </p:nvCxnSpPr>
          <p:spPr>
            <a:xfrm flipH="1" flipV="1">
              <a:off x="6058453" y="2940311"/>
              <a:ext cx="181994" cy="272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61281E-6981-4A14-BD8C-F670D85733F0}"/>
                </a:ext>
              </a:extLst>
            </p:cNvPr>
            <p:cNvCxnSpPr>
              <a:cxnSpLocks/>
              <a:stCxn id="58" idx="5"/>
              <a:endCxn id="39" idx="1"/>
            </p:cNvCxnSpPr>
            <p:nvPr/>
          </p:nvCxnSpPr>
          <p:spPr>
            <a:xfrm>
              <a:off x="4451967" y="2227147"/>
              <a:ext cx="1391830" cy="514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31A57F2-6987-450B-BD84-31BBB8662D65}"/>
                </a:ext>
              </a:extLst>
            </p:cNvPr>
            <p:cNvCxnSpPr>
              <a:cxnSpLocks/>
              <a:stCxn id="59" idx="5"/>
              <a:endCxn id="39" idx="1"/>
            </p:cNvCxnSpPr>
            <p:nvPr/>
          </p:nvCxnSpPr>
          <p:spPr>
            <a:xfrm>
              <a:off x="5125602" y="2231686"/>
              <a:ext cx="718195" cy="509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368A1DF-5761-41FA-BF91-C076F4B73726}"/>
                </a:ext>
              </a:extLst>
            </p:cNvPr>
            <p:cNvCxnSpPr>
              <a:cxnSpLocks/>
              <a:stCxn id="67" idx="4"/>
              <a:endCxn id="39" idx="1"/>
            </p:cNvCxnSpPr>
            <p:nvPr/>
          </p:nvCxnSpPr>
          <p:spPr>
            <a:xfrm>
              <a:off x="5620755" y="2307619"/>
              <a:ext cx="223042" cy="433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E7A91C6-E1FD-4E34-86FC-0911E93002B1}"/>
                </a:ext>
              </a:extLst>
            </p:cNvPr>
            <p:cNvCxnSpPr>
              <a:stCxn id="39" idx="0"/>
              <a:endCxn id="31" idx="4"/>
            </p:cNvCxnSpPr>
            <p:nvPr/>
          </p:nvCxnSpPr>
          <p:spPr>
            <a:xfrm flipV="1">
              <a:off x="6063569" y="2303018"/>
              <a:ext cx="208685" cy="23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AF56B44-FF11-4506-971C-A11909FF6962}"/>
                </a:ext>
              </a:extLst>
            </p:cNvPr>
            <p:cNvCxnSpPr>
              <a:stCxn id="39" idx="3"/>
              <a:endCxn id="32" idx="3"/>
            </p:cNvCxnSpPr>
            <p:nvPr/>
          </p:nvCxnSpPr>
          <p:spPr>
            <a:xfrm flipV="1">
              <a:off x="6283341" y="2235149"/>
              <a:ext cx="461930" cy="50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0DC7E76-EA82-45AA-A7B0-3989D22399CE}"/>
                </a:ext>
              </a:extLst>
            </p:cNvPr>
            <p:cNvCxnSpPr>
              <a:stCxn id="39" idx="3"/>
              <a:endCxn id="33" idx="2"/>
            </p:cNvCxnSpPr>
            <p:nvPr/>
          </p:nvCxnSpPr>
          <p:spPr>
            <a:xfrm>
              <a:off x="6283341" y="2741213"/>
              <a:ext cx="396404" cy="15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3CA9809-F467-4677-9B84-739C2FF7D16B}"/>
              </a:ext>
            </a:extLst>
          </p:cNvPr>
          <p:cNvSpPr txBox="1"/>
          <p:nvPr/>
        </p:nvSpPr>
        <p:spPr>
          <a:xfrm>
            <a:off x="1477404" y="147830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Numpy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CD92A2-F4D3-4A82-B551-15068303DA11}"/>
              </a:ext>
            </a:extLst>
          </p:cNvPr>
          <p:cNvSpPr txBox="1"/>
          <p:nvPr/>
        </p:nvSpPr>
        <p:spPr>
          <a:xfrm>
            <a:off x="8610562" y="1460006"/>
            <a:ext cx="181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TensorFlow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E9C42-2231-481F-A9FA-FD2D3AC8FC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3033" y="2003535"/>
            <a:ext cx="3349403" cy="3830126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A9505C59-1A8F-485F-BC41-D4D1E686C28C}"/>
              </a:ext>
            </a:extLst>
          </p:cNvPr>
          <p:cNvSpPr/>
          <p:nvPr/>
        </p:nvSpPr>
        <p:spPr>
          <a:xfrm>
            <a:off x="3943445" y="1921671"/>
            <a:ext cx="504824" cy="4870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16CD1BC-2619-42F1-8854-448A521494DE}"/>
              </a:ext>
            </a:extLst>
          </p:cNvPr>
          <p:cNvSpPr/>
          <p:nvPr/>
        </p:nvSpPr>
        <p:spPr>
          <a:xfrm>
            <a:off x="4617080" y="1926210"/>
            <a:ext cx="504824" cy="4870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FA1D8D6-F331-4BAF-BA89-9B48779220BE}"/>
              </a:ext>
            </a:extLst>
          </p:cNvPr>
          <p:cNvSpPr/>
          <p:nvPr/>
        </p:nvSpPr>
        <p:spPr>
          <a:xfrm>
            <a:off x="5290715" y="1930811"/>
            <a:ext cx="504824" cy="4870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z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5B9BC7-F0E1-4747-987F-A4BF8A0D4A26}"/>
              </a:ext>
            </a:extLst>
          </p:cNvPr>
          <p:cNvGrpSpPr/>
          <p:nvPr/>
        </p:nvGrpSpPr>
        <p:grpSpPr>
          <a:xfrm>
            <a:off x="4195857" y="2408753"/>
            <a:ext cx="1347270" cy="3785721"/>
            <a:chOff x="4195857" y="2408753"/>
            <a:chExt cx="1347270" cy="3785721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6557B13-3368-4532-8B47-1DC0FB3F3110}"/>
                </a:ext>
              </a:extLst>
            </p:cNvPr>
            <p:cNvSpPr/>
            <p:nvPr/>
          </p:nvSpPr>
          <p:spPr>
            <a:xfrm>
              <a:off x="4366986" y="2651835"/>
              <a:ext cx="390525" cy="385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EB1815E-2E31-4833-8970-81809A9F2A5A}"/>
                </a:ext>
              </a:extLst>
            </p:cNvPr>
            <p:cNvSpPr/>
            <p:nvPr/>
          </p:nvSpPr>
          <p:spPr>
            <a:xfrm>
              <a:off x="4309753" y="3180054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A05D57B-1194-470F-81A5-58108B61B87E}"/>
                </a:ext>
              </a:extLst>
            </p:cNvPr>
            <p:cNvSpPr/>
            <p:nvPr/>
          </p:nvSpPr>
          <p:spPr>
            <a:xfrm>
              <a:off x="4919095" y="3572408"/>
              <a:ext cx="390525" cy="385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911EC06-9D04-401D-8ECD-3700987B62AB}"/>
                </a:ext>
              </a:extLst>
            </p:cNvPr>
            <p:cNvSpPr/>
            <p:nvPr/>
          </p:nvSpPr>
          <p:spPr>
            <a:xfrm>
              <a:off x="4858133" y="4247154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8C9347-0F64-4CDD-B14E-69DC85DA8968}"/>
                </a:ext>
              </a:extLst>
            </p:cNvPr>
            <p:cNvSpPr/>
            <p:nvPr/>
          </p:nvSpPr>
          <p:spPr>
            <a:xfrm>
              <a:off x="4926641" y="5016431"/>
              <a:ext cx="390525" cy="385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>
                  <a:solidFill>
                    <a:schemeClr val="tx1"/>
                  </a:solidFill>
                </a:rPr>
                <a:t>Σ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27A5394-80D8-4E65-948A-CA48E6E793D2}"/>
                </a:ext>
              </a:extLst>
            </p:cNvPr>
            <p:cNvSpPr/>
            <p:nvPr/>
          </p:nvSpPr>
          <p:spPr>
            <a:xfrm>
              <a:off x="4864152" y="5707392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en-US" sz="24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8C272BC-1949-452B-883B-1F77B83BC031}"/>
                </a:ext>
              </a:extLst>
            </p:cNvPr>
            <p:cNvCxnSpPr>
              <a:cxnSpLocks/>
              <a:stCxn id="58" idx="4"/>
              <a:endCxn id="95" idx="0"/>
            </p:cNvCxnSpPr>
            <p:nvPr/>
          </p:nvCxnSpPr>
          <p:spPr>
            <a:xfrm>
              <a:off x="4195857" y="2408753"/>
              <a:ext cx="366392" cy="24308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8273157-40AA-447B-BF26-F98A84AD8581}"/>
                </a:ext>
              </a:extLst>
            </p:cNvPr>
            <p:cNvCxnSpPr>
              <a:cxnSpLocks/>
              <a:stCxn id="59" idx="4"/>
              <a:endCxn id="95" idx="0"/>
            </p:cNvCxnSpPr>
            <p:nvPr/>
          </p:nvCxnSpPr>
          <p:spPr>
            <a:xfrm flipH="1">
              <a:off x="4562249" y="2413292"/>
              <a:ext cx="307243" cy="23854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FE7F4AA-68BE-40D7-9DF8-1443A49774E7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4562165" y="3037597"/>
              <a:ext cx="84" cy="142457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4BCBAFE-3C09-4782-896F-E4D367F0E2C6}"/>
                </a:ext>
              </a:extLst>
            </p:cNvPr>
            <p:cNvCxnSpPr>
              <a:cxnSpLocks/>
              <a:stCxn id="96" idx="5"/>
              <a:endCxn id="97" idx="1"/>
            </p:cNvCxnSpPr>
            <p:nvPr/>
          </p:nvCxnSpPr>
          <p:spPr>
            <a:xfrm>
              <a:off x="4740647" y="3595804"/>
              <a:ext cx="178448" cy="16948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E4FEC4B-F649-4564-B017-02588553408E}"/>
                </a:ext>
              </a:extLst>
            </p:cNvPr>
            <p:cNvCxnSpPr>
              <a:cxnSpLocks/>
              <a:stCxn id="67" idx="4"/>
              <a:endCxn id="97" idx="0"/>
            </p:cNvCxnSpPr>
            <p:nvPr/>
          </p:nvCxnSpPr>
          <p:spPr>
            <a:xfrm flipH="1">
              <a:off x="5114358" y="2417893"/>
              <a:ext cx="428769" cy="115451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342D2A1-6C4C-49C3-824A-1BEB448F0DD3}"/>
                </a:ext>
              </a:extLst>
            </p:cNvPr>
            <p:cNvCxnSpPr>
              <a:cxnSpLocks/>
              <a:stCxn id="97" idx="2"/>
              <a:endCxn id="98" idx="0"/>
            </p:cNvCxnSpPr>
            <p:nvPr/>
          </p:nvCxnSpPr>
          <p:spPr>
            <a:xfrm flipH="1">
              <a:off x="5110545" y="3958170"/>
              <a:ext cx="3813" cy="288984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CF4E17D-B4DB-4876-ABFE-A1E3403DB141}"/>
                </a:ext>
              </a:extLst>
            </p:cNvPr>
            <p:cNvCxnSpPr>
              <a:cxnSpLocks/>
              <a:stCxn id="98" idx="4"/>
              <a:endCxn id="99" idx="0"/>
            </p:cNvCxnSpPr>
            <p:nvPr/>
          </p:nvCxnSpPr>
          <p:spPr>
            <a:xfrm>
              <a:off x="5110545" y="4734236"/>
              <a:ext cx="11359" cy="28219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E09505B-F1A3-441C-8CB2-A08DE7D0DF11}"/>
                </a:ext>
              </a:extLst>
            </p:cNvPr>
            <p:cNvCxnSpPr>
              <a:cxnSpLocks/>
              <a:stCxn id="99" idx="2"/>
              <a:endCxn id="100" idx="0"/>
            </p:cNvCxnSpPr>
            <p:nvPr/>
          </p:nvCxnSpPr>
          <p:spPr>
            <a:xfrm flipH="1">
              <a:off x="5116564" y="5402193"/>
              <a:ext cx="5340" cy="305199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31" name="Picture 130">
            <a:extLst>
              <a:ext uri="{FF2B5EF4-FFF2-40B4-BE49-F238E27FC236}">
                <a16:creationId xmlns:a16="http://schemas.microsoft.com/office/drawing/2014/main" id="{3350D8BE-EB34-4C15-A86C-60B44997107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73094"/>
          <a:stretch/>
        </p:blipFill>
        <p:spPr>
          <a:xfrm>
            <a:off x="7324629" y="1939966"/>
            <a:ext cx="4567691" cy="927018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4F747E04-418C-4AD2-A408-C83A369430E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6905" b="49871"/>
          <a:stretch/>
        </p:blipFill>
        <p:spPr>
          <a:xfrm>
            <a:off x="7324629" y="2866985"/>
            <a:ext cx="4567691" cy="80015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4DF84942-6AB6-46A6-A094-402FE5B8A43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49899" b="28860"/>
          <a:stretch/>
        </p:blipFill>
        <p:spPr>
          <a:xfrm>
            <a:off x="7324628" y="3657611"/>
            <a:ext cx="4567691" cy="73181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9B4D4BBD-A56C-4B18-B15D-8D3F198281E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71139" b="15960"/>
          <a:stretch/>
        </p:blipFill>
        <p:spPr>
          <a:xfrm>
            <a:off x="7324627" y="4389427"/>
            <a:ext cx="4567691" cy="444480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ECDF0F9E-EB1B-4A02-BADA-A1E3F9FFC6B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84367"/>
          <a:stretch/>
        </p:blipFill>
        <p:spPr>
          <a:xfrm>
            <a:off x="7324236" y="4828830"/>
            <a:ext cx="4567691" cy="5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36C90-8611-4B9D-950C-8773ABE1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8FCC3-01B0-492F-B5CF-498349FAA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379934"/>
          </a:xfrm>
        </p:spPr>
        <p:txBody>
          <a:bodyPr/>
          <a:lstStyle/>
          <a:p>
            <a:r>
              <a:rPr lang="zh-CN" altLang="en-US" dirty="0"/>
              <a:t>主要内容</a:t>
            </a:r>
            <a:endParaRPr lang="en-US" altLang="zh-CN" dirty="0"/>
          </a:p>
          <a:p>
            <a:pPr lvl="1"/>
            <a:r>
              <a:rPr lang="en-US" altLang="zh-CN" dirty="0"/>
              <a:t>Tensor</a:t>
            </a:r>
          </a:p>
          <a:p>
            <a:pPr lvl="1"/>
            <a:r>
              <a:rPr lang="en-US" altLang="zh-CN" dirty="0"/>
              <a:t>Data-flow graph, DAG</a:t>
            </a:r>
          </a:p>
          <a:p>
            <a:pPr lvl="1"/>
            <a:r>
              <a:rPr lang="en-US" altLang="zh-CN" dirty="0"/>
              <a:t>Backpropagation and auto-differentiation</a:t>
            </a:r>
          </a:p>
          <a:p>
            <a:pPr lvl="1"/>
            <a:r>
              <a:rPr lang="en-US" altLang="zh-CN" dirty="0"/>
              <a:t>Graph execution and scheduling</a:t>
            </a:r>
          </a:p>
          <a:p>
            <a:pPr lvl="1"/>
            <a:r>
              <a:rPr lang="en-US" altLang="zh-CN" dirty="0"/>
              <a:t>Symbolic and imperative execution, static vs dynamic graph</a:t>
            </a:r>
          </a:p>
          <a:p>
            <a:pPr lvl="1"/>
            <a:r>
              <a:rPr lang="en-US" dirty="0"/>
              <a:t>Hardware device support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参考系统</a:t>
            </a:r>
            <a:endParaRPr lang="en-US" altLang="zh-CN" dirty="0"/>
          </a:p>
          <a:p>
            <a:pPr lvl="1"/>
            <a:r>
              <a:rPr lang="en-US" altLang="zh-CN" dirty="0"/>
              <a:t>Caffe, Theano, </a:t>
            </a:r>
            <a:r>
              <a:rPr lang="en-US" altLang="zh-CN" dirty="0" err="1"/>
              <a:t>DistBelief</a:t>
            </a:r>
            <a:endParaRPr lang="en-US" altLang="zh-CN" dirty="0"/>
          </a:p>
          <a:p>
            <a:pPr lvl="1"/>
            <a:r>
              <a:rPr lang="en-US" altLang="zh-CN" dirty="0"/>
              <a:t>TensorFlow, CNTK</a:t>
            </a:r>
          </a:p>
          <a:p>
            <a:pPr lvl="1"/>
            <a:r>
              <a:rPr lang="en-US" altLang="zh-CN" dirty="0"/>
              <a:t>PyTorch, Chainer, </a:t>
            </a:r>
            <a:r>
              <a:rPr lang="en-US" altLang="zh-CN" dirty="0" err="1"/>
              <a:t>DyNet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51713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AE4E-63F8-4F10-A82E-5E000C3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0CFC-169D-4AC1-9CF2-0697BFE19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35503"/>
            <a:ext cx="11018520" cy="2499146"/>
          </a:xfrm>
        </p:spPr>
        <p:txBody>
          <a:bodyPr/>
          <a:lstStyle/>
          <a:p>
            <a:r>
              <a:rPr lang="zh-CN" altLang="en-US" dirty="0"/>
              <a:t>数据流图表示深度学习模型的灵活性表现在哪些方面？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数据流图还有哪些好处？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你知道的其它基于数据流图的计算系统？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741AA-C5A2-4319-A40F-67220FEF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3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F08F28-E37C-460C-8EFB-CB22234043DC}"/>
              </a:ext>
            </a:extLst>
          </p:cNvPr>
          <p:cNvSpPr/>
          <p:nvPr/>
        </p:nvSpPr>
        <p:spPr bwMode="auto">
          <a:xfrm>
            <a:off x="7286324" y="2156612"/>
            <a:ext cx="863562" cy="7254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自动求导（</a:t>
            </a:r>
            <a:r>
              <a:rPr lang="en-US" altLang="zh-CN" dirty="0"/>
              <a:t>AD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9C6F-1648-40A1-A216-0AD25B3E3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947952"/>
          </a:xfrm>
        </p:spPr>
        <p:txBody>
          <a:bodyPr/>
          <a:lstStyle/>
          <a:p>
            <a:r>
              <a:rPr lang="zh-CN" altLang="en-US" dirty="0"/>
              <a:t>深度学习计算的核心</a:t>
            </a:r>
            <a:r>
              <a:rPr lang="en-US" altLang="zh-CN" dirty="0"/>
              <a:t>—</a:t>
            </a:r>
            <a:r>
              <a:rPr lang="zh-CN" altLang="en-US" dirty="0"/>
              <a:t>计算参数更新的梯度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5D7736-6FAC-431C-AB74-5046F8107B03}"/>
                  </a:ext>
                </a:extLst>
              </p:cNvPr>
              <p:cNvSpPr/>
              <p:nvPr/>
            </p:nvSpPr>
            <p:spPr>
              <a:xfrm>
                <a:off x="3496048" y="2242913"/>
                <a:ext cx="4653838" cy="63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5D7736-6FAC-431C-AB74-5046F8107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048" y="2242913"/>
                <a:ext cx="4653838" cy="635367"/>
              </a:xfrm>
              <a:prstGeom prst="rect">
                <a:avLst/>
              </a:prstGeom>
              <a:blipFill>
                <a:blip r:embed="rId2"/>
                <a:stretch>
                  <a:fillRect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8DF68D5-FC1D-4583-9119-DD4ED43E15ED}"/>
              </a:ext>
            </a:extLst>
          </p:cNvPr>
          <p:cNvSpPr txBox="1">
            <a:spLocks/>
          </p:cNvSpPr>
          <p:nvPr/>
        </p:nvSpPr>
        <p:spPr>
          <a:xfrm>
            <a:off x="584200" y="3190865"/>
            <a:ext cx="11018520" cy="947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求导计算是一个经典的问题</a:t>
            </a: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5B083D-92C3-481C-B7DB-A2626516BC28}"/>
                  </a:ext>
                </a:extLst>
              </p:cNvPr>
              <p:cNvSpPr/>
              <p:nvPr/>
            </p:nvSpPr>
            <p:spPr>
              <a:xfrm>
                <a:off x="2289534" y="3775771"/>
                <a:ext cx="76078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5B083D-92C3-481C-B7DB-A2626516B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534" y="3775771"/>
                <a:ext cx="7607852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4399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2C96-60DB-43E7-ABC2-79548F7A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符号求导</a:t>
            </a:r>
            <a:r>
              <a:rPr lang="en-US" altLang="zh-CN" dirty="0"/>
              <a:t>(Symbolic Differentiation)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99B4B7-5083-4C6E-BB5D-128DDD114FA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72067" y="1511697"/>
                <a:ext cx="11018520" cy="4511748"/>
              </a:xfrm>
            </p:spPr>
            <p:txBody>
              <a:bodyPr/>
              <a:lstStyle/>
              <a:p>
                <a:r>
                  <a:rPr lang="zh-CN" altLang="en-US" dirty="0"/>
                  <a:t>根据简单函数的导数公式，以及导数变换公式精确的计算出一个复杂函数的导数形式化表示 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导数转换公式：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28600" lvl="1" indent="0">
                  <a:buNone/>
                </a:pPr>
                <a:r>
                  <a:rPr lang="en-US" altLang="zh-CN" dirty="0"/>
                  <a:t>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例如：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导数可以推导出为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zh-CN" altLang="en-US" dirty="0"/>
                  <a:t>在深度学习中的应用问题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深度学习网络非常大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:r>
                  <a:rPr lang="zh-CN" altLang="en-US" dirty="0">
                    <a:sym typeface="Wingdings" panose="05000000000000000000" pitchFamily="2" charset="2"/>
                  </a:rPr>
                  <a:t>待求导函数复杂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:r>
                  <a:rPr lang="zh-CN" altLang="en-US" dirty="0">
                    <a:sym typeface="Wingdings" panose="05000000000000000000" pitchFamily="2" charset="2"/>
                  </a:rPr>
                  <a:t>难以高效的求解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dirty="0">
                    <a:sym typeface="Wingdings" panose="05000000000000000000" pitchFamily="2" charset="2"/>
                  </a:rPr>
                  <a:t>深度中一些算子无法求导：如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Relu</a:t>
                </a:r>
                <a:r>
                  <a:rPr lang="en-US" altLang="zh-CN" dirty="0">
                    <a:sym typeface="Wingdings" panose="05000000000000000000" pitchFamily="2" charset="2"/>
                  </a:rPr>
                  <a:t>, Switch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99B4B7-5083-4C6E-BB5D-128DDD114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72067" y="1511697"/>
                <a:ext cx="11018520" cy="45117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237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2C96-60DB-43E7-ABC2-79548F7A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数值求导</a:t>
            </a:r>
            <a:r>
              <a:rPr lang="en-US" altLang="zh-CN" dirty="0"/>
              <a:t>(</a:t>
            </a:r>
            <a:r>
              <a:rPr lang="en-US" dirty="0"/>
              <a:t>Numerical</a:t>
            </a:r>
            <a:r>
              <a:rPr lang="en-US" altLang="zh-CN" dirty="0"/>
              <a:t> Differentiation)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99B4B7-5083-4C6E-BB5D-128DDD114FA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72067" y="1511697"/>
                <a:ext cx="11018520" cy="2688300"/>
              </a:xfrm>
            </p:spPr>
            <p:txBody>
              <a:bodyPr/>
              <a:lstStyle/>
              <a:p>
                <a:r>
                  <a:rPr lang="zh-CN" altLang="en-US" dirty="0"/>
                  <a:t>通过数值逼近的方法计算近似导数</a:t>
                </a:r>
                <a:endParaRPr lang="en-US" altLang="zh-CN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zh-CN" altLang="en-US" dirty="0"/>
                  <a:t>在深度学习中的应用问题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ym typeface="Wingdings" panose="05000000000000000000" pitchFamily="2" charset="2"/>
                  </a:rPr>
                  <a:t>由于数值计算中的截断和近似问题导致无法得到精确导数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dirty="0">
                    <a:sym typeface="Wingdings" panose="05000000000000000000" pitchFamily="2" charset="2"/>
                  </a:rPr>
                  <a:t>同样无法适用于深度中一些无法求导的算子：如</a:t>
                </a:r>
                <a:r>
                  <a:rPr lang="en-US" altLang="zh-CN" dirty="0" err="1">
                    <a:sym typeface="Wingdings" panose="05000000000000000000" pitchFamily="2" charset="2"/>
                  </a:rPr>
                  <a:t>Relu</a:t>
                </a:r>
                <a:r>
                  <a:rPr lang="en-US" altLang="zh-CN" dirty="0">
                    <a:sym typeface="Wingdings" panose="05000000000000000000" pitchFamily="2" charset="2"/>
                  </a:rPr>
                  <a:t>, Switch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B99B4B7-5083-4C6E-BB5D-128DDD114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72067" y="1511697"/>
                <a:ext cx="11018520" cy="2688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745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自动求导（</a:t>
            </a:r>
            <a:r>
              <a:rPr lang="en-US" altLang="zh-CN" dirty="0"/>
              <a:t>Auto Differentiation</a:t>
            </a:r>
            <a:r>
              <a:rPr lang="zh-CN" altLang="en-US" dirty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5B083D-92C3-481C-B7DB-A2626516BC28}"/>
                  </a:ext>
                </a:extLst>
              </p:cNvPr>
              <p:cNvSpPr/>
              <p:nvPr/>
            </p:nvSpPr>
            <p:spPr>
              <a:xfrm>
                <a:off x="2289534" y="2576915"/>
                <a:ext cx="77776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5B083D-92C3-481C-B7DB-A2626516B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534" y="2576915"/>
                <a:ext cx="7777642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879D39-53C2-42FA-99FC-D710425DE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947952"/>
          </a:xfrm>
        </p:spPr>
        <p:txBody>
          <a:bodyPr/>
          <a:lstStyle/>
          <a:p>
            <a:r>
              <a:rPr lang="zh-CN" altLang="en-US" dirty="0"/>
              <a:t>通过引入中间变量将一个复杂的函数分解成一系列基本函数</a:t>
            </a:r>
            <a:endParaRPr lang="en-US" altLang="zh-CN" dirty="0"/>
          </a:p>
          <a:p>
            <a:r>
              <a:rPr lang="zh-CN" altLang="en-US" dirty="0"/>
              <a:t>将这些基本函数构成一个计算流图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65B84-8B03-4ECE-B2FB-55A2ED4FB451}"/>
              </a:ext>
            </a:extLst>
          </p:cNvPr>
          <p:cNvSpPr/>
          <p:nvPr/>
        </p:nvSpPr>
        <p:spPr>
          <a:xfrm>
            <a:off x="672401" y="3357756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73820-FBAD-4429-B2E1-24ED463C223C}"/>
                  </a:ext>
                </a:extLst>
              </p:cNvPr>
              <p:cNvSpPr txBox="1"/>
              <p:nvPr/>
            </p:nvSpPr>
            <p:spPr>
              <a:xfrm>
                <a:off x="1447789" y="3655043"/>
                <a:ext cx="1302344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73820-FBAD-4429-B2E1-24ED463C2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89" y="3655043"/>
                <a:ext cx="1302344" cy="18466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A7D1BE8-7588-417E-9C72-8030314CD98B}"/>
              </a:ext>
            </a:extLst>
          </p:cNvPr>
          <p:cNvGrpSpPr/>
          <p:nvPr/>
        </p:nvGrpSpPr>
        <p:grpSpPr>
          <a:xfrm>
            <a:off x="3441707" y="3819421"/>
            <a:ext cx="7559662" cy="1357188"/>
            <a:chOff x="3441707" y="3819421"/>
            <a:chExt cx="7559662" cy="135718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BDC8E29-EE73-4976-91CE-6F464C43357D}"/>
                </a:ext>
              </a:extLst>
            </p:cNvPr>
            <p:cNvSpPr/>
            <p:nvPr/>
          </p:nvSpPr>
          <p:spPr bwMode="auto">
            <a:xfrm>
              <a:off x="3441707" y="4437283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345230-19DC-4F8E-92EE-5CB84C920635}"/>
                </a:ext>
              </a:extLst>
            </p:cNvPr>
            <p:cNvSpPr/>
            <p:nvPr/>
          </p:nvSpPr>
          <p:spPr bwMode="auto">
            <a:xfrm>
              <a:off x="4041837" y="4368364"/>
              <a:ext cx="846666" cy="46166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16051F3-B0D0-4DE0-84BC-B70C674A09AE}"/>
                    </a:ext>
                  </a:extLst>
                </p:cNvPr>
                <p:cNvSpPr/>
                <p:nvPr/>
              </p:nvSpPr>
              <p:spPr>
                <a:xfrm>
                  <a:off x="3472189" y="4391779"/>
                  <a:ext cx="3776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16051F3-B0D0-4DE0-84BC-B70C674A09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189" y="4391779"/>
                  <a:ext cx="3776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A009847-B9AB-4671-8749-754DC1028B4D}"/>
                    </a:ext>
                  </a:extLst>
                </p:cNvPr>
                <p:cNvSpPr/>
                <p:nvPr/>
              </p:nvSpPr>
              <p:spPr>
                <a:xfrm>
                  <a:off x="4165248" y="4391779"/>
                  <a:ext cx="599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A009847-B9AB-4671-8749-754DC1028B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248" y="4391779"/>
                  <a:ext cx="5998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6B26C2-6902-42FD-B70C-641B782C34BE}"/>
                </a:ext>
              </a:extLst>
            </p:cNvPr>
            <p:cNvSpPr/>
            <p:nvPr/>
          </p:nvSpPr>
          <p:spPr bwMode="auto">
            <a:xfrm>
              <a:off x="5048418" y="4437283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60130F8-19F2-44D7-8DB9-214A4D11B3B0}"/>
                    </a:ext>
                  </a:extLst>
                </p:cNvPr>
                <p:cNvSpPr/>
                <p:nvPr/>
              </p:nvSpPr>
              <p:spPr>
                <a:xfrm>
                  <a:off x="5072565" y="4381055"/>
                  <a:ext cx="3810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60130F8-19F2-44D7-8DB9-214A4D11B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565" y="4381055"/>
                  <a:ext cx="3810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EE39A2C-F4C8-477D-940D-01250F5942AD}"/>
                </a:ext>
              </a:extLst>
            </p:cNvPr>
            <p:cNvSpPr/>
            <p:nvPr/>
          </p:nvSpPr>
          <p:spPr bwMode="auto">
            <a:xfrm>
              <a:off x="5470907" y="3819421"/>
              <a:ext cx="846666" cy="46166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436443F-95F2-4BA0-8FEA-10ABCB69D561}"/>
                    </a:ext>
                  </a:extLst>
                </p:cNvPr>
                <p:cNvSpPr/>
                <p:nvPr/>
              </p:nvSpPr>
              <p:spPr>
                <a:xfrm>
                  <a:off x="5670126" y="3865587"/>
                  <a:ext cx="546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()</m:t>
                            </m:r>
                          </m:e>
                          <m:sup>
                            <m:r>
                              <a:rPr lang="en-US" sz="1800" b="0" i="1" smtClean="0">
                                <a:gradFill>
                                  <a:gsLst>
                                    <a:gs pos="2917">
                                      <a:schemeClr val="tx1"/>
                                    </a:gs>
                                    <a:gs pos="30000">
                                      <a:schemeClr val="tx1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436443F-95F2-4BA0-8FEA-10ABCB69D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126" y="3865587"/>
                  <a:ext cx="54688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37C303F-EDF0-407C-8B0B-5E36D7D9835F}"/>
                </a:ext>
              </a:extLst>
            </p:cNvPr>
            <p:cNvSpPr/>
            <p:nvPr/>
          </p:nvSpPr>
          <p:spPr bwMode="auto">
            <a:xfrm>
              <a:off x="6505870" y="3880940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A0AF6EC-F62D-40A8-AD10-ECEF7D6511CC}"/>
                    </a:ext>
                  </a:extLst>
                </p:cNvPr>
                <p:cNvSpPr/>
                <p:nvPr/>
              </p:nvSpPr>
              <p:spPr>
                <a:xfrm>
                  <a:off x="6529716" y="3865327"/>
                  <a:ext cx="3772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A0AF6EC-F62D-40A8-AD10-ECEF7D6511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716" y="3865327"/>
                  <a:ext cx="3772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9A1558-13DD-4E78-A5BE-4D3705137F2E}"/>
                </a:ext>
              </a:extLst>
            </p:cNvPr>
            <p:cNvSpPr/>
            <p:nvPr/>
          </p:nvSpPr>
          <p:spPr bwMode="auto">
            <a:xfrm>
              <a:off x="6301821" y="4368364"/>
              <a:ext cx="846666" cy="46166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F832D1-40C6-49DE-BDDB-0901A6B7F35F}"/>
                    </a:ext>
                  </a:extLst>
                </p:cNvPr>
                <p:cNvSpPr/>
                <p:nvPr/>
              </p:nvSpPr>
              <p:spPr>
                <a:xfrm>
                  <a:off x="6501040" y="4414530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F832D1-40C6-49DE-BDDB-0901A6B7F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1040" y="4414530"/>
                  <a:ext cx="42030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5A73D2B-E1DC-4760-85CF-6031286C00B8}"/>
                </a:ext>
              </a:extLst>
            </p:cNvPr>
            <p:cNvSpPr/>
            <p:nvPr/>
          </p:nvSpPr>
          <p:spPr bwMode="auto">
            <a:xfrm>
              <a:off x="7312193" y="4437283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46C17C4-FB74-4254-8041-EE49E1E84CF7}"/>
                    </a:ext>
                  </a:extLst>
                </p:cNvPr>
                <p:cNvSpPr/>
                <p:nvPr/>
              </p:nvSpPr>
              <p:spPr>
                <a:xfrm>
                  <a:off x="7342921" y="4391754"/>
                  <a:ext cx="3602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46C17C4-FB74-4254-8041-EE49E1E84C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921" y="4391754"/>
                  <a:ext cx="36029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F456079-9380-4A09-9AB2-B1E36A954215}"/>
                </a:ext>
              </a:extLst>
            </p:cNvPr>
            <p:cNvSpPr/>
            <p:nvPr/>
          </p:nvSpPr>
          <p:spPr bwMode="auto">
            <a:xfrm>
              <a:off x="7939781" y="3975618"/>
              <a:ext cx="846666" cy="46166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2F5659-F3CE-4A47-B1BD-22DBB41DFA3B}"/>
                    </a:ext>
                  </a:extLst>
                </p:cNvPr>
                <p:cNvSpPr/>
                <p:nvPr/>
              </p:nvSpPr>
              <p:spPr>
                <a:xfrm>
                  <a:off x="8063192" y="3999033"/>
                  <a:ext cx="599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42F5659-F3CE-4A47-B1BD-22DBB41DFA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192" y="3999033"/>
                  <a:ext cx="59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1D227A-332C-4F0C-8270-B311796CE981}"/>
                </a:ext>
              </a:extLst>
            </p:cNvPr>
            <p:cNvSpPr/>
            <p:nvPr/>
          </p:nvSpPr>
          <p:spPr bwMode="auto">
            <a:xfrm>
              <a:off x="7998265" y="4714944"/>
              <a:ext cx="846666" cy="46166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DBFB5D4-DD5A-4442-9814-301CA1B39B5D}"/>
                    </a:ext>
                  </a:extLst>
                </p:cNvPr>
                <p:cNvSpPr/>
                <p:nvPr/>
              </p:nvSpPr>
              <p:spPr>
                <a:xfrm>
                  <a:off x="8121676" y="4738359"/>
                  <a:ext cx="5389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800" b="0" i="0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sin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DBFB5D4-DD5A-4442-9814-301CA1B39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676" y="4738359"/>
                  <a:ext cx="53893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0B29B2-E03A-48DF-823B-0A8D8F85A448}"/>
                </a:ext>
              </a:extLst>
            </p:cNvPr>
            <p:cNvSpPr/>
            <p:nvPr/>
          </p:nvSpPr>
          <p:spPr bwMode="auto">
            <a:xfrm>
              <a:off x="8950153" y="4042854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8D804EB-DB8A-4035-915F-C460E234833E}"/>
                    </a:ext>
                  </a:extLst>
                </p:cNvPr>
                <p:cNvSpPr/>
                <p:nvPr/>
              </p:nvSpPr>
              <p:spPr>
                <a:xfrm>
                  <a:off x="8958770" y="3996274"/>
                  <a:ext cx="3875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8D804EB-DB8A-4035-915F-C460E2348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8770" y="3996274"/>
                  <a:ext cx="38754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4EC6F2F-D1E1-4B85-A030-1C19F1934E0F}"/>
                </a:ext>
              </a:extLst>
            </p:cNvPr>
            <p:cNvSpPr/>
            <p:nvPr/>
          </p:nvSpPr>
          <p:spPr bwMode="auto">
            <a:xfrm>
              <a:off x="8988019" y="4779366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0B5227B-6AEE-4965-8500-B03E8D4E97FD}"/>
                    </a:ext>
                  </a:extLst>
                </p:cNvPr>
                <p:cNvSpPr/>
                <p:nvPr/>
              </p:nvSpPr>
              <p:spPr>
                <a:xfrm>
                  <a:off x="9008837" y="4751561"/>
                  <a:ext cx="3660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0B5227B-6AEE-4965-8500-B03E8D4E97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837" y="4751561"/>
                  <a:ext cx="36606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577C28-5AC3-4849-812E-6111791C8C37}"/>
                </a:ext>
              </a:extLst>
            </p:cNvPr>
            <p:cNvSpPr/>
            <p:nvPr/>
          </p:nvSpPr>
          <p:spPr bwMode="auto">
            <a:xfrm>
              <a:off x="9552428" y="4368364"/>
              <a:ext cx="846666" cy="461665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268CC00-FA75-40C8-9610-0D4625879931}"/>
                    </a:ext>
                  </a:extLst>
                </p:cNvPr>
                <p:cNvSpPr/>
                <p:nvPr/>
              </p:nvSpPr>
              <p:spPr>
                <a:xfrm>
                  <a:off x="9751647" y="4414530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268CC00-FA75-40C8-9610-0D46258799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647" y="4414530"/>
                  <a:ext cx="42030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AD1497D-2D7D-4701-9319-1F9EEDA2932C}"/>
                </a:ext>
              </a:extLst>
            </p:cNvPr>
            <p:cNvSpPr/>
            <p:nvPr/>
          </p:nvSpPr>
          <p:spPr bwMode="auto">
            <a:xfrm>
              <a:off x="10562801" y="4437258"/>
              <a:ext cx="438568" cy="3238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5939E27-55B2-4764-8417-8984989402F0}"/>
                    </a:ext>
                  </a:extLst>
                </p:cNvPr>
                <p:cNvSpPr/>
                <p:nvPr/>
              </p:nvSpPr>
              <p:spPr>
                <a:xfrm>
                  <a:off x="10580906" y="4392656"/>
                  <a:ext cx="3753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5939E27-55B2-4764-8417-898498940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906" y="4392656"/>
                  <a:ext cx="37535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7C867E9-F34B-4BB1-8D0B-A84F997A725B}"/>
                </a:ext>
              </a:extLst>
            </p:cNvPr>
            <p:cNvCxnSpPr>
              <a:stCxn id="11" idx="3"/>
              <a:endCxn id="12" idx="2"/>
            </p:cNvCxnSpPr>
            <p:nvPr/>
          </p:nvCxnSpPr>
          <p:spPr>
            <a:xfrm>
              <a:off x="3880275" y="4599197"/>
              <a:ext cx="161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1F5932B-910A-4D63-92D1-48E726732A77}"/>
                </a:ext>
              </a:extLst>
            </p:cNvPr>
            <p:cNvCxnSpPr>
              <a:cxnSpLocks/>
              <a:stCxn id="12" idx="6"/>
              <a:endCxn id="15" idx="1"/>
            </p:cNvCxnSpPr>
            <p:nvPr/>
          </p:nvCxnSpPr>
          <p:spPr>
            <a:xfrm>
              <a:off x="4888503" y="4599197"/>
              <a:ext cx="1599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CEEAFAC-FE87-4BCF-97E0-0A21E216E58F}"/>
                </a:ext>
              </a:extLst>
            </p:cNvPr>
            <p:cNvCxnSpPr>
              <a:cxnSpLocks/>
              <a:stCxn id="15" idx="0"/>
              <a:endCxn id="17" idx="3"/>
            </p:cNvCxnSpPr>
            <p:nvPr/>
          </p:nvCxnSpPr>
          <p:spPr>
            <a:xfrm flipV="1">
              <a:off x="5267702" y="4213477"/>
              <a:ext cx="327196" cy="2238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89B2F2-312E-4CC5-ACF2-91DD368963EF}"/>
                </a:ext>
              </a:extLst>
            </p:cNvPr>
            <p:cNvCxnSpPr>
              <a:cxnSpLocks/>
              <a:stCxn id="15" idx="3"/>
              <a:endCxn id="21" idx="2"/>
            </p:cNvCxnSpPr>
            <p:nvPr/>
          </p:nvCxnSpPr>
          <p:spPr>
            <a:xfrm>
              <a:off x="5486986" y="4599197"/>
              <a:ext cx="8148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F187210-938C-4FEA-B711-C88B0A3A1454}"/>
                </a:ext>
              </a:extLst>
            </p:cNvPr>
            <p:cNvCxnSpPr>
              <a:cxnSpLocks/>
              <a:stCxn id="17" idx="6"/>
              <a:endCxn id="19" idx="1"/>
            </p:cNvCxnSpPr>
            <p:nvPr/>
          </p:nvCxnSpPr>
          <p:spPr>
            <a:xfrm flipV="1">
              <a:off x="6317573" y="4042854"/>
              <a:ext cx="188297" cy="74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7D9F103-73D0-426F-BB92-A064359C0076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6725154" y="4204768"/>
              <a:ext cx="0" cy="1635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9C181DB-03CE-43DE-A098-2E6C9B82FF2E}"/>
                </a:ext>
              </a:extLst>
            </p:cNvPr>
            <p:cNvCxnSpPr>
              <a:cxnSpLocks/>
              <a:stCxn id="21" idx="6"/>
              <a:endCxn id="25" idx="1"/>
            </p:cNvCxnSpPr>
            <p:nvPr/>
          </p:nvCxnSpPr>
          <p:spPr>
            <a:xfrm>
              <a:off x="7148487" y="4599197"/>
              <a:ext cx="1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B8642F0-CBFD-48C9-8241-F4F9CA3D92C5}"/>
                </a:ext>
              </a:extLst>
            </p:cNvPr>
            <p:cNvCxnSpPr>
              <a:cxnSpLocks/>
              <a:stCxn id="25" idx="3"/>
              <a:endCxn id="27" idx="3"/>
            </p:cNvCxnSpPr>
            <p:nvPr/>
          </p:nvCxnSpPr>
          <p:spPr>
            <a:xfrm flipV="1">
              <a:off x="7750761" y="4369674"/>
              <a:ext cx="313011" cy="2295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303BA2-FF07-4ABC-8A48-E5EAF8BFEC83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>
              <a:off x="7750761" y="4599197"/>
              <a:ext cx="371495" cy="1833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19B0F6-4F25-4B95-9DF9-EA2B313AA311}"/>
                </a:ext>
              </a:extLst>
            </p:cNvPr>
            <p:cNvCxnSpPr>
              <a:cxnSpLocks/>
              <a:stCxn id="27" idx="6"/>
              <a:endCxn id="31" idx="1"/>
            </p:cNvCxnSpPr>
            <p:nvPr/>
          </p:nvCxnSpPr>
          <p:spPr>
            <a:xfrm flipV="1">
              <a:off x="8786447" y="4204768"/>
              <a:ext cx="163706" cy="16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D14B48C-15F1-401E-BCF5-0676E7E85F22}"/>
                </a:ext>
              </a:extLst>
            </p:cNvPr>
            <p:cNvCxnSpPr>
              <a:cxnSpLocks/>
              <a:stCxn id="29" idx="6"/>
              <a:endCxn id="33" idx="1"/>
            </p:cNvCxnSpPr>
            <p:nvPr/>
          </p:nvCxnSpPr>
          <p:spPr>
            <a:xfrm flipV="1">
              <a:off x="8844931" y="4941280"/>
              <a:ext cx="143088" cy="44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81FC2E2-D687-441D-B38D-5E7D8560EA49}"/>
                </a:ext>
              </a:extLst>
            </p:cNvPr>
            <p:cNvCxnSpPr>
              <a:cxnSpLocks/>
              <a:stCxn id="31" idx="3"/>
              <a:endCxn id="35" idx="1"/>
            </p:cNvCxnSpPr>
            <p:nvPr/>
          </p:nvCxnSpPr>
          <p:spPr>
            <a:xfrm>
              <a:off x="9388721" y="4204768"/>
              <a:ext cx="287698" cy="2312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99FDC00-B854-4C66-9394-224948ACB16B}"/>
                </a:ext>
              </a:extLst>
            </p:cNvPr>
            <p:cNvCxnSpPr>
              <a:cxnSpLocks/>
              <a:stCxn id="33" idx="3"/>
              <a:endCxn id="35" idx="3"/>
            </p:cNvCxnSpPr>
            <p:nvPr/>
          </p:nvCxnSpPr>
          <p:spPr>
            <a:xfrm flipV="1">
              <a:off x="9426587" y="4762420"/>
              <a:ext cx="249832" cy="1788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B2B9C49-6431-4412-86B2-D6F468C7909F}"/>
                </a:ext>
              </a:extLst>
            </p:cNvPr>
            <p:cNvCxnSpPr>
              <a:cxnSpLocks/>
              <a:stCxn id="35" idx="6"/>
              <a:endCxn id="37" idx="1"/>
            </p:cNvCxnSpPr>
            <p:nvPr/>
          </p:nvCxnSpPr>
          <p:spPr>
            <a:xfrm flipV="1">
              <a:off x="10399094" y="4599172"/>
              <a:ext cx="163707" cy="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46711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自动求导（</a:t>
            </a:r>
            <a:r>
              <a:rPr lang="en-US" altLang="zh-CN" dirty="0"/>
              <a:t>Auto Differentiation </a:t>
            </a:r>
            <a:r>
              <a:rPr lang="zh-CN" altLang="en-US" dirty="0"/>
              <a:t>）</a:t>
            </a:r>
            <a:r>
              <a:rPr lang="en-US" altLang="zh-CN" dirty="0"/>
              <a:t>(II)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65B84-8B03-4ECE-B2FB-55A2ED4FB451}"/>
              </a:ext>
            </a:extLst>
          </p:cNvPr>
          <p:cNvSpPr/>
          <p:nvPr/>
        </p:nvSpPr>
        <p:spPr>
          <a:xfrm>
            <a:off x="511534" y="3215446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73820-FBAD-4429-B2E1-24ED463C223C}"/>
                  </a:ext>
                </a:extLst>
              </p:cNvPr>
              <p:cNvSpPr txBox="1"/>
              <p:nvPr/>
            </p:nvSpPr>
            <p:spPr>
              <a:xfrm>
                <a:off x="1286922" y="3512733"/>
                <a:ext cx="1302344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73820-FBAD-4429-B2E1-24ED463C2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22" y="3512733"/>
                <a:ext cx="1302344" cy="1846659"/>
              </a:xfrm>
              <a:prstGeom prst="rect">
                <a:avLst/>
              </a:prstGeo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DC8E29-EE73-4976-91CE-6F464C43357D}"/>
              </a:ext>
            </a:extLst>
          </p:cNvPr>
          <p:cNvSpPr/>
          <p:nvPr/>
        </p:nvSpPr>
        <p:spPr bwMode="auto">
          <a:xfrm>
            <a:off x="1922341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345230-19DC-4F8E-92EE-5CB84C920635}"/>
              </a:ext>
            </a:extLst>
          </p:cNvPr>
          <p:cNvSpPr/>
          <p:nvPr/>
        </p:nvSpPr>
        <p:spPr bwMode="auto">
          <a:xfrm>
            <a:off x="2522471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6051F3-B0D0-4DE0-84BC-B70C674A09AE}"/>
                  </a:ext>
                </a:extLst>
              </p:cNvPr>
              <p:cNvSpPr/>
              <p:nvPr/>
            </p:nvSpPr>
            <p:spPr>
              <a:xfrm>
                <a:off x="1952823" y="1976117"/>
                <a:ext cx="377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6051F3-B0D0-4DE0-84BC-B70C674A0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23" y="1976117"/>
                <a:ext cx="3776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009847-B9AB-4671-8749-754DC1028B4D}"/>
                  </a:ext>
                </a:extLst>
              </p:cNvPr>
              <p:cNvSpPr/>
              <p:nvPr/>
            </p:nvSpPr>
            <p:spPr>
              <a:xfrm>
                <a:off x="2645882" y="1976117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009847-B9AB-4671-8749-754DC1028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882" y="1976117"/>
                <a:ext cx="5998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6B26C2-6902-42FD-B70C-641B782C34BE}"/>
              </a:ext>
            </a:extLst>
          </p:cNvPr>
          <p:cNvSpPr/>
          <p:nvPr/>
        </p:nvSpPr>
        <p:spPr bwMode="auto">
          <a:xfrm>
            <a:off x="3529052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0130F8-19F2-44D7-8DB9-214A4D11B3B0}"/>
                  </a:ext>
                </a:extLst>
              </p:cNvPr>
              <p:cNvSpPr/>
              <p:nvPr/>
            </p:nvSpPr>
            <p:spPr>
              <a:xfrm>
                <a:off x="3553199" y="1965393"/>
                <a:ext cx="381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0130F8-19F2-44D7-8DB9-214A4D11B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99" y="1965393"/>
                <a:ext cx="3810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EE39A2C-F4C8-477D-940D-01250F5942AD}"/>
              </a:ext>
            </a:extLst>
          </p:cNvPr>
          <p:cNvSpPr/>
          <p:nvPr/>
        </p:nvSpPr>
        <p:spPr bwMode="auto">
          <a:xfrm>
            <a:off x="3951541" y="1403759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36443F-95F2-4BA0-8FEA-10ABCB69D561}"/>
                  </a:ext>
                </a:extLst>
              </p:cNvPr>
              <p:cNvSpPr/>
              <p:nvPr/>
            </p:nvSpPr>
            <p:spPr>
              <a:xfrm>
                <a:off x="4150760" y="1449925"/>
                <a:ext cx="546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()</m:t>
                          </m:r>
                        </m:e>
                        <m:sup>
                          <m:r>
                            <a:rPr lang="en-US" sz="1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36443F-95F2-4BA0-8FEA-10ABCB69D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60" y="1449925"/>
                <a:ext cx="5468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7C303F-EDF0-407C-8B0B-5E36D7D9835F}"/>
              </a:ext>
            </a:extLst>
          </p:cNvPr>
          <p:cNvSpPr/>
          <p:nvPr/>
        </p:nvSpPr>
        <p:spPr bwMode="auto">
          <a:xfrm>
            <a:off x="4986504" y="1465278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0AF6EC-F62D-40A8-AD10-ECEF7D6511CC}"/>
                  </a:ext>
                </a:extLst>
              </p:cNvPr>
              <p:cNvSpPr/>
              <p:nvPr/>
            </p:nvSpPr>
            <p:spPr>
              <a:xfrm>
                <a:off x="5010350" y="1449665"/>
                <a:ext cx="377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0AF6EC-F62D-40A8-AD10-ECEF7D651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350" y="1449665"/>
                <a:ext cx="3772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E9A1558-13DD-4E78-A5BE-4D3705137F2E}"/>
              </a:ext>
            </a:extLst>
          </p:cNvPr>
          <p:cNvSpPr/>
          <p:nvPr/>
        </p:nvSpPr>
        <p:spPr bwMode="auto">
          <a:xfrm>
            <a:off x="4782455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F832D1-40C6-49DE-BDDB-0901A6B7F35F}"/>
                  </a:ext>
                </a:extLst>
              </p:cNvPr>
              <p:cNvSpPr/>
              <p:nvPr/>
            </p:nvSpPr>
            <p:spPr>
              <a:xfrm>
                <a:off x="4981674" y="1998868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F832D1-40C6-49DE-BDDB-0901A6B7F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74" y="1998868"/>
                <a:ext cx="4203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A73D2B-E1DC-4760-85CF-6031286C00B8}"/>
              </a:ext>
            </a:extLst>
          </p:cNvPr>
          <p:cNvSpPr/>
          <p:nvPr/>
        </p:nvSpPr>
        <p:spPr bwMode="auto">
          <a:xfrm>
            <a:off x="5792827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46C17C4-FB74-4254-8041-EE49E1E84CF7}"/>
                  </a:ext>
                </a:extLst>
              </p:cNvPr>
              <p:cNvSpPr/>
              <p:nvPr/>
            </p:nvSpPr>
            <p:spPr>
              <a:xfrm>
                <a:off x="5823555" y="1976092"/>
                <a:ext cx="360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46C17C4-FB74-4254-8041-EE49E1E84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555" y="1976092"/>
                <a:ext cx="3602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1F456079-9380-4A09-9AB2-B1E36A954215}"/>
              </a:ext>
            </a:extLst>
          </p:cNvPr>
          <p:cNvSpPr/>
          <p:nvPr/>
        </p:nvSpPr>
        <p:spPr bwMode="auto">
          <a:xfrm>
            <a:off x="6420415" y="1559956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2F5659-F3CE-4A47-B1BD-22DBB41DFA3B}"/>
                  </a:ext>
                </a:extLst>
              </p:cNvPr>
              <p:cNvSpPr/>
              <p:nvPr/>
            </p:nvSpPr>
            <p:spPr>
              <a:xfrm>
                <a:off x="6543826" y="1583371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2F5659-F3CE-4A47-B1BD-22DBB41DF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26" y="1583371"/>
                <a:ext cx="5998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231D227A-332C-4F0C-8270-B311796CE981}"/>
              </a:ext>
            </a:extLst>
          </p:cNvPr>
          <p:cNvSpPr/>
          <p:nvPr/>
        </p:nvSpPr>
        <p:spPr bwMode="auto">
          <a:xfrm>
            <a:off x="6478899" y="229928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BFB5D4-DD5A-4442-9814-301CA1B39B5D}"/>
                  </a:ext>
                </a:extLst>
              </p:cNvPr>
              <p:cNvSpPr/>
              <p:nvPr/>
            </p:nvSpPr>
            <p:spPr>
              <a:xfrm>
                <a:off x="6602310" y="2322697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sin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BFB5D4-DD5A-4442-9814-301CA1B39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310" y="2322697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80B29B2-E03A-48DF-823B-0A8D8F85A448}"/>
              </a:ext>
            </a:extLst>
          </p:cNvPr>
          <p:cNvSpPr/>
          <p:nvPr/>
        </p:nvSpPr>
        <p:spPr bwMode="auto">
          <a:xfrm>
            <a:off x="7430787" y="1627192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D804EB-DB8A-4035-915F-C460E234833E}"/>
                  </a:ext>
                </a:extLst>
              </p:cNvPr>
              <p:cNvSpPr/>
              <p:nvPr/>
            </p:nvSpPr>
            <p:spPr>
              <a:xfrm>
                <a:off x="7439404" y="1580612"/>
                <a:ext cx="387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D804EB-DB8A-4035-915F-C460E2348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04" y="1580612"/>
                <a:ext cx="38754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4EC6F2F-D1E1-4B85-A030-1C19F1934E0F}"/>
              </a:ext>
            </a:extLst>
          </p:cNvPr>
          <p:cNvSpPr/>
          <p:nvPr/>
        </p:nvSpPr>
        <p:spPr bwMode="auto">
          <a:xfrm>
            <a:off x="7468653" y="2363704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0B5227B-6AEE-4965-8500-B03E8D4E97FD}"/>
                  </a:ext>
                </a:extLst>
              </p:cNvPr>
              <p:cNvSpPr/>
              <p:nvPr/>
            </p:nvSpPr>
            <p:spPr>
              <a:xfrm>
                <a:off x="7489471" y="2335899"/>
                <a:ext cx="366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0B5227B-6AEE-4965-8500-B03E8D4E9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471" y="2335899"/>
                <a:ext cx="366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5C577C28-5AC3-4849-812E-6111791C8C37}"/>
              </a:ext>
            </a:extLst>
          </p:cNvPr>
          <p:cNvSpPr/>
          <p:nvPr/>
        </p:nvSpPr>
        <p:spPr bwMode="auto">
          <a:xfrm>
            <a:off x="8033062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268CC00-FA75-40C8-9610-0D4625879931}"/>
                  </a:ext>
                </a:extLst>
              </p:cNvPr>
              <p:cNvSpPr/>
              <p:nvPr/>
            </p:nvSpPr>
            <p:spPr>
              <a:xfrm>
                <a:off x="8232281" y="1998868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268CC00-FA75-40C8-9610-0D4625879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281" y="1998868"/>
                <a:ext cx="42030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AD1497D-2D7D-4701-9319-1F9EEDA2932C}"/>
              </a:ext>
            </a:extLst>
          </p:cNvPr>
          <p:cNvSpPr/>
          <p:nvPr/>
        </p:nvSpPr>
        <p:spPr bwMode="auto">
          <a:xfrm>
            <a:off x="9043435" y="2021596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939E27-55B2-4764-8417-8984989402F0}"/>
                  </a:ext>
                </a:extLst>
              </p:cNvPr>
              <p:cNvSpPr/>
              <p:nvPr/>
            </p:nvSpPr>
            <p:spPr>
              <a:xfrm>
                <a:off x="9061540" y="1976994"/>
                <a:ext cx="380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939E27-55B2-4764-8417-898498940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540" y="1976994"/>
                <a:ext cx="38055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C867E9-F34B-4BB1-8D0B-A84F997A725B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>
            <a:off x="2360909" y="2183535"/>
            <a:ext cx="16156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F5932B-910A-4D63-92D1-48E726732A77}"/>
              </a:ext>
            </a:extLst>
          </p:cNvPr>
          <p:cNvCxnSpPr>
            <a:cxnSpLocks/>
            <a:stCxn id="12" idx="6"/>
            <a:endCxn id="15" idx="1"/>
          </p:cNvCxnSpPr>
          <p:nvPr/>
        </p:nvCxnSpPr>
        <p:spPr>
          <a:xfrm>
            <a:off x="3369137" y="2183535"/>
            <a:ext cx="159915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EEAFAC-FE87-4BCF-97E0-0A21E216E58F}"/>
              </a:ext>
            </a:extLst>
          </p:cNvPr>
          <p:cNvCxnSpPr>
            <a:cxnSpLocks/>
            <a:stCxn id="15" idx="0"/>
            <a:endCxn id="17" idx="3"/>
          </p:cNvCxnSpPr>
          <p:nvPr/>
        </p:nvCxnSpPr>
        <p:spPr>
          <a:xfrm flipV="1">
            <a:off x="3748336" y="1797815"/>
            <a:ext cx="327196" cy="22380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89B2F2-312E-4CC5-ACF2-91DD368963EF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>
            <a:off x="3967620" y="2183535"/>
            <a:ext cx="814835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187210-938C-4FEA-B711-C88B0A3A1454}"/>
              </a:ext>
            </a:extLst>
          </p:cNvPr>
          <p:cNvCxnSpPr>
            <a:cxnSpLocks/>
            <a:stCxn id="17" idx="6"/>
            <a:endCxn id="19" idx="1"/>
          </p:cNvCxnSpPr>
          <p:nvPr/>
        </p:nvCxnSpPr>
        <p:spPr>
          <a:xfrm flipV="1">
            <a:off x="4798207" y="1627192"/>
            <a:ext cx="188297" cy="740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D9F103-73D0-426F-BB92-A064359C007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5205788" y="1789106"/>
            <a:ext cx="0" cy="16359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C181DB-03CE-43DE-A098-2E6C9B82FF2E}"/>
              </a:ext>
            </a:extLst>
          </p:cNvPr>
          <p:cNvCxnSpPr>
            <a:cxnSpLocks/>
            <a:stCxn id="21" idx="6"/>
            <a:endCxn id="25" idx="1"/>
          </p:cNvCxnSpPr>
          <p:nvPr/>
        </p:nvCxnSpPr>
        <p:spPr>
          <a:xfrm>
            <a:off x="5629121" y="2183535"/>
            <a:ext cx="16370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B8642F0-CBFD-48C9-8241-F4F9CA3D92C5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V="1">
            <a:off x="6231395" y="1954012"/>
            <a:ext cx="313011" cy="22952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303BA2-FF07-4ABC-8A48-E5EAF8BFEC83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6231395" y="2183535"/>
            <a:ext cx="371495" cy="18335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19B0F6-4F25-4B95-9DF9-EA2B313AA311}"/>
              </a:ext>
            </a:extLst>
          </p:cNvPr>
          <p:cNvCxnSpPr>
            <a:cxnSpLocks/>
            <a:stCxn id="27" idx="6"/>
            <a:endCxn id="31" idx="1"/>
          </p:cNvCxnSpPr>
          <p:nvPr/>
        </p:nvCxnSpPr>
        <p:spPr>
          <a:xfrm flipV="1">
            <a:off x="7267081" y="1789106"/>
            <a:ext cx="163706" cy="168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81FC2E2-D687-441D-B38D-5E7D8560EA49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7869355" y="1789106"/>
            <a:ext cx="287698" cy="23120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9FDC00-B854-4C66-9394-224948ACB16B}"/>
              </a:ext>
            </a:extLst>
          </p:cNvPr>
          <p:cNvCxnSpPr>
            <a:cxnSpLocks/>
            <a:stCxn id="33" idx="3"/>
            <a:endCxn id="35" idx="3"/>
          </p:cNvCxnSpPr>
          <p:nvPr/>
        </p:nvCxnSpPr>
        <p:spPr>
          <a:xfrm flipV="1">
            <a:off x="7907221" y="2346758"/>
            <a:ext cx="249832" cy="17886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2B9C49-6431-4412-86B2-D6F468C7909F}"/>
              </a:ext>
            </a:extLst>
          </p:cNvPr>
          <p:cNvCxnSpPr>
            <a:cxnSpLocks/>
            <a:stCxn id="35" idx="6"/>
            <a:endCxn id="37" idx="1"/>
          </p:cNvCxnSpPr>
          <p:nvPr/>
        </p:nvCxnSpPr>
        <p:spPr>
          <a:xfrm flipV="1">
            <a:off x="8879728" y="2183510"/>
            <a:ext cx="163707" cy="2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D9EE61F-B1AC-4D70-89B3-BFCB26589B6E}"/>
              </a:ext>
            </a:extLst>
          </p:cNvPr>
          <p:cNvGrpSpPr/>
          <p:nvPr/>
        </p:nvGrpSpPr>
        <p:grpSpPr>
          <a:xfrm>
            <a:off x="2987905" y="3192623"/>
            <a:ext cx="3346361" cy="3428999"/>
            <a:chOff x="2987905" y="3192623"/>
            <a:chExt cx="3346361" cy="3428999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E0C478F-A496-4AEF-ADE0-D45AF0CD070D}"/>
                </a:ext>
              </a:extLst>
            </p:cNvPr>
            <p:cNvSpPr/>
            <p:nvPr/>
          </p:nvSpPr>
          <p:spPr bwMode="auto">
            <a:xfrm>
              <a:off x="2987905" y="4249848"/>
              <a:ext cx="499656" cy="484632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4757DC-6462-4010-ADF8-02135E70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934264" y="3192623"/>
              <a:ext cx="2400002" cy="342899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81ED0BB-25E0-4ED1-BA1B-8B7C80982946}"/>
              </a:ext>
            </a:extLst>
          </p:cNvPr>
          <p:cNvGrpSpPr/>
          <p:nvPr/>
        </p:nvGrpSpPr>
        <p:grpSpPr>
          <a:xfrm>
            <a:off x="6851248" y="2525618"/>
            <a:ext cx="3763350" cy="4097678"/>
            <a:chOff x="6851248" y="2525618"/>
            <a:chExt cx="3763350" cy="4097678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D14B48C-15F1-401E-BCF5-0676E7E85F22}"/>
                </a:ext>
              </a:extLst>
            </p:cNvPr>
            <p:cNvCxnSpPr>
              <a:cxnSpLocks/>
              <a:stCxn id="29" idx="6"/>
              <a:endCxn id="33" idx="1"/>
            </p:cNvCxnSpPr>
            <p:nvPr/>
          </p:nvCxnSpPr>
          <p:spPr>
            <a:xfrm flipV="1">
              <a:off x="7325565" y="2525618"/>
              <a:ext cx="143088" cy="44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083E88A-002E-4057-900E-21AA99C1C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59160" y="3214071"/>
              <a:ext cx="3055438" cy="3409225"/>
            </a:xfrm>
            <a:prstGeom prst="rect">
              <a:avLst/>
            </a:prstGeom>
          </p:spPr>
        </p:pic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75F170EE-7320-4A82-8C7C-3896FB7D5761}"/>
                </a:ext>
              </a:extLst>
            </p:cNvPr>
            <p:cNvSpPr/>
            <p:nvPr/>
          </p:nvSpPr>
          <p:spPr bwMode="auto">
            <a:xfrm>
              <a:off x="6851248" y="4220275"/>
              <a:ext cx="499656" cy="484632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104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自动求导（</a:t>
            </a:r>
            <a:r>
              <a:rPr lang="en-US" altLang="zh-CN" dirty="0"/>
              <a:t>AD</a:t>
            </a:r>
            <a:r>
              <a:rPr lang="zh-CN" altLang="en-US" dirty="0"/>
              <a:t>）</a:t>
            </a:r>
            <a:r>
              <a:rPr lang="en-US" altLang="zh-CN" dirty="0"/>
              <a:t>(III)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65B84-8B03-4ECE-B2FB-55A2ED4FB451}"/>
              </a:ext>
            </a:extLst>
          </p:cNvPr>
          <p:cNvSpPr/>
          <p:nvPr/>
        </p:nvSpPr>
        <p:spPr>
          <a:xfrm>
            <a:off x="511534" y="3215446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73820-FBAD-4429-B2E1-24ED463C223C}"/>
                  </a:ext>
                </a:extLst>
              </p:cNvPr>
              <p:cNvSpPr txBox="1"/>
              <p:nvPr/>
            </p:nvSpPr>
            <p:spPr>
              <a:xfrm>
                <a:off x="1286922" y="3512733"/>
                <a:ext cx="1302344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gradFill>
                                    <a:gsLst>
                                      <a:gs pos="2917">
                                        <a:schemeClr val="tx1"/>
                                      </a:gs>
                                      <a:gs pos="30000">
                                        <a:schemeClr val="tx1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73820-FBAD-4429-B2E1-24ED463C2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22" y="3512733"/>
                <a:ext cx="1302344" cy="1846659"/>
              </a:xfrm>
              <a:prstGeom prst="rect">
                <a:avLst/>
              </a:prstGeom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DC8E29-EE73-4976-91CE-6F464C43357D}"/>
              </a:ext>
            </a:extLst>
          </p:cNvPr>
          <p:cNvSpPr/>
          <p:nvPr/>
        </p:nvSpPr>
        <p:spPr bwMode="auto">
          <a:xfrm>
            <a:off x="1922341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345230-19DC-4F8E-92EE-5CB84C920635}"/>
              </a:ext>
            </a:extLst>
          </p:cNvPr>
          <p:cNvSpPr/>
          <p:nvPr/>
        </p:nvSpPr>
        <p:spPr bwMode="auto">
          <a:xfrm>
            <a:off x="2522471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6051F3-B0D0-4DE0-84BC-B70C674A09AE}"/>
                  </a:ext>
                </a:extLst>
              </p:cNvPr>
              <p:cNvSpPr/>
              <p:nvPr/>
            </p:nvSpPr>
            <p:spPr>
              <a:xfrm>
                <a:off x="1952823" y="1976117"/>
                <a:ext cx="377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6051F3-B0D0-4DE0-84BC-B70C674A0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23" y="1976117"/>
                <a:ext cx="3776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009847-B9AB-4671-8749-754DC1028B4D}"/>
                  </a:ext>
                </a:extLst>
              </p:cNvPr>
              <p:cNvSpPr/>
              <p:nvPr/>
            </p:nvSpPr>
            <p:spPr>
              <a:xfrm>
                <a:off x="2645882" y="1976117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A009847-B9AB-4671-8749-754DC1028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882" y="1976117"/>
                <a:ext cx="5998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6B26C2-6902-42FD-B70C-641B782C34BE}"/>
              </a:ext>
            </a:extLst>
          </p:cNvPr>
          <p:cNvSpPr/>
          <p:nvPr/>
        </p:nvSpPr>
        <p:spPr bwMode="auto">
          <a:xfrm>
            <a:off x="3529052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0130F8-19F2-44D7-8DB9-214A4D11B3B0}"/>
                  </a:ext>
                </a:extLst>
              </p:cNvPr>
              <p:cNvSpPr/>
              <p:nvPr/>
            </p:nvSpPr>
            <p:spPr>
              <a:xfrm>
                <a:off x="3553199" y="1965393"/>
                <a:ext cx="381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0130F8-19F2-44D7-8DB9-214A4D11B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99" y="1965393"/>
                <a:ext cx="3810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4EE39A2C-F4C8-477D-940D-01250F5942AD}"/>
              </a:ext>
            </a:extLst>
          </p:cNvPr>
          <p:cNvSpPr/>
          <p:nvPr/>
        </p:nvSpPr>
        <p:spPr bwMode="auto">
          <a:xfrm>
            <a:off x="3951541" y="1403759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36443F-95F2-4BA0-8FEA-10ABCB69D561}"/>
                  </a:ext>
                </a:extLst>
              </p:cNvPr>
              <p:cNvSpPr/>
              <p:nvPr/>
            </p:nvSpPr>
            <p:spPr>
              <a:xfrm>
                <a:off x="4150760" y="1449925"/>
                <a:ext cx="546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()</m:t>
                          </m:r>
                        </m:e>
                        <m:sup>
                          <m:r>
                            <a:rPr lang="en-US" sz="1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36443F-95F2-4BA0-8FEA-10ABCB69D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60" y="1449925"/>
                <a:ext cx="5468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7C303F-EDF0-407C-8B0B-5E36D7D9835F}"/>
              </a:ext>
            </a:extLst>
          </p:cNvPr>
          <p:cNvSpPr/>
          <p:nvPr/>
        </p:nvSpPr>
        <p:spPr bwMode="auto">
          <a:xfrm>
            <a:off x="4986504" y="1465278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0AF6EC-F62D-40A8-AD10-ECEF7D6511CC}"/>
                  </a:ext>
                </a:extLst>
              </p:cNvPr>
              <p:cNvSpPr/>
              <p:nvPr/>
            </p:nvSpPr>
            <p:spPr>
              <a:xfrm>
                <a:off x="5010350" y="1449665"/>
                <a:ext cx="377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0AF6EC-F62D-40A8-AD10-ECEF7D651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350" y="1449665"/>
                <a:ext cx="3772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E9A1558-13DD-4E78-A5BE-4D3705137F2E}"/>
              </a:ext>
            </a:extLst>
          </p:cNvPr>
          <p:cNvSpPr/>
          <p:nvPr/>
        </p:nvSpPr>
        <p:spPr bwMode="auto">
          <a:xfrm>
            <a:off x="4782455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F832D1-40C6-49DE-BDDB-0901A6B7F35F}"/>
                  </a:ext>
                </a:extLst>
              </p:cNvPr>
              <p:cNvSpPr/>
              <p:nvPr/>
            </p:nvSpPr>
            <p:spPr>
              <a:xfrm>
                <a:off x="4981674" y="1998868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F832D1-40C6-49DE-BDDB-0901A6B7F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74" y="1998868"/>
                <a:ext cx="4203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A73D2B-E1DC-4760-85CF-6031286C00B8}"/>
              </a:ext>
            </a:extLst>
          </p:cNvPr>
          <p:cNvSpPr/>
          <p:nvPr/>
        </p:nvSpPr>
        <p:spPr bwMode="auto">
          <a:xfrm>
            <a:off x="5792827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46C17C4-FB74-4254-8041-EE49E1E84CF7}"/>
                  </a:ext>
                </a:extLst>
              </p:cNvPr>
              <p:cNvSpPr/>
              <p:nvPr/>
            </p:nvSpPr>
            <p:spPr>
              <a:xfrm>
                <a:off x="5823555" y="1976092"/>
                <a:ext cx="360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46C17C4-FB74-4254-8041-EE49E1E84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555" y="1976092"/>
                <a:ext cx="3602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1F456079-9380-4A09-9AB2-B1E36A954215}"/>
              </a:ext>
            </a:extLst>
          </p:cNvPr>
          <p:cNvSpPr/>
          <p:nvPr/>
        </p:nvSpPr>
        <p:spPr bwMode="auto">
          <a:xfrm>
            <a:off x="6420415" y="1559956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2F5659-F3CE-4A47-B1BD-22DBB41DFA3B}"/>
                  </a:ext>
                </a:extLst>
              </p:cNvPr>
              <p:cNvSpPr/>
              <p:nvPr/>
            </p:nvSpPr>
            <p:spPr>
              <a:xfrm>
                <a:off x="6543826" y="1583371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2F5659-F3CE-4A47-B1BD-22DBB41DF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26" y="1583371"/>
                <a:ext cx="5998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231D227A-332C-4F0C-8270-B311796CE981}"/>
              </a:ext>
            </a:extLst>
          </p:cNvPr>
          <p:cNvSpPr/>
          <p:nvPr/>
        </p:nvSpPr>
        <p:spPr bwMode="auto">
          <a:xfrm>
            <a:off x="6478899" y="229928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BFB5D4-DD5A-4442-9814-301CA1B39B5D}"/>
                  </a:ext>
                </a:extLst>
              </p:cNvPr>
              <p:cNvSpPr/>
              <p:nvPr/>
            </p:nvSpPr>
            <p:spPr>
              <a:xfrm>
                <a:off x="6602310" y="2322697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sin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BFB5D4-DD5A-4442-9814-301CA1B39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310" y="2322697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80B29B2-E03A-48DF-823B-0A8D8F85A448}"/>
              </a:ext>
            </a:extLst>
          </p:cNvPr>
          <p:cNvSpPr/>
          <p:nvPr/>
        </p:nvSpPr>
        <p:spPr bwMode="auto">
          <a:xfrm>
            <a:off x="7430787" y="1627192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D804EB-DB8A-4035-915F-C460E234833E}"/>
                  </a:ext>
                </a:extLst>
              </p:cNvPr>
              <p:cNvSpPr/>
              <p:nvPr/>
            </p:nvSpPr>
            <p:spPr>
              <a:xfrm>
                <a:off x="7439404" y="1580612"/>
                <a:ext cx="387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D804EB-DB8A-4035-915F-C460E2348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04" y="1580612"/>
                <a:ext cx="38754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4EC6F2F-D1E1-4B85-A030-1C19F1934E0F}"/>
              </a:ext>
            </a:extLst>
          </p:cNvPr>
          <p:cNvSpPr/>
          <p:nvPr/>
        </p:nvSpPr>
        <p:spPr bwMode="auto">
          <a:xfrm>
            <a:off x="7468653" y="2363704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0B5227B-6AEE-4965-8500-B03E8D4E97FD}"/>
                  </a:ext>
                </a:extLst>
              </p:cNvPr>
              <p:cNvSpPr/>
              <p:nvPr/>
            </p:nvSpPr>
            <p:spPr>
              <a:xfrm>
                <a:off x="7489471" y="2335899"/>
                <a:ext cx="366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0B5227B-6AEE-4965-8500-B03E8D4E9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471" y="2335899"/>
                <a:ext cx="366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5C577C28-5AC3-4849-812E-6111791C8C37}"/>
              </a:ext>
            </a:extLst>
          </p:cNvPr>
          <p:cNvSpPr/>
          <p:nvPr/>
        </p:nvSpPr>
        <p:spPr bwMode="auto">
          <a:xfrm>
            <a:off x="8033062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268CC00-FA75-40C8-9610-0D4625879931}"/>
                  </a:ext>
                </a:extLst>
              </p:cNvPr>
              <p:cNvSpPr/>
              <p:nvPr/>
            </p:nvSpPr>
            <p:spPr>
              <a:xfrm>
                <a:off x="8232281" y="1998868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268CC00-FA75-40C8-9610-0D4625879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281" y="1998868"/>
                <a:ext cx="42030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AD1497D-2D7D-4701-9319-1F9EEDA2932C}"/>
              </a:ext>
            </a:extLst>
          </p:cNvPr>
          <p:cNvSpPr/>
          <p:nvPr/>
        </p:nvSpPr>
        <p:spPr bwMode="auto">
          <a:xfrm>
            <a:off x="9043435" y="2021596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939E27-55B2-4764-8417-8984989402F0}"/>
                  </a:ext>
                </a:extLst>
              </p:cNvPr>
              <p:cNvSpPr/>
              <p:nvPr/>
            </p:nvSpPr>
            <p:spPr>
              <a:xfrm>
                <a:off x="9061540" y="1976994"/>
                <a:ext cx="380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939E27-55B2-4764-8417-898498940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540" y="1976994"/>
                <a:ext cx="38055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C867E9-F34B-4BB1-8D0B-A84F997A725B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>
            <a:off x="2360909" y="2183535"/>
            <a:ext cx="16156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F5932B-910A-4D63-92D1-48E726732A77}"/>
              </a:ext>
            </a:extLst>
          </p:cNvPr>
          <p:cNvCxnSpPr>
            <a:cxnSpLocks/>
            <a:stCxn id="12" idx="6"/>
            <a:endCxn id="15" idx="1"/>
          </p:cNvCxnSpPr>
          <p:nvPr/>
        </p:nvCxnSpPr>
        <p:spPr>
          <a:xfrm>
            <a:off x="3369137" y="2183535"/>
            <a:ext cx="159915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EEAFAC-FE87-4BCF-97E0-0A21E216E58F}"/>
              </a:ext>
            </a:extLst>
          </p:cNvPr>
          <p:cNvCxnSpPr>
            <a:cxnSpLocks/>
            <a:stCxn id="15" idx="0"/>
            <a:endCxn id="17" idx="3"/>
          </p:cNvCxnSpPr>
          <p:nvPr/>
        </p:nvCxnSpPr>
        <p:spPr>
          <a:xfrm flipV="1">
            <a:off x="3748336" y="1797815"/>
            <a:ext cx="327196" cy="22380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89B2F2-312E-4CC5-ACF2-91DD368963EF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>
            <a:off x="3967620" y="2183535"/>
            <a:ext cx="814835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187210-938C-4FEA-B711-C88B0A3A1454}"/>
              </a:ext>
            </a:extLst>
          </p:cNvPr>
          <p:cNvCxnSpPr>
            <a:cxnSpLocks/>
            <a:stCxn id="17" idx="6"/>
            <a:endCxn id="19" idx="1"/>
          </p:cNvCxnSpPr>
          <p:nvPr/>
        </p:nvCxnSpPr>
        <p:spPr>
          <a:xfrm flipV="1">
            <a:off x="4798207" y="1627192"/>
            <a:ext cx="188297" cy="740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D9F103-73D0-426F-BB92-A064359C007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5205788" y="1789106"/>
            <a:ext cx="0" cy="16359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C181DB-03CE-43DE-A098-2E6C9B82FF2E}"/>
              </a:ext>
            </a:extLst>
          </p:cNvPr>
          <p:cNvCxnSpPr>
            <a:cxnSpLocks/>
            <a:stCxn id="21" idx="6"/>
            <a:endCxn id="25" idx="1"/>
          </p:cNvCxnSpPr>
          <p:nvPr/>
        </p:nvCxnSpPr>
        <p:spPr>
          <a:xfrm>
            <a:off x="5629121" y="2183535"/>
            <a:ext cx="16370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B8642F0-CBFD-48C9-8241-F4F9CA3D92C5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V="1">
            <a:off x="6231395" y="1954012"/>
            <a:ext cx="313011" cy="22952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303BA2-FF07-4ABC-8A48-E5EAF8BFEC83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6231395" y="2183535"/>
            <a:ext cx="371495" cy="18335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19B0F6-4F25-4B95-9DF9-EA2B313AA311}"/>
              </a:ext>
            </a:extLst>
          </p:cNvPr>
          <p:cNvCxnSpPr>
            <a:cxnSpLocks/>
            <a:stCxn id="27" idx="6"/>
            <a:endCxn id="31" idx="1"/>
          </p:cNvCxnSpPr>
          <p:nvPr/>
        </p:nvCxnSpPr>
        <p:spPr>
          <a:xfrm flipV="1">
            <a:off x="7267081" y="1789106"/>
            <a:ext cx="163706" cy="168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14B48C-15F1-401E-BCF5-0676E7E85F22}"/>
              </a:ext>
            </a:extLst>
          </p:cNvPr>
          <p:cNvCxnSpPr>
            <a:cxnSpLocks/>
            <a:stCxn id="29" idx="6"/>
            <a:endCxn id="33" idx="1"/>
          </p:cNvCxnSpPr>
          <p:nvPr/>
        </p:nvCxnSpPr>
        <p:spPr>
          <a:xfrm flipV="1">
            <a:off x="7325565" y="2525618"/>
            <a:ext cx="143088" cy="449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81FC2E2-D687-441D-B38D-5E7D8560EA49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7869355" y="1789106"/>
            <a:ext cx="287698" cy="23120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9FDC00-B854-4C66-9394-224948ACB16B}"/>
              </a:ext>
            </a:extLst>
          </p:cNvPr>
          <p:cNvCxnSpPr>
            <a:cxnSpLocks/>
            <a:stCxn id="33" idx="3"/>
            <a:endCxn id="35" idx="3"/>
          </p:cNvCxnSpPr>
          <p:nvPr/>
        </p:nvCxnSpPr>
        <p:spPr>
          <a:xfrm flipV="1">
            <a:off x="7907221" y="2346758"/>
            <a:ext cx="249832" cy="17886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2B9C49-6431-4412-86B2-D6F468C7909F}"/>
              </a:ext>
            </a:extLst>
          </p:cNvPr>
          <p:cNvCxnSpPr>
            <a:cxnSpLocks/>
            <a:stCxn id="35" idx="6"/>
            <a:endCxn id="37" idx="1"/>
          </p:cNvCxnSpPr>
          <p:nvPr/>
        </p:nvCxnSpPr>
        <p:spPr>
          <a:xfrm flipV="1">
            <a:off x="8879728" y="2183510"/>
            <a:ext cx="163707" cy="2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EE0C478F-A496-4AEF-ADE0-D45AF0CD070D}"/>
              </a:ext>
            </a:extLst>
          </p:cNvPr>
          <p:cNvSpPr/>
          <p:nvPr/>
        </p:nvSpPr>
        <p:spPr bwMode="auto">
          <a:xfrm>
            <a:off x="2987905" y="4249848"/>
            <a:ext cx="499656" cy="48463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83E88A-002E-4057-900E-21AA99C1C0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64325" y="3137730"/>
            <a:ext cx="3055438" cy="3409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E551808-D64F-4C41-9295-6A3B32D117DE}"/>
              </a:ext>
            </a:extLst>
          </p:cNvPr>
          <p:cNvGrpSpPr/>
          <p:nvPr/>
        </p:nvGrpSpPr>
        <p:grpSpPr>
          <a:xfrm>
            <a:off x="6291525" y="3151925"/>
            <a:ext cx="2538580" cy="3494647"/>
            <a:chOff x="6291525" y="3151925"/>
            <a:chExt cx="2538580" cy="3494647"/>
          </a:xfrm>
        </p:grpSpPr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3B849B5F-AF32-454A-A59D-C5FD551CDF51}"/>
                </a:ext>
              </a:extLst>
            </p:cNvPr>
            <p:cNvSpPr/>
            <p:nvPr/>
          </p:nvSpPr>
          <p:spPr bwMode="auto">
            <a:xfrm>
              <a:off x="7468653" y="3151925"/>
              <a:ext cx="184325" cy="3186870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761DA0-84B4-42FE-9FB7-45B1F60F6876}"/>
                </a:ext>
              </a:extLst>
            </p:cNvPr>
            <p:cNvSpPr txBox="1"/>
            <p:nvPr/>
          </p:nvSpPr>
          <p:spPr>
            <a:xfrm>
              <a:off x="6291525" y="6338795"/>
              <a:ext cx="253858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Backward propagation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12138-9967-4E28-84B4-1D6DBFDAA40D}"/>
              </a:ext>
            </a:extLst>
          </p:cNvPr>
          <p:cNvGrpSpPr/>
          <p:nvPr/>
        </p:nvGrpSpPr>
        <p:grpSpPr>
          <a:xfrm>
            <a:off x="7994822" y="3030709"/>
            <a:ext cx="2390141" cy="3494647"/>
            <a:chOff x="7994822" y="3030709"/>
            <a:chExt cx="2390141" cy="3494647"/>
          </a:xfrm>
        </p:grpSpPr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DAADFA92-413C-493F-8442-E208A02DC85E}"/>
                </a:ext>
              </a:extLst>
            </p:cNvPr>
            <p:cNvSpPr/>
            <p:nvPr/>
          </p:nvSpPr>
          <p:spPr bwMode="auto">
            <a:xfrm rot="10800000">
              <a:off x="9145734" y="3338486"/>
              <a:ext cx="184325" cy="3186870"/>
            </a:xfrm>
            <a:prstGeom prst="down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8B5BA-85AA-42E1-BF07-14DA0EAE3B02}"/>
                </a:ext>
              </a:extLst>
            </p:cNvPr>
            <p:cNvSpPr txBox="1"/>
            <p:nvPr/>
          </p:nvSpPr>
          <p:spPr>
            <a:xfrm>
              <a:off x="7994822" y="3030709"/>
              <a:ext cx="239014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Forward 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679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69AE-7B7C-4806-8110-7223E7E0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F69E-AED5-4053-B833-F9AB2670D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Forward 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和 </a:t>
            </a:r>
            <a:r>
              <a:rPr lang="en-US" altLang="zh-C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Backward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propagation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计算量是否一样？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深度学习中为什么大多使用</a:t>
            </a:r>
            <a:r>
              <a:rPr lang="en-US" altLang="zh-C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Backward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propagation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？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2750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6097-93D0-4F72-B179-B283DA35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如何在深度学习框架中实现自动求导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2D6F2348-66CE-453C-8411-7FB02E76D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3199814"/>
            <a:ext cx="11018520" cy="2499146"/>
          </a:xfrm>
        </p:spPr>
        <p:txBody>
          <a:bodyPr/>
          <a:lstStyle/>
          <a:p>
            <a:r>
              <a:rPr lang="zh-CN" altLang="en-US" dirty="0"/>
              <a:t>前向计算并保留中间计算结果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BP</a:t>
            </a:r>
            <a:r>
              <a:rPr lang="zh-CN" altLang="en-US" dirty="0"/>
              <a:t>的原理依次计算出中间导数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主要问题：</a:t>
            </a:r>
            <a:endParaRPr lang="en-US" altLang="zh-CN" dirty="0"/>
          </a:p>
          <a:p>
            <a:r>
              <a:rPr lang="zh-CN" altLang="en-US" dirty="0"/>
              <a:t>需要保存大量中间计算结果</a:t>
            </a:r>
            <a:endParaRPr lang="en-US" altLang="zh-C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4813A8-C37F-48D0-AEEA-29538AFD8840}"/>
              </a:ext>
            </a:extLst>
          </p:cNvPr>
          <p:cNvSpPr/>
          <p:nvPr/>
        </p:nvSpPr>
        <p:spPr bwMode="auto">
          <a:xfrm>
            <a:off x="1922341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ADC824-18BE-4B36-9AD0-D66EC35E1845}"/>
              </a:ext>
            </a:extLst>
          </p:cNvPr>
          <p:cNvSpPr/>
          <p:nvPr/>
        </p:nvSpPr>
        <p:spPr bwMode="auto">
          <a:xfrm>
            <a:off x="2522471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3BDD8F-C0E4-4A40-897D-C2AF775A3E26}"/>
                  </a:ext>
                </a:extLst>
              </p:cNvPr>
              <p:cNvSpPr/>
              <p:nvPr/>
            </p:nvSpPr>
            <p:spPr>
              <a:xfrm>
                <a:off x="1952823" y="1976117"/>
                <a:ext cx="377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3BDD8F-C0E4-4A40-897D-C2AF775A3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23" y="1976117"/>
                <a:ext cx="3776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CD043F-2829-48A8-934C-C90B9A62B16B}"/>
                  </a:ext>
                </a:extLst>
              </p:cNvPr>
              <p:cNvSpPr/>
              <p:nvPr/>
            </p:nvSpPr>
            <p:spPr>
              <a:xfrm>
                <a:off x="2645882" y="1976117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CD043F-2829-48A8-934C-C90B9A62B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882" y="1976117"/>
                <a:ext cx="5998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B6BD16-6BD9-4489-835D-B6DB4ABBFCD7}"/>
              </a:ext>
            </a:extLst>
          </p:cNvPr>
          <p:cNvSpPr/>
          <p:nvPr/>
        </p:nvSpPr>
        <p:spPr bwMode="auto">
          <a:xfrm>
            <a:off x="3529052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1CDA2A-B1D2-43D6-B71B-083B446A0F00}"/>
                  </a:ext>
                </a:extLst>
              </p:cNvPr>
              <p:cNvSpPr/>
              <p:nvPr/>
            </p:nvSpPr>
            <p:spPr>
              <a:xfrm>
                <a:off x="3553199" y="1965393"/>
                <a:ext cx="3810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1CDA2A-B1D2-43D6-B71B-083B446A0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199" y="1965393"/>
                <a:ext cx="3810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7385198-E657-4EC8-A18E-21B4979F9228}"/>
              </a:ext>
            </a:extLst>
          </p:cNvPr>
          <p:cNvSpPr/>
          <p:nvPr/>
        </p:nvSpPr>
        <p:spPr bwMode="auto">
          <a:xfrm>
            <a:off x="3951541" y="1403759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606876-6E48-4DD3-A2AA-CA60ED0C059F}"/>
                  </a:ext>
                </a:extLst>
              </p:cNvPr>
              <p:cNvSpPr/>
              <p:nvPr/>
            </p:nvSpPr>
            <p:spPr>
              <a:xfrm>
                <a:off x="4150760" y="1449925"/>
                <a:ext cx="546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()</m:t>
                          </m:r>
                        </m:e>
                        <m:sup>
                          <m:r>
                            <a:rPr lang="en-US" sz="1800" b="0" i="1" smtClean="0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606876-6E48-4DD3-A2AA-CA60ED0C0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60" y="1449925"/>
                <a:ext cx="5468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476884-5693-41C5-BC80-4F94DFFCCE02}"/>
              </a:ext>
            </a:extLst>
          </p:cNvPr>
          <p:cNvSpPr/>
          <p:nvPr/>
        </p:nvSpPr>
        <p:spPr bwMode="auto">
          <a:xfrm>
            <a:off x="4986504" y="1465278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8FF0D2-EA24-4949-9AA5-EF25AFBF6D5A}"/>
                  </a:ext>
                </a:extLst>
              </p:cNvPr>
              <p:cNvSpPr/>
              <p:nvPr/>
            </p:nvSpPr>
            <p:spPr>
              <a:xfrm>
                <a:off x="5010350" y="1449665"/>
                <a:ext cx="377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8FF0D2-EA24-4949-9AA5-EF25AFBF6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350" y="1449665"/>
                <a:ext cx="377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BA0B24FF-FD29-4389-91D3-C4990FCBA4DB}"/>
              </a:ext>
            </a:extLst>
          </p:cNvPr>
          <p:cNvSpPr/>
          <p:nvPr/>
        </p:nvSpPr>
        <p:spPr bwMode="auto">
          <a:xfrm>
            <a:off x="4782455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16B1C7-80DD-4756-9EEC-FFAB9FB104A6}"/>
                  </a:ext>
                </a:extLst>
              </p:cNvPr>
              <p:cNvSpPr/>
              <p:nvPr/>
            </p:nvSpPr>
            <p:spPr>
              <a:xfrm>
                <a:off x="4981674" y="1998868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16B1C7-80DD-4756-9EEC-FFAB9FB10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74" y="1998868"/>
                <a:ext cx="4203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77F619-C3D5-4886-A9E6-62E5A6327C17}"/>
              </a:ext>
            </a:extLst>
          </p:cNvPr>
          <p:cNvSpPr/>
          <p:nvPr/>
        </p:nvSpPr>
        <p:spPr bwMode="auto">
          <a:xfrm>
            <a:off x="5792827" y="2021621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36B89C-3C72-43DB-AB5E-0204D4F87A44}"/>
                  </a:ext>
                </a:extLst>
              </p:cNvPr>
              <p:cNvSpPr/>
              <p:nvPr/>
            </p:nvSpPr>
            <p:spPr>
              <a:xfrm>
                <a:off x="5823555" y="1976092"/>
                <a:ext cx="360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36B89C-3C72-43DB-AB5E-0204D4F87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555" y="1976092"/>
                <a:ext cx="3602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9AB7B399-973A-4310-A141-770276A7DD63}"/>
              </a:ext>
            </a:extLst>
          </p:cNvPr>
          <p:cNvSpPr/>
          <p:nvPr/>
        </p:nvSpPr>
        <p:spPr bwMode="auto">
          <a:xfrm>
            <a:off x="6420415" y="1559956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91CB5A1-C359-4EC8-B992-86289B3A5BA8}"/>
                  </a:ext>
                </a:extLst>
              </p:cNvPr>
              <p:cNvSpPr/>
              <p:nvPr/>
            </p:nvSpPr>
            <p:spPr>
              <a:xfrm>
                <a:off x="6543826" y="1583371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91CB5A1-C359-4EC8-B992-86289B3A5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26" y="1583371"/>
                <a:ext cx="5998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9993663C-6FEC-4330-98AC-D934F7FCF853}"/>
              </a:ext>
            </a:extLst>
          </p:cNvPr>
          <p:cNvSpPr/>
          <p:nvPr/>
        </p:nvSpPr>
        <p:spPr bwMode="auto">
          <a:xfrm>
            <a:off x="6478899" y="229928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8E2AB68-9AD6-4E0D-99B6-1D06EB6EE2F8}"/>
                  </a:ext>
                </a:extLst>
              </p:cNvPr>
              <p:cNvSpPr/>
              <p:nvPr/>
            </p:nvSpPr>
            <p:spPr>
              <a:xfrm>
                <a:off x="6602310" y="2322697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sin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8E2AB68-9AD6-4E0D-99B6-1D06EB6EE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310" y="2322697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0677EA-3D79-4A44-AC1E-5B588B624807}"/>
              </a:ext>
            </a:extLst>
          </p:cNvPr>
          <p:cNvSpPr/>
          <p:nvPr/>
        </p:nvSpPr>
        <p:spPr bwMode="auto">
          <a:xfrm>
            <a:off x="7430787" y="1627192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104620-5536-4118-8327-7B04A7CC86C0}"/>
                  </a:ext>
                </a:extLst>
              </p:cNvPr>
              <p:cNvSpPr/>
              <p:nvPr/>
            </p:nvSpPr>
            <p:spPr>
              <a:xfrm>
                <a:off x="7439404" y="1580612"/>
                <a:ext cx="387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104620-5536-4118-8327-7B04A7CC8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04" y="1580612"/>
                <a:ext cx="3875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0F7DC8-146B-4B6D-9542-F49DD394684D}"/>
              </a:ext>
            </a:extLst>
          </p:cNvPr>
          <p:cNvSpPr/>
          <p:nvPr/>
        </p:nvSpPr>
        <p:spPr bwMode="auto">
          <a:xfrm>
            <a:off x="7468653" y="2363704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C060E4-826A-48D4-B2A4-02EA1EB8AEFD}"/>
                  </a:ext>
                </a:extLst>
              </p:cNvPr>
              <p:cNvSpPr/>
              <p:nvPr/>
            </p:nvSpPr>
            <p:spPr>
              <a:xfrm>
                <a:off x="7489471" y="2335899"/>
                <a:ext cx="366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C060E4-826A-48D4-B2A4-02EA1EB8A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471" y="2335899"/>
                <a:ext cx="36606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14082F4A-D8B8-4346-B139-ADBE3D78F514}"/>
              </a:ext>
            </a:extLst>
          </p:cNvPr>
          <p:cNvSpPr/>
          <p:nvPr/>
        </p:nvSpPr>
        <p:spPr bwMode="auto">
          <a:xfrm>
            <a:off x="8033062" y="1952702"/>
            <a:ext cx="846666" cy="4616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DECFF6-BBFE-4E1A-B61C-60AB058910CF}"/>
                  </a:ext>
                </a:extLst>
              </p:cNvPr>
              <p:cNvSpPr/>
              <p:nvPr/>
            </p:nvSpPr>
            <p:spPr>
              <a:xfrm>
                <a:off x="8232281" y="1998868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3DECFF6-BBFE-4E1A-B61C-60AB05891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281" y="1998868"/>
                <a:ext cx="4203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99437A-16B9-4D4A-9199-281A2D56E9C5}"/>
              </a:ext>
            </a:extLst>
          </p:cNvPr>
          <p:cNvSpPr/>
          <p:nvPr/>
        </p:nvSpPr>
        <p:spPr bwMode="auto">
          <a:xfrm>
            <a:off x="9043435" y="2021596"/>
            <a:ext cx="438568" cy="3238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D39AF5-8852-4E3D-8458-EC834873052C}"/>
                  </a:ext>
                </a:extLst>
              </p:cNvPr>
              <p:cNvSpPr/>
              <p:nvPr/>
            </p:nvSpPr>
            <p:spPr>
              <a:xfrm>
                <a:off x="9061540" y="1976994"/>
                <a:ext cx="380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D39AF5-8852-4E3D-8458-EC8348730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540" y="1976994"/>
                <a:ext cx="38055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04A2AA-66C5-49B6-9814-90588F99166A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2360909" y="2183535"/>
            <a:ext cx="161562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411EA0-DD5C-43E8-981E-CADBCE258CBC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69137" y="2183535"/>
            <a:ext cx="159915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A28391-2EE6-4B21-A9D9-860ED0EB2827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3748336" y="1797815"/>
            <a:ext cx="327196" cy="22380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8F408F-B048-42A3-880C-C308184CF57C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>
            <a:off x="3967620" y="2183535"/>
            <a:ext cx="814835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95A0EB-1692-41EA-A4F2-78713DE2C384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 flipV="1">
            <a:off x="4798207" y="1627192"/>
            <a:ext cx="188297" cy="740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C4357E-5830-4445-9FF9-DC3061512533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5205788" y="1789106"/>
            <a:ext cx="0" cy="16359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EE2B29-F461-49FA-BF11-6FC33227D4E3}"/>
              </a:ext>
            </a:extLst>
          </p:cNvPr>
          <p:cNvCxnSpPr>
            <a:cxnSpLocks/>
            <a:stCxn id="14" idx="6"/>
            <a:endCxn id="16" idx="1"/>
          </p:cNvCxnSpPr>
          <p:nvPr/>
        </p:nvCxnSpPr>
        <p:spPr>
          <a:xfrm>
            <a:off x="5629121" y="2183535"/>
            <a:ext cx="163706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353500-5290-4785-8AA6-A6BCDF78E178}"/>
              </a:ext>
            </a:extLst>
          </p:cNvPr>
          <p:cNvCxnSpPr>
            <a:cxnSpLocks/>
            <a:stCxn id="16" idx="3"/>
            <a:endCxn id="18" idx="3"/>
          </p:cNvCxnSpPr>
          <p:nvPr/>
        </p:nvCxnSpPr>
        <p:spPr>
          <a:xfrm flipV="1">
            <a:off x="6231395" y="1954012"/>
            <a:ext cx="313011" cy="22952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BEBAD3-63E3-4245-B0BC-2944D3BEAD22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231395" y="2183535"/>
            <a:ext cx="371495" cy="18335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ECA450-01BA-4E49-8577-09D3A30264A8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 flipV="1">
            <a:off x="7267081" y="1789106"/>
            <a:ext cx="163706" cy="168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5E1BE2-208B-4F29-8FD7-692DBA5E3D23}"/>
              </a:ext>
            </a:extLst>
          </p:cNvPr>
          <p:cNvCxnSpPr>
            <a:cxnSpLocks/>
            <a:stCxn id="20" idx="6"/>
            <a:endCxn id="24" idx="1"/>
          </p:cNvCxnSpPr>
          <p:nvPr/>
        </p:nvCxnSpPr>
        <p:spPr>
          <a:xfrm flipV="1">
            <a:off x="7325565" y="2525618"/>
            <a:ext cx="143088" cy="449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5F2EAE-3088-42E1-9CD1-37FCB4F404CC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7869355" y="1789106"/>
            <a:ext cx="287698" cy="23120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0F14C5-D3DA-441E-A296-6C995B973591}"/>
              </a:ext>
            </a:extLst>
          </p:cNvPr>
          <p:cNvCxnSpPr>
            <a:cxnSpLocks/>
            <a:stCxn id="24" idx="3"/>
            <a:endCxn id="26" idx="3"/>
          </p:cNvCxnSpPr>
          <p:nvPr/>
        </p:nvCxnSpPr>
        <p:spPr>
          <a:xfrm flipV="1">
            <a:off x="7907221" y="2346758"/>
            <a:ext cx="249832" cy="17886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35910F-3C20-4145-9D3E-A3F75327E5FF}"/>
              </a:ext>
            </a:extLst>
          </p:cNvPr>
          <p:cNvCxnSpPr>
            <a:cxnSpLocks/>
            <a:stCxn id="26" idx="6"/>
            <a:endCxn id="28" idx="1"/>
          </p:cNvCxnSpPr>
          <p:nvPr/>
        </p:nvCxnSpPr>
        <p:spPr>
          <a:xfrm flipV="1">
            <a:off x="8879728" y="2183510"/>
            <a:ext cx="163707" cy="25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1ECAC37B-D973-430C-8B22-FFE9309C69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43748" y="3048624"/>
            <a:ext cx="3055438" cy="3409225"/>
          </a:xfrm>
          <a:prstGeom prst="rect">
            <a:avLst/>
          </a:prstGeom>
        </p:spPr>
      </p:pic>
      <p:sp>
        <p:nvSpPr>
          <p:cNvPr id="47" name="Arrow: Down 46">
            <a:extLst>
              <a:ext uri="{FF2B5EF4-FFF2-40B4-BE49-F238E27FC236}">
                <a16:creationId xmlns:a16="http://schemas.microsoft.com/office/drawing/2014/main" id="{B03DF52F-8556-4ADF-BA35-3F7A7253793A}"/>
              </a:ext>
            </a:extLst>
          </p:cNvPr>
          <p:cNvSpPr/>
          <p:nvPr/>
        </p:nvSpPr>
        <p:spPr bwMode="auto">
          <a:xfrm>
            <a:off x="6510147" y="3213930"/>
            <a:ext cx="184325" cy="3186870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014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6097-93D0-4F72-B179-B283DA35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如何在深度学习框架中实现自动求导（</a:t>
            </a:r>
            <a:r>
              <a:rPr lang="en-US" altLang="zh-CN" dirty="0"/>
              <a:t>II)</a:t>
            </a:r>
            <a:endParaRPr lang="en-US" dirty="0"/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811BD66D-6D05-4ECB-ADCC-A7AD3631F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6081253" cy="3016210"/>
          </a:xfrm>
        </p:spPr>
        <p:txBody>
          <a:bodyPr/>
          <a:lstStyle/>
          <a:p>
            <a:r>
              <a:rPr lang="zh-CN" altLang="en-US" dirty="0"/>
              <a:t>将导数的计算也表示成数据流图</a:t>
            </a:r>
            <a:endParaRPr lang="en-US" altLang="zh-CN" dirty="0"/>
          </a:p>
          <a:p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en-US" dirty="0"/>
              <a:t>方便全局图优化</a:t>
            </a:r>
            <a:endParaRPr lang="en-US" altLang="zh-CN" dirty="0"/>
          </a:p>
          <a:p>
            <a:r>
              <a:rPr lang="zh-CN" altLang="en-US" dirty="0"/>
              <a:t>节省内存</a:t>
            </a:r>
            <a:endParaRPr lang="en-US" altLang="zh-CN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7BA46EF-F2DF-4E94-BAC3-B4AC921215D8}"/>
              </a:ext>
            </a:extLst>
          </p:cNvPr>
          <p:cNvGrpSpPr/>
          <p:nvPr/>
        </p:nvGrpSpPr>
        <p:grpSpPr>
          <a:xfrm>
            <a:off x="4374339" y="1926210"/>
            <a:ext cx="2732602" cy="3781182"/>
            <a:chOff x="4451967" y="1815936"/>
            <a:chExt cx="2732602" cy="3781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7DABBD6-19EF-4BF8-83BF-D2089B66127C}"/>
                    </a:ext>
                  </a:extLst>
                </p:cNvPr>
                <p:cNvSpPr/>
                <p:nvPr/>
              </p:nvSpPr>
              <p:spPr>
                <a:xfrm>
                  <a:off x="5555185" y="4124571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D630EEA-3308-4618-B248-37AA2C568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185" y="4124571"/>
                  <a:ext cx="504824" cy="487082"/>
                </a:xfrm>
                <a:prstGeom prst="ellipse">
                  <a:avLst/>
                </a:prstGeom>
                <a:blipFill>
                  <a:blip r:embed="rId6"/>
                  <a:stretch>
                    <a:fillRect l="-13095" r="-357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27F63EA-30FD-4762-87BC-75AB66348112}"/>
                </a:ext>
              </a:extLst>
            </p:cNvPr>
            <p:cNvGrpSpPr/>
            <p:nvPr/>
          </p:nvGrpSpPr>
          <p:grpSpPr>
            <a:xfrm>
              <a:off x="5578396" y="4868636"/>
              <a:ext cx="481222" cy="461665"/>
              <a:chOff x="-260936" y="5281760"/>
              <a:chExt cx="481222" cy="461665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3860BF8-B152-4EEC-906F-3C55F61FD56E}"/>
                  </a:ext>
                </a:extLst>
              </p:cNvPr>
              <p:cNvSpPr/>
              <p:nvPr/>
            </p:nvSpPr>
            <p:spPr>
              <a:xfrm>
                <a:off x="-224000" y="5319712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1ED6EE8D-9342-4881-A88C-A2A11AFF7EEA}"/>
                      </a:ext>
                    </a:extLst>
                  </p:cNvPr>
                  <p:cNvSpPr txBox="1"/>
                  <p:nvPr/>
                </p:nvSpPr>
                <p:spPr>
                  <a:xfrm>
                    <a:off x="-260936" y="5281760"/>
                    <a:ext cx="48122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2400" dirty="0"/>
                      <a:t>Σ</a:t>
                    </a:r>
                    <a14:m>
                      <m:oMath xmlns:m="http://schemas.openxmlformats.org/officeDocument/2006/math"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8BE505-E607-4170-AB09-ABA9E9F1ED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0936" y="5281760"/>
                    <a:ext cx="48122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987" t="-9211" r="-1266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689BFE51-C550-430B-9E8F-01E3F6F57A27}"/>
                    </a:ext>
                  </a:extLst>
                </p:cNvPr>
                <p:cNvSpPr/>
                <p:nvPr/>
              </p:nvSpPr>
              <p:spPr>
                <a:xfrm>
                  <a:off x="6166517" y="3141112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555F9A1-4E52-4526-91BA-BC438532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517" y="3141112"/>
                  <a:ext cx="504824" cy="487082"/>
                </a:xfrm>
                <a:prstGeom prst="ellipse">
                  <a:avLst/>
                </a:prstGeom>
                <a:blipFill>
                  <a:blip r:embed="rId8"/>
                  <a:stretch>
                    <a:fillRect l="-120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928D7B47-74B1-4166-9B19-8E163FAF0FAE}"/>
                    </a:ext>
                  </a:extLst>
                </p:cNvPr>
                <p:cNvSpPr/>
                <p:nvPr/>
              </p:nvSpPr>
              <p:spPr>
                <a:xfrm>
                  <a:off x="6019842" y="1815936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43E41CA-A15D-4BB6-A500-AC3528D77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42" y="1815936"/>
                  <a:ext cx="504824" cy="487082"/>
                </a:xfrm>
                <a:prstGeom prst="ellipse">
                  <a:avLst/>
                </a:prstGeom>
                <a:blipFill>
                  <a:blip r:embed="rId9"/>
                  <a:stretch>
                    <a:fillRect l="-10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6856DFE5-29C9-4926-8DFE-3C08313DC9EB}"/>
                    </a:ext>
                  </a:extLst>
                </p:cNvPr>
                <p:cNvSpPr/>
                <p:nvPr/>
              </p:nvSpPr>
              <p:spPr>
                <a:xfrm>
                  <a:off x="6671341" y="1819399"/>
                  <a:ext cx="504824" cy="487082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306A374-1E1E-409C-814B-680680E4BE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341" y="1819399"/>
                  <a:ext cx="504824" cy="487082"/>
                </a:xfrm>
                <a:prstGeom prst="ellipse">
                  <a:avLst/>
                </a:prstGeom>
                <a:blipFill>
                  <a:blip r:embed="rId10"/>
                  <a:stretch>
                    <a:fillRect l="-13253" r="-3614" b="-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021C5CC0-7AE7-487A-87E7-0B55968953F1}"/>
                    </a:ext>
                  </a:extLst>
                </p:cNvPr>
                <p:cNvSpPr/>
                <p:nvPr/>
              </p:nvSpPr>
              <p:spPr>
                <a:xfrm>
                  <a:off x="6679745" y="2513168"/>
                  <a:ext cx="504824" cy="487083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F5EE14A-5A22-4AF1-9A03-D548FCF43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745" y="2513168"/>
                  <a:ext cx="504824" cy="487083"/>
                </a:xfrm>
                <a:prstGeom prst="ellipse">
                  <a:avLst/>
                </a:prstGeom>
                <a:blipFill>
                  <a:blip r:embed="rId11"/>
                  <a:stretch>
                    <a:fillRect l="-10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685DA30-4F16-4064-A481-DF077A7F4863}"/>
                </a:ext>
              </a:extLst>
            </p:cNvPr>
            <p:cNvGrpSpPr/>
            <p:nvPr/>
          </p:nvGrpSpPr>
          <p:grpSpPr>
            <a:xfrm>
              <a:off x="5559973" y="3435691"/>
              <a:ext cx="503664" cy="417192"/>
              <a:chOff x="-269433" y="5288282"/>
              <a:chExt cx="503664" cy="417192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C53CBC2-1855-4C1C-B15D-B440DE975156}"/>
                  </a:ext>
                </a:extLst>
              </p:cNvPr>
              <p:cNvSpPr/>
              <p:nvPr/>
            </p:nvSpPr>
            <p:spPr>
              <a:xfrm>
                <a:off x="-224000" y="5319712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345D8212-7A56-49DA-B71C-FC625BBFEC59}"/>
                      </a:ext>
                    </a:extLst>
                  </p:cNvPr>
                  <p:cNvSpPr txBox="1"/>
                  <p:nvPr/>
                </p:nvSpPr>
                <p:spPr>
                  <a:xfrm>
                    <a:off x="-269433" y="5288282"/>
                    <a:ext cx="50366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+</a:t>
                    </a:r>
                    <a14:m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oMath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2BBDBF4-6B83-4FCA-B4F1-6804DCE36B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9433" y="5288282"/>
                    <a:ext cx="503664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048" t="-7692" r="-1205" b="-2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C559D64-10C9-403A-A085-D2D930291177}"/>
                </a:ext>
              </a:extLst>
            </p:cNvPr>
            <p:cNvGrpSpPr/>
            <p:nvPr/>
          </p:nvGrpSpPr>
          <p:grpSpPr>
            <a:xfrm>
              <a:off x="5843797" y="2541158"/>
              <a:ext cx="439544" cy="400110"/>
              <a:chOff x="-243393" y="5306321"/>
              <a:chExt cx="439544" cy="40011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CB7B7ED-063C-40DE-827D-1F574699DA63}"/>
                  </a:ext>
                </a:extLst>
              </p:cNvPr>
              <p:cNvSpPr/>
              <p:nvPr/>
            </p:nvSpPr>
            <p:spPr>
              <a:xfrm>
                <a:off x="-224000" y="5319712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2909C7B7-0881-43F0-B92C-EE4CE2A39E1F}"/>
                      </a:ext>
                    </a:extLst>
                  </p:cNvPr>
                  <p:cNvSpPr txBox="1"/>
                  <p:nvPr/>
                </p:nvSpPr>
                <p:spPr>
                  <a:xfrm>
                    <a:off x="-243393" y="5306321"/>
                    <a:ext cx="43954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*</a:t>
                    </a:r>
                    <a14:m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𝐠</m:t>
                        </m:r>
                      </m:oMath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096AE93-452A-41C7-A617-74B90358E8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3393" y="5306321"/>
                    <a:ext cx="439544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278" t="-7576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271FF28-5F13-4D5E-A372-875BC40B5DDA}"/>
                </a:ext>
              </a:extLst>
            </p:cNvPr>
            <p:cNvCxnSpPr>
              <a:cxnSpLocks/>
              <a:stCxn id="150" idx="0"/>
            </p:cNvCxnSpPr>
            <p:nvPr/>
          </p:nvCxnSpPr>
          <p:spPr>
            <a:xfrm flipV="1">
              <a:off x="5194192" y="5291919"/>
              <a:ext cx="421140" cy="305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414710A-47F4-4DE9-BAC6-E7DB4DA8AD9E}"/>
                </a:ext>
              </a:extLst>
            </p:cNvPr>
            <p:cNvCxnSpPr/>
            <p:nvPr/>
          </p:nvCxnSpPr>
          <p:spPr>
            <a:xfrm>
              <a:off x="5268683" y="4526331"/>
              <a:ext cx="309713" cy="380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7D152E1-79FB-4781-AD38-77D53DE5DCE4}"/>
                </a:ext>
              </a:extLst>
            </p:cNvPr>
            <p:cNvCxnSpPr>
              <a:stCxn id="139" idx="0"/>
              <a:endCxn id="113" idx="4"/>
            </p:cNvCxnSpPr>
            <p:nvPr/>
          </p:nvCxnSpPr>
          <p:spPr>
            <a:xfrm flipH="1" flipV="1">
              <a:off x="5807597" y="4611653"/>
              <a:ext cx="11410" cy="256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4AD396F-E2AC-44B0-A0B1-64386E3851A3}"/>
                </a:ext>
              </a:extLst>
            </p:cNvPr>
            <p:cNvCxnSpPr>
              <a:stCxn id="113" idx="0"/>
              <a:endCxn id="137" idx="2"/>
            </p:cNvCxnSpPr>
            <p:nvPr/>
          </p:nvCxnSpPr>
          <p:spPr>
            <a:xfrm flipV="1">
              <a:off x="5807597" y="3835801"/>
              <a:ext cx="4208" cy="288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24A2EE3-D719-4220-ACE9-0D5659E97272}"/>
                </a:ext>
              </a:extLst>
            </p:cNvPr>
            <p:cNvCxnSpPr>
              <a:cxnSpLocks/>
              <a:stCxn id="146" idx="6"/>
            </p:cNvCxnSpPr>
            <p:nvPr/>
          </p:nvCxnSpPr>
          <p:spPr>
            <a:xfrm>
              <a:off x="4790605" y="3440321"/>
              <a:ext cx="723127" cy="153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709FD7F-2436-4B70-9157-1626882173DB}"/>
                </a:ext>
              </a:extLst>
            </p:cNvPr>
            <p:cNvCxnSpPr>
              <a:stCxn id="137" idx="3"/>
              <a:endCxn id="115" idx="3"/>
            </p:cNvCxnSpPr>
            <p:nvPr/>
          </p:nvCxnSpPr>
          <p:spPr>
            <a:xfrm flipV="1">
              <a:off x="6063637" y="3556862"/>
              <a:ext cx="176810" cy="78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2028B0D-4EFC-4C60-AA9A-E14C93516EE6}"/>
                </a:ext>
              </a:extLst>
            </p:cNvPr>
            <p:cNvCxnSpPr>
              <a:stCxn id="115" idx="1"/>
              <a:endCxn id="134" idx="2"/>
            </p:cNvCxnSpPr>
            <p:nvPr/>
          </p:nvCxnSpPr>
          <p:spPr>
            <a:xfrm flipH="1" flipV="1">
              <a:off x="6058453" y="2940311"/>
              <a:ext cx="181994" cy="272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9166E23-F200-42A5-BD09-20EABCE647F7}"/>
                </a:ext>
              </a:extLst>
            </p:cNvPr>
            <p:cNvCxnSpPr>
              <a:cxnSpLocks/>
              <a:stCxn id="141" idx="5"/>
              <a:endCxn id="135" idx="1"/>
            </p:cNvCxnSpPr>
            <p:nvPr/>
          </p:nvCxnSpPr>
          <p:spPr>
            <a:xfrm>
              <a:off x="4451967" y="2227147"/>
              <a:ext cx="1391830" cy="514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D7EFC48-FA34-4818-914F-F43049507F5A}"/>
                </a:ext>
              </a:extLst>
            </p:cNvPr>
            <p:cNvCxnSpPr>
              <a:cxnSpLocks/>
              <a:stCxn id="142" idx="5"/>
              <a:endCxn id="135" idx="1"/>
            </p:cNvCxnSpPr>
            <p:nvPr/>
          </p:nvCxnSpPr>
          <p:spPr>
            <a:xfrm>
              <a:off x="5125602" y="2231686"/>
              <a:ext cx="718195" cy="509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53BD825-7B0B-48A5-927E-5BDB78B09DF9}"/>
                </a:ext>
              </a:extLst>
            </p:cNvPr>
            <p:cNvCxnSpPr>
              <a:cxnSpLocks/>
              <a:stCxn id="143" idx="4"/>
              <a:endCxn id="135" idx="1"/>
            </p:cNvCxnSpPr>
            <p:nvPr/>
          </p:nvCxnSpPr>
          <p:spPr>
            <a:xfrm>
              <a:off x="5620755" y="2307619"/>
              <a:ext cx="223042" cy="433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81ED8C0-E064-4D47-8E0F-857207A1AE60}"/>
                </a:ext>
              </a:extLst>
            </p:cNvPr>
            <p:cNvCxnSpPr>
              <a:stCxn id="135" idx="0"/>
              <a:endCxn id="116" idx="4"/>
            </p:cNvCxnSpPr>
            <p:nvPr/>
          </p:nvCxnSpPr>
          <p:spPr>
            <a:xfrm flipV="1">
              <a:off x="6063569" y="2303018"/>
              <a:ext cx="208685" cy="238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D96F346-1EAE-48FC-BA24-509999410CA0}"/>
                </a:ext>
              </a:extLst>
            </p:cNvPr>
            <p:cNvCxnSpPr>
              <a:stCxn id="135" idx="3"/>
              <a:endCxn id="117" idx="3"/>
            </p:cNvCxnSpPr>
            <p:nvPr/>
          </p:nvCxnSpPr>
          <p:spPr>
            <a:xfrm flipV="1">
              <a:off x="6283341" y="2235149"/>
              <a:ext cx="461930" cy="50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AE781DD-A2B2-4EB2-94C1-291DAC4C2703}"/>
                </a:ext>
              </a:extLst>
            </p:cNvPr>
            <p:cNvCxnSpPr>
              <a:stCxn id="135" idx="3"/>
              <a:endCxn id="118" idx="2"/>
            </p:cNvCxnSpPr>
            <p:nvPr/>
          </p:nvCxnSpPr>
          <p:spPr>
            <a:xfrm>
              <a:off x="6283341" y="2741213"/>
              <a:ext cx="396404" cy="15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E7C90874-936A-4046-B60D-4BB1F80397EA}"/>
              </a:ext>
            </a:extLst>
          </p:cNvPr>
          <p:cNvSpPr txBox="1"/>
          <p:nvPr/>
        </p:nvSpPr>
        <p:spPr>
          <a:xfrm>
            <a:off x="8610562" y="1460006"/>
            <a:ext cx="1816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TensorFlow</a:t>
            </a:r>
            <a:endParaRPr lang="en-US" b="1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B13A090-6839-45FF-9AB5-80EB63CE52B0}"/>
              </a:ext>
            </a:extLst>
          </p:cNvPr>
          <p:cNvSpPr/>
          <p:nvPr/>
        </p:nvSpPr>
        <p:spPr>
          <a:xfrm>
            <a:off x="3943445" y="1921671"/>
            <a:ext cx="504824" cy="4870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1E91A50-A2D2-41BC-89AF-1CD5E59D1D58}"/>
              </a:ext>
            </a:extLst>
          </p:cNvPr>
          <p:cNvSpPr/>
          <p:nvPr/>
        </p:nvSpPr>
        <p:spPr>
          <a:xfrm>
            <a:off x="4617080" y="1926210"/>
            <a:ext cx="504824" cy="4870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8E45D92-B23E-4E82-8B46-AE316AAD5F38}"/>
              </a:ext>
            </a:extLst>
          </p:cNvPr>
          <p:cNvSpPr/>
          <p:nvPr/>
        </p:nvSpPr>
        <p:spPr>
          <a:xfrm>
            <a:off x="5290715" y="1930811"/>
            <a:ext cx="504824" cy="48708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z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8895562-39EE-4F63-8DB3-4EB07C7298C4}"/>
              </a:ext>
            </a:extLst>
          </p:cNvPr>
          <p:cNvGrpSpPr/>
          <p:nvPr/>
        </p:nvGrpSpPr>
        <p:grpSpPr>
          <a:xfrm>
            <a:off x="4195857" y="2408753"/>
            <a:ext cx="1347270" cy="3785721"/>
            <a:chOff x="4195857" y="2408753"/>
            <a:chExt cx="1347270" cy="378572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EBBAA09-C36C-4F00-BD48-74AD921931EE}"/>
                </a:ext>
              </a:extLst>
            </p:cNvPr>
            <p:cNvSpPr/>
            <p:nvPr/>
          </p:nvSpPr>
          <p:spPr>
            <a:xfrm>
              <a:off x="4366986" y="2651835"/>
              <a:ext cx="390525" cy="385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E623BBA-DE05-4DAA-A9FE-7226346016B0}"/>
                </a:ext>
              </a:extLst>
            </p:cNvPr>
            <p:cNvSpPr/>
            <p:nvPr/>
          </p:nvSpPr>
          <p:spPr>
            <a:xfrm>
              <a:off x="4309753" y="3180054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0E78B66-B1FC-43EB-99EA-892D104B9585}"/>
                </a:ext>
              </a:extLst>
            </p:cNvPr>
            <p:cNvSpPr/>
            <p:nvPr/>
          </p:nvSpPr>
          <p:spPr>
            <a:xfrm>
              <a:off x="4919095" y="3572408"/>
              <a:ext cx="390525" cy="385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DC8685C-D644-45D8-BC4A-5CE8F8530594}"/>
                </a:ext>
              </a:extLst>
            </p:cNvPr>
            <p:cNvSpPr/>
            <p:nvPr/>
          </p:nvSpPr>
          <p:spPr>
            <a:xfrm>
              <a:off x="4858133" y="4247154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01E935-973C-49CF-AA0F-14AC916FBEEA}"/>
                </a:ext>
              </a:extLst>
            </p:cNvPr>
            <p:cNvSpPr/>
            <p:nvPr/>
          </p:nvSpPr>
          <p:spPr>
            <a:xfrm>
              <a:off x="4926641" y="5016431"/>
              <a:ext cx="390525" cy="3857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dirty="0">
                  <a:solidFill>
                    <a:schemeClr val="tx1"/>
                  </a:solidFill>
                </a:rPr>
                <a:t>Σ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A5515E1-EB96-44A8-B314-F600836B32C7}"/>
                </a:ext>
              </a:extLst>
            </p:cNvPr>
            <p:cNvSpPr/>
            <p:nvPr/>
          </p:nvSpPr>
          <p:spPr>
            <a:xfrm>
              <a:off x="4864152" y="5707392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en-US" sz="2400" dirty="0"/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FC99BFA-D8E4-452F-8553-8D0AE21A8943}"/>
                </a:ext>
              </a:extLst>
            </p:cNvPr>
            <p:cNvCxnSpPr>
              <a:cxnSpLocks/>
              <a:stCxn id="141" idx="4"/>
              <a:endCxn id="145" idx="0"/>
            </p:cNvCxnSpPr>
            <p:nvPr/>
          </p:nvCxnSpPr>
          <p:spPr>
            <a:xfrm>
              <a:off x="4195857" y="2408753"/>
              <a:ext cx="366392" cy="243082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82658699-F6FA-415A-89DD-3949BEA27D03}"/>
                </a:ext>
              </a:extLst>
            </p:cNvPr>
            <p:cNvCxnSpPr>
              <a:cxnSpLocks/>
              <a:stCxn id="142" idx="4"/>
              <a:endCxn id="145" idx="0"/>
            </p:cNvCxnSpPr>
            <p:nvPr/>
          </p:nvCxnSpPr>
          <p:spPr>
            <a:xfrm flipH="1">
              <a:off x="4562249" y="2413292"/>
              <a:ext cx="307243" cy="23854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B38C9DC-43F5-4012-A49F-5340ED5F932C}"/>
                </a:ext>
              </a:extLst>
            </p:cNvPr>
            <p:cNvCxnSpPr>
              <a:cxnSpLocks/>
              <a:stCxn id="145" idx="2"/>
              <a:endCxn id="146" idx="0"/>
            </p:cNvCxnSpPr>
            <p:nvPr/>
          </p:nvCxnSpPr>
          <p:spPr>
            <a:xfrm flipH="1">
              <a:off x="4562165" y="3037597"/>
              <a:ext cx="84" cy="142457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60264F9B-8039-424D-9F43-8DF4462DEF9E}"/>
                </a:ext>
              </a:extLst>
            </p:cNvPr>
            <p:cNvCxnSpPr>
              <a:cxnSpLocks/>
              <a:stCxn id="146" idx="5"/>
              <a:endCxn id="147" idx="1"/>
            </p:cNvCxnSpPr>
            <p:nvPr/>
          </p:nvCxnSpPr>
          <p:spPr>
            <a:xfrm>
              <a:off x="4740647" y="3595804"/>
              <a:ext cx="178448" cy="16948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531CFE96-3E7E-4939-B264-A85836B5EBA2}"/>
                </a:ext>
              </a:extLst>
            </p:cNvPr>
            <p:cNvCxnSpPr>
              <a:cxnSpLocks/>
              <a:stCxn id="143" idx="4"/>
              <a:endCxn id="147" idx="0"/>
            </p:cNvCxnSpPr>
            <p:nvPr/>
          </p:nvCxnSpPr>
          <p:spPr>
            <a:xfrm flipH="1">
              <a:off x="5114358" y="2417893"/>
              <a:ext cx="428769" cy="115451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D010D16-A214-4F50-81E2-D9C35815B269}"/>
                </a:ext>
              </a:extLst>
            </p:cNvPr>
            <p:cNvCxnSpPr>
              <a:cxnSpLocks/>
              <a:stCxn id="147" idx="2"/>
              <a:endCxn id="148" idx="0"/>
            </p:cNvCxnSpPr>
            <p:nvPr/>
          </p:nvCxnSpPr>
          <p:spPr>
            <a:xfrm flipH="1">
              <a:off x="5110545" y="3958170"/>
              <a:ext cx="3813" cy="288984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F9EFA7EB-0CD4-4F09-87FB-2B8AC1320FDB}"/>
                </a:ext>
              </a:extLst>
            </p:cNvPr>
            <p:cNvCxnSpPr>
              <a:cxnSpLocks/>
              <a:stCxn id="148" idx="4"/>
              <a:endCxn id="149" idx="0"/>
            </p:cNvCxnSpPr>
            <p:nvPr/>
          </p:nvCxnSpPr>
          <p:spPr>
            <a:xfrm>
              <a:off x="5110545" y="4734236"/>
              <a:ext cx="11359" cy="282195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4EA5B5D-D12C-4240-A778-F88280ADC214}"/>
                </a:ext>
              </a:extLst>
            </p:cNvPr>
            <p:cNvCxnSpPr>
              <a:cxnSpLocks/>
              <a:stCxn id="149" idx="2"/>
              <a:endCxn id="150" idx="0"/>
            </p:cNvCxnSpPr>
            <p:nvPr/>
          </p:nvCxnSpPr>
          <p:spPr>
            <a:xfrm flipH="1">
              <a:off x="5116564" y="5402193"/>
              <a:ext cx="5340" cy="305199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9" name="Picture 158">
            <a:extLst>
              <a:ext uri="{FF2B5EF4-FFF2-40B4-BE49-F238E27FC236}">
                <a16:creationId xmlns:a16="http://schemas.microsoft.com/office/drawing/2014/main" id="{767F602E-DE15-425B-A88F-1724E87F820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73094"/>
          <a:stretch/>
        </p:blipFill>
        <p:spPr>
          <a:xfrm>
            <a:off x="7324629" y="1939966"/>
            <a:ext cx="4567691" cy="927018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3E59638-B344-48B2-B7F1-BD731B97EA4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6905" b="49871"/>
          <a:stretch/>
        </p:blipFill>
        <p:spPr>
          <a:xfrm>
            <a:off x="7324629" y="2866985"/>
            <a:ext cx="4567691" cy="80015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59A24B0D-BBD2-4E3F-9150-B183F62C2EA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49899" b="28860"/>
          <a:stretch/>
        </p:blipFill>
        <p:spPr>
          <a:xfrm>
            <a:off x="7324628" y="3657611"/>
            <a:ext cx="4567691" cy="731816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03C74BEE-F2B0-4B52-80DC-BF3024D0BEA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71139" b="15960"/>
          <a:stretch/>
        </p:blipFill>
        <p:spPr>
          <a:xfrm>
            <a:off x="7324627" y="4389427"/>
            <a:ext cx="4567691" cy="444480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396320F4-58F3-4877-9520-8B2F349DFA2E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4367"/>
          <a:stretch/>
        </p:blipFill>
        <p:spPr>
          <a:xfrm>
            <a:off x="7324236" y="4828830"/>
            <a:ext cx="4567691" cy="5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52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A2F9-DB58-44C6-A269-6D243080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回顾：深度学习基础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 Placeholder 198">
                <a:extLst>
                  <a:ext uri="{FF2B5EF4-FFF2-40B4-BE49-F238E27FC236}">
                    <a16:creationId xmlns:a16="http://schemas.microsoft.com/office/drawing/2014/main" id="{07C6A813-9EF5-4268-9935-4A0AE184DD2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86390" y="1434370"/>
                <a:ext cx="11018520" cy="430887"/>
              </a:xfrm>
            </p:spPr>
            <p:txBody>
              <a:bodyPr/>
              <a:lstStyle/>
              <a:p>
                <a:r>
                  <a:rPr lang="en-US" dirty="0"/>
                  <a:t>1. </a:t>
                </a:r>
                <a:r>
                  <a:rPr lang="zh-CN" altLang="en-US" dirty="0"/>
                  <a:t>定义一个带参数的函数（神经网络）</a:t>
                </a:r>
                <a:r>
                  <a:rPr lang="en-US" altLang="zh-CN" dirty="0"/>
                  <a:t>: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9" name="Text Placeholder 198">
                <a:extLst>
                  <a:ext uri="{FF2B5EF4-FFF2-40B4-BE49-F238E27FC236}">
                    <a16:creationId xmlns:a16="http://schemas.microsoft.com/office/drawing/2014/main" id="{07C6A813-9EF5-4268-9935-4A0AE184D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86390" y="1434370"/>
                <a:ext cx="11018520" cy="4308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2AE85FD-B02E-4330-AA20-EE17373DAFCE}"/>
              </a:ext>
            </a:extLst>
          </p:cNvPr>
          <p:cNvGrpSpPr/>
          <p:nvPr/>
        </p:nvGrpSpPr>
        <p:grpSpPr>
          <a:xfrm>
            <a:off x="3577456" y="4703139"/>
            <a:ext cx="5292658" cy="723628"/>
            <a:chOff x="4175039" y="3951560"/>
            <a:chExt cx="5292658" cy="72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963C354E-73DC-4B44-84AA-EF065260E871}"/>
                    </a:ext>
                  </a:extLst>
                </p:cNvPr>
                <p:cNvSpPr txBox="1"/>
                <p:nvPr/>
              </p:nvSpPr>
              <p:spPr>
                <a:xfrm>
                  <a:off x="8045577" y="4166736"/>
                  <a:ext cx="637995" cy="50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2" name="TextBox 591">
                  <a:extLst>
                    <a:ext uri="{FF2B5EF4-FFF2-40B4-BE49-F238E27FC236}">
                      <a16:creationId xmlns:a16="http://schemas.microsoft.com/office/drawing/2014/main" id="{BB314FFE-10CB-4760-8267-B49E994F1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5577" y="4166736"/>
                  <a:ext cx="637995" cy="50776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7C58F9F3-84F9-4423-A140-68989719A8E4}"/>
                    </a:ext>
                  </a:extLst>
                </p:cNvPr>
                <p:cNvSpPr txBox="1"/>
                <p:nvPr/>
              </p:nvSpPr>
              <p:spPr>
                <a:xfrm>
                  <a:off x="7037857" y="4144834"/>
                  <a:ext cx="637995" cy="50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58BB46D3-663A-454D-A8D0-7306554CD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57" y="4144834"/>
                  <a:ext cx="637995" cy="50776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98A6E017-C824-4167-BF2E-321AAB4727A0}"/>
                    </a:ext>
                  </a:extLst>
                </p:cNvPr>
                <p:cNvSpPr txBox="1"/>
                <p:nvPr/>
              </p:nvSpPr>
              <p:spPr>
                <a:xfrm>
                  <a:off x="6143135" y="4167420"/>
                  <a:ext cx="637995" cy="50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1" name="TextBox 600">
                  <a:extLst>
                    <a:ext uri="{FF2B5EF4-FFF2-40B4-BE49-F238E27FC236}">
                      <a16:creationId xmlns:a16="http://schemas.microsoft.com/office/drawing/2014/main" id="{728991F6-286F-47E9-B35D-4D6C2A1A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135" y="4167420"/>
                  <a:ext cx="637995" cy="50776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65E26E31-33BD-4F1C-AD2F-1C9E4CC73F3F}"/>
                    </a:ext>
                  </a:extLst>
                </p:cNvPr>
                <p:cNvSpPr txBox="1"/>
                <p:nvPr/>
              </p:nvSpPr>
              <p:spPr>
                <a:xfrm>
                  <a:off x="5169987" y="4144674"/>
                  <a:ext cx="637995" cy="50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7F05C30B-2C26-4D08-A34B-29916C2AE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987" y="4144674"/>
                  <a:ext cx="637995" cy="50776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8EBBF7D-BB58-45AA-A747-742AB9604B7A}"/>
                    </a:ext>
                  </a:extLst>
                </p:cNvPr>
                <p:cNvSpPr txBox="1"/>
                <p:nvPr/>
              </p:nvSpPr>
              <p:spPr>
                <a:xfrm>
                  <a:off x="4175039" y="4143546"/>
                  <a:ext cx="637995" cy="5077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</m:num>
                          <m:den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14D33B0B-8D76-44A6-AD09-53733C27D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039" y="4143546"/>
                  <a:ext cx="637995" cy="50776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Connector: Elbow 187">
              <a:extLst>
                <a:ext uri="{FF2B5EF4-FFF2-40B4-BE49-F238E27FC236}">
                  <a16:creationId xmlns:a16="http://schemas.microsoft.com/office/drawing/2014/main" id="{753BB242-44EE-44C7-9D2F-AC7036D0AF04}"/>
                </a:ext>
              </a:extLst>
            </p:cNvPr>
            <p:cNvCxnSpPr>
              <a:cxnSpLocks/>
              <a:endCxn id="183" idx="0"/>
            </p:cNvCxnSpPr>
            <p:nvPr/>
          </p:nvCxnSpPr>
          <p:spPr>
            <a:xfrm rot="10800000" flipV="1">
              <a:off x="8364575" y="3951560"/>
              <a:ext cx="1103122" cy="21517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Connector: Elbow 188">
              <a:extLst>
                <a:ext uri="{FF2B5EF4-FFF2-40B4-BE49-F238E27FC236}">
                  <a16:creationId xmlns:a16="http://schemas.microsoft.com/office/drawing/2014/main" id="{81D9D6FB-3208-427B-88E2-FF0907E8E94C}"/>
                </a:ext>
              </a:extLst>
            </p:cNvPr>
            <p:cNvCxnSpPr>
              <a:cxnSpLocks/>
              <a:endCxn id="184" idx="0"/>
            </p:cNvCxnSpPr>
            <p:nvPr/>
          </p:nvCxnSpPr>
          <p:spPr>
            <a:xfrm rot="10800000" flipV="1">
              <a:off x="7356855" y="3951560"/>
              <a:ext cx="2110842" cy="19327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Connector: Elbow 189">
              <a:extLst>
                <a:ext uri="{FF2B5EF4-FFF2-40B4-BE49-F238E27FC236}">
                  <a16:creationId xmlns:a16="http://schemas.microsoft.com/office/drawing/2014/main" id="{FC765B07-24C2-478F-A113-A88FBDBA4216}"/>
                </a:ext>
              </a:extLst>
            </p:cNvPr>
            <p:cNvCxnSpPr>
              <a:cxnSpLocks/>
              <a:endCxn id="185" idx="0"/>
            </p:cNvCxnSpPr>
            <p:nvPr/>
          </p:nvCxnSpPr>
          <p:spPr>
            <a:xfrm rot="10800000" flipV="1">
              <a:off x="6462133" y="3951560"/>
              <a:ext cx="3005564" cy="21586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Connector: Elbow 190">
              <a:extLst>
                <a:ext uri="{FF2B5EF4-FFF2-40B4-BE49-F238E27FC236}">
                  <a16:creationId xmlns:a16="http://schemas.microsoft.com/office/drawing/2014/main" id="{D67C48E5-9A06-4984-8E10-515B7D8085D4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 rot="10800000" flipV="1">
              <a:off x="5488985" y="3951560"/>
              <a:ext cx="3978712" cy="19311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Connector: Elbow 191">
              <a:extLst>
                <a:ext uri="{FF2B5EF4-FFF2-40B4-BE49-F238E27FC236}">
                  <a16:creationId xmlns:a16="http://schemas.microsoft.com/office/drawing/2014/main" id="{8FEA67F1-266A-401C-90A2-BF4AB939B021}"/>
                </a:ext>
              </a:extLst>
            </p:cNvPr>
            <p:cNvCxnSpPr>
              <a:cxnSpLocks/>
              <a:endCxn id="187" idx="0"/>
            </p:cNvCxnSpPr>
            <p:nvPr/>
          </p:nvCxnSpPr>
          <p:spPr>
            <a:xfrm rot="10800000" flipV="1">
              <a:off x="4494037" y="3951560"/>
              <a:ext cx="4973660" cy="191986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417896-C5A7-4A7F-BB37-1BBB7AAF759B}"/>
              </a:ext>
            </a:extLst>
          </p:cNvPr>
          <p:cNvGrpSpPr/>
          <p:nvPr/>
        </p:nvGrpSpPr>
        <p:grpSpPr>
          <a:xfrm>
            <a:off x="2086873" y="2095496"/>
            <a:ext cx="7887360" cy="1743972"/>
            <a:chOff x="2086873" y="2095496"/>
            <a:chExt cx="7887360" cy="17439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76F88FA-5E61-4652-B49D-6B399BF43F6B}"/>
                </a:ext>
              </a:extLst>
            </p:cNvPr>
            <p:cNvGrpSpPr/>
            <p:nvPr/>
          </p:nvGrpSpPr>
          <p:grpSpPr>
            <a:xfrm>
              <a:off x="2086873" y="2095496"/>
              <a:ext cx="7887360" cy="1404661"/>
              <a:chOff x="2086873" y="2095496"/>
              <a:chExt cx="7887360" cy="1404661"/>
            </a:xfrm>
          </p:grpSpPr>
          <p:pic>
            <p:nvPicPr>
              <p:cNvPr id="4" name="Picture 2" descr="“dog”的图片搜索结果">
                <a:extLst>
                  <a:ext uri="{FF2B5EF4-FFF2-40B4-BE49-F238E27FC236}">
                    <a16:creationId xmlns:a16="http://schemas.microsoft.com/office/drawing/2014/main" id="{F1B9D397-2D2B-4775-821C-2303229A0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6873" y="2295538"/>
                <a:ext cx="838859" cy="8388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5D4C3D81-12D3-4414-8DB5-D6D7378D7CEA}"/>
                  </a:ext>
                </a:extLst>
              </p:cNvPr>
              <p:cNvSpPr/>
              <p:nvPr/>
            </p:nvSpPr>
            <p:spPr>
              <a:xfrm>
                <a:off x="3031871" y="2616061"/>
                <a:ext cx="377372" cy="3987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A070748-3E4F-4702-8123-411D2940BD7C}"/>
                  </a:ext>
                </a:extLst>
              </p:cNvPr>
              <p:cNvGrpSpPr/>
              <p:nvPr/>
            </p:nvGrpSpPr>
            <p:grpSpPr>
              <a:xfrm>
                <a:off x="3591900" y="2095496"/>
                <a:ext cx="4760996" cy="1404661"/>
                <a:chOff x="4029850" y="2465283"/>
                <a:chExt cx="4760996" cy="1404661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3F5A71B-548E-46B3-8A7A-0A1509808DE8}"/>
                    </a:ext>
                  </a:extLst>
                </p:cNvPr>
                <p:cNvGrpSpPr/>
                <p:nvPr/>
              </p:nvGrpSpPr>
              <p:grpSpPr>
                <a:xfrm rot="20400000">
                  <a:off x="4029850" y="2623117"/>
                  <a:ext cx="832247" cy="231208"/>
                  <a:chOff x="4029850" y="2632642"/>
                  <a:chExt cx="832247" cy="231208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FB5773D4-D64A-401D-8E57-61ACBF404619}"/>
                      </a:ext>
                    </a:extLst>
                  </p:cNvPr>
                  <p:cNvSpPr/>
                  <p:nvPr/>
                </p:nvSpPr>
                <p:spPr>
                  <a:xfrm>
                    <a:off x="4633497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8B8A0235-74FE-4826-B595-5F00B285A487}"/>
                      </a:ext>
                    </a:extLst>
                  </p:cNvPr>
                  <p:cNvSpPr/>
                  <p:nvPr/>
                </p:nvSpPr>
                <p:spPr>
                  <a:xfrm>
                    <a:off x="4483478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A916A4EB-E8D3-44A4-A1FF-0EC4C1E638A0}"/>
                      </a:ext>
                    </a:extLst>
                  </p:cNvPr>
                  <p:cNvSpPr/>
                  <p:nvPr/>
                </p:nvSpPr>
                <p:spPr>
                  <a:xfrm>
                    <a:off x="4333459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106DB9E8-2290-4356-B497-C93B16372D2C}"/>
                      </a:ext>
                    </a:extLst>
                  </p:cNvPr>
                  <p:cNvSpPr/>
                  <p:nvPr/>
                </p:nvSpPr>
                <p:spPr>
                  <a:xfrm>
                    <a:off x="418344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6C40629F-D867-41D0-A892-1350C754A58A}"/>
                      </a:ext>
                    </a:extLst>
                  </p:cNvPr>
                  <p:cNvSpPr/>
                  <p:nvPr/>
                </p:nvSpPr>
                <p:spPr>
                  <a:xfrm>
                    <a:off x="402985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0E5E677-9697-40B5-86FA-78E94774F9EE}"/>
                    </a:ext>
                  </a:extLst>
                </p:cNvPr>
                <p:cNvGrpSpPr/>
                <p:nvPr/>
              </p:nvGrpSpPr>
              <p:grpSpPr>
                <a:xfrm rot="20400000">
                  <a:off x="4031529" y="2886188"/>
                  <a:ext cx="832247" cy="231208"/>
                  <a:chOff x="4029850" y="2632642"/>
                  <a:chExt cx="832247" cy="231208"/>
                </a:xfrm>
              </p:grpSpPr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84E4DC24-3BCB-4DAC-9336-971F672320B0}"/>
                      </a:ext>
                    </a:extLst>
                  </p:cNvPr>
                  <p:cNvSpPr/>
                  <p:nvPr/>
                </p:nvSpPr>
                <p:spPr>
                  <a:xfrm>
                    <a:off x="4633497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7F6B44EB-9A08-4370-B4DB-72D08EB544BE}"/>
                      </a:ext>
                    </a:extLst>
                  </p:cNvPr>
                  <p:cNvSpPr/>
                  <p:nvPr/>
                </p:nvSpPr>
                <p:spPr>
                  <a:xfrm>
                    <a:off x="4483478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F841BD34-E4E6-4D0A-A102-CBEEA6CCCE7C}"/>
                      </a:ext>
                    </a:extLst>
                  </p:cNvPr>
                  <p:cNvSpPr/>
                  <p:nvPr/>
                </p:nvSpPr>
                <p:spPr>
                  <a:xfrm>
                    <a:off x="4333459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1EDE341B-1B71-4FF4-80D7-0599D41C3489}"/>
                      </a:ext>
                    </a:extLst>
                  </p:cNvPr>
                  <p:cNvSpPr/>
                  <p:nvPr/>
                </p:nvSpPr>
                <p:spPr>
                  <a:xfrm>
                    <a:off x="418344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FB4B5BAD-9D43-49B9-8AFA-B94A394BD03C}"/>
                      </a:ext>
                    </a:extLst>
                  </p:cNvPr>
                  <p:cNvSpPr/>
                  <p:nvPr/>
                </p:nvSpPr>
                <p:spPr>
                  <a:xfrm>
                    <a:off x="402985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A5012DF-9566-4A34-AC78-1085989C52DD}"/>
                    </a:ext>
                  </a:extLst>
                </p:cNvPr>
                <p:cNvGrpSpPr/>
                <p:nvPr/>
              </p:nvGrpSpPr>
              <p:grpSpPr>
                <a:xfrm rot="20400000">
                  <a:off x="4037503" y="3130989"/>
                  <a:ext cx="832247" cy="231208"/>
                  <a:chOff x="4029850" y="2632642"/>
                  <a:chExt cx="832247" cy="231208"/>
                </a:xfrm>
              </p:grpSpPr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CC08C920-D8B7-46BB-8B43-42D3076CD61E}"/>
                      </a:ext>
                    </a:extLst>
                  </p:cNvPr>
                  <p:cNvSpPr/>
                  <p:nvPr/>
                </p:nvSpPr>
                <p:spPr>
                  <a:xfrm>
                    <a:off x="4633497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EE9A3124-226E-4601-B9FE-966470A1452D}"/>
                      </a:ext>
                    </a:extLst>
                  </p:cNvPr>
                  <p:cNvSpPr/>
                  <p:nvPr/>
                </p:nvSpPr>
                <p:spPr>
                  <a:xfrm>
                    <a:off x="4483478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3DC16A1E-0B1D-45C9-AFBC-070729D2AA3B}"/>
                      </a:ext>
                    </a:extLst>
                  </p:cNvPr>
                  <p:cNvSpPr/>
                  <p:nvPr/>
                </p:nvSpPr>
                <p:spPr>
                  <a:xfrm>
                    <a:off x="4333459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3DC08813-E352-449C-B029-0FD305A11E34}"/>
                      </a:ext>
                    </a:extLst>
                  </p:cNvPr>
                  <p:cNvSpPr/>
                  <p:nvPr/>
                </p:nvSpPr>
                <p:spPr>
                  <a:xfrm>
                    <a:off x="418344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73B44CC3-8667-4938-ADFD-EF01B144F438}"/>
                      </a:ext>
                    </a:extLst>
                  </p:cNvPr>
                  <p:cNvSpPr/>
                  <p:nvPr/>
                </p:nvSpPr>
                <p:spPr>
                  <a:xfrm>
                    <a:off x="402985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B9EC349C-860B-4422-B5DA-FB05496F4B91}"/>
                    </a:ext>
                  </a:extLst>
                </p:cNvPr>
                <p:cNvGrpSpPr/>
                <p:nvPr/>
              </p:nvGrpSpPr>
              <p:grpSpPr>
                <a:xfrm rot="20400000">
                  <a:off x="4037503" y="3380845"/>
                  <a:ext cx="832247" cy="231208"/>
                  <a:chOff x="4029850" y="2632642"/>
                  <a:chExt cx="832247" cy="231208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B26FE076-AFA0-43D4-81FD-8B7608E9B3F1}"/>
                      </a:ext>
                    </a:extLst>
                  </p:cNvPr>
                  <p:cNvSpPr/>
                  <p:nvPr/>
                </p:nvSpPr>
                <p:spPr>
                  <a:xfrm>
                    <a:off x="4633497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A80ED9CA-9346-4C06-8508-956006532009}"/>
                      </a:ext>
                    </a:extLst>
                  </p:cNvPr>
                  <p:cNvSpPr/>
                  <p:nvPr/>
                </p:nvSpPr>
                <p:spPr>
                  <a:xfrm>
                    <a:off x="4483478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949907C2-A567-4212-A3CF-550B6D68A43D}"/>
                      </a:ext>
                    </a:extLst>
                  </p:cNvPr>
                  <p:cNvSpPr/>
                  <p:nvPr/>
                </p:nvSpPr>
                <p:spPr>
                  <a:xfrm>
                    <a:off x="4333459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767B201D-326E-4B2B-9A17-474C8DB27437}"/>
                      </a:ext>
                    </a:extLst>
                  </p:cNvPr>
                  <p:cNvSpPr/>
                  <p:nvPr/>
                </p:nvSpPr>
                <p:spPr>
                  <a:xfrm>
                    <a:off x="418344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EF244CFA-6B1C-4C35-B97C-5963752622C2}"/>
                      </a:ext>
                    </a:extLst>
                  </p:cNvPr>
                  <p:cNvSpPr/>
                  <p:nvPr/>
                </p:nvSpPr>
                <p:spPr>
                  <a:xfrm>
                    <a:off x="402985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BB833DD-5399-49CD-8988-8C7269C094EB}"/>
                    </a:ext>
                  </a:extLst>
                </p:cNvPr>
                <p:cNvGrpSpPr/>
                <p:nvPr/>
              </p:nvGrpSpPr>
              <p:grpSpPr>
                <a:xfrm rot="20400000">
                  <a:off x="4045155" y="3638736"/>
                  <a:ext cx="832247" cy="231208"/>
                  <a:chOff x="4029850" y="2632642"/>
                  <a:chExt cx="832247" cy="231208"/>
                </a:xfrm>
              </p:grpSpPr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485A195B-7B77-449D-9716-DF91AB8E2B67}"/>
                      </a:ext>
                    </a:extLst>
                  </p:cNvPr>
                  <p:cNvSpPr/>
                  <p:nvPr/>
                </p:nvSpPr>
                <p:spPr>
                  <a:xfrm>
                    <a:off x="4633497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51D87104-AF5E-4037-A107-3258AA5A5823}"/>
                      </a:ext>
                    </a:extLst>
                  </p:cNvPr>
                  <p:cNvSpPr/>
                  <p:nvPr/>
                </p:nvSpPr>
                <p:spPr>
                  <a:xfrm>
                    <a:off x="4483478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AF8E3105-7BF0-49E8-99DF-808B17E4F30B}"/>
                      </a:ext>
                    </a:extLst>
                  </p:cNvPr>
                  <p:cNvSpPr/>
                  <p:nvPr/>
                </p:nvSpPr>
                <p:spPr>
                  <a:xfrm>
                    <a:off x="4333459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DABBCADB-305C-4D50-8789-2CF973408156}"/>
                      </a:ext>
                    </a:extLst>
                  </p:cNvPr>
                  <p:cNvSpPr/>
                  <p:nvPr/>
                </p:nvSpPr>
                <p:spPr>
                  <a:xfrm>
                    <a:off x="418344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31D70F22-24F5-4685-8165-5C3BD749D318}"/>
                      </a:ext>
                    </a:extLst>
                  </p:cNvPr>
                  <p:cNvSpPr/>
                  <p:nvPr/>
                </p:nvSpPr>
                <p:spPr>
                  <a:xfrm>
                    <a:off x="4029850" y="2632642"/>
                    <a:ext cx="228600" cy="2312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chemeClr val="accent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6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CCD5E4B-7A46-4141-A33A-34411E5B41EF}"/>
                    </a:ext>
                  </a:extLst>
                </p:cNvPr>
                <p:cNvSpPr/>
                <p:nvPr/>
              </p:nvSpPr>
              <p:spPr>
                <a:xfrm rot="20400000">
                  <a:off x="5546736" y="260520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23E2676-862B-475B-8469-957105F2D88C}"/>
                    </a:ext>
                  </a:extLst>
                </p:cNvPr>
                <p:cNvSpPr/>
                <p:nvPr/>
              </p:nvSpPr>
              <p:spPr>
                <a:xfrm rot="20400000">
                  <a:off x="5405764" y="2656510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CCCCF67-89D1-4B20-91EC-A919A80A3D3A}"/>
                    </a:ext>
                  </a:extLst>
                </p:cNvPr>
                <p:cNvSpPr/>
                <p:nvPr/>
              </p:nvSpPr>
              <p:spPr>
                <a:xfrm rot="20400000">
                  <a:off x="5264793" y="2707820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EB1F51C-FCEB-4966-81A0-73F137F07F62}"/>
                    </a:ext>
                  </a:extLst>
                </p:cNvPr>
                <p:cNvSpPr/>
                <p:nvPr/>
              </p:nvSpPr>
              <p:spPr>
                <a:xfrm rot="20400000">
                  <a:off x="5120465" y="276035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EF85F90-9C4D-4C9B-B9DB-0C4160576DCA}"/>
                    </a:ext>
                  </a:extLst>
                </p:cNvPr>
                <p:cNvSpPr/>
                <p:nvPr/>
              </p:nvSpPr>
              <p:spPr>
                <a:xfrm rot="20400000">
                  <a:off x="5552710" y="2850002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CA1074A-F2BC-4CF4-BE0C-B7D9D2A137EE}"/>
                    </a:ext>
                  </a:extLst>
                </p:cNvPr>
                <p:cNvSpPr/>
                <p:nvPr/>
              </p:nvSpPr>
              <p:spPr>
                <a:xfrm rot="20400000">
                  <a:off x="5411738" y="290131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9AAACD2-E794-4088-B166-FC42C7AFD04D}"/>
                    </a:ext>
                  </a:extLst>
                </p:cNvPr>
                <p:cNvSpPr/>
                <p:nvPr/>
              </p:nvSpPr>
              <p:spPr>
                <a:xfrm rot="20400000">
                  <a:off x="5270767" y="295262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8AFEFEF-C96A-4E9D-BC50-5939BBF134F0}"/>
                    </a:ext>
                  </a:extLst>
                </p:cNvPr>
                <p:cNvSpPr/>
                <p:nvPr/>
              </p:nvSpPr>
              <p:spPr>
                <a:xfrm rot="20400000">
                  <a:off x="5552710" y="309985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AD63442-A871-44B6-95D8-78E31516FD88}"/>
                    </a:ext>
                  </a:extLst>
                </p:cNvPr>
                <p:cNvSpPr/>
                <p:nvPr/>
              </p:nvSpPr>
              <p:spPr>
                <a:xfrm rot="20400000">
                  <a:off x="5411738" y="315116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F56478C-6825-4C9B-AEA5-850F5BB85634}"/>
                    </a:ext>
                  </a:extLst>
                </p:cNvPr>
                <p:cNvSpPr/>
                <p:nvPr/>
              </p:nvSpPr>
              <p:spPr>
                <a:xfrm rot="20400000">
                  <a:off x="5270767" y="320247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DD9179F-394C-4542-9CE8-BB8FAD0E12EA}"/>
                    </a:ext>
                  </a:extLst>
                </p:cNvPr>
                <p:cNvSpPr/>
                <p:nvPr/>
              </p:nvSpPr>
              <p:spPr>
                <a:xfrm rot="20400000">
                  <a:off x="5126439" y="325500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C1ADD76-A7D4-4E84-B06E-7FEA9A4002D4}"/>
                    </a:ext>
                  </a:extLst>
                </p:cNvPr>
                <p:cNvSpPr/>
                <p:nvPr/>
              </p:nvSpPr>
              <p:spPr>
                <a:xfrm rot="20400000">
                  <a:off x="5560362" y="3357749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3A65D9E-1492-4AE6-98E0-B26C9E7BC3A7}"/>
                    </a:ext>
                  </a:extLst>
                </p:cNvPr>
                <p:cNvSpPr/>
                <p:nvPr/>
              </p:nvSpPr>
              <p:spPr>
                <a:xfrm rot="20400000">
                  <a:off x="5419390" y="340905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E8D002A-9289-42D2-9245-4634DB5C6818}"/>
                    </a:ext>
                  </a:extLst>
                </p:cNvPr>
                <p:cNvSpPr/>
                <p:nvPr/>
              </p:nvSpPr>
              <p:spPr>
                <a:xfrm rot="20400000">
                  <a:off x="5278419" y="346036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F5B8ED7-1E87-46D8-9468-EB4BED223456}"/>
                    </a:ext>
                  </a:extLst>
                </p:cNvPr>
                <p:cNvSpPr/>
                <p:nvPr/>
              </p:nvSpPr>
              <p:spPr>
                <a:xfrm rot="20400000">
                  <a:off x="5134091" y="3512899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4669A77-7D88-4F42-B35B-8225B45430DA}"/>
                    </a:ext>
                  </a:extLst>
                </p:cNvPr>
                <p:cNvSpPr/>
                <p:nvPr/>
              </p:nvSpPr>
              <p:spPr>
                <a:xfrm rot="20400000">
                  <a:off x="6506258" y="256242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77DA45-850B-4E3F-8268-A22AD9B04DC0}"/>
                    </a:ext>
                  </a:extLst>
                </p:cNvPr>
                <p:cNvSpPr/>
                <p:nvPr/>
              </p:nvSpPr>
              <p:spPr>
                <a:xfrm rot="20400000">
                  <a:off x="6365286" y="261373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C7C5963-9AA6-42CF-9905-B0C84847E4BE}"/>
                    </a:ext>
                  </a:extLst>
                </p:cNvPr>
                <p:cNvSpPr/>
                <p:nvPr/>
              </p:nvSpPr>
              <p:spPr>
                <a:xfrm rot="20400000">
                  <a:off x="6224315" y="266504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9261C93-2F6B-4475-8061-C69CB59269A0}"/>
                    </a:ext>
                  </a:extLst>
                </p:cNvPr>
                <p:cNvSpPr/>
                <p:nvPr/>
              </p:nvSpPr>
              <p:spPr>
                <a:xfrm rot="20400000">
                  <a:off x="6079987" y="271757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8323604-0800-49F7-9D03-6364CED4E764}"/>
                    </a:ext>
                  </a:extLst>
                </p:cNvPr>
                <p:cNvSpPr/>
                <p:nvPr/>
              </p:nvSpPr>
              <p:spPr>
                <a:xfrm rot="20400000">
                  <a:off x="6512232" y="2807229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C9A5DFDD-77E4-4E66-B31E-8E1C4158982B}"/>
                    </a:ext>
                  </a:extLst>
                </p:cNvPr>
                <p:cNvSpPr/>
                <p:nvPr/>
              </p:nvSpPr>
              <p:spPr>
                <a:xfrm rot="20400000">
                  <a:off x="6371260" y="285853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E462D45-7BA6-4D6C-B95A-265584E9A6A0}"/>
                    </a:ext>
                  </a:extLst>
                </p:cNvPr>
                <p:cNvSpPr/>
                <p:nvPr/>
              </p:nvSpPr>
              <p:spPr>
                <a:xfrm rot="20400000">
                  <a:off x="6230289" y="290984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CC8E7C5-275B-4B92-B892-19496688F9BD}"/>
                    </a:ext>
                  </a:extLst>
                </p:cNvPr>
                <p:cNvSpPr/>
                <p:nvPr/>
              </p:nvSpPr>
              <p:spPr>
                <a:xfrm rot="20400000">
                  <a:off x="6512232" y="305708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299D857-684B-46AA-BEAE-0BF596CA44C3}"/>
                    </a:ext>
                  </a:extLst>
                </p:cNvPr>
                <p:cNvSpPr/>
                <p:nvPr/>
              </p:nvSpPr>
              <p:spPr>
                <a:xfrm rot="20400000">
                  <a:off x="6371260" y="3108394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45C3E51-FAA6-47CA-83DD-D4484B58DC3C}"/>
                    </a:ext>
                  </a:extLst>
                </p:cNvPr>
                <p:cNvSpPr/>
                <p:nvPr/>
              </p:nvSpPr>
              <p:spPr>
                <a:xfrm rot="20400000">
                  <a:off x="6230289" y="3159704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B90547E-A4AF-42B4-9F64-05F4662A9320}"/>
                    </a:ext>
                  </a:extLst>
                </p:cNvPr>
                <p:cNvSpPr/>
                <p:nvPr/>
              </p:nvSpPr>
              <p:spPr>
                <a:xfrm rot="20400000">
                  <a:off x="6085961" y="321223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A609A5A-F55F-49AA-8BD0-2B2499E6557D}"/>
                    </a:ext>
                  </a:extLst>
                </p:cNvPr>
                <p:cNvSpPr/>
                <p:nvPr/>
              </p:nvSpPr>
              <p:spPr>
                <a:xfrm rot="20400000">
                  <a:off x="6519884" y="3314976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B29CB25A-2A90-41BE-8968-22135A3D318F}"/>
                    </a:ext>
                  </a:extLst>
                </p:cNvPr>
                <p:cNvSpPr/>
                <p:nvPr/>
              </p:nvSpPr>
              <p:spPr>
                <a:xfrm rot="20400000">
                  <a:off x="6378912" y="336628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D81D0F0-0037-4B24-B008-C17882D60D00}"/>
                    </a:ext>
                  </a:extLst>
                </p:cNvPr>
                <p:cNvSpPr/>
                <p:nvPr/>
              </p:nvSpPr>
              <p:spPr>
                <a:xfrm rot="20400000">
                  <a:off x="6237941" y="341759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DCE4CD0-FB6E-4989-BDEA-E34B41951E91}"/>
                    </a:ext>
                  </a:extLst>
                </p:cNvPr>
                <p:cNvSpPr/>
                <p:nvPr/>
              </p:nvSpPr>
              <p:spPr>
                <a:xfrm rot="20400000">
                  <a:off x="6093613" y="3470126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E7704AE-8987-433E-B8EB-64C613E3D04A}"/>
                    </a:ext>
                  </a:extLst>
                </p:cNvPr>
                <p:cNvSpPr/>
                <p:nvPr/>
              </p:nvSpPr>
              <p:spPr>
                <a:xfrm rot="20400000">
                  <a:off x="7340530" y="264103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CD17FF3-AD1E-4475-B948-3058BCF3413D}"/>
                    </a:ext>
                  </a:extLst>
                </p:cNvPr>
                <p:cNvSpPr/>
                <p:nvPr/>
              </p:nvSpPr>
              <p:spPr>
                <a:xfrm rot="20400000">
                  <a:off x="7199559" y="269234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3D56F57-601E-4471-9B33-C2E916CCF68C}"/>
                    </a:ext>
                  </a:extLst>
                </p:cNvPr>
                <p:cNvSpPr/>
                <p:nvPr/>
              </p:nvSpPr>
              <p:spPr>
                <a:xfrm rot="20400000">
                  <a:off x="7055231" y="2744872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CE234A7-5DEB-4C16-B970-A229C7DB10D9}"/>
                    </a:ext>
                  </a:extLst>
                </p:cNvPr>
                <p:cNvSpPr/>
                <p:nvPr/>
              </p:nvSpPr>
              <p:spPr>
                <a:xfrm rot="20400000">
                  <a:off x="7340530" y="289088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0568A32-5ECC-4798-BF56-5DD463A85F56}"/>
                    </a:ext>
                  </a:extLst>
                </p:cNvPr>
                <p:cNvSpPr/>
                <p:nvPr/>
              </p:nvSpPr>
              <p:spPr>
                <a:xfrm rot="20400000">
                  <a:off x="7199559" y="294219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0D2D4D4-893A-4F58-8881-256CC970AC2F}"/>
                    </a:ext>
                  </a:extLst>
                </p:cNvPr>
                <p:cNvSpPr/>
                <p:nvPr/>
              </p:nvSpPr>
              <p:spPr>
                <a:xfrm rot="20400000">
                  <a:off x="7348182" y="314877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6ED7886-A647-4780-8E01-FED73EEEC422}"/>
                    </a:ext>
                  </a:extLst>
                </p:cNvPr>
                <p:cNvSpPr/>
                <p:nvPr/>
              </p:nvSpPr>
              <p:spPr>
                <a:xfrm rot="20400000">
                  <a:off x="7207211" y="320008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4654B12-F99E-4A92-81AB-2D7562144F5A}"/>
                    </a:ext>
                  </a:extLst>
                </p:cNvPr>
                <p:cNvSpPr/>
                <p:nvPr/>
              </p:nvSpPr>
              <p:spPr>
                <a:xfrm rot="20400000">
                  <a:off x="7062883" y="3252619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D5DEB35-2A82-46F5-8E52-30A4B033ABFB}"/>
                    </a:ext>
                  </a:extLst>
                </p:cNvPr>
                <p:cNvSpPr/>
                <p:nvPr/>
              </p:nvSpPr>
              <p:spPr>
                <a:xfrm>
                  <a:off x="7938304" y="2465283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6FED8C6-A5E1-4887-A6ED-D2A59C050D41}"/>
                    </a:ext>
                  </a:extLst>
                </p:cNvPr>
                <p:cNvSpPr/>
                <p:nvPr/>
              </p:nvSpPr>
              <p:spPr>
                <a:xfrm>
                  <a:off x="7938304" y="272464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0D5792FB-0179-4486-AADA-F14F2E37EF72}"/>
                    </a:ext>
                  </a:extLst>
                </p:cNvPr>
                <p:cNvSpPr/>
                <p:nvPr/>
              </p:nvSpPr>
              <p:spPr>
                <a:xfrm>
                  <a:off x="7938304" y="2984007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EEE7E79-72D9-49BD-A4C3-45C8F8306F23}"/>
                    </a:ext>
                  </a:extLst>
                </p:cNvPr>
                <p:cNvSpPr/>
                <p:nvPr/>
              </p:nvSpPr>
              <p:spPr>
                <a:xfrm>
                  <a:off x="7938304" y="3240678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F64DAEA-9F91-476C-8357-54C042B0DFCA}"/>
                    </a:ext>
                  </a:extLst>
                </p:cNvPr>
                <p:cNvSpPr/>
                <p:nvPr/>
              </p:nvSpPr>
              <p:spPr>
                <a:xfrm>
                  <a:off x="7938304" y="3502094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08678E2-DD89-4877-AEED-E08F4C836333}"/>
                    </a:ext>
                  </a:extLst>
                </p:cNvPr>
                <p:cNvSpPr/>
                <p:nvPr/>
              </p:nvSpPr>
              <p:spPr>
                <a:xfrm>
                  <a:off x="8250275" y="272464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1A37E16-00E8-4070-BC82-A34B82DDD94F}"/>
                    </a:ext>
                  </a:extLst>
                </p:cNvPr>
                <p:cNvSpPr/>
                <p:nvPr/>
              </p:nvSpPr>
              <p:spPr>
                <a:xfrm>
                  <a:off x="8250275" y="2981316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83112AE-74D9-4261-9410-294EA48CA78B}"/>
                    </a:ext>
                  </a:extLst>
                </p:cNvPr>
                <p:cNvSpPr/>
                <p:nvPr/>
              </p:nvSpPr>
              <p:spPr>
                <a:xfrm>
                  <a:off x="8250275" y="3240200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A2C3F5B-9021-44EF-B1EF-A34ED72C3B2C}"/>
                    </a:ext>
                  </a:extLst>
                </p:cNvPr>
                <p:cNvSpPr/>
                <p:nvPr/>
              </p:nvSpPr>
              <p:spPr>
                <a:xfrm>
                  <a:off x="8545673" y="2724645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F9E204F-DCBA-472C-A7FF-42063C794751}"/>
                    </a:ext>
                  </a:extLst>
                </p:cNvPr>
                <p:cNvSpPr/>
                <p:nvPr/>
              </p:nvSpPr>
              <p:spPr>
                <a:xfrm>
                  <a:off x="8553771" y="2980710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4D0C9C3-F1DE-4EAB-934B-F24C43DC729C}"/>
                    </a:ext>
                  </a:extLst>
                </p:cNvPr>
                <p:cNvSpPr/>
                <p:nvPr/>
              </p:nvSpPr>
              <p:spPr>
                <a:xfrm>
                  <a:off x="8562246" y="3238343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1B9E08D-87B7-4EAA-AE01-0A87AEB7FD11}"/>
                    </a:ext>
                  </a:extLst>
                </p:cNvPr>
                <p:cNvCxnSpPr>
                  <a:cxnSpLocks/>
                  <a:stCxn id="51" idx="5"/>
                  <a:endCxn id="56" idx="2"/>
                </p:cNvCxnSpPr>
                <p:nvPr/>
              </p:nvCxnSpPr>
              <p:spPr>
                <a:xfrm>
                  <a:off x="8133426" y="2662631"/>
                  <a:ext cx="116849" cy="17761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57ABD50-E76F-442B-92B8-2E54564DFCD9}"/>
                    </a:ext>
                  </a:extLst>
                </p:cNvPr>
                <p:cNvCxnSpPr>
                  <a:cxnSpLocks/>
                  <a:stCxn id="52" idx="6"/>
                  <a:endCxn id="56" idx="2"/>
                </p:cNvCxnSpPr>
                <p:nvPr/>
              </p:nvCxnSpPr>
              <p:spPr>
                <a:xfrm>
                  <a:off x="8166904" y="2840249"/>
                  <a:ext cx="83371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85488C9A-7433-40B3-BCD4-9AF62EA2034A}"/>
                    </a:ext>
                  </a:extLst>
                </p:cNvPr>
                <p:cNvCxnSpPr>
                  <a:stCxn id="53" idx="6"/>
                  <a:endCxn id="57" idx="2"/>
                </p:cNvCxnSpPr>
                <p:nvPr/>
              </p:nvCxnSpPr>
              <p:spPr>
                <a:xfrm flipV="1">
                  <a:off x="8166904" y="3096920"/>
                  <a:ext cx="83371" cy="269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B625A63-9159-4C07-990C-FADE155D1950}"/>
                    </a:ext>
                  </a:extLst>
                </p:cNvPr>
                <p:cNvCxnSpPr>
                  <a:stCxn id="54" idx="6"/>
                  <a:endCxn id="58" idx="2"/>
                </p:cNvCxnSpPr>
                <p:nvPr/>
              </p:nvCxnSpPr>
              <p:spPr>
                <a:xfrm flipV="1">
                  <a:off x="8166904" y="3355804"/>
                  <a:ext cx="83371" cy="47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1AB80DA-2A7D-429C-8147-6E04D0F7E1C2}"/>
                    </a:ext>
                  </a:extLst>
                </p:cNvPr>
                <p:cNvCxnSpPr>
                  <a:cxnSpLocks/>
                  <a:stCxn id="55" idx="7"/>
                  <a:endCxn id="58" idx="2"/>
                </p:cNvCxnSpPr>
                <p:nvPr/>
              </p:nvCxnSpPr>
              <p:spPr>
                <a:xfrm flipV="1">
                  <a:off x="8133426" y="3355804"/>
                  <a:ext cx="116849" cy="18015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AE2CAE4-D1A3-48BC-8997-9C367ADE2AD7}"/>
                    </a:ext>
                  </a:extLst>
                </p:cNvPr>
                <p:cNvCxnSpPr>
                  <a:stCxn id="51" idx="5"/>
                  <a:endCxn id="56" idx="2"/>
                </p:cNvCxnSpPr>
                <p:nvPr/>
              </p:nvCxnSpPr>
              <p:spPr>
                <a:xfrm>
                  <a:off x="8133426" y="2662631"/>
                  <a:ext cx="116849" cy="17761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C917CCB3-7A22-4BBD-8509-D332D326DF8D}"/>
                    </a:ext>
                  </a:extLst>
                </p:cNvPr>
                <p:cNvCxnSpPr>
                  <a:stCxn id="51" idx="5"/>
                  <a:endCxn id="57" idx="2"/>
                </p:cNvCxnSpPr>
                <p:nvPr/>
              </p:nvCxnSpPr>
              <p:spPr>
                <a:xfrm>
                  <a:off x="8133426" y="2662631"/>
                  <a:ext cx="116849" cy="434289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C039568-F2D1-40C9-8031-FA4C7B626272}"/>
                    </a:ext>
                  </a:extLst>
                </p:cNvPr>
                <p:cNvCxnSpPr>
                  <a:stCxn id="51" idx="5"/>
                  <a:endCxn id="58" idx="2"/>
                </p:cNvCxnSpPr>
                <p:nvPr/>
              </p:nvCxnSpPr>
              <p:spPr>
                <a:xfrm>
                  <a:off x="8133426" y="2662631"/>
                  <a:ext cx="116849" cy="69317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5BD7D77-4D01-4B43-BB0F-E64C04858CF4}"/>
                    </a:ext>
                  </a:extLst>
                </p:cNvPr>
                <p:cNvCxnSpPr>
                  <a:stCxn id="52" idx="6"/>
                  <a:endCxn id="57" idx="2"/>
                </p:cNvCxnSpPr>
                <p:nvPr/>
              </p:nvCxnSpPr>
              <p:spPr>
                <a:xfrm>
                  <a:off x="8166904" y="2840249"/>
                  <a:ext cx="83371" cy="25667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ABED176-9701-493C-9ADF-C0A0696E80FE}"/>
                    </a:ext>
                  </a:extLst>
                </p:cNvPr>
                <p:cNvCxnSpPr>
                  <a:stCxn id="53" idx="6"/>
                  <a:endCxn id="56" idx="2"/>
                </p:cNvCxnSpPr>
                <p:nvPr/>
              </p:nvCxnSpPr>
              <p:spPr>
                <a:xfrm flipV="1">
                  <a:off x="8166904" y="2840249"/>
                  <a:ext cx="83371" cy="25936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E00BFC00-0620-4925-8107-AC54810D18BB}"/>
                    </a:ext>
                  </a:extLst>
                </p:cNvPr>
                <p:cNvCxnSpPr>
                  <a:stCxn id="53" idx="6"/>
                  <a:endCxn id="58" idx="2"/>
                </p:cNvCxnSpPr>
                <p:nvPr/>
              </p:nvCxnSpPr>
              <p:spPr>
                <a:xfrm>
                  <a:off x="8166904" y="3099611"/>
                  <a:ext cx="83371" cy="25619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E367AD2A-9C1C-400F-B548-EA20E4225AB8}"/>
                    </a:ext>
                  </a:extLst>
                </p:cNvPr>
                <p:cNvCxnSpPr>
                  <a:stCxn id="55" idx="7"/>
                  <a:endCxn id="57" idx="2"/>
                </p:cNvCxnSpPr>
                <p:nvPr/>
              </p:nvCxnSpPr>
              <p:spPr>
                <a:xfrm flipV="1">
                  <a:off x="8133426" y="3096920"/>
                  <a:ext cx="116849" cy="439034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F1C757F-5F1E-41AC-94E3-F317DB4C4A70}"/>
                    </a:ext>
                  </a:extLst>
                </p:cNvPr>
                <p:cNvCxnSpPr>
                  <a:stCxn id="54" idx="6"/>
                  <a:endCxn id="56" idx="2"/>
                </p:cNvCxnSpPr>
                <p:nvPr/>
              </p:nvCxnSpPr>
              <p:spPr>
                <a:xfrm flipV="1">
                  <a:off x="8166904" y="2840249"/>
                  <a:ext cx="83371" cy="51603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AEDBA14-574E-4871-B732-6FE06B6C619E}"/>
                    </a:ext>
                  </a:extLst>
                </p:cNvPr>
                <p:cNvCxnSpPr>
                  <a:stCxn id="56" idx="6"/>
                  <a:endCxn id="60" idx="2"/>
                </p:cNvCxnSpPr>
                <p:nvPr/>
              </p:nvCxnSpPr>
              <p:spPr>
                <a:xfrm>
                  <a:off x="8478875" y="2840249"/>
                  <a:ext cx="74896" cy="256065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29E24A17-FA10-47A3-A09B-9575DE0053B5}"/>
                    </a:ext>
                  </a:extLst>
                </p:cNvPr>
                <p:cNvCxnSpPr>
                  <a:stCxn id="56" idx="6"/>
                  <a:endCxn id="59" idx="2"/>
                </p:cNvCxnSpPr>
                <p:nvPr/>
              </p:nvCxnSpPr>
              <p:spPr>
                <a:xfrm>
                  <a:off x="8478875" y="2840249"/>
                  <a:ext cx="66798" cy="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0B4D4435-0FBA-4689-AABD-56397B4CF1D3}"/>
                    </a:ext>
                  </a:extLst>
                </p:cNvPr>
                <p:cNvCxnSpPr>
                  <a:stCxn id="57" idx="6"/>
                  <a:endCxn id="60" idx="2"/>
                </p:cNvCxnSpPr>
                <p:nvPr/>
              </p:nvCxnSpPr>
              <p:spPr>
                <a:xfrm flipV="1">
                  <a:off x="8478875" y="3096314"/>
                  <a:ext cx="74896" cy="60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95E177F-C4CA-4282-B2FC-2F75C294F70C}"/>
                    </a:ext>
                  </a:extLst>
                </p:cNvPr>
                <p:cNvCxnSpPr>
                  <a:stCxn id="58" idx="6"/>
                  <a:endCxn id="61" idx="2"/>
                </p:cNvCxnSpPr>
                <p:nvPr/>
              </p:nvCxnSpPr>
              <p:spPr>
                <a:xfrm flipV="1">
                  <a:off x="8478875" y="3353947"/>
                  <a:ext cx="83371" cy="185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F138BFB-53C6-4AFE-B948-28E7616B2472}"/>
                    </a:ext>
                  </a:extLst>
                </p:cNvPr>
                <p:cNvCxnSpPr>
                  <a:stCxn id="56" idx="6"/>
                  <a:endCxn id="61" idx="2"/>
                </p:cNvCxnSpPr>
                <p:nvPr/>
              </p:nvCxnSpPr>
              <p:spPr>
                <a:xfrm>
                  <a:off x="8478875" y="2840249"/>
                  <a:ext cx="83371" cy="51369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09257137-BA1A-4C8E-A300-74BE51CE013D}"/>
                    </a:ext>
                  </a:extLst>
                </p:cNvPr>
                <p:cNvCxnSpPr>
                  <a:stCxn id="57" idx="6"/>
                  <a:endCxn id="59" idx="2"/>
                </p:cNvCxnSpPr>
                <p:nvPr/>
              </p:nvCxnSpPr>
              <p:spPr>
                <a:xfrm flipV="1">
                  <a:off x="8478875" y="2840249"/>
                  <a:ext cx="66798" cy="25667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2364404-752C-4F95-B023-638068A8BA06}"/>
                    </a:ext>
                  </a:extLst>
                </p:cNvPr>
                <p:cNvCxnSpPr>
                  <a:stCxn id="57" idx="6"/>
                  <a:endCxn id="61" idx="2"/>
                </p:cNvCxnSpPr>
                <p:nvPr/>
              </p:nvCxnSpPr>
              <p:spPr>
                <a:xfrm>
                  <a:off x="8478875" y="3096920"/>
                  <a:ext cx="83371" cy="25702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EA1ABFB2-9C5C-493F-A2C0-ACAA1559B85F}"/>
                    </a:ext>
                  </a:extLst>
                </p:cNvPr>
                <p:cNvCxnSpPr>
                  <a:stCxn id="58" idx="6"/>
                  <a:endCxn id="59" idx="2"/>
                </p:cNvCxnSpPr>
                <p:nvPr/>
              </p:nvCxnSpPr>
              <p:spPr>
                <a:xfrm flipV="1">
                  <a:off x="8478875" y="2840249"/>
                  <a:ext cx="66798" cy="515555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1312C3D-1317-4478-B2D0-C16C279FB6BC}"/>
                    </a:ext>
                  </a:extLst>
                </p:cNvPr>
                <p:cNvCxnSpPr>
                  <a:stCxn id="58" idx="6"/>
                  <a:endCxn id="60" idx="2"/>
                </p:cNvCxnSpPr>
                <p:nvPr/>
              </p:nvCxnSpPr>
              <p:spPr>
                <a:xfrm flipV="1">
                  <a:off x="8478875" y="3096314"/>
                  <a:ext cx="74896" cy="25949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25DD66C-A12B-423C-89EE-77029022BCEA}"/>
                    </a:ext>
                  </a:extLst>
                </p:cNvPr>
                <p:cNvCxnSpPr>
                  <a:stCxn id="154" idx="5"/>
                  <a:endCxn id="19" idx="2"/>
                </p:cNvCxnSpPr>
                <p:nvPr/>
              </p:nvCxnSpPr>
              <p:spPr>
                <a:xfrm>
                  <a:off x="4410586" y="2838591"/>
                  <a:ext cx="867074" cy="26872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0164A49-07FF-4E2D-95AD-A559D242C581}"/>
                    </a:ext>
                  </a:extLst>
                </p:cNvPr>
                <p:cNvCxnSpPr>
                  <a:stCxn id="153" idx="5"/>
                  <a:endCxn id="19" idx="2"/>
                </p:cNvCxnSpPr>
                <p:nvPr/>
              </p:nvCxnSpPr>
              <p:spPr>
                <a:xfrm>
                  <a:off x="4551557" y="2787281"/>
                  <a:ext cx="726103" cy="32003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020B22DF-FC89-427A-B567-A6E69A047758}"/>
                    </a:ext>
                  </a:extLst>
                </p:cNvPr>
                <p:cNvCxnSpPr>
                  <a:cxnSpLocks/>
                  <a:stCxn id="152" idx="5"/>
                  <a:endCxn id="19" idx="2"/>
                </p:cNvCxnSpPr>
                <p:nvPr/>
              </p:nvCxnSpPr>
              <p:spPr>
                <a:xfrm>
                  <a:off x="4692529" y="2735972"/>
                  <a:ext cx="585131" cy="37134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875A3747-1248-4B70-9EC8-643E44CCBE81}"/>
                    </a:ext>
                  </a:extLst>
                </p:cNvPr>
                <p:cNvCxnSpPr>
                  <a:cxnSpLocks/>
                  <a:stCxn id="155" idx="5"/>
                  <a:endCxn id="19" idx="2"/>
                </p:cNvCxnSpPr>
                <p:nvPr/>
              </p:nvCxnSpPr>
              <p:spPr>
                <a:xfrm>
                  <a:off x="4266258" y="2891122"/>
                  <a:ext cx="1011402" cy="21619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A295FDC-8E5A-48B7-8DF5-916643FE8A40}"/>
                    </a:ext>
                  </a:extLst>
                </p:cNvPr>
                <p:cNvCxnSpPr>
                  <a:cxnSpLocks/>
                  <a:stCxn id="149" idx="5"/>
                  <a:endCxn id="19" idx="2"/>
                </p:cNvCxnSpPr>
                <p:nvPr/>
              </p:nvCxnSpPr>
              <p:spPr>
                <a:xfrm>
                  <a:off x="4412265" y="3101662"/>
                  <a:ext cx="865395" cy="565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EAD468C-28E3-474D-AE7F-B0A77E764A83}"/>
                    </a:ext>
                  </a:extLst>
                </p:cNvPr>
                <p:cNvCxnSpPr>
                  <a:stCxn id="148" idx="5"/>
                  <a:endCxn id="19" idx="2"/>
                </p:cNvCxnSpPr>
                <p:nvPr/>
              </p:nvCxnSpPr>
              <p:spPr>
                <a:xfrm>
                  <a:off x="4553236" y="3050352"/>
                  <a:ext cx="724424" cy="5696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F32FB143-8075-4275-94BC-6D0686CB1CB9}"/>
                    </a:ext>
                  </a:extLst>
                </p:cNvPr>
                <p:cNvCxnSpPr>
                  <a:stCxn id="147" idx="5"/>
                  <a:endCxn id="19" idx="2"/>
                </p:cNvCxnSpPr>
                <p:nvPr/>
              </p:nvCxnSpPr>
              <p:spPr>
                <a:xfrm>
                  <a:off x="4694208" y="2999043"/>
                  <a:ext cx="583452" cy="108275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199A3754-B983-4892-AE15-5A35A35836AC}"/>
                    </a:ext>
                  </a:extLst>
                </p:cNvPr>
                <p:cNvCxnSpPr>
                  <a:cxnSpLocks/>
                  <a:stCxn id="144" idx="5"/>
                  <a:endCxn id="19" idx="2"/>
                </p:cNvCxnSpPr>
                <p:nvPr/>
              </p:nvCxnSpPr>
              <p:spPr>
                <a:xfrm flipV="1">
                  <a:off x="4418239" y="3107318"/>
                  <a:ext cx="859421" cy="239145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AF7BB2B5-DB54-4609-8D09-1FE9D4B69C1A}"/>
                    </a:ext>
                  </a:extLst>
                </p:cNvPr>
                <p:cNvCxnSpPr>
                  <a:cxnSpLocks/>
                  <a:stCxn id="143" idx="6"/>
                  <a:endCxn id="19" idx="2"/>
                </p:cNvCxnSpPr>
                <p:nvPr/>
              </p:nvCxnSpPr>
              <p:spPr>
                <a:xfrm flipV="1">
                  <a:off x="4562711" y="3107318"/>
                  <a:ext cx="714949" cy="9957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01E2DE1-2AF2-4759-B8AE-C7CE64B69044}"/>
                    </a:ext>
                  </a:extLst>
                </p:cNvPr>
                <p:cNvCxnSpPr>
                  <a:stCxn id="138" idx="6"/>
                  <a:endCxn id="19" idx="2"/>
                </p:cNvCxnSpPr>
                <p:nvPr/>
              </p:nvCxnSpPr>
              <p:spPr>
                <a:xfrm flipV="1">
                  <a:off x="4562711" y="3107318"/>
                  <a:ext cx="714949" cy="34942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CD04913-AB65-4F6E-B934-51C63319A117}"/>
                    </a:ext>
                  </a:extLst>
                </p:cNvPr>
                <p:cNvCxnSpPr>
                  <a:cxnSpLocks/>
                  <a:stCxn id="137" idx="6"/>
                  <a:endCxn id="19" idx="2"/>
                </p:cNvCxnSpPr>
                <p:nvPr/>
              </p:nvCxnSpPr>
              <p:spPr>
                <a:xfrm flipV="1">
                  <a:off x="4703683" y="3107318"/>
                  <a:ext cx="573977" cy="29811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EBCC9F3D-E459-47C4-AF7A-AFCABDFC0AB8}"/>
                    </a:ext>
                  </a:extLst>
                </p:cNvPr>
                <p:cNvCxnSpPr>
                  <a:cxnSpLocks/>
                  <a:stCxn id="139" idx="6"/>
                  <a:endCxn id="19" idx="2"/>
                </p:cNvCxnSpPr>
                <p:nvPr/>
              </p:nvCxnSpPr>
              <p:spPr>
                <a:xfrm flipV="1">
                  <a:off x="4421740" y="3107318"/>
                  <a:ext cx="855920" cy="400737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7797E39-CD69-4E34-A0C8-3DF82166F31D}"/>
                    </a:ext>
                  </a:extLst>
                </p:cNvPr>
                <p:cNvCxnSpPr>
                  <a:stCxn id="150" idx="6"/>
                  <a:endCxn id="19" idx="2"/>
                </p:cNvCxnSpPr>
                <p:nvPr/>
              </p:nvCxnSpPr>
              <p:spPr>
                <a:xfrm>
                  <a:off x="4271438" y="3065929"/>
                  <a:ext cx="1006222" cy="41389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5A4BDE6-C9BF-4FCF-95CD-CAA82C220E4C}"/>
                    </a:ext>
                  </a:extLst>
                </p:cNvPr>
                <p:cNvCxnSpPr>
                  <a:stCxn id="145" idx="6"/>
                  <a:endCxn id="19" idx="2"/>
                </p:cNvCxnSpPr>
                <p:nvPr/>
              </p:nvCxnSpPr>
              <p:spPr>
                <a:xfrm flipV="1">
                  <a:off x="4277412" y="3107318"/>
                  <a:ext cx="1000248" cy="20341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D7EFCBB-AEF9-4FF6-8BE0-BE199460A401}"/>
                    </a:ext>
                  </a:extLst>
                </p:cNvPr>
                <p:cNvCxnSpPr>
                  <a:stCxn id="140" idx="6"/>
                  <a:endCxn id="19" idx="2"/>
                </p:cNvCxnSpPr>
                <p:nvPr/>
              </p:nvCxnSpPr>
              <p:spPr>
                <a:xfrm flipV="1">
                  <a:off x="4277412" y="3107318"/>
                  <a:ext cx="1000248" cy="45326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8A7D301-474E-4532-8CC3-99C2C2061CCE}"/>
                    </a:ext>
                  </a:extLst>
                </p:cNvPr>
                <p:cNvSpPr/>
                <p:nvPr/>
              </p:nvSpPr>
              <p:spPr>
                <a:xfrm rot="20400000">
                  <a:off x="5122494" y="3008560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771014B4-2C59-4400-AD86-6934368DE968}"/>
                    </a:ext>
                  </a:extLst>
                </p:cNvPr>
                <p:cNvCxnSpPr>
                  <a:stCxn id="14" idx="5"/>
                  <a:endCxn id="34" idx="2"/>
                </p:cNvCxnSpPr>
                <p:nvPr/>
              </p:nvCxnSpPr>
              <p:spPr>
                <a:xfrm>
                  <a:off x="5623970" y="2821285"/>
                  <a:ext cx="613212" cy="24326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54B915A9-2667-4905-9DFB-43FD08C4C3F2}"/>
                    </a:ext>
                  </a:extLst>
                </p:cNvPr>
                <p:cNvCxnSpPr>
                  <a:stCxn id="15" idx="5"/>
                  <a:endCxn id="34" idx="2"/>
                </p:cNvCxnSpPr>
                <p:nvPr/>
              </p:nvCxnSpPr>
              <p:spPr>
                <a:xfrm>
                  <a:off x="5482999" y="2872595"/>
                  <a:ext cx="754183" cy="191950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B8692B20-FDF1-4CD0-8A95-8E05149014A4}"/>
                    </a:ext>
                  </a:extLst>
                </p:cNvPr>
                <p:cNvCxnSpPr>
                  <a:stCxn id="16" idx="5"/>
                  <a:endCxn id="34" idx="2"/>
                </p:cNvCxnSpPr>
                <p:nvPr/>
              </p:nvCxnSpPr>
              <p:spPr>
                <a:xfrm>
                  <a:off x="5338671" y="2925126"/>
                  <a:ext cx="898511" cy="139419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697F3240-4B53-4D8A-93E5-62CB949BAE04}"/>
                    </a:ext>
                  </a:extLst>
                </p:cNvPr>
                <p:cNvCxnSpPr>
                  <a:stCxn id="18" idx="5"/>
                  <a:endCxn id="34" idx="2"/>
                </p:cNvCxnSpPr>
                <p:nvPr/>
              </p:nvCxnSpPr>
              <p:spPr>
                <a:xfrm flipV="1">
                  <a:off x="5629944" y="3064545"/>
                  <a:ext cx="607238" cy="154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1DD43F1-6080-4C61-8FDB-9C73B49CD10D}"/>
                    </a:ext>
                  </a:extLst>
                </p:cNvPr>
                <p:cNvCxnSpPr>
                  <a:stCxn id="19" idx="6"/>
                  <a:endCxn id="34" idx="2"/>
                </p:cNvCxnSpPr>
                <p:nvPr/>
              </p:nvCxnSpPr>
              <p:spPr>
                <a:xfrm>
                  <a:off x="5492474" y="3029132"/>
                  <a:ext cx="744708" cy="3541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155969D-9824-43E8-B7BA-788CE5E68B10}"/>
                    </a:ext>
                  </a:extLst>
                </p:cNvPr>
                <p:cNvCxnSpPr>
                  <a:stCxn id="99" idx="6"/>
                  <a:endCxn id="34" idx="2"/>
                </p:cNvCxnSpPr>
                <p:nvPr/>
              </p:nvCxnSpPr>
              <p:spPr>
                <a:xfrm flipV="1">
                  <a:off x="5344201" y="3064545"/>
                  <a:ext cx="892981" cy="20526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B2034A4-0DA2-4B80-9863-4303125B0F25}"/>
                    </a:ext>
                  </a:extLst>
                </p:cNvPr>
                <p:cNvCxnSpPr>
                  <a:stCxn id="20" idx="6"/>
                  <a:endCxn id="34" idx="2"/>
                </p:cNvCxnSpPr>
                <p:nvPr/>
              </p:nvCxnSpPr>
              <p:spPr>
                <a:xfrm flipV="1">
                  <a:off x="5774417" y="3064545"/>
                  <a:ext cx="462765" cy="111824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46F3189-F37D-4504-AF90-26D8D9816F00}"/>
                    </a:ext>
                  </a:extLst>
                </p:cNvPr>
                <p:cNvCxnSpPr>
                  <a:stCxn id="21" idx="6"/>
                  <a:endCxn id="34" idx="2"/>
                </p:cNvCxnSpPr>
                <p:nvPr/>
              </p:nvCxnSpPr>
              <p:spPr>
                <a:xfrm flipV="1">
                  <a:off x="5633445" y="3064545"/>
                  <a:ext cx="603737" cy="16313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54898827-04B3-4401-B5D6-E0B5C5243747}"/>
                    </a:ext>
                  </a:extLst>
                </p:cNvPr>
                <p:cNvCxnSpPr>
                  <a:stCxn id="23" idx="6"/>
                  <a:endCxn id="34" idx="2"/>
                </p:cNvCxnSpPr>
                <p:nvPr/>
              </p:nvCxnSpPr>
              <p:spPr>
                <a:xfrm flipV="1">
                  <a:off x="5348146" y="3064545"/>
                  <a:ext cx="889036" cy="266974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BF58CB80-41DD-4849-B362-5850C6AFDBD6}"/>
                    </a:ext>
                  </a:extLst>
                </p:cNvPr>
                <p:cNvSpPr/>
                <p:nvPr/>
              </p:nvSpPr>
              <p:spPr>
                <a:xfrm rot="20400000">
                  <a:off x="6075756" y="2969151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E2DD14E-BE97-497A-8539-E3308BB883AF}"/>
                    </a:ext>
                  </a:extLst>
                </p:cNvPr>
                <p:cNvCxnSpPr>
                  <a:stCxn id="29" idx="5"/>
                  <a:endCxn id="47" idx="2"/>
                </p:cNvCxnSpPr>
                <p:nvPr/>
              </p:nvCxnSpPr>
              <p:spPr>
                <a:xfrm>
                  <a:off x="6583492" y="2778512"/>
                  <a:ext cx="622960" cy="31838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CF8F527A-9214-46F1-BC67-C0B6B99FBC2B}"/>
                    </a:ext>
                  </a:extLst>
                </p:cNvPr>
                <p:cNvCxnSpPr>
                  <a:stCxn id="30" idx="5"/>
                  <a:endCxn id="47" idx="2"/>
                </p:cNvCxnSpPr>
                <p:nvPr/>
              </p:nvCxnSpPr>
              <p:spPr>
                <a:xfrm>
                  <a:off x="6442521" y="2829822"/>
                  <a:ext cx="763931" cy="26707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B0C6168-3566-4587-B654-AAC5B0DA81C7}"/>
                    </a:ext>
                  </a:extLst>
                </p:cNvPr>
                <p:cNvCxnSpPr>
                  <a:stCxn id="31" idx="5"/>
                  <a:endCxn id="47" idx="2"/>
                </p:cNvCxnSpPr>
                <p:nvPr/>
              </p:nvCxnSpPr>
              <p:spPr>
                <a:xfrm>
                  <a:off x="6298193" y="2882353"/>
                  <a:ext cx="908259" cy="21454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ED595AAE-9E1E-4FF6-8254-07B076C6A11D}"/>
                    </a:ext>
                  </a:extLst>
                </p:cNvPr>
                <p:cNvCxnSpPr>
                  <a:stCxn id="33" idx="5"/>
                  <a:endCxn id="47" idx="2"/>
                </p:cNvCxnSpPr>
                <p:nvPr/>
              </p:nvCxnSpPr>
              <p:spPr>
                <a:xfrm>
                  <a:off x="6589466" y="3023313"/>
                  <a:ext cx="616986" cy="7358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E5CE01D3-7A62-430D-B31F-1545DC2F2ADE}"/>
                    </a:ext>
                  </a:extLst>
                </p:cNvPr>
                <p:cNvCxnSpPr>
                  <a:stCxn id="34" idx="5"/>
                  <a:endCxn id="47" idx="2"/>
                </p:cNvCxnSpPr>
                <p:nvPr/>
              </p:nvCxnSpPr>
              <p:spPr>
                <a:xfrm>
                  <a:off x="6448495" y="3074623"/>
                  <a:ext cx="757957" cy="2227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3CFB33D-6277-43D3-B2EE-84667E56CC98}"/>
                    </a:ext>
                  </a:extLst>
                </p:cNvPr>
                <p:cNvCxnSpPr>
                  <a:stCxn id="109" idx="6"/>
                  <a:endCxn id="47" idx="2"/>
                </p:cNvCxnSpPr>
                <p:nvPr/>
              </p:nvCxnSpPr>
              <p:spPr>
                <a:xfrm>
                  <a:off x="6297463" y="3045662"/>
                  <a:ext cx="908989" cy="5123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EA68F821-1926-4625-B738-AEE806C9D205}"/>
                    </a:ext>
                  </a:extLst>
                </p:cNvPr>
                <p:cNvCxnSpPr>
                  <a:stCxn id="35" idx="6"/>
                  <a:endCxn id="47" idx="2"/>
                </p:cNvCxnSpPr>
                <p:nvPr/>
              </p:nvCxnSpPr>
              <p:spPr>
                <a:xfrm flipV="1">
                  <a:off x="6733939" y="3096894"/>
                  <a:ext cx="472513" cy="3670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178FB15-1D62-4DBA-BA8F-C5004363AC06}"/>
                    </a:ext>
                  </a:extLst>
                </p:cNvPr>
                <p:cNvCxnSpPr>
                  <a:stCxn id="36" idx="6"/>
                  <a:endCxn id="47" idx="2"/>
                </p:cNvCxnSpPr>
                <p:nvPr/>
              </p:nvCxnSpPr>
              <p:spPr>
                <a:xfrm flipV="1">
                  <a:off x="6592967" y="3096894"/>
                  <a:ext cx="613485" cy="8801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A1E49BAF-3074-4994-90E0-830E9D464BB1}"/>
                    </a:ext>
                  </a:extLst>
                </p:cNvPr>
                <p:cNvCxnSpPr>
                  <a:stCxn id="37" idx="6"/>
                  <a:endCxn id="47" idx="2"/>
                </p:cNvCxnSpPr>
                <p:nvPr/>
              </p:nvCxnSpPr>
              <p:spPr>
                <a:xfrm flipV="1">
                  <a:off x="6451996" y="3096894"/>
                  <a:ext cx="754456" cy="13932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A15EC52B-9991-4D5F-BAB5-A70544CE5631}"/>
                    </a:ext>
                  </a:extLst>
                </p:cNvPr>
                <p:cNvCxnSpPr>
                  <a:stCxn id="38" idx="6"/>
                  <a:endCxn id="47" idx="2"/>
                </p:cNvCxnSpPr>
                <p:nvPr/>
              </p:nvCxnSpPr>
              <p:spPr>
                <a:xfrm flipV="1">
                  <a:off x="6307668" y="3096894"/>
                  <a:ext cx="898784" cy="19185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B4D1BC3-01EB-4EC1-A8F0-620B2D0B2EFE}"/>
                    </a:ext>
                  </a:extLst>
                </p:cNvPr>
                <p:cNvCxnSpPr>
                  <a:stCxn id="39" idx="6"/>
                  <a:endCxn id="47" idx="2"/>
                </p:cNvCxnSpPr>
                <p:nvPr/>
              </p:nvCxnSpPr>
              <p:spPr>
                <a:xfrm flipV="1">
                  <a:off x="6741591" y="3096894"/>
                  <a:ext cx="464861" cy="29459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F62D09B-5B0C-4CE5-93DF-ACB14A603A0E}"/>
                    </a:ext>
                  </a:extLst>
                </p:cNvPr>
                <p:cNvCxnSpPr>
                  <a:stCxn id="40" idx="6"/>
                  <a:endCxn id="47" idx="2"/>
                </p:cNvCxnSpPr>
                <p:nvPr/>
              </p:nvCxnSpPr>
              <p:spPr>
                <a:xfrm flipV="1">
                  <a:off x="6600619" y="3096894"/>
                  <a:ext cx="605833" cy="345902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D98BA45B-6B67-4A0D-A22E-DAE0F9B77651}"/>
                    </a:ext>
                  </a:extLst>
                </p:cNvPr>
                <p:cNvCxnSpPr>
                  <a:cxnSpLocks/>
                  <a:stCxn id="41" idx="7"/>
                  <a:endCxn id="47" idx="2"/>
                </p:cNvCxnSpPr>
                <p:nvPr/>
              </p:nvCxnSpPr>
              <p:spPr>
                <a:xfrm flipV="1">
                  <a:off x="6400231" y="3096894"/>
                  <a:ext cx="806221" cy="33184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8C28729-F53A-4AC9-9907-2F6761D8CBE6}"/>
                    </a:ext>
                  </a:extLst>
                </p:cNvPr>
                <p:cNvSpPr/>
                <p:nvPr/>
              </p:nvSpPr>
              <p:spPr>
                <a:xfrm rot="20400000">
                  <a:off x="7052614" y="2994549"/>
                  <a:ext cx="228600" cy="231208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CE289C3F-5629-49CA-8127-70C10BBC47EE}"/>
                    </a:ext>
                  </a:extLst>
                </p:cNvPr>
                <p:cNvCxnSpPr>
                  <a:stCxn id="43" idx="5"/>
                  <a:endCxn id="53" idx="2"/>
                </p:cNvCxnSpPr>
                <p:nvPr/>
              </p:nvCxnSpPr>
              <p:spPr>
                <a:xfrm>
                  <a:off x="7558736" y="2805806"/>
                  <a:ext cx="379568" cy="293805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A7F25C0-72B7-455E-B978-1A92E9748D8B}"/>
                    </a:ext>
                  </a:extLst>
                </p:cNvPr>
                <p:cNvCxnSpPr>
                  <a:cxnSpLocks/>
                  <a:stCxn id="44" idx="6"/>
                  <a:endCxn id="53" idx="2"/>
                </p:cNvCxnSpPr>
                <p:nvPr/>
              </p:nvCxnSpPr>
              <p:spPr>
                <a:xfrm>
                  <a:off x="7421266" y="2768852"/>
                  <a:ext cx="517038" cy="330759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4CE21F49-5017-47CC-AD65-A763FC6D8829}"/>
                    </a:ext>
                  </a:extLst>
                </p:cNvPr>
                <p:cNvCxnSpPr>
                  <a:stCxn id="45" idx="6"/>
                  <a:endCxn id="53" idx="2"/>
                </p:cNvCxnSpPr>
                <p:nvPr/>
              </p:nvCxnSpPr>
              <p:spPr>
                <a:xfrm>
                  <a:off x="7276938" y="2821383"/>
                  <a:ext cx="661366" cy="27822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9FAA4A8-A2EC-4A27-8372-F49086E7F27F}"/>
                    </a:ext>
                  </a:extLst>
                </p:cNvPr>
                <p:cNvCxnSpPr>
                  <a:cxnSpLocks/>
                  <a:stCxn id="47" idx="6"/>
                  <a:endCxn id="53" idx="2"/>
                </p:cNvCxnSpPr>
                <p:nvPr/>
              </p:nvCxnSpPr>
              <p:spPr>
                <a:xfrm>
                  <a:off x="7421266" y="3018708"/>
                  <a:ext cx="517038" cy="80903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8F2DB89-3559-490F-AB33-AED5524EDD71}"/>
                    </a:ext>
                  </a:extLst>
                </p:cNvPr>
                <p:cNvCxnSpPr>
                  <a:stCxn id="123" idx="6"/>
                  <a:endCxn id="53" idx="2"/>
                </p:cNvCxnSpPr>
                <p:nvPr/>
              </p:nvCxnSpPr>
              <p:spPr>
                <a:xfrm>
                  <a:off x="7274321" y="3071060"/>
                  <a:ext cx="663983" cy="28551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87770F1D-01CC-49CD-B9DB-8F9686639605}"/>
                    </a:ext>
                  </a:extLst>
                </p:cNvPr>
                <p:cNvCxnSpPr>
                  <a:stCxn id="48" idx="6"/>
                  <a:endCxn id="53" idx="2"/>
                </p:cNvCxnSpPr>
                <p:nvPr/>
              </p:nvCxnSpPr>
              <p:spPr>
                <a:xfrm flipV="1">
                  <a:off x="7569889" y="3099611"/>
                  <a:ext cx="368415" cy="125678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C3B1BF2-0FE9-43A2-AD66-2109D8233F30}"/>
                    </a:ext>
                  </a:extLst>
                </p:cNvPr>
                <p:cNvCxnSpPr>
                  <a:stCxn id="50" idx="6"/>
                  <a:endCxn id="53" idx="2"/>
                </p:cNvCxnSpPr>
                <p:nvPr/>
              </p:nvCxnSpPr>
              <p:spPr>
                <a:xfrm flipV="1">
                  <a:off x="7284590" y="3099611"/>
                  <a:ext cx="653714" cy="229519"/>
                </a:xfrm>
                <a:prstGeom prst="line">
                  <a:avLst/>
                </a:prstGeom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1D49A84E-8571-48FA-B3E2-2EE175B05DF6}"/>
                  </a:ext>
                </a:extLst>
              </p:cNvPr>
              <p:cNvGrpSpPr/>
              <p:nvPr/>
            </p:nvGrpSpPr>
            <p:grpSpPr>
              <a:xfrm>
                <a:off x="8538251" y="2239031"/>
                <a:ext cx="1435982" cy="1149591"/>
                <a:chOff x="8976201" y="1857529"/>
                <a:chExt cx="1435982" cy="1149591"/>
              </a:xfrm>
            </p:grpSpPr>
            <p:sp>
              <p:nvSpPr>
                <p:cNvPr id="157" name="Arrow: Right 156">
                  <a:extLst>
                    <a:ext uri="{FF2B5EF4-FFF2-40B4-BE49-F238E27FC236}">
                      <a16:creationId xmlns:a16="http://schemas.microsoft.com/office/drawing/2014/main" id="{073ED831-A3C5-42B3-B56D-7CF3554D9E6B}"/>
                    </a:ext>
                  </a:extLst>
                </p:cNvPr>
                <p:cNvSpPr/>
                <p:nvPr/>
              </p:nvSpPr>
              <p:spPr>
                <a:xfrm>
                  <a:off x="8976201" y="2234559"/>
                  <a:ext cx="377372" cy="39870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B97BD8C-537B-4F9A-8921-C8273CBC2E4E}"/>
                    </a:ext>
                  </a:extLst>
                </p:cNvPr>
                <p:cNvSpPr txBox="1"/>
                <p:nvPr/>
              </p:nvSpPr>
              <p:spPr>
                <a:xfrm>
                  <a:off x="9444707" y="1857529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Cat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F9B0FCB-0797-4CE5-A66E-ED0942152269}"/>
                    </a:ext>
                  </a:extLst>
                </p:cNvPr>
                <p:cNvSpPr txBox="1"/>
                <p:nvPr/>
              </p:nvSpPr>
              <p:spPr>
                <a:xfrm>
                  <a:off x="9440860" y="2239495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Dog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A49F62F2-F457-4C73-B2C9-F137BE81AFB0}"/>
                    </a:ext>
                  </a:extLst>
                </p:cNvPr>
                <p:cNvSpPr txBox="1"/>
                <p:nvPr/>
              </p:nvSpPr>
              <p:spPr>
                <a:xfrm>
                  <a:off x="9310599" y="2637788"/>
                  <a:ext cx="1101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</a:rPr>
                    <a:t>Raccoon</a:t>
                  </a:r>
                </a:p>
              </p:txBody>
            </p:sp>
          </p:grp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88AFC15-F297-402E-8621-FAA075CAA1E2}"/>
                </a:ext>
              </a:extLst>
            </p:cNvPr>
            <p:cNvSpPr/>
            <p:nvPr/>
          </p:nvSpPr>
          <p:spPr>
            <a:xfrm>
              <a:off x="2207087" y="3067293"/>
              <a:ext cx="151406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dog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7988870-94DD-4FC4-895F-DCCB3F84E6A9}"/>
                    </a:ext>
                  </a:extLst>
                </p:cNvPr>
                <p:cNvSpPr txBox="1"/>
                <p:nvPr/>
              </p:nvSpPr>
              <p:spPr>
                <a:xfrm>
                  <a:off x="3901167" y="3553967"/>
                  <a:ext cx="3267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7988870-94DD-4FC4-895F-DCCB3F84E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167" y="3553967"/>
                  <a:ext cx="326756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7407" r="-3704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223CFF2D-F563-46A7-89C6-E7FEF24CC890}"/>
                    </a:ext>
                  </a:extLst>
                </p:cNvPr>
                <p:cNvSpPr txBox="1"/>
                <p:nvPr/>
              </p:nvSpPr>
              <p:spPr>
                <a:xfrm>
                  <a:off x="4879010" y="3555453"/>
                  <a:ext cx="3320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223CFF2D-F563-46A7-89C6-E7FEF24CC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010" y="3555453"/>
                  <a:ext cx="332078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5455" r="-363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1A50BE1-9028-4BC2-9F12-9BEB8A649FE2}"/>
                    </a:ext>
                  </a:extLst>
                </p:cNvPr>
                <p:cNvSpPr txBox="1"/>
                <p:nvPr/>
              </p:nvSpPr>
              <p:spPr>
                <a:xfrm>
                  <a:off x="5841233" y="3562469"/>
                  <a:ext cx="3320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1A50BE1-9028-4BC2-9F12-9BEB8A649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233" y="3562469"/>
                  <a:ext cx="33207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5455" r="-3636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E2D528-A6EB-4ED7-9E8E-3722C05685C0}"/>
                    </a:ext>
                  </a:extLst>
                </p:cNvPr>
                <p:cNvSpPr txBox="1"/>
                <p:nvPr/>
              </p:nvSpPr>
              <p:spPr>
                <a:xfrm>
                  <a:off x="6760555" y="3550092"/>
                  <a:ext cx="3250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E2D528-A6EB-4ED7-9E8E-3722C0568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555" y="3550092"/>
                  <a:ext cx="32508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5660" r="-566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3D1E21B-D0CD-49C2-937F-FC80CFF1FFDC}"/>
                    </a:ext>
                  </a:extLst>
                </p:cNvPr>
                <p:cNvSpPr txBox="1"/>
                <p:nvPr/>
              </p:nvSpPr>
              <p:spPr>
                <a:xfrm>
                  <a:off x="7760586" y="3555452"/>
                  <a:ext cx="3320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3D1E21B-D0CD-49C2-937F-FC80CFF1F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586" y="3555452"/>
                  <a:ext cx="332078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5455" r="-5455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3D7BE8F-BDEF-4A68-AF84-2DBCA754E366}"/>
                </a:ext>
              </a:extLst>
            </p:cNvPr>
            <p:cNvCxnSpPr>
              <a:stCxn id="165" idx="0"/>
              <a:endCxn id="133" idx="4"/>
            </p:cNvCxnSpPr>
            <p:nvPr/>
          </p:nvCxnSpPr>
          <p:spPr>
            <a:xfrm flipV="1">
              <a:off x="4064545" y="3492574"/>
              <a:ext cx="0" cy="61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04D223AF-68D2-40C1-A290-701CF70A91FA}"/>
                </a:ext>
              </a:extLst>
            </p:cNvPr>
            <p:cNvCxnSpPr>
              <a:stCxn id="166" idx="0"/>
              <a:endCxn id="25" idx="3"/>
            </p:cNvCxnSpPr>
            <p:nvPr/>
          </p:nvCxnSpPr>
          <p:spPr>
            <a:xfrm flipV="1">
              <a:off x="5045049" y="3259332"/>
              <a:ext cx="2701" cy="2961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FA2CF01-F879-4CA5-B867-7DA61D2000CC}"/>
                </a:ext>
              </a:extLst>
            </p:cNvPr>
            <p:cNvCxnSpPr>
              <a:cxnSpLocks/>
              <a:stCxn id="167" idx="0"/>
              <a:endCxn id="40" idx="3"/>
            </p:cNvCxnSpPr>
            <p:nvPr/>
          </p:nvCxnSpPr>
          <p:spPr>
            <a:xfrm flipV="1">
              <a:off x="6007272" y="3216559"/>
              <a:ext cx="0" cy="3459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BCB14487-E8E8-443B-ADA7-E80F65F62DD2}"/>
                </a:ext>
              </a:extLst>
            </p:cNvPr>
            <p:cNvCxnSpPr>
              <a:stCxn id="168" idx="0"/>
              <a:endCxn id="49" idx="4"/>
            </p:cNvCxnSpPr>
            <p:nvPr/>
          </p:nvCxnSpPr>
          <p:spPr>
            <a:xfrm flipV="1">
              <a:off x="6923100" y="3054537"/>
              <a:ext cx="0" cy="4955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1B1F8B37-E30F-4E93-990D-4B76C51BA499}"/>
                </a:ext>
              </a:extLst>
            </p:cNvPr>
            <p:cNvCxnSpPr>
              <a:stCxn id="169" idx="0"/>
              <a:endCxn id="58" idx="4"/>
            </p:cNvCxnSpPr>
            <p:nvPr/>
          </p:nvCxnSpPr>
          <p:spPr>
            <a:xfrm flipV="1">
              <a:off x="7926625" y="3101621"/>
              <a:ext cx="0" cy="4538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 Placeholder 198">
                <a:extLst>
                  <a:ext uri="{FF2B5EF4-FFF2-40B4-BE49-F238E27FC236}">
                    <a16:creationId xmlns:a16="http://schemas.microsoft.com/office/drawing/2014/main" id="{F5F1C3AA-E02E-42A7-989D-F14CE5E9E2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740" y="3959180"/>
                <a:ext cx="11018520" cy="44095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2286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72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858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9144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2. </a:t>
                </a:r>
                <a:r>
                  <a:rPr lang="zh-CN" altLang="en-US" dirty="0"/>
                  <a:t>定义优化目标：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3" name="Text Placeholder 198">
                <a:extLst>
                  <a:ext uri="{FF2B5EF4-FFF2-40B4-BE49-F238E27FC236}">
                    <a16:creationId xmlns:a16="http://schemas.microsoft.com/office/drawing/2014/main" id="{F5F1C3AA-E02E-42A7-989D-F14CE5E9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" y="3959180"/>
                <a:ext cx="11018520" cy="44095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48437A1-04CD-4272-B936-AE73816E2714}"/>
              </a:ext>
            </a:extLst>
          </p:cNvPr>
          <p:cNvGrpSpPr/>
          <p:nvPr/>
        </p:nvGrpSpPr>
        <p:grpSpPr>
          <a:xfrm>
            <a:off x="9096186" y="3388622"/>
            <a:ext cx="1916923" cy="1438270"/>
            <a:chOff x="9096186" y="3388622"/>
            <a:chExt cx="1916923" cy="1438270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60ABE0F-1F7E-4C7B-A5BD-B256F56294B7}"/>
                </a:ext>
              </a:extLst>
            </p:cNvPr>
            <p:cNvGrpSpPr/>
            <p:nvPr/>
          </p:nvGrpSpPr>
          <p:grpSpPr>
            <a:xfrm>
              <a:off x="9096186" y="3388622"/>
              <a:ext cx="650413" cy="1438270"/>
              <a:chOff x="9534136" y="3007120"/>
              <a:chExt cx="650413" cy="1438270"/>
            </a:xfrm>
          </p:grpSpPr>
          <p:cxnSp>
            <p:nvCxnSpPr>
              <p:cNvPr id="194" name="Connector: Elbow 193">
                <a:extLst>
                  <a:ext uri="{FF2B5EF4-FFF2-40B4-BE49-F238E27FC236}">
                    <a16:creationId xmlns:a16="http://schemas.microsoft.com/office/drawing/2014/main" id="{C1725417-30A1-499A-8237-EF5D60214B8F}"/>
                  </a:ext>
                </a:extLst>
              </p:cNvPr>
              <p:cNvCxnSpPr>
                <a:cxnSpLocks/>
                <a:stCxn id="160" idx="2"/>
                <a:endCxn id="196" idx="0"/>
              </p:cNvCxnSpPr>
              <p:nvPr/>
            </p:nvCxnSpPr>
            <p:spPr>
              <a:xfrm rot="5400000">
                <a:off x="9624685" y="3241778"/>
                <a:ext cx="471364" cy="204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5A04253-CD7E-4ECA-A9B8-6E9830A3B983}"/>
                  </a:ext>
                </a:extLst>
              </p:cNvPr>
              <p:cNvSpPr txBox="1"/>
              <p:nvPr/>
            </p:nvSpPr>
            <p:spPr>
              <a:xfrm>
                <a:off x="9548723" y="4137613"/>
                <a:ext cx="6055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Error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374993F-0226-40F2-90B5-224B4AA135C4}"/>
                  </a:ext>
                </a:extLst>
              </p:cNvPr>
              <p:cNvSpPr/>
              <p:nvPr/>
            </p:nvSpPr>
            <p:spPr>
              <a:xfrm>
                <a:off x="9534136" y="3478484"/>
                <a:ext cx="650413" cy="276995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loss</a:t>
                </a:r>
              </a:p>
            </p:txBody>
          </p:sp>
          <p:cxnSp>
            <p:nvCxnSpPr>
              <p:cNvPr id="197" name="Connector: Elbow 196">
                <a:extLst>
                  <a:ext uri="{FF2B5EF4-FFF2-40B4-BE49-F238E27FC236}">
                    <a16:creationId xmlns:a16="http://schemas.microsoft.com/office/drawing/2014/main" id="{78B3BE7D-A3D6-450A-A644-D0228C6AEC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723854" y="3895730"/>
                <a:ext cx="270981" cy="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05" name="Picture 2" descr="“dog”的图片搜索结果">
              <a:extLst>
                <a:ext uri="{FF2B5EF4-FFF2-40B4-BE49-F238E27FC236}">
                  <a16:creationId xmlns:a16="http://schemas.microsoft.com/office/drawing/2014/main" id="{11E12E5A-5C36-4A17-B856-E9488BF4A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4250" y="3579053"/>
              <a:ext cx="838859" cy="838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0" name="Connector: Elbow 209">
              <a:extLst>
                <a:ext uri="{FF2B5EF4-FFF2-40B4-BE49-F238E27FC236}">
                  <a16:creationId xmlns:a16="http://schemas.microsoft.com/office/drawing/2014/main" id="{252FD898-5CD2-44A5-B22D-99E620911332}"/>
                </a:ext>
              </a:extLst>
            </p:cNvPr>
            <p:cNvCxnSpPr>
              <a:cxnSpLocks/>
              <a:stCxn id="205" idx="1"/>
              <a:endCxn id="196" idx="3"/>
            </p:cNvCxnSpPr>
            <p:nvPr/>
          </p:nvCxnSpPr>
          <p:spPr>
            <a:xfrm rot="10800000" flipV="1">
              <a:off x="9746600" y="3998482"/>
              <a:ext cx="42765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 Placeholder 198">
                <a:extLst>
                  <a:ext uri="{FF2B5EF4-FFF2-40B4-BE49-F238E27FC236}">
                    <a16:creationId xmlns:a16="http://schemas.microsoft.com/office/drawing/2014/main" id="{34AD001F-486A-45E2-9D6E-C734FB8575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383" y="5704908"/>
                <a:ext cx="11018520" cy="47295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2286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4572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6858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914400" marR="0" indent="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None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3</a:t>
                </a:r>
                <a:r>
                  <a:rPr lang="en-US" dirty="0"/>
                  <a:t>. </a:t>
                </a:r>
                <a:r>
                  <a:rPr lang="zh-CN" altLang="en-US" dirty="0"/>
                  <a:t>计算梯度并更新参数：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8" name="Text Placeholder 198">
                <a:extLst>
                  <a:ext uri="{FF2B5EF4-FFF2-40B4-BE49-F238E27FC236}">
                    <a16:creationId xmlns:a16="http://schemas.microsoft.com/office/drawing/2014/main" id="{34AD001F-486A-45E2-9D6E-C734FB857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3" y="5704908"/>
                <a:ext cx="11018520" cy="472950"/>
              </a:xfrm>
              <a:prstGeom prst="rect">
                <a:avLst/>
              </a:prstGeom>
              <a:blipFill>
                <a:blip r:embed="rId24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7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uild="p"/>
      <p:bldP spid="203" grpId="0"/>
      <p:bldP spid="2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69AE-7B7C-4806-8110-7223E7E0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F69E-AED5-4053-B833-F9AB2670D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65899" cy="1895904"/>
          </a:xfrm>
        </p:spPr>
        <p:txBody>
          <a:bodyPr/>
          <a:lstStyle/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模型表示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：数据流图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前端语言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：用来构建数据流图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自动求导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：基于</a:t>
            </a:r>
            <a:r>
              <a:rPr lang="en-US" altLang="zh-C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backpropagation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的原理自动构建求导数据流图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28B1D-9B06-43B3-89B1-6C683566D85B}"/>
              </a:ext>
            </a:extLst>
          </p:cNvPr>
          <p:cNvSpPr/>
          <p:nvPr/>
        </p:nvSpPr>
        <p:spPr bwMode="auto">
          <a:xfrm>
            <a:off x="6672406" y="1685796"/>
            <a:ext cx="4783666" cy="2215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E62386-F8A4-493E-9309-EB53D4B75134}"/>
              </a:ext>
            </a:extLst>
          </p:cNvPr>
          <p:cNvGrpSpPr/>
          <p:nvPr/>
        </p:nvGrpSpPr>
        <p:grpSpPr>
          <a:xfrm>
            <a:off x="6796468" y="5738399"/>
            <a:ext cx="4535544" cy="662401"/>
            <a:chOff x="3381984" y="5851137"/>
            <a:chExt cx="4925440" cy="662401"/>
          </a:xfrm>
        </p:grpSpPr>
        <p:sp>
          <p:nvSpPr>
            <p:cNvPr id="6" name="Rounded Rectangle 32">
              <a:extLst>
                <a:ext uri="{FF2B5EF4-FFF2-40B4-BE49-F238E27FC236}">
                  <a16:creationId xmlns:a16="http://schemas.microsoft.com/office/drawing/2014/main" id="{4392C8F7-CC34-4D29-938D-F55EE185728E}"/>
                </a:ext>
              </a:extLst>
            </p:cNvPr>
            <p:cNvSpPr/>
            <p:nvPr/>
          </p:nvSpPr>
          <p:spPr>
            <a:xfrm>
              <a:off x="3381984" y="5851137"/>
              <a:ext cx="4925440" cy="662401"/>
            </a:xfrm>
            <a:prstGeom prst="roundRect">
              <a:avLst>
                <a:gd name="adj" fmla="val 8039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E54DFF-AC0C-472B-83D2-2D7192F2EB67}"/>
                </a:ext>
              </a:extLst>
            </p:cNvPr>
            <p:cNvSpPr txBox="1"/>
            <p:nvPr/>
          </p:nvSpPr>
          <p:spPr>
            <a:xfrm>
              <a:off x="3381984" y="5867207"/>
              <a:ext cx="4925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计算硬件</a:t>
              </a:r>
              <a:endParaRPr lang="en-US" sz="1600" b="1" dirty="0"/>
            </a:p>
            <a:p>
              <a:pPr algn="ctr"/>
              <a:r>
                <a:rPr lang="en-US" sz="1600" dirty="0"/>
                <a:t>CPU, GPU, RDMA devices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ABDF43C-F3CA-49F8-9DAB-E65C340BF745}"/>
              </a:ext>
            </a:extLst>
          </p:cNvPr>
          <p:cNvGrpSpPr/>
          <p:nvPr/>
        </p:nvGrpSpPr>
        <p:grpSpPr>
          <a:xfrm>
            <a:off x="6798219" y="3062986"/>
            <a:ext cx="4535546" cy="785097"/>
            <a:chOff x="4348264" y="1992156"/>
            <a:chExt cx="3190672" cy="828866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9BAD5299-3D42-4828-8CFC-B08AC1CBFFBE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F96E23-4629-4BC0-8E74-65829CC51033}"/>
                </a:ext>
              </a:extLst>
            </p:cNvPr>
            <p:cNvSpPr txBox="1"/>
            <p:nvPr/>
          </p:nvSpPr>
          <p:spPr>
            <a:xfrm>
              <a:off x="4500897" y="1992156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统一模型表示：计算流图</a:t>
              </a:r>
              <a:endParaRPr lang="en-US" sz="16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450ED6-0754-4F10-BC9C-F3281C2FAE79}"/>
              </a:ext>
            </a:extLst>
          </p:cNvPr>
          <p:cNvGrpSpPr/>
          <p:nvPr/>
        </p:nvGrpSpPr>
        <p:grpSpPr>
          <a:xfrm>
            <a:off x="8489132" y="3406435"/>
            <a:ext cx="1506383" cy="432474"/>
            <a:chOff x="4781022" y="2797723"/>
            <a:chExt cx="1506383" cy="4324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8BF58B-2BA5-43FE-9703-DC52BFFE4335}"/>
                </a:ext>
              </a:extLst>
            </p:cNvPr>
            <p:cNvSpPr/>
            <p:nvPr/>
          </p:nvSpPr>
          <p:spPr>
            <a:xfrm>
              <a:off x="4781022" y="280413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9C65BC-BAD6-4AA1-B2E4-3B7FEBBB7755}"/>
                </a:ext>
              </a:extLst>
            </p:cNvPr>
            <p:cNvSpPr/>
            <p:nvPr/>
          </p:nvSpPr>
          <p:spPr>
            <a:xfrm>
              <a:off x="478204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CCA579-C094-4847-85C2-0E1A202F9B01}"/>
                </a:ext>
              </a:extLst>
            </p:cNvPr>
            <p:cNvSpPr/>
            <p:nvPr/>
          </p:nvSpPr>
          <p:spPr>
            <a:xfrm>
              <a:off x="519470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4B2059-56A0-4954-B067-096CCE32D27E}"/>
                </a:ext>
              </a:extLst>
            </p:cNvPr>
            <p:cNvSpPr/>
            <p:nvPr/>
          </p:nvSpPr>
          <p:spPr>
            <a:xfrm>
              <a:off x="5195307" y="279772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C75050-59BA-48F8-90A5-6CAEB0E3FBBB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5028960" y="2898715"/>
              <a:ext cx="166347" cy="64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5004C-785F-43A2-B3BC-D928CC8C958C}"/>
                </a:ext>
              </a:extLst>
            </p:cNvPr>
            <p:cNvCxnSpPr>
              <a:stCxn id="13" idx="6"/>
              <a:endCxn id="15" idx="3"/>
            </p:cNvCxnSpPr>
            <p:nvPr/>
          </p:nvCxnSpPr>
          <p:spPr>
            <a:xfrm flipV="1">
              <a:off x="5029987" y="2970127"/>
              <a:ext cx="201630" cy="15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B508-D9E8-413F-BFA4-6429AA0CB960}"/>
                </a:ext>
              </a:extLst>
            </p:cNvPr>
            <p:cNvSpPr/>
            <p:nvPr/>
          </p:nvSpPr>
          <p:spPr>
            <a:xfrm>
              <a:off x="5606224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721B30-BB2E-48BE-A5D5-D0C7AC8ED4D0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5442647" y="2990007"/>
              <a:ext cx="163577" cy="13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8A5ECBA-8FF0-44E7-8221-F6F346C07F93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5443245" y="2898715"/>
              <a:ext cx="162979" cy="9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02E3864-63AA-46B2-98C1-86DE20F78295}"/>
                </a:ext>
              </a:extLst>
            </p:cNvPr>
            <p:cNvSpPr/>
            <p:nvPr/>
          </p:nvSpPr>
          <p:spPr>
            <a:xfrm>
              <a:off x="6039467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5E353E-9122-4F11-BD8F-8E55E8EB0A4A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>
              <a:off x="5854162" y="2990007"/>
              <a:ext cx="185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03DD8EF-A1F5-4F76-A1D9-F71E28E70BB1}"/>
              </a:ext>
            </a:extLst>
          </p:cNvPr>
          <p:cNvSpPr/>
          <p:nvPr/>
        </p:nvSpPr>
        <p:spPr>
          <a:xfrm>
            <a:off x="8922219" y="4720937"/>
            <a:ext cx="287546" cy="1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92C1FD-D9FB-4EBB-BEB7-142D07F500B5}"/>
              </a:ext>
            </a:extLst>
          </p:cNvPr>
          <p:cNvGrpSpPr/>
          <p:nvPr/>
        </p:nvGrpSpPr>
        <p:grpSpPr>
          <a:xfrm>
            <a:off x="6798219" y="1825203"/>
            <a:ext cx="4535547" cy="584609"/>
            <a:chOff x="4348264" y="1992156"/>
            <a:chExt cx="3190672" cy="828866"/>
          </a:xfrm>
        </p:grpSpPr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1512E66B-197F-472C-A728-AF2B0BB4AA69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72DBFE-0B7C-41A6-AEA6-695748484383}"/>
                </a:ext>
              </a:extLst>
            </p:cNvPr>
            <p:cNvSpPr txBox="1"/>
            <p:nvPr/>
          </p:nvSpPr>
          <p:spPr>
            <a:xfrm>
              <a:off x="4500897" y="1992156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前端编程语言和接口</a:t>
              </a:r>
              <a:endParaRPr lang="en-US" sz="16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D6F729-0FE4-4303-B89F-37E70B73B941}"/>
              </a:ext>
            </a:extLst>
          </p:cNvPr>
          <p:cNvSpPr txBox="1"/>
          <p:nvPr/>
        </p:nvSpPr>
        <p:spPr>
          <a:xfrm>
            <a:off x="6850660" y="2053386"/>
            <a:ext cx="453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Python, Lua, R, C++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D2F5B3-40E6-4313-BE95-2454EB4DC9D8}"/>
              </a:ext>
            </a:extLst>
          </p:cNvPr>
          <p:cNvGrpSpPr/>
          <p:nvPr/>
        </p:nvGrpSpPr>
        <p:grpSpPr>
          <a:xfrm>
            <a:off x="6798219" y="3930614"/>
            <a:ext cx="4535546" cy="727929"/>
            <a:chOff x="4348264" y="2052511"/>
            <a:chExt cx="3190672" cy="768511"/>
          </a:xfrm>
        </p:grpSpPr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341C20AF-0D41-46B1-8FFA-6E398FB5DF00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9A2908-B6FA-404B-9865-722F729717BB}"/>
                </a:ext>
              </a:extLst>
            </p:cNvPr>
            <p:cNvSpPr txBox="1"/>
            <p:nvPr/>
          </p:nvSpPr>
          <p:spPr>
            <a:xfrm>
              <a:off x="4419848" y="2114063"/>
              <a:ext cx="2992345" cy="617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图的优化与调度执行</a:t>
              </a:r>
              <a:endParaRPr lang="en-US" altLang="zh-CN" sz="1600" b="1" dirty="0"/>
            </a:p>
            <a:p>
              <a:pPr algn="ctr"/>
              <a:r>
                <a:rPr lang="en-US" sz="1600" dirty="0"/>
                <a:t>Batching, Cache, Overlap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9B4AA8-0CF0-4BC9-8FCB-364F87A2AF5F}"/>
              </a:ext>
            </a:extLst>
          </p:cNvPr>
          <p:cNvGrpSpPr/>
          <p:nvPr/>
        </p:nvGrpSpPr>
        <p:grpSpPr>
          <a:xfrm>
            <a:off x="6798219" y="2458671"/>
            <a:ext cx="4535546" cy="372079"/>
            <a:chOff x="4348264" y="2027834"/>
            <a:chExt cx="3190672" cy="793188"/>
          </a:xfrm>
        </p:grpSpPr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754FA72D-85B0-4033-85C9-229938DE12E5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5F09B3-6FD9-4AA9-B644-8930501016E3}"/>
                </a:ext>
              </a:extLst>
            </p:cNvPr>
            <p:cNvSpPr txBox="1"/>
            <p:nvPr/>
          </p:nvSpPr>
          <p:spPr>
            <a:xfrm>
              <a:off x="4508934" y="2027834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自动求导 （</a:t>
              </a:r>
              <a:r>
                <a:rPr lang="en-US" altLang="zh-CN" sz="1600" b="1" dirty="0"/>
                <a:t>Auto Differentiation</a:t>
              </a:r>
              <a:r>
                <a:rPr lang="zh-CN" altLang="en-US" sz="1600" b="1" dirty="0"/>
                <a:t>）</a:t>
              </a:r>
              <a:endParaRPr lang="en-US" sz="1600" b="1" dirty="0"/>
            </a:p>
          </p:txBody>
        </p:sp>
      </p:grp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0B22E75-8EE6-4AAF-97B2-93766B816922}"/>
              </a:ext>
            </a:extLst>
          </p:cNvPr>
          <p:cNvSpPr/>
          <p:nvPr/>
        </p:nvSpPr>
        <p:spPr>
          <a:xfrm>
            <a:off x="8902819" y="2877143"/>
            <a:ext cx="287546" cy="1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1DA1F6-7C3F-4E6E-B3BA-ACE4DC311E55}"/>
              </a:ext>
            </a:extLst>
          </p:cNvPr>
          <p:cNvGrpSpPr/>
          <p:nvPr/>
        </p:nvGrpSpPr>
        <p:grpSpPr>
          <a:xfrm>
            <a:off x="6796470" y="4970430"/>
            <a:ext cx="4535546" cy="662401"/>
            <a:chOff x="3381984" y="5851137"/>
            <a:chExt cx="4925440" cy="662401"/>
          </a:xfrm>
        </p:grpSpPr>
        <p:sp>
          <p:nvSpPr>
            <p:cNvPr id="36" name="Rounded Rectangle 32">
              <a:extLst>
                <a:ext uri="{FF2B5EF4-FFF2-40B4-BE49-F238E27FC236}">
                  <a16:creationId xmlns:a16="http://schemas.microsoft.com/office/drawing/2014/main" id="{7CE0877B-DC8D-4B7A-BD7A-A17200B959C6}"/>
                </a:ext>
              </a:extLst>
            </p:cNvPr>
            <p:cNvSpPr/>
            <p:nvPr/>
          </p:nvSpPr>
          <p:spPr>
            <a:xfrm>
              <a:off x="3381984" y="5851137"/>
              <a:ext cx="4925440" cy="662401"/>
            </a:xfrm>
            <a:prstGeom prst="roundRect">
              <a:avLst>
                <a:gd name="adj" fmla="val 8039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2A6EDF-C5E2-4C35-8C56-40F9F6B5B0DA}"/>
                </a:ext>
              </a:extLst>
            </p:cNvPr>
            <p:cNvSpPr txBox="1"/>
            <p:nvPr/>
          </p:nvSpPr>
          <p:spPr>
            <a:xfrm>
              <a:off x="3381984" y="5867207"/>
              <a:ext cx="4925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内核代码优化与编译</a:t>
              </a:r>
            </a:p>
            <a:p>
              <a:pPr algn="ctr"/>
              <a:r>
                <a:rPr lang="en-US" altLang="zh-CN" sz="1600" dirty="0"/>
                <a:t>GPU kernel, auto kernel generation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981207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图优化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9C6F-1648-40A1-A216-0AD25B3E3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215" y="1277701"/>
            <a:ext cx="11018520" cy="1378839"/>
          </a:xfrm>
        </p:spPr>
        <p:txBody>
          <a:bodyPr/>
          <a:lstStyle/>
          <a:p>
            <a:r>
              <a:rPr lang="zh-CN" altLang="en-US" dirty="0"/>
              <a:t>“先定义后执行”的模式允许框架在计算前看到全图信息</a:t>
            </a:r>
            <a:endParaRPr lang="en-US" altLang="zh-CN" dirty="0"/>
          </a:p>
          <a:p>
            <a:r>
              <a:rPr lang="zh-CN" altLang="en-US" dirty="0"/>
              <a:t>数据流图作为深度学习框架中的高层中间表示，可以允许任何等价图优化</a:t>
            </a:r>
            <a:r>
              <a:rPr lang="en-US" altLang="zh-CN" dirty="0"/>
              <a:t>Pass</a:t>
            </a:r>
            <a:r>
              <a:rPr lang="zh-CN" altLang="en-US" dirty="0"/>
              <a:t>去化简计算流图或提高执行效率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E6691E-F40C-4292-8FDD-EAED366CCC89}"/>
              </a:ext>
            </a:extLst>
          </p:cNvPr>
          <p:cNvGrpSpPr/>
          <p:nvPr/>
        </p:nvGrpSpPr>
        <p:grpSpPr>
          <a:xfrm>
            <a:off x="5062346" y="3092123"/>
            <a:ext cx="2212734" cy="728807"/>
            <a:chOff x="4781022" y="2797723"/>
            <a:chExt cx="1506383" cy="43247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813C957-F315-4D72-A03B-D5C5C75C9D4D}"/>
                </a:ext>
              </a:extLst>
            </p:cNvPr>
            <p:cNvSpPr/>
            <p:nvPr/>
          </p:nvSpPr>
          <p:spPr>
            <a:xfrm>
              <a:off x="4781022" y="280413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5285689-C807-4912-923D-A1C1C59B4592}"/>
                </a:ext>
              </a:extLst>
            </p:cNvPr>
            <p:cNvSpPr/>
            <p:nvPr/>
          </p:nvSpPr>
          <p:spPr>
            <a:xfrm>
              <a:off x="478204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65DB22-FEAF-4570-92F3-74DBA25E56B1}"/>
                </a:ext>
              </a:extLst>
            </p:cNvPr>
            <p:cNvSpPr/>
            <p:nvPr/>
          </p:nvSpPr>
          <p:spPr>
            <a:xfrm>
              <a:off x="519470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12675A-5CEB-45AD-A102-B0CEC6EC7C21}"/>
                </a:ext>
              </a:extLst>
            </p:cNvPr>
            <p:cNvSpPr/>
            <p:nvPr/>
          </p:nvSpPr>
          <p:spPr>
            <a:xfrm>
              <a:off x="5195307" y="279772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40846C8-8E9A-46E1-A636-194EF48C90BE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 flipV="1">
              <a:off x="5028960" y="2898715"/>
              <a:ext cx="166347" cy="64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10E9667-887C-498B-BC84-4DA1CDEAA694}"/>
                </a:ext>
              </a:extLst>
            </p:cNvPr>
            <p:cNvCxnSpPr>
              <a:stCxn id="39" idx="6"/>
              <a:endCxn id="41" idx="3"/>
            </p:cNvCxnSpPr>
            <p:nvPr/>
          </p:nvCxnSpPr>
          <p:spPr>
            <a:xfrm flipV="1">
              <a:off x="5029987" y="2970127"/>
              <a:ext cx="201630" cy="15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2E13F3-221F-406C-A3AD-7534C319FA73}"/>
                </a:ext>
              </a:extLst>
            </p:cNvPr>
            <p:cNvSpPr/>
            <p:nvPr/>
          </p:nvSpPr>
          <p:spPr>
            <a:xfrm>
              <a:off x="5606224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F0ABAA-D10E-4CE2-88D3-BD2541A5BBAA}"/>
                </a:ext>
              </a:extLst>
            </p:cNvPr>
            <p:cNvCxnSpPr>
              <a:cxnSpLocks/>
              <a:stCxn id="40" idx="6"/>
              <a:endCxn id="44" idx="2"/>
            </p:cNvCxnSpPr>
            <p:nvPr/>
          </p:nvCxnSpPr>
          <p:spPr>
            <a:xfrm flipV="1">
              <a:off x="5442647" y="2990007"/>
              <a:ext cx="163577" cy="13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64A9F6C-3853-45CB-984D-7AEAC4CBD7FC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>
              <a:off x="5443245" y="2898715"/>
              <a:ext cx="162979" cy="9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E9F60D-BFCD-4C42-9AF3-739505A5F08F}"/>
                </a:ext>
              </a:extLst>
            </p:cNvPr>
            <p:cNvSpPr/>
            <p:nvPr/>
          </p:nvSpPr>
          <p:spPr>
            <a:xfrm>
              <a:off x="6039467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90031E0-257E-4271-B012-2BA5CE5ADC63}"/>
                </a:ext>
              </a:extLst>
            </p:cNvPr>
            <p:cNvCxnSpPr>
              <a:stCxn id="44" idx="6"/>
              <a:endCxn id="47" idx="2"/>
            </p:cNvCxnSpPr>
            <p:nvPr/>
          </p:nvCxnSpPr>
          <p:spPr>
            <a:xfrm>
              <a:off x="5854162" y="2990007"/>
              <a:ext cx="185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6763C5-48C4-4EA1-A925-4FCA02E27FA9}"/>
              </a:ext>
            </a:extLst>
          </p:cNvPr>
          <p:cNvGrpSpPr/>
          <p:nvPr/>
        </p:nvGrpSpPr>
        <p:grpSpPr>
          <a:xfrm>
            <a:off x="4900478" y="5671993"/>
            <a:ext cx="2212734" cy="728807"/>
            <a:chOff x="4781022" y="2797723"/>
            <a:chExt cx="1506383" cy="43247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40B4647-9D73-4321-9E59-551A90333CC6}"/>
                </a:ext>
              </a:extLst>
            </p:cNvPr>
            <p:cNvSpPr/>
            <p:nvPr/>
          </p:nvSpPr>
          <p:spPr>
            <a:xfrm>
              <a:off x="4781022" y="280413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C6E2E0D-2618-440F-B51F-AF4077CF77A9}"/>
                </a:ext>
              </a:extLst>
            </p:cNvPr>
            <p:cNvSpPr/>
            <p:nvPr/>
          </p:nvSpPr>
          <p:spPr>
            <a:xfrm>
              <a:off x="478204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45B7A20-2F7F-4F7F-BF22-9EDC5C8F6249}"/>
                </a:ext>
              </a:extLst>
            </p:cNvPr>
            <p:cNvSpPr/>
            <p:nvPr/>
          </p:nvSpPr>
          <p:spPr>
            <a:xfrm>
              <a:off x="519470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C7A060B-AAAC-4772-AEB4-22EF7B652309}"/>
                </a:ext>
              </a:extLst>
            </p:cNvPr>
            <p:cNvSpPr/>
            <p:nvPr/>
          </p:nvSpPr>
          <p:spPr>
            <a:xfrm>
              <a:off x="5195307" y="279772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7384D3E-C806-43B3-A5B5-6400F672415A}"/>
                </a:ext>
              </a:extLst>
            </p:cNvPr>
            <p:cNvCxnSpPr>
              <a:cxnSpLocks/>
              <a:stCxn id="50" idx="6"/>
              <a:endCxn id="53" idx="2"/>
            </p:cNvCxnSpPr>
            <p:nvPr/>
          </p:nvCxnSpPr>
          <p:spPr>
            <a:xfrm flipV="1">
              <a:off x="5028960" y="2898715"/>
              <a:ext cx="166347" cy="64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B0605DF-F94C-4513-B8F9-F3E81FDD1288}"/>
                </a:ext>
              </a:extLst>
            </p:cNvPr>
            <p:cNvCxnSpPr>
              <a:stCxn id="51" idx="6"/>
              <a:endCxn id="53" idx="3"/>
            </p:cNvCxnSpPr>
            <p:nvPr/>
          </p:nvCxnSpPr>
          <p:spPr>
            <a:xfrm flipV="1">
              <a:off x="5029987" y="2970127"/>
              <a:ext cx="201630" cy="15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08D72FE-266B-4BAF-8329-13FCAA84B8F6}"/>
                </a:ext>
              </a:extLst>
            </p:cNvPr>
            <p:cNvSpPr/>
            <p:nvPr/>
          </p:nvSpPr>
          <p:spPr>
            <a:xfrm>
              <a:off x="5606224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3B3ECFD-D6E5-42F0-B800-6448058B3F18}"/>
                </a:ext>
              </a:extLst>
            </p:cNvPr>
            <p:cNvCxnSpPr>
              <a:cxnSpLocks/>
              <a:stCxn id="52" idx="6"/>
              <a:endCxn id="56" idx="2"/>
            </p:cNvCxnSpPr>
            <p:nvPr/>
          </p:nvCxnSpPr>
          <p:spPr>
            <a:xfrm flipV="1">
              <a:off x="5442647" y="2990007"/>
              <a:ext cx="163577" cy="13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324565C-9C56-4C9C-A275-CAC0BAA0EA5D}"/>
                </a:ext>
              </a:extLst>
            </p:cNvPr>
            <p:cNvCxnSpPr>
              <a:cxnSpLocks/>
              <a:stCxn id="53" idx="6"/>
              <a:endCxn id="56" idx="2"/>
            </p:cNvCxnSpPr>
            <p:nvPr/>
          </p:nvCxnSpPr>
          <p:spPr>
            <a:xfrm>
              <a:off x="5443245" y="2898715"/>
              <a:ext cx="162979" cy="9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8B504AA-0683-49A9-9F17-CCC4CA2F96AE}"/>
                </a:ext>
              </a:extLst>
            </p:cNvPr>
            <p:cNvSpPr/>
            <p:nvPr/>
          </p:nvSpPr>
          <p:spPr>
            <a:xfrm>
              <a:off x="6039467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D36CA60-5977-4DA0-8413-27A98C2E1CF7}"/>
                </a:ext>
              </a:extLst>
            </p:cNvPr>
            <p:cNvCxnSpPr>
              <a:stCxn id="56" idx="6"/>
              <a:endCxn id="59" idx="2"/>
            </p:cNvCxnSpPr>
            <p:nvPr/>
          </p:nvCxnSpPr>
          <p:spPr>
            <a:xfrm>
              <a:off x="5854162" y="2990007"/>
              <a:ext cx="185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275844E-023E-4F0C-8980-2CB4B0A03D3C}"/>
              </a:ext>
            </a:extLst>
          </p:cNvPr>
          <p:cNvSpPr/>
          <p:nvPr/>
        </p:nvSpPr>
        <p:spPr bwMode="auto">
          <a:xfrm>
            <a:off x="1014052" y="4177521"/>
            <a:ext cx="10589683" cy="11157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8329BB27-10A4-4201-B57A-5E292488C312}"/>
              </a:ext>
            </a:extLst>
          </p:cNvPr>
          <p:cNvSpPr/>
          <p:nvPr/>
        </p:nvSpPr>
        <p:spPr bwMode="auto">
          <a:xfrm>
            <a:off x="5913560" y="3942053"/>
            <a:ext cx="239401" cy="156651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9D0425FA-7CB3-4C4F-A507-EBE54BC3CE68}"/>
              </a:ext>
            </a:extLst>
          </p:cNvPr>
          <p:cNvSpPr/>
          <p:nvPr/>
        </p:nvSpPr>
        <p:spPr bwMode="auto">
          <a:xfrm>
            <a:off x="6034209" y="5425289"/>
            <a:ext cx="239401" cy="156651"/>
          </a:xfrm>
          <a:prstGeom prst="down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9862BE-6901-4943-BE69-649EA7FD1BBD}"/>
              </a:ext>
            </a:extLst>
          </p:cNvPr>
          <p:cNvSpPr/>
          <p:nvPr/>
        </p:nvSpPr>
        <p:spPr bwMode="auto">
          <a:xfrm>
            <a:off x="1151635" y="4375890"/>
            <a:ext cx="1670050" cy="78952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表达式化简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C51BFD-AEC0-4D00-B2E5-82553DFFB5BD}"/>
              </a:ext>
            </a:extLst>
          </p:cNvPr>
          <p:cNvSpPr/>
          <p:nvPr/>
        </p:nvSpPr>
        <p:spPr bwMode="auto">
          <a:xfrm>
            <a:off x="2929635" y="4356351"/>
            <a:ext cx="1850193" cy="78952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公共子表达式消除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50D05B-849C-475E-BDC4-900B6372B3E3}"/>
              </a:ext>
            </a:extLst>
          </p:cNvPr>
          <p:cNvSpPr/>
          <p:nvPr/>
        </p:nvSpPr>
        <p:spPr bwMode="auto">
          <a:xfrm>
            <a:off x="4887778" y="4356351"/>
            <a:ext cx="1468391" cy="78952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常数传播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23980C-E4EF-40E4-9078-A5C7173C9741}"/>
              </a:ext>
            </a:extLst>
          </p:cNvPr>
          <p:cNvSpPr/>
          <p:nvPr/>
        </p:nvSpPr>
        <p:spPr bwMode="auto">
          <a:xfrm>
            <a:off x="6492266" y="4356351"/>
            <a:ext cx="1409419" cy="78952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Operator Batch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733C18A-FCED-408F-9E56-F36F1C509D6B}"/>
              </a:ext>
            </a:extLst>
          </p:cNvPr>
          <p:cNvSpPr/>
          <p:nvPr/>
        </p:nvSpPr>
        <p:spPr bwMode="auto">
          <a:xfrm>
            <a:off x="8037782" y="4356351"/>
            <a:ext cx="1409419" cy="78952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表达式替换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A4CCF0-A2A7-4CFC-9DCA-74D71D3684C8}"/>
              </a:ext>
            </a:extLst>
          </p:cNvPr>
          <p:cNvSpPr/>
          <p:nvPr/>
        </p:nvSpPr>
        <p:spPr bwMode="auto">
          <a:xfrm>
            <a:off x="9583298" y="4354434"/>
            <a:ext cx="1409419" cy="78952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算子融合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B7DADC-64A1-4D13-AEE6-AD7A0A6B7F3B}"/>
              </a:ext>
            </a:extLst>
          </p:cNvPr>
          <p:cNvSpPr txBox="1"/>
          <p:nvPr/>
        </p:nvSpPr>
        <p:spPr>
          <a:xfrm>
            <a:off x="11159639" y="4519309"/>
            <a:ext cx="18755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955728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F110-E9FB-4223-8C43-061F5A9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zh-CN" altLang="en-US" dirty="0"/>
              <a:t>图优化：</a:t>
            </a:r>
            <a:r>
              <a:rPr lang="en-US" altLang="zh-CN" dirty="0"/>
              <a:t>GEMM</a:t>
            </a:r>
            <a:r>
              <a:rPr lang="zh-CN" altLang="en-US" dirty="0"/>
              <a:t>自动融合</a:t>
            </a:r>
            <a:endParaRPr lang="en-US" dirty="0"/>
          </a:p>
        </p:txBody>
      </p:sp>
      <p:sp>
        <p:nvSpPr>
          <p:cNvPr id="620" name="Content Placeholder 619">
            <a:extLst>
              <a:ext uri="{FF2B5EF4-FFF2-40B4-BE49-F238E27FC236}">
                <a16:creationId xmlns:a16="http://schemas.microsoft.com/office/drawing/2014/main" id="{D34AAABC-607A-44B3-B730-7ACD4762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same-type operators to leverage GPU massive parallelism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3AFCA-5EA5-4F48-8CB0-F4237B47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32</a:t>
            </a:fld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F6A37E7-4C0B-4376-A0FB-59A4F97636A9}"/>
              </a:ext>
            </a:extLst>
          </p:cNvPr>
          <p:cNvSpPr/>
          <p:nvPr/>
        </p:nvSpPr>
        <p:spPr>
          <a:xfrm>
            <a:off x="9169714" y="4150463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81FDC82-B8B9-4A54-BB83-6788C4EA624C}"/>
              </a:ext>
            </a:extLst>
          </p:cNvPr>
          <p:cNvCxnSpPr>
            <a:cxnSpLocks/>
            <a:stCxn id="167" idx="1"/>
            <a:endCxn id="120" idx="4"/>
          </p:cNvCxnSpPr>
          <p:nvPr/>
        </p:nvCxnSpPr>
        <p:spPr>
          <a:xfrm flipH="1" flipV="1">
            <a:off x="9309188" y="4431819"/>
            <a:ext cx="517055" cy="29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09FE08A-4F53-4D81-9D6A-BC84C3A56024}"/>
              </a:ext>
            </a:extLst>
          </p:cNvPr>
          <p:cNvSpPr/>
          <p:nvPr/>
        </p:nvSpPr>
        <p:spPr>
          <a:xfrm>
            <a:off x="9729440" y="4147878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B4CF9EA-F27D-4B4E-9E99-D69AD2716793}"/>
              </a:ext>
            </a:extLst>
          </p:cNvPr>
          <p:cNvCxnSpPr>
            <a:cxnSpLocks/>
            <a:stCxn id="169" idx="1"/>
            <a:endCxn id="123" idx="4"/>
          </p:cNvCxnSpPr>
          <p:nvPr/>
        </p:nvCxnSpPr>
        <p:spPr>
          <a:xfrm flipH="1" flipV="1">
            <a:off x="9868914" y="4429234"/>
            <a:ext cx="426363" cy="29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D3DEA3C7-2DE6-4CAA-B4DD-2AAD9E5442A8}"/>
              </a:ext>
            </a:extLst>
          </p:cNvPr>
          <p:cNvSpPr/>
          <p:nvPr/>
        </p:nvSpPr>
        <p:spPr>
          <a:xfrm>
            <a:off x="10109220" y="414780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205B03-912F-4202-8FC1-F1F8AADB76B2}"/>
              </a:ext>
            </a:extLst>
          </p:cNvPr>
          <p:cNvCxnSpPr>
            <a:cxnSpLocks/>
            <a:stCxn id="170" idx="1"/>
            <a:endCxn id="126" idx="4"/>
          </p:cNvCxnSpPr>
          <p:nvPr/>
        </p:nvCxnSpPr>
        <p:spPr>
          <a:xfrm flipH="1" flipV="1">
            <a:off x="10248694" y="4429161"/>
            <a:ext cx="515617" cy="29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5449094-204F-4CCA-B14E-0F8AE953D262}"/>
              </a:ext>
            </a:extLst>
          </p:cNvPr>
          <p:cNvCxnSpPr>
            <a:cxnSpLocks/>
            <a:stCxn id="126" idx="0"/>
            <a:endCxn id="307" idx="4"/>
          </p:cNvCxnSpPr>
          <p:nvPr/>
        </p:nvCxnSpPr>
        <p:spPr>
          <a:xfrm flipH="1" flipV="1">
            <a:off x="10236228" y="3966034"/>
            <a:ext cx="12466" cy="18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018AB90-994F-4FEE-984C-85AE04620984}"/>
              </a:ext>
            </a:extLst>
          </p:cNvPr>
          <p:cNvCxnSpPr>
            <a:cxnSpLocks/>
            <a:stCxn id="120" idx="0"/>
            <a:endCxn id="298" idx="4"/>
          </p:cNvCxnSpPr>
          <p:nvPr/>
        </p:nvCxnSpPr>
        <p:spPr>
          <a:xfrm flipH="1" flipV="1">
            <a:off x="9304381" y="3983650"/>
            <a:ext cx="4807" cy="16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13FB645-5469-42CD-A219-91346124EC0C}"/>
              </a:ext>
            </a:extLst>
          </p:cNvPr>
          <p:cNvCxnSpPr>
            <a:cxnSpLocks/>
            <a:stCxn id="307" idx="0"/>
            <a:endCxn id="310" idx="5"/>
          </p:cNvCxnSpPr>
          <p:nvPr/>
        </p:nvCxnSpPr>
        <p:spPr>
          <a:xfrm flipH="1" flipV="1">
            <a:off x="10126832" y="3502457"/>
            <a:ext cx="109396" cy="1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09E82A1-5731-4EFC-87C5-7110EE7463E4}"/>
              </a:ext>
            </a:extLst>
          </p:cNvPr>
          <p:cNvCxnSpPr>
            <a:cxnSpLocks/>
            <a:stCxn id="302" idx="0"/>
            <a:endCxn id="310" idx="3"/>
          </p:cNvCxnSpPr>
          <p:nvPr/>
        </p:nvCxnSpPr>
        <p:spPr>
          <a:xfrm flipV="1">
            <a:off x="9860346" y="3502457"/>
            <a:ext cx="69240" cy="19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E9271573-E686-4048-B21A-B207DCB981FD}"/>
              </a:ext>
            </a:extLst>
          </p:cNvPr>
          <p:cNvSpPr/>
          <p:nvPr/>
        </p:nvSpPr>
        <p:spPr>
          <a:xfrm>
            <a:off x="9785392" y="468526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457D470-9A2E-490A-9038-642670C3528A}"/>
              </a:ext>
            </a:extLst>
          </p:cNvPr>
          <p:cNvSpPr/>
          <p:nvPr/>
        </p:nvSpPr>
        <p:spPr>
          <a:xfrm>
            <a:off x="9719595" y="5215471"/>
            <a:ext cx="416367" cy="2815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x</a:t>
            </a:r>
            <a:r>
              <a:rPr lang="en-US" sz="1400" b="1" baseline="-25000" dirty="0" err="1">
                <a:solidFill>
                  <a:schemeClr val="bg1"/>
                </a:solidFill>
              </a:rPr>
              <a:t>t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2B4BF54-B805-4E56-A35C-5B245737FB53}"/>
              </a:ext>
            </a:extLst>
          </p:cNvPr>
          <p:cNvSpPr/>
          <p:nvPr/>
        </p:nvSpPr>
        <p:spPr>
          <a:xfrm>
            <a:off x="10254426" y="468526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8C7643E-DEA5-4121-A6A3-30E2CA755BBF}"/>
              </a:ext>
            </a:extLst>
          </p:cNvPr>
          <p:cNvSpPr/>
          <p:nvPr/>
        </p:nvSpPr>
        <p:spPr>
          <a:xfrm>
            <a:off x="10723460" y="468526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8675FED-353B-44B9-9A28-B11E6198AC9B}"/>
              </a:ext>
            </a:extLst>
          </p:cNvPr>
          <p:cNvCxnSpPr>
            <a:cxnSpLocks/>
            <a:stCxn id="168" idx="0"/>
            <a:endCxn id="167" idx="4"/>
          </p:cNvCxnSpPr>
          <p:nvPr/>
        </p:nvCxnSpPr>
        <p:spPr>
          <a:xfrm flipH="1" flipV="1">
            <a:off x="9924866" y="4966617"/>
            <a:ext cx="2913" cy="24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91A6AC7-91BD-41C4-B5EB-2858F09C2F68}"/>
              </a:ext>
            </a:extLst>
          </p:cNvPr>
          <p:cNvCxnSpPr>
            <a:cxnSpLocks/>
            <a:stCxn id="168" idx="0"/>
            <a:endCxn id="169" idx="3"/>
          </p:cNvCxnSpPr>
          <p:nvPr/>
        </p:nvCxnSpPr>
        <p:spPr>
          <a:xfrm flipV="1">
            <a:off x="9927779" y="4925413"/>
            <a:ext cx="367498" cy="29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8940CF6-E82B-4969-AC63-B20521F7AB60}"/>
              </a:ext>
            </a:extLst>
          </p:cNvPr>
          <p:cNvCxnSpPr>
            <a:cxnSpLocks/>
            <a:stCxn id="168" idx="0"/>
            <a:endCxn id="170" idx="3"/>
          </p:cNvCxnSpPr>
          <p:nvPr/>
        </p:nvCxnSpPr>
        <p:spPr>
          <a:xfrm flipV="1">
            <a:off x="9927779" y="4925413"/>
            <a:ext cx="836532" cy="29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D9E4167-18E6-49A3-9B5C-FEDE937DB2A3}"/>
              </a:ext>
            </a:extLst>
          </p:cNvPr>
          <p:cNvSpPr/>
          <p:nvPr/>
        </p:nvSpPr>
        <p:spPr>
          <a:xfrm>
            <a:off x="7886688" y="5223241"/>
            <a:ext cx="400876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R</a:t>
            </a:r>
            <a:r>
              <a:rPr lang="en-US" altLang="zh-CN" sz="1400" b="1" baseline="-25000" dirty="0" err="1">
                <a:solidFill>
                  <a:schemeClr val="bg1"/>
                </a:solidFill>
              </a:rPr>
              <a:t>f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0E045E4-E46A-45DC-A7BD-CCD023DBC2E9}"/>
              </a:ext>
            </a:extLst>
          </p:cNvPr>
          <p:cNvSpPr/>
          <p:nvPr/>
        </p:nvSpPr>
        <p:spPr>
          <a:xfrm>
            <a:off x="8314692" y="5223241"/>
            <a:ext cx="396192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en-US" sz="1400" b="1" baseline="-250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6CD20C0-5F31-49B7-ADF0-FA707FADC76B}"/>
              </a:ext>
            </a:extLst>
          </p:cNvPr>
          <p:cNvSpPr/>
          <p:nvPr/>
        </p:nvSpPr>
        <p:spPr>
          <a:xfrm>
            <a:off x="8746382" y="5218974"/>
            <a:ext cx="394014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R</a:t>
            </a:r>
            <a:r>
              <a:rPr lang="en-US" sz="1400" b="1" baseline="-25000" dirty="0" err="1">
                <a:solidFill>
                  <a:schemeClr val="bg1"/>
                </a:solidFill>
              </a:rPr>
              <a:t>z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BCF7330-5F3F-4F8C-B489-CD11E0650EB2}"/>
              </a:ext>
            </a:extLst>
          </p:cNvPr>
          <p:cNvSpPr/>
          <p:nvPr/>
        </p:nvSpPr>
        <p:spPr>
          <a:xfrm>
            <a:off x="8357278" y="4685459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FE2847D-3F88-4404-809B-7036D00EBE4A}"/>
              </a:ext>
            </a:extLst>
          </p:cNvPr>
          <p:cNvSpPr/>
          <p:nvPr/>
        </p:nvSpPr>
        <p:spPr>
          <a:xfrm>
            <a:off x="9182476" y="5217978"/>
            <a:ext cx="456902" cy="277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</a:t>
            </a:r>
            <a:r>
              <a:rPr lang="en-US" sz="1400" b="1" baseline="-25000" dirty="0">
                <a:solidFill>
                  <a:schemeClr val="bg1"/>
                </a:solidFill>
              </a:rPr>
              <a:t>t-1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DDDB8763-F476-426F-B74B-8C7008D04F8E}"/>
              </a:ext>
            </a:extLst>
          </p:cNvPr>
          <p:cNvSpPr/>
          <p:nvPr/>
        </p:nvSpPr>
        <p:spPr>
          <a:xfrm>
            <a:off x="8832415" y="468819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8FEDCFA-58A3-4446-906A-444A4EE3355A}"/>
              </a:ext>
            </a:extLst>
          </p:cNvPr>
          <p:cNvSpPr/>
          <p:nvPr/>
        </p:nvSpPr>
        <p:spPr>
          <a:xfrm>
            <a:off x="9320764" y="468526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9DE4569-04E9-4FC0-B292-EDEBB247780E}"/>
              </a:ext>
            </a:extLst>
          </p:cNvPr>
          <p:cNvCxnSpPr>
            <a:cxnSpLocks/>
            <a:stCxn id="222" idx="0"/>
            <a:endCxn id="221" idx="5"/>
          </p:cNvCxnSpPr>
          <p:nvPr/>
        </p:nvCxnSpPr>
        <p:spPr>
          <a:xfrm flipH="1" flipV="1">
            <a:off x="8595375" y="4925611"/>
            <a:ext cx="815552" cy="29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CCD8417-83A4-47B4-9F72-C4DE21A92419}"/>
              </a:ext>
            </a:extLst>
          </p:cNvPr>
          <p:cNvCxnSpPr>
            <a:cxnSpLocks/>
            <a:stCxn id="222" idx="0"/>
            <a:endCxn id="223" idx="5"/>
          </p:cNvCxnSpPr>
          <p:nvPr/>
        </p:nvCxnSpPr>
        <p:spPr>
          <a:xfrm flipH="1" flipV="1">
            <a:off x="9070512" y="4928343"/>
            <a:ext cx="340415" cy="28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9924F26-2639-41B5-BFEC-274BA7480A9F}"/>
              </a:ext>
            </a:extLst>
          </p:cNvPr>
          <p:cNvCxnSpPr>
            <a:cxnSpLocks/>
            <a:stCxn id="222" idx="0"/>
            <a:endCxn id="224" idx="4"/>
          </p:cNvCxnSpPr>
          <p:nvPr/>
        </p:nvCxnSpPr>
        <p:spPr>
          <a:xfrm flipV="1">
            <a:off x="9410927" y="4966617"/>
            <a:ext cx="49311" cy="25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DFAA8B5-E4A2-4EDF-BD70-6B559CF19887}"/>
              </a:ext>
            </a:extLst>
          </p:cNvPr>
          <p:cNvCxnSpPr>
            <a:cxnSpLocks/>
            <a:stCxn id="219" idx="0"/>
            <a:endCxn id="223" idx="3"/>
          </p:cNvCxnSpPr>
          <p:nvPr/>
        </p:nvCxnSpPr>
        <p:spPr>
          <a:xfrm flipV="1">
            <a:off x="8512788" y="4928343"/>
            <a:ext cx="360478" cy="29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2A9885F-6D9E-4F17-B797-3AC2B67F2164}"/>
              </a:ext>
            </a:extLst>
          </p:cNvPr>
          <p:cNvCxnSpPr>
            <a:cxnSpLocks/>
            <a:stCxn id="218" idx="0"/>
            <a:endCxn id="221" idx="3"/>
          </p:cNvCxnSpPr>
          <p:nvPr/>
        </p:nvCxnSpPr>
        <p:spPr>
          <a:xfrm flipV="1">
            <a:off x="8087126" y="4925611"/>
            <a:ext cx="311003" cy="29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E6D5F79-8210-4CB8-A05E-38157C5E10D3}"/>
              </a:ext>
            </a:extLst>
          </p:cNvPr>
          <p:cNvCxnSpPr>
            <a:cxnSpLocks/>
            <a:stCxn id="220" idx="0"/>
            <a:endCxn id="224" idx="3"/>
          </p:cNvCxnSpPr>
          <p:nvPr/>
        </p:nvCxnSpPr>
        <p:spPr>
          <a:xfrm flipV="1">
            <a:off x="8943389" y="4925413"/>
            <a:ext cx="418226" cy="29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5B90E8D-3E46-49CD-ADEA-7CD158663783}"/>
              </a:ext>
            </a:extLst>
          </p:cNvPr>
          <p:cNvCxnSpPr>
            <a:cxnSpLocks/>
            <a:stCxn id="221" idx="0"/>
            <a:endCxn id="120" idx="4"/>
          </p:cNvCxnSpPr>
          <p:nvPr/>
        </p:nvCxnSpPr>
        <p:spPr>
          <a:xfrm flipV="1">
            <a:off x="8496752" y="4431819"/>
            <a:ext cx="812436" cy="25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89EAE12-CEB1-4691-9BFC-AA83227A90C1}"/>
              </a:ext>
            </a:extLst>
          </p:cNvPr>
          <p:cNvCxnSpPr>
            <a:cxnSpLocks/>
            <a:stCxn id="223" idx="0"/>
            <a:endCxn id="123" idx="4"/>
          </p:cNvCxnSpPr>
          <p:nvPr/>
        </p:nvCxnSpPr>
        <p:spPr>
          <a:xfrm flipV="1">
            <a:off x="8971889" y="4429234"/>
            <a:ext cx="897025" cy="25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ABDEA8A-A728-4E77-9FF7-B0B4FACFDC68}"/>
              </a:ext>
            </a:extLst>
          </p:cNvPr>
          <p:cNvCxnSpPr>
            <a:cxnSpLocks/>
            <a:stCxn id="224" idx="0"/>
            <a:endCxn id="126" idx="4"/>
          </p:cNvCxnSpPr>
          <p:nvPr/>
        </p:nvCxnSpPr>
        <p:spPr>
          <a:xfrm flipV="1">
            <a:off x="9460238" y="4429161"/>
            <a:ext cx="788456" cy="25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74500041-252D-463D-8FFC-61F79D9E3D9A}"/>
                  </a:ext>
                </a:extLst>
              </p:cNvPr>
              <p:cNvSpPr/>
              <p:nvPr/>
            </p:nvSpPr>
            <p:spPr>
              <a:xfrm>
                <a:off x="9164907" y="3702294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74500041-252D-463D-8FFC-61F79D9E3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907" y="3702294"/>
                <a:ext cx="278948" cy="281356"/>
              </a:xfrm>
              <a:prstGeom prst="ellipse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E440522E-60FA-4F8A-81FB-53A979D98AA0}"/>
                  </a:ext>
                </a:extLst>
              </p:cNvPr>
              <p:cNvSpPr/>
              <p:nvPr/>
            </p:nvSpPr>
            <p:spPr>
              <a:xfrm>
                <a:off x="9720872" y="3695368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E440522E-60FA-4F8A-81FB-53A979D98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872" y="3695368"/>
                <a:ext cx="278948" cy="281356"/>
              </a:xfrm>
              <a:prstGeom prst="ellipse">
                <a:avLst/>
              </a:prstGeom>
              <a:blipFill>
                <a:blip r:embed="rId4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3D7F63A-D961-4B20-9882-5ABD90FCFDD9}"/>
              </a:ext>
            </a:extLst>
          </p:cNvPr>
          <p:cNvCxnSpPr>
            <a:cxnSpLocks/>
            <a:stCxn id="123" idx="0"/>
            <a:endCxn id="302" idx="4"/>
          </p:cNvCxnSpPr>
          <p:nvPr/>
        </p:nvCxnSpPr>
        <p:spPr>
          <a:xfrm flipH="1" flipV="1">
            <a:off x="9860346" y="3976724"/>
            <a:ext cx="8568" cy="1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54F971B-E4F4-463C-8023-34703E3A6CD1}"/>
                  </a:ext>
                </a:extLst>
              </p:cNvPr>
              <p:cNvSpPr/>
              <p:nvPr/>
            </p:nvSpPr>
            <p:spPr>
              <a:xfrm>
                <a:off x="10096754" y="3684678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54F971B-E4F4-463C-8023-34703E3A6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754" y="3684678"/>
                <a:ext cx="278948" cy="281356"/>
              </a:xfrm>
              <a:prstGeom prst="ellipse">
                <a:avLst/>
              </a:prstGeom>
              <a:blipFill>
                <a:blip r:embed="rId5"/>
                <a:stretch>
                  <a:fillRect l="-20833" r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Oval 309">
            <a:extLst>
              <a:ext uri="{FF2B5EF4-FFF2-40B4-BE49-F238E27FC236}">
                <a16:creationId xmlns:a16="http://schemas.microsoft.com/office/drawing/2014/main" id="{333BEB8C-2FAF-4635-BB05-8CC173F64067}"/>
              </a:ext>
            </a:extLst>
          </p:cNvPr>
          <p:cNvSpPr/>
          <p:nvPr/>
        </p:nvSpPr>
        <p:spPr>
          <a:xfrm>
            <a:off x="9888735" y="326230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×</a:t>
            </a:r>
            <a:endParaRPr lang="en-US" b="1" dirty="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34A1AAB4-F1B3-4C7B-ABAA-AC53E0C35FBF}"/>
              </a:ext>
            </a:extLst>
          </p:cNvPr>
          <p:cNvSpPr/>
          <p:nvPr/>
        </p:nvSpPr>
        <p:spPr>
          <a:xfrm>
            <a:off x="9539088" y="293776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5413E74F-5B67-4A0D-A761-6191FE95DF79}"/>
              </a:ext>
            </a:extLst>
          </p:cNvPr>
          <p:cNvSpPr/>
          <p:nvPr/>
        </p:nvSpPr>
        <p:spPr>
          <a:xfrm>
            <a:off x="9164907" y="3268749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×</a:t>
            </a:r>
            <a:endParaRPr lang="en-US" b="1" dirty="0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3AE625A1-2B17-4A1B-BDAE-70EB5919C6DC}"/>
              </a:ext>
            </a:extLst>
          </p:cNvPr>
          <p:cNvCxnSpPr>
            <a:cxnSpLocks/>
            <a:stCxn id="310" idx="1"/>
            <a:endCxn id="315" idx="5"/>
          </p:cNvCxnSpPr>
          <p:nvPr/>
        </p:nvCxnSpPr>
        <p:spPr>
          <a:xfrm flipH="1" flipV="1">
            <a:off x="9777185" y="3177917"/>
            <a:ext cx="152401" cy="12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76C4E8CF-0AD7-4648-8892-72848476F9BB}"/>
              </a:ext>
            </a:extLst>
          </p:cNvPr>
          <p:cNvCxnSpPr>
            <a:cxnSpLocks/>
            <a:stCxn id="316" idx="7"/>
            <a:endCxn id="315" idx="3"/>
          </p:cNvCxnSpPr>
          <p:nvPr/>
        </p:nvCxnSpPr>
        <p:spPr>
          <a:xfrm flipV="1">
            <a:off x="9403004" y="3177917"/>
            <a:ext cx="176935" cy="13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32C65A03-3010-47F9-A923-E66943D54294}"/>
              </a:ext>
            </a:extLst>
          </p:cNvPr>
          <p:cNvCxnSpPr>
            <a:cxnSpLocks/>
            <a:stCxn id="222" idx="3"/>
            <a:endCxn id="316" idx="6"/>
          </p:cNvCxnSpPr>
          <p:nvPr/>
        </p:nvCxnSpPr>
        <p:spPr>
          <a:xfrm flipH="1" flipV="1">
            <a:off x="9443855" y="3409427"/>
            <a:ext cx="195523" cy="1947096"/>
          </a:xfrm>
          <a:prstGeom prst="bentConnector3">
            <a:avLst>
              <a:gd name="adj1" fmla="val -12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7955473-0941-497E-A68C-35E62A7F7CFE}"/>
              </a:ext>
            </a:extLst>
          </p:cNvPr>
          <p:cNvSpPr/>
          <p:nvPr/>
        </p:nvSpPr>
        <p:spPr>
          <a:xfrm>
            <a:off x="9378707" y="2429382"/>
            <a:ext cx="603493" cy="32442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h</a:t>
            </a:r>
            <a:r>
              <a:rPr lang="en-US" b="1" baseline="-25000" dirty="0" err="1">
                <a:solidFill>
                  <a:schemeClr val="bg1"/>
                </a:solidFill>
              </a:rPr>
              <a:t>t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DAEECAEB-3143-415E-AA75-B8A67458A14A}"/>
              </a:ext>
            </a:extLst>
          </p:cNvPr>
          <p:cNvCxnSpPr>
            <a:cxnSpLocks/>
            <a:stCxn id="315" idx="0"/>
            <a:endCxn id="350" idx="2"/>
          </p:cNvCxnSpPr>
          <p:nvPr/>
        </p:nvCxnSpPr>
        <p:spPr>
          <a:xfrm flipV="1">
            <a:off x="9678562" y="2753804"/>
            <a:ext cx="1892" cy="18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7" name="Rectangle 526">
            <a:extLst>
              <a:ext uri="{FF2B5EF4-FFF2-40B4-BE49-F238E27FC236}">
                <a16:creationId xmlns:a16="http://schemas.microsoft.com/office/drawing/2014/main" id="{DC5B6E7A-4220-4819-9E12-C77F96C1A6FA}"/>
              </a:ext>
            </a:extLst>
          </p:cNvPr>
          <p:cNvSpPr/>
          <p:nvPr/>
        </p:nvSpPr>
        <p:spPr>
          <a:xfrm>
            <a:off x="10188630" y="5217978"/>
            <a:ext cx="416365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W</a:t>
            </a:r>
            <a:r>
              <a:rPr lang="en-US" altLang="zh-CN" sz="1400" b="1" baseline="-25000" dirty="0" err="1">
                <a:solidFill>
                  <a:schemeClr val="bg1"/>
                </a:solidFill>
              </a:rPr>
              <a:t>f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677EEF1D-ABFB-4DBE-99F8-2650D9F1EA5D}"/>
              </a:ext>
            </a:extLst>
          </p:cNvPr>
          <p:cNvSpPr/>
          <p:nvPr/>
        </p:nvSpPr>
        <p:spPr>
          <a:xfrm>
            <a:off x="10643485" y="5215683"/>
            <a:ext cx="438897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</a:t>
            </a:r>
            <a:r>
              <a:rPr lang="en-US" sz="1400" b="1" baseline="-250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2100B676-F375-4618-966D-CCCCF758E978}"/>
              </a:ext>
            </a:extLst>
          </p:cNvPr>
          <p:cNvSpPr/>
          <p:nvPr/>
        </p:nvSpPr>
        <p:spPr>
          <a:xfrm>
            <a:off x="11108762" y="5211169"/>
            <a:ext cx="438895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W</a:t>
            </a:r>
            <a:r>
              <a:rPr lang="en-US" sz="1400" b="1" baseline="-25000" dirty="0" err="1">
                <a:solidFill>
                  <a:schemeClr val="bg1"/>
                </a:solidFill>
              </a:rPr>
              <a:t>z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5E47EE43-4E4B-4AD2-B1E1-CBD06F9A587A}"/>
              </a:ext>
            </a:extLst>
          </p:cNvPr>
          <p:cNvCxnSpPr>
            <a:cxnSpLocks/>
            <a:stCxn id="527" idx="0"/>
            <a:endCxn id="167" idx="5"/>
          </p:cNvCxnSpPr>
          <p:nvPr/>
        </p:nvCxnSpPr>
        <p:spPr>
          <a:xfrm flipH="1" flipV="1">
            <a:off x="10023489" y="4925413"/>
            <a:ext cx="373324" cy="29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C86A8CB0-125D-40D5-8FEE-D7F704177250}"/>
              </a:ext>
            </a:extLst>
          </p:cNvPr>
          <p:cNvCxnSpPr>
            <a:cxnSpLocks/>
            <a:stCxn id="528" idx="0"/>
            <a:endCxn id="169" idx="5"/>
          </p:cNvCxnSpPr>
          <p:nvPr/>
        </p:nvCxnSpPr>
        <p:spPr>
          <a:xfrm flipH="1" flipV="1">
            <a:off x="10492523" y="4925413"/>
            <a:ext cx="370411" cy="29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7F734A9F-2ECD-46AA-9132-F7AA049FBF2D}"/>
              </a:ext>
            </a:extLst>
          </p:cNvPr>
          <p:cNvCxnSpPr>
            <a:cxnSpLocks/>
            <a:stCxn id="529" idx="0"/>
            <a:endCxn id="170" idx="5"/>
          </p:cNvCxnSpPr>
          <p:nvPr/>
        </p:nvCxnSpPr>
        <p:spPr>
          <a:xfrm flipH="1" flipV="1">
            <a:off x="10961557" y="4925413"/>
            <a:ext cx="366653" cy="2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6" name="Straight Arrow Connector 615">
            <a:extLst>
              <a:ext uri="{FF2B5EF4-FFF2-40B4-BE49-F238E27FC236}">
                <a16:creationId xmlns:a16="http://schemas.microsoft.com/office/drawing/2014/main" id="{93AFA3CD-318F-4C20-987D-A943BE684B10}"/>
              </a:ext>
            </a:extLst>
          </p:cNvPr>
          <p:cNvCxnSpPr>
            <a:cxnSpLocks/>
            <a:stCxn id="298" idx="0"/>
            <a:endCxn id="316" idx="4"/>
          </p:cNvCxnSpPr>
          <p:nvPr/>
        </p:nvCxnSpPr>
        <p:spPr>
          <a:xfrm flipV="1">
            <a:off x="9304381" y="3550105"/>
            <a:ext cx="0" cy="15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2E74051-B099-47A8-9477-774042D185D8}"/>
              </a:ext>
            </a:extLst>
          </p:cNvPr>
          <p:cNvGrpSpPr/>
          <p:nvPr/>
        </p:nvGrpSpPr>
        <p:grpSpPr>
          <a:xfrm>
            <a:off x="838200" y="2429382"/>
            <a:ext cx="6770521" cy="3550504"/>
            <a:chOff x="838200" y="2429382"/>
            <a:chExt cx="6770521" cy="3550504"/>
          </a:xfrm>
        </p:grpSpPr>
        <p:sp>
          <p:nvSpPr>
            <p:cNvPr id="625" name="Speech Bubble: Rectangle 624">
              <a:extLst>
                <a:ext uri="{FF2B5EF4-FFF2-40B4-BE49-F238E27FC236}">
                  <a16:creationId xmlns:a16="http://schemas.microsoft.com/office/drawing/2014/main" id="{BC719344-BC03-40F5-847E-6836C5056474}"/>
                </a:ext>
              </a:extLst>
            </p:cNvPr>
            <p:cNvSpPr/>
            <p:nvPr/>
          </p:nvSpPr>
          <p:spPr>
            <a:xfrm>
              <a:off x="838200" y="2429382"/>
              <a:ext cx="6766450" cy="3550504"/>
            </a:xfrm>
            <a:prstGeom prst="wedgeRectCallout">
              <a:avLst>
                <a:gd name="adj1" fmla="val 52943"/>
                <a:gd name="adj2" fmla="val 2003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9" name="Picture 618">
              <a:extLst>
                <a:ext uri="{FF2B5EF4-FFF2-40B4-BE49-F238E27FC236}">
                  <a16:creationId xmlns:a16="http://schemas.microsoft.com/office/drawing/2014/main" id="{F912FF44-C42F-4DC1-9D75-F33A82AEB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074" y="2429382"/>
              <a:ext cx="6759647" cy="3336228"/>
            </a:xfrm>
            <a:prstGeom prst="rect">
              <a:avLst/>
            </a:prstGeom>
          </p:spPr>
        </p:pic>
      </p:grpSp>
      <p:sp>
        <p:nvSpPr>
          <p:cNvPr id="621" name="TextBox 620">
            <a:extLst>
              <a:ext uri="{FF2B5EF4-FFF2-40B4-BE49-F238E27FC236}">
                <a16:creationId xmlns:a16="http://schemas.microsoft.com/office/drawing/2014/main" id="{355F8163-9246-49F4-89FD-E2EF87D75B14}"/>
              </a:ext>
            </a:extLst>
          </p:cNvPr>
          <p:cNvSpPr txBox="1"/>
          <p:nvPr/>
        </p:nvSpPr>
        <p:spPr>
          <a:xfrm>
            <a:off x="8125840" y="5796070"/>
            <a:ext cx="327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Data-flow graph of a GRU cell </a:t>
            </a:r>
          </a:p>
        </p:txBody>
      </p:sp>
      <p:sp>
        <p:nvSpPr>
          <p:cNvPr id="622" name="Rectangle: Rounded Corners 621">
            <a:extLst>
              <a:ext uri="{FF2B5EF4-FFF2-40B4-BE49-F238E27FC236}">
                <a16:creationId xmlns:a16="http://schemas.microsoft.com/office/drawing/2014/main" id="{9CD65B6E-DA74-4516-9EA0-894A70263E25}"/>
              </a:ext>
            </a:extLst>
          </p:cNvPr>
          <p:cNvSpPr/>
          <p:nvPr/>
        </p:nvSpPr>
        <p:spPr>
          <a:xfrm>
            <a:off x="7851322" y="4626925"/>
            <a:ext cx="1835157" cy="98975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Rectangle: Rounded Corners 623">
            <a:extLst>
              <a:ext uri="{FF2B5EF4-FFF2-40B4-BE49-F238E27FC236}">
                <a16:creationId xmlns:a16="http://schemas.microsoft.com/office/drawing/2014/main" id="{4F2CA615-54A0-440C-9B4C-3F8B8E9CC4E7}"/>
              </a:ext>
            </a:extLst>
          </p:cNvPr>
          <p:cNvSpPr/>
          <p:nvPr/>
        </p:nvSpPr>
        <p:spPr>
          <a:xfrm>
            <a:off x="9723495" y="4639182"/>
            <a:ext cx="1912343" cy="98975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1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" grpId="0" animBg="1"/>
      <p:bldP spid="6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F110-E9FB-4223-8C43-061F5A9B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图优化：</a:t>
            </a:r>
            <a:r>
              <a:rPr lang="en-US" altLang="zh-CN" dirty="0"/>
              <a:t>GEMM</a:t>
            </a:r>
            <a:r>
              <a:rPr lang="zh-CN" altLang="en-US" dirty="0"/>
              <a:t>自动融合</a:t>
            </a:r>
            <a:endParaRPr lang="en-US" dirty="0"/>
          </a:p>
        </p:txBody>
      </p:sp>
      <p:sp>
        <p:nvSpPr>
          <p:cNvPr id="620" name="Content Placeholder 619">
            <a:extLst>
              <a:ext uri="{FF2B5EF4-FFF2-40B4-BE49-F238E27FC236}">
                <a16:creationId xmlns:a16="http://schemas.microsoft.com/office/drawing/2014/main" id="{D34AAABC-607A-44B3-B730-7ACD4762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same-type operators to leverage GPU massive parallelism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3AFCA-5EA5-4F48-8CB0-F4237B47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33</a:t>
            </a:fld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81FDC82-B8B9-4A54-BB83-6788C4EA624C}"/>
              </a:ext>
            </a:extLst>
          </p:cNvPr>
          <p:cNvCxnSpPr>
            <a:cxnSpLocks/>
            <a:stCxn id="167" idx="0"/>
            <a:endCxn id="123" idx="4"/>
          </p:cNvCxnSpPr>
          <p:nvPr/>
        </p:nvCxnSpPr>
        <p:spPr>
          <a:xfrm flipV="1">
            <a:off x="9924866" y="4443286"/>
            <a:ext cx="0" cy="24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E09FE08A-4F53-4D81-9D6A-BC84C3A56024}"/>
              </a:ext>
            </a:extLst>
          </p:cNvPr>
          <p:cNvSpPr/>
          <p:nvPr/>
        </p:nvSpPr>
        <p:spPr>
          <a:xfrm>
            <a:off x="9785392" y="4161930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5449094-204F-4CCA-B14E-0F8AE953D262}"/>
              </a:ext>
            </a:extLst>
          </p:cNvPr>
          <p:cNvCxnSpPr>
            <a:cxnSpLocks/>
            <a:stCxn id="123" idx="7"/>
            <a:endCxn id="307" idx="4"/>
          </p:cNvCxnSpPr>
          <p:nvPr/>
        </p:nvCxnSpPr>
        <p:spPr>
          <a:xfrm flipV="1">
            <a:off x="10023489" y="3966034"/>
            <a:ext cx="212739" cy="23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018AB90-994F-4FEE-984C-85AE04620984}"/>
              </a:ext>
            </a:extLst>
          </p:cNvPr>
          <p:cNvCxnSpPr>
            <a:cxnSpLocks/>
            <a:stCxn id="123" idx="1"/>
            <a:endCxn id="298" idx="4"/>
          </p:cNvCxnSpPr>
          <p:nvPr/>
        </p:nvCxnSpPr>
        <p:spPr>
          <a:xfrm flipH="1" flipV="1">
            <a:off x="9304381" y="3983650"/>
            <a:ext cx="521862" cy="21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13FB645-5469-42CD-A219-91346124EC0C}"/>
              </a:ext>
            </a:extLst>
          </p:cNvPr>
          <p:cNvCxnSpPr>
            <a:cxnSpLocks/>
            <a:stCxn id="307" idx="0"/>
            <a:endCxn id="310" idx="5"/>
          </p:cNvCxnSpPr>
          <p:nvPr/>
        </p:nvCxnSpPr>
        <p:spPr>
          <a:xfrm flipH="1" flipV="1">
            <a:off x="10126832" y="3502457"/>
            <a:ext cx="109396" cy="1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09E82A1-5731-4EFC-87C5-7110EE7463E4}"/>
              </a:ext>
            </a:extLst>
          </p:cNvPr>
          <p:cNvCxnSpPr>
            <a:cxnSpLocks/>
            <a:stCxn id="302" idx="0"/>
            <a:endCxn id="310" idx="3"/>
          </p:cNvCxnSpPr>
          <p:nvPr/>
        </p:nvCxnSpPr>
        <p:spPr>
          <a:xfrm flipV="1">
            <a:off x="9924866" y="3502457"/>
            <a:ext cx="4720" cy="20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E9271573-E686-4048-B21A-B207DCB981FD}"/>
              </a:ext>
            </a:extLst>
          </p:cNvPr>
          <p:cNvSpPr/>
          <p:nvPr/>
        </p:nvSpPr>
        <p:spPr>
          <a:xfrm>
            <a:off x="9785392" y="468526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457D470-9A2E-490A-9038-642670C3528A}"/>
              </a:ext>
            </a:extLst>
          </p:cNvPr>
          <p:cNvSpPr/>
          <p:nvPr/>
        </p:nvSpPr>
        <p:spPr>
          <a:xfrm>
            <a:off x="9719595" y="5215471"/>
            <a:ext cx="416367" cy="2815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x</a:t>
            </a:r>
            <a:r>
              <a:rPr lang="en-US" sz="1400" b="1" baseline="-25000" dirty="0" err="1">
                <a:solidFill>
                  <a:schemeClr val="bg1"/>
                </a:solidFill>
              </a:rPr>
              <a:t>t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8675FED-353B-44B9-9A28-B11E6198AC9B}"/>
              </a:ext>
            </a:extLst>
          </p:cNvPr>
          <p:cNvCxnSpPr>
            <a:cxnSpLocks/>
            <a:stCxn id="168" idx="0"/>
            <a:endCxn id="167" idx="4"/>
          </p:cNvCxnSpPr>
          <p:nvPr/>
        </p:nvCxnSpPr>
        <p:spPr>
          <a:xfrm flipH="1" flipV="1">
            <a:off x="9924866" y="4966617"/>
            <a:ext cx="2913" cy="24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6CD20C0-5F31-49B7-ADF0-FA707FADC76B}"/>
              </a:ext>
            </a:extLst>
          </p:cNvPr>
          <p:cNvSpPr/>
          <p:nvPr/>
        </p:nvSpPr>
        <p:spPr>
          <a:xfrm>
            <a:off x="8746382" y="5218974"/>
            <a:ext cx="394014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FE2847D-3F88-4404-809B-7036D00EBE4A}"/>
              </a:ext>
            </a:extLst>
          </p:cNvPr>
          <p:cNvSpPr/>
          <p:nvPr/>
        </p:nvSpPr>
        <p:spPr>
          <a:xfrm>
            <a:off x="9182476" y="5217978"/>
            <a:ext cx="456902" cy="277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</a:t>
            </a:r>
            <a:r>
              <a:rPr lang="en-US" sz="1400" b="1" baseline="-25000" dirty="0">
                <a:solidFill>
                  <a:schemeClr val="bg1"/>
                </a:solidFill>
              </a:rPr>
              <a:t>t-1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8FEDCFA-58A3-4446-906A-444A4EE3355A}"/>
              </a:ext>
            </a:extLst>
          </p:cNvPr>
          <p:cNvSpPr/>
          <p:nvPr/>
        </p:nvSpPr>
        <p:spPr>
          <a:xfrm>
            <a:off x="9320764" y="4685261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9924F26-2639-41B5-BFEC-274BA7480A9F}"/>
              </a:ext>
            </a:extLst>
          </p:cNvPr>
          <p:cNvCxnSpPr>
            <a:cxnSpLocks/>
            <a:stCxn id="222" idx="0"/>
            <a:endCxn id="224" idx="4"/>
          </p:cNvCxnSpPr>
          <p:nvPr/>
        </p:nvCxnSpPr>
        <p:spPr>
          <a:xfrm flipV="1">
            <a:off x="9410927" y="4966617"/>
            <a:ext cx="49311" cy="25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E6D5F79-8210-4CB8-A05E-38157C5E10D3}"/>
              </a:ext>
            </a:extLst>
          </p:cNvPr>
          <p:cNvCxnSpPr>
            <a:cxnSpLocks/>
            <a:stCxn id="220" idx="0"/>
            <a:endCxn id="224" idx="3"/>
          </p:cNvCxnSpPr>
          <p:nvPr/>
        </p:nvCxnSpPr>
        <p:spPr>
          <a:xfrm flipV="1">
            <a:off x="8943389" y="4925413"/>
            <a:ext cx="418226" cy="29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ABDEA8A-A728-4E77-9FF7-B0B4FACFDC68}"/>
              </a:ext>
            </a:extLst>
          </p:cNvPr>
          <p:cNvCxnSpPr>
            <a:cxnSpLocks/>
            <a:stCxn id="224" idx="0"/>
            <a:endCxn id="123" idx="3"/>
          </p:cNvCxnSpPr>
          <p:nvPr/>
        </p:nvCxnSpPr>
        <p:spPr>
          <a:xfrm flipV="1">
            <a:off x="9460238" y="4402082"/>
            <a:ext cx="366005" cy="28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74500041-252D-463D-8FFC-61F79D9E3D9A}"/>
                  </a:ext>
                </a:extLst>
              </p:cNvPr>
              <p:cNvSpPr/>
              <p:nvPr/>
            </p:nvSpPr>
            <p:spPr>
              <a:xfrm>
                <a:off x="9164907" y="3702294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74500041-252D-463D-8FFC-61F79D9E3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907" y="3702294"/>
                <a:ext cx="278948" cy="281356"/>
              </a:xfrm>
              <a:prstGeom prst="ellipse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E440522E-60FA-4F8A-81FB-53A979D98AA0}"/>
                  </a:ext>
                </a:extLst>
              </p:cNvPr>
              <p:cNvSpPr/>
              <p:nvPr/>
            </p:nvSpPr>
            <p:spPr>
              <a:xfrm>
                <a:off x="9785392" y="3708647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E440522E-60FA-4F8A-81FB-53A979D98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392" y="3708647"/>
                <a:ext cx="278948" cy="28135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3D7F63A-D961-4B20-9882-5ABD90FCFDD9}"/>
              </a:ext>
            </a:extLst>
          </p:cNvPr>
          <p:cNvCxnSpPr>
            <a:cxnSpLocks/>
            <a:stCxn id="123" idx="0"/>
            <a:endCxn id="302" idx="4"/>
          </p:cNvCxnSpPr>
          <p:nvPr/>
        </p:nvCxnSpPr>
        <p:spPr>
          <a:xfrm flipV="1">
            <a:off x="9924866" y="3990003"/>
            <a:ext cx="0" cy="17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54F971B-E4F4-463C-8023-34703E3A6CD1}"/>
                  </a:ext>
                </a:extLst>
              </p:cNvPr>
              <p:cNvSpPr/>
              <p:nvPr/>
            </p:nvSpPr>
            <p:spPr>
              <a:xfrm>
                <a:off x="10096754" y="3684678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54F971B-E4F4-463C-8023-34703E3A6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754" y="3684678"/>
                <a:ext cx="278948" cy="281356"/>
              </a:xfrm>
              <a:prstGeom prst="ellipse">
                <a:avLst/>
              </a:prstGeom>
              <a:blipFill>
                <a:blip r:embed="rId5"/>
                <a:stretch>
                  <a:fillRect l="-20833" r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Oval 309">
            <a:extLst>
              <a:ext uri="{FF2B5EF4-FFF2-40B4-BE49-F238E27FC236}">
                <a16:creationId xmlns:a16="http://schemas.microsoft.com/office/drawing/2014/main" id="{333BEB8C-2FAF-4635-BB05-8CC173F64067}"/>
              </a:ext>
            </a:extLst>
          </p:cNvPr>
          <p:cNvSpPr/>
          <p:nvPr/>
        </p:nvSpPr>
        <p:spPr>
          <a:xfrm>
            <a:off x="9888735" y="326230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×</a:t>
            </a:r>
            <a:endParaRPr lang="en-US" b="1" dirty="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34A1AAB4-F1B3-4C7B-ABAA-AC53E0C35FBF}"/>
              </a:ext>
            </a:extLst>
          </p:cNvPr>
          <p:cNvSpPr/>
          <p:nvPr/>
        </p:nvSpPr>
        <p:spPr>
          <a:xfrm>
            <a:off x="9539088" y="293776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5413E74F-5B67-4A0D-A761-6191FE95DF79}"/>
              </a:ext>
            </a:extLst>
          </p:cNvPr>
          <p:cNvSpPr/>
          <p:nvPr/>
        </p:nvSpPr>
        <p:spPr>
          <a:xfrm>
            <a:off x="9164907" y="3268749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×</a:t>
            </a:r>
            <a:endParaRPr lang="en-US" b="1" dirty="0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3AE625A1-2B17-4A1B-BDAE-70EB5919C6DC}"/>
              </a:ext>
            </a:extLst>
          </p:cNvPr>
          <p:cNvCxnSpPr>
            <a:cxnSpLocks/>
            <a:stCxn id="310" idx="1"/>
            <a:endCxn id="315" idx="5"/>
          </p:cNvCxnSpPr>
          <p:nvPr/>
        </p:nvCxnSpPr>
        <p:spPr>
          <a:xfrm flipH="1" flipV="1">
            <a:off x="9777185" y="3177917"/>
            <a:ext cx="152401" cy="12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76C4E8CF-0AD7-4648-8892-72848476F9BB}"/>
              </a:ext>
            </a:extLst>
          </p:cNvPr>
          <p:cNvCxnSpPr>
            <a:cxnSpLocks/>
            <a:stCxn id="316" idx="7"/>
            <a:endCxn id="315" idx="3"/>
          </p:cNvCxnSpPr>
          <p:nvPr/>
        </p:nvCxnSpPr>
        <p:spPr>
          <a:xfrm flipV="1">
            <a:off x="9403004" y="3177917"/>
            <a:ext cx="176935" cy="13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32C65A03-3010-47F9-A923-E66943D54294}"/>
              </a:ext>
            </a:extLst>
          </p:cNvPr>
          <p:cNvCxnSpPr>
            <a:cxnSpLocks/>
            <a:stCxn id="222" idx="3"/>
            <a:endCxn id="316" idx="6"/>
          </p:cNvCxnSpPr>
          <p:nvPr/>
        </p:nvCxnSpPr>
        <p:spPr>
          <a:xfrm flipH="1" flipV="1">
            <a:off x="9443855" y="3409427"/>
            <a:ext cx="195523" cy="1947096"/>
          </a:xfrm>
          <a:prstGeom prst="bentConnector3">
            <a:avLst>
              <a:gd name="adj1" fmla="val -12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7955473-0941-497E-A68C-35E62A7F7CFE}"/>
              </a:ext>
            </a:extLst>
          </p:cNvPr>
          <p:cNvSpPr/>
          <p:nvPr/>
        </p:nvSpPr>
        <p:spPr>
          <a:xfrm>
            <a:off x="9378707" y="2429382"/>
            <a:ext cx="603493" cy="32442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h</a:t>
            </a:r>
            <a:r>
              <a:rPr lang="en-US" b="1" baseline="-25000" dirty="0" err="1">
                <a:solidFill>
                  <a:schemeClr val="bg1"/>
                </a:solidFill>
              </a:rPr>
              <a:t>t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DAEECAEB-3143-415E-AA75-B8A67458A14A}"/>
              </a:ext>
            </a:extLst>
          </p:cNvPr>
          <p:cNvCxnSpPr>
            <a:cxnSpLocks/>
            <a:stCxn id="315" idx="0"/>
            <a:endCxn id="350" idx="2"/>
          </p:cNvCxnSpPr>
          <p:nvPr/>
        </p:nvCxnSpPr>
        <p:spPr>
          <a:xfrm flipV="1">
            <a:off x="9678562" y="2753804"/>
            <a:ext cx="1892" cy="18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7" name="Rectangle 526">
            <a:extLst>
              <a:ext uri="{FF2B5EF4-FFF2-40B4-BE49-F238E27FC236}">
                <a16:creationId xmlns:a16="http://schemas.microsoft.com/office/drawing/2014/main" id="{DC5B6E7A-4220-4819-9E12-C77F96C1A6FA}"/>
              </a:ext>
            </a:extLst>
          </p:cNvPr>
          <p:cNvSpPr/>
          <p:nvPr/>
        </p:nvSpPr>
        <p:spPr>
          <a:xfrm>
            <a:off x="10188630" y="5217978"/>
            <a:ext cx="416365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W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5E47EE43-4E4B-4AD2-B1E1-CBD06F9A587A}"/>
              </a:ext>
            </a:extLst>
          </p:cNvPr>
          <p:cNvCxnSpPr>
            <a:cxnSpLocks/>
            <a:stCxn id="527" idx="0"/>
            <a:endCxn id="167" idx="5"/>
          </p:cNvCxnSpPr>
          <p:nvPr/>
        </p:nvCxnSpPr>
        <p:spPr>
          <a:xfrm flipH="1" flipV="1">
            <a:off x="10023489" y="4925413"/>
            <a:ext cx="373324" cy="29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6" name="Straight Arrow Connector 615">
            <a:extLst>
              <a:ext uri="{FF2B5EF4-FFF2-40B4-BE49-F238E27FC236}">
                <a16:creationId xmlns:a16="http://schemas.microsoft.com/office/drawing/2014/main" id="{93AFA3CD-318F-4C20-987D-A943BE684B10}"/>
              </a:ext>
            </a:extLst>
          </p:cNvPr>
          <p:cNvCxnSpPr>
            <a:cxnSpLocks/>
            <a:stCxn id="298" idx="0"/>
            <a:endCxn id="316" idx="4"/>
          </p:cNvCxnSpPr>
          <p:nvPr/>
        </p:nvCxnSpPr>
        <p:spPr>
          <a:xfrm flipV="1">
            <a:off x="9304381" y="3550105"/>
            <a:ext cx="0" cy="15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1" name="TextBox 620">
            <a:extLst>
              <a:ext uri="{FF2B5EF4-FFF2-40B4-BE49-F238E27FC236}">
                <a16:creationId xmlns:a16="http://schemas.microsoft.com/office/drawing/2014/main" id="{355F8163-9246-49F4-89FD-E2EF87D75B14}"/>
              </a:ext>
            </a:extLst>
          </p:cNvPr>
          <p:cNvSpPr txBox="1"/>
          <p:nvPr/>
        </p:nvSpPr>
        <p:spPr>
          <a:xfrm>
            <a:off x="8125840" y="5796070"/>
            <a:ext cx="327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Data-flow graph of a GRU cell 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600E2AD-1358-49E9-A23C-C3D765A459B5}"/>
              </a:ext>
            </a:extLst>
          </p:cNvPr>
          <p:cNvSpPr/>
          <p:nvPr/>
        </p:nvSpPr>
        <p:spPr>
          <a:xfrm>
            <a:off x="4465236" y="4132847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C99C481-C139-460C-A431-AA7FD4141A91}"/>
              </a:ext>
            </a:extLst>
          </p:cNvPr>
          <p:cNvCxnSpPr>
            <a:cxnSpLocks/>
            <a:stCxn id="150" idx="1"/>
            <a:endCxn id="139" idx="4"/>
          </p:cNvCxnSpPr>
          <p:nvPr/>
        </p:nvCxnSpPr>
        <p:spPr>
          <a:xfrm flipH="1" flipV="1">
            <a:off x="4604710" y="4414203"/>
            <a:ext cx="517055" cy="29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97B62BF8-CB5F-49EA-8B9A-C380DEB43AC6}"/>
              </a:ext>
            </a:extLst>
          </p:cNvPr>
          <p:cNvSpPr/>
          <p:nvPr/>
        </p:nvSpPr>
        <p:spPr>
          <a:xfrm>
            <a:off x="5024962" y="4130262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D8734A8-CD15-488F-85C0-B880D6706193}"/>
              </a:ext>
            </a:extLst>
          </p:cNvPr>
          <p:cNvCxnSpPr>
            <a:cxnSpLocks/>
            <a:stCxn id="153" idx="1"/>
            <a:endCxn id="142" idx="4"/>
          </p:cNvCxnSpPr>
          <p:nvPr/>
        </p:nvCxnSpPr>
        <p:spPr>
          <a:xfrm flipH="1" flipV="1">
            <a:off x="5164436" y="4411618"/>
            <a:ext cx="426363" cy="29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C69B102-A1AB-4FC6-8D4E-C03E0F522BBD}"/>
              </a:ext>
            </a:extLst>
          </p:cNvPr>
          <p:cNvSpPr/>
          <p:nvPr/>
        </p:nvSpPr>
        <p:spPr>
          <a:xfrm>
            <a:off x="5404742" y="4130189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A20E640-AB72-4D10-82A9-6DF45F4F623E}"/>
              </a:ext>
            </a:extLst>
          </p:cNvPr>
          <p:cNvCxnSpPr>
            <a:cxnSpLocks/>
            <a:stCxn id="154" idx="1"/>
            <a:endCxn id="144" idx="4"/>
          </p:cNvCxnSpPr>
          <p:nvPr/>
        </p:nvCxnSpPr>
        <p:spPr>
          <a:xfrm flipH="1" flipV="1">
            <a:off x="5544216" y="4411545"/>
            <a:ext cx="515617" cy="29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333513E-9951-457B-B148-D72A889E0A72}"/>
              </a:ext>
            </a:extLst>
          </p:cNvPr>
          <p:cNvCxnSpPr>
            <a:cxnSpLocks/>
            <a:stCxn id="144" idx="0"/>
            <a:endCxn id="185" idx="4"/>
          </p:cNvCxnSpPr>
          <p:nvPr/>
        </p:nvCxnSpPr>
        <p:spPr>
          <a:xfrm flipH="1" flipV="1">
            <a:off x="5531750" y="3948418"/>
            <a:ext cx="12466" cy="18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BF76E97-231D-432A-8A78-B6C2845CFEE6}"/>
              </a:ext>
            </a:extLst>
          </p:cNvPr>
          <p:cNvCxnSpPr>
            <a:cxnSpLocks/>
            <a:stCxn id="139" idx="0"/>
            <a:endCxn id="182" idx="4"/>
          </p:cNvCxnSpPr>
          <p:nvPr/>
        </p:nvCxnSpPr>
        <p:spPr>
          <a:xfrm flipH="1" flipV="1">
            <a:off x="4599903" y="3966034"/>
            <a:ext cx="4807" cy="16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329B52E-1FE7-41CD-8C89-FE1019287827}"/>
              </a:ext>
            </a:extLst>
          </p:cNvPr>
          <p:cNvCxnSpPr>
            <a:cxnSpLocks/>
            <a:stCxn id="185" idx="0"/>
            <a:endCxn id="186" idx="5"/>
          </p:cNvCxnSpPr>
          <p:nvPr/>
        </p:nvCxnSpPr>
        <p:spPr>
          <a:xfrm flipH="1" flipV="1">
            <a:off x="5422354" y="3484841"/>
            <a:ext cx="109396" cy="1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ECC72C8-A430-47E6-96F4-D8B56C6003CE}"/>
              </a:ext>
            </a:extLst>
          </p:cNvPr>
          <p:cNvCxnSpPr>
            <a:cxnSpLocks/>
            <a:stCxn id="183" idx="0"/>
            <a:endCxn id="186" idx="3"/>
          </p:cNvCxnSpPr>
          <p:nvPr/>
        </p:nvCxnSpPr>
        <p:spPr>
          <a:xfrm flipV="1">
            <a:off x="5155868" y="3484841"/>
            <a:ext cx="69240" cy="19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F273131-FA36-48A6-B4F6-AEAA4B54EE5B}"/>
              </a:ext>
            </a:extLst>
          </p:cNvPr>
          <p:cNvSpPr/>
          <p:nvPr/>
        </p:nvSpPr>
        <p:spPr>
          <a:xfrm>
            <a:off x="5080914" y="466764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A0FAD04-DEC5-4F31-B3AD-6C58D12A4359}"/>
              </a:ext>
            </a:extLst>
          </p:cNvPr>
          <p:cNvSpPr/>
          <p:nvPr/>
        </p:nvSpPr>
        <p:spPr>
          <a:xfrm>
            <a:off x="5015117" y="5197855"/>
            <a:ext cx="416367" cy="2815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x</a:t>
            </a:r>
            <a:r>
              <a:rPr lang="en-US" sz="1400" b="1" baseline="-25000" dirty="0" err="1">
                <a:solidFill>
                  <a:schemeClr val="bg1"/>
                </a:solidFill>
              </a:rPr>
              <a:t>t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0C12616-D05B-4ED3-91EC-ED9A5CC2D18C}"/>
              </a:ext>
            </a:extLst>
          </p:cNvPr>
          <p:cNvSpPr/>
          <p:nvPr/>
        </p:nvSpPr>
        <p:spPr>
          <a:xfrm>
            <a:off x="5549948" y="466764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DA74827-8B41-4C09-90C8-D872AEA39EA2}"/>
              </a:ext>
            </a:extLst>
          </p:cNvPr>
          <p:cNvSpPr/>
          <p:nvPr/>
        </p:nvSpPr>
        <p:spPr>
          <a:xfrm>
            <a:off x="6018982" y="466764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M</a:t>
            </a:r>
            <a:endParaRPr lang="en-US" sz="1400" b="1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7D8CC7D-9E07-47F7-8882-353E7007CB5E}"/>
              </a:ext>
            </a:extLst>
          </p:cNvPr>
          <p:cNvCxnSpPr>
            <a:cxnSpLocks/>
            <a:stCxn id="152" idx="0"/>
            <a:endCxn id="150" idx="4"/>
          </p:cNvCxnSpPr>
          <p:nvPr/>
        </p:nvCxnSpPr>
        <p:spPr>
          <a:xfrm flipH="1" flipV="1">
            <a:off x="5220388" y="4949001"/>
            <a:ext cx="2913" cy="24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AE0FA09-759C-4C8A-A569-B71F275BA3BC}"/>
              </a:ext>
            </a:extLst>
          </p:cNvPr>
          <p:cNvCxnSpPr>
            <a:cxnSpLocks/>
            <a:stCxn id="152" idx="0"/>
            <a:endCxn id="153" idx="3"/>
          </p:cNvCxnSpPr>
          <p:nvPr/>
        </p:nvCxnSpPr>
        <p:spPr>
          <a:xfrm flipV="1">
            <a:off x="5223301" y="4907797"/>
            <a:ext cx="367498" cy="29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CC149F6-424E-48B7-9B0C-84A93115E276}"/>
              </a:ext>
            </a:extLst>
          </p:cNvPr>
          <p:cNvCxnSpPr>
            <a:cxnSpLocks/>
            <a:stCxn id="152" idx="0"/>
            <a:endCxn id="154" idx="3"/>
          </p:cNvCxnSpPr>
          <p:nvPr/>
        </p:nvCxnSpPr>
        <p:spPr>
          <a:xfrm flipV="1">
            <a:off x="5223301" y="4907797"/>
            <a:ext cx="836532" cy="29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05F5DB0-E01C-4B1D-AABA-E71BF8C4EE13}"/>
              </a:ext>
            </a:extLst>
          </p:cNvPr>
          <p:cNvSpPr/>
          <p:nvPr/>
        </p:nvSpPr>
        <p:spPr>
          <a:xfrm>
            <a:off x="3182210" y="5205625"/>
            <a:ext cx="400876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R</a:t>
            </a:r>
            <a:r>
              <a:rPr lang="en-US" altLang="zh-CN" sz="1400" b="1" baseline="-25000" dirty="0" err="1">
                <a:solidFill>
                  <a:schemeClr val="bg1"/>
                </a:solidFill>
              </a:rPr>
              <a:t>f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25BEE4A-BC0E-497B-AF2F-15692A77D428}"/>
              </a:ext>
            </a:extLst>
          </p:cNvPr>
          <p:cNvSpPr/>
          <p:nvPr/>
        </p:nvSpPr>
        <p:spPr>
          <a:xfrm>
            <a:off x="3610214" y="5205625"/>
            <a:ext cx="396192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en-US" sz="1400" b="1" baseline="-250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7A0A84F-EF90-4E32-B63C-6B30771FC480}"/>
              </a:ext>
            </a:extLst>
          </p:cNvPr>
          <p:cNvSpPr/>
          <p:nvPr/>
        </p:nvSpPr>
        <p:spPr>
          <a:xfrm>
            <a:off x="4041904" y="5201358"/>
            <a:ext cx="394014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R</a:t>
            </a:r>
            <a:r>
              <a:rPr lang="en-US" sz="1400" b="1" baseline="-25000" dirty="0" err="1">
                <a:solidFill>
                  <a:schemeClr val="bg1"/>
                </a:solidFill>
              </a:rPr>
              <a:t>z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788DDA0-7917-44C6-9581-00AE04B93C3F}"/>
              </a:ext>
            </a:extLst>
          </p:cNvPr>
          <p:cNvSpPr/>
          <p:nvPr/>
        </p:nvSpPr>
        <p:spPr>
          <a:xfrm>
            <a:off x="3652800" y="4667843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439A93C-13AE-43CD-B03C-0DB28D7BC2E1}"/>
              </a:ext>
            </a:extLst>
          </p:cNvPr>
          <p:cNvSpPr/>
          <p:nvPr/>
        </p:nvSpPr>
        <p:spPr>
          <a:xfrm>
            <a:off x="4477998" y="5200362"/>
            <a:ext cx="456902" cy="2770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</a:t>
            </a:r>
            <a:r>
              <a:rPr lang="en-US" sz="1400" b="1" baseline="-25000" dirty="0">
                <a:solidFill>
                  <a:schemeClr val="bg1"/>
                </a:solidFill>
              </a:rPr>
              <a:t>t-1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A9C99E8-4C95-40DA-A0D8-8ECF2C1D319A}"/>
              </a:ext>
            </a:extLst>
          </p:cNvPr>
          <p:cNvSpPr/>
          <p:nvPr/>
        </p:nvSpPr>
        <p:spPr>
          <a:xfrm>
            <a:off x="4127937" y="467057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EC74BA2-7EC8-4568-A322-5BD79E577D4C}"/>
              </a:ext>
            </a:extLst>
          </p:cNvPr>
          <p:cNvSpPr/>
          <p:nvPr/>
        </p:nvSpPr>
        <p:spPr>
          <a:xfrm>
            <a:off x="4616286" y="4667645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89139E6-B1CA-4371-8B76-0BD1CAEB0BAF}"/>
              </a:ext>
            </a:extLst>
          </p:cNvPr>
          <p:cNvCxnSpPr>
            <a:cxnSpLocks/>
            <a:stCxn id="163" idx="0"/>
            <a:endCxn id="162" idx="5"/>
          </p:cNvCxnSpPr>
          <p:nvPr/>
        </p:nvCxnSpPr>
        <p:spPr>
          <a:xfrm flipH="1" flipV="1">
            <a:off x="3890897" y="4907995"/>
            <a:ext cx="815552" cy="29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9D399E9-5B21-4FB7-B591-6135978DF294}"/>
              </a:ext>
            </a:extLst>
          </p:cNvPr>
          <p:cNvCxnSpPr>
            <a:cxnSpLocks/>
            <a:stCxn id="163" idx="0"/>
            <a:endCxn id="164" idx="5"/>
          </p:cNvCxnSpPr>
          <p:nvPr/>
        </p:nvCxnSpPr>
        <p:spPr>
          <a:xfrm flipH="1" flipV="1">
            <a:off x="4366034" y="4910727"/>
            <a:ext cx="340415" cy="28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1162BCB-D1DB-45DA-943B-30F9B0B6C943}"/>
              </a:ext>
            </a:extLst>
          </p:cNvPr>
          <p:cNvCxnSpPr>
            <a:cxnSpLocks/>
            <a:stCxn id="163" idx="0"/>
            <a:endCxn id="165" idx="4"/>
          </p:cNvCxnSpPr>
          <p:nvPr/>
        </p:nvCxnSpPr>
        <p:spPr>
          <a:xfrm flipV="1">
            <a:off x="4706449" y="4949001"/>
            <a:ext cx="49311" cy="25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26A895F-6E32-429F-918C-2546EBE75F11}"/>
              </a:ext>
            </a:extLst>
          </p:cNvPr>
          <p:cNvCxnSpPr>
            <a:cxnSpLocks/>
            <a:stCxn id="160" idx="0"/>
            <a:endCxn id="164" idx="3"/>
          </p:cNvCxnSpPr>
          <p:nvPr/>
        </p:nvCxnSpPr>
        <p:spPr>
          <a:xfrm flipV="1">
            <a:off x="3808310" y="4910727"/>
            <a:ext cx="360478" cy="29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9620880-8BD2-4636-9D23-5936761BFACB}"/>
              </a:ext>
            </a:extLst>
          </p:cNvPr>
          <p:cNvCxnSpPr>
            <a:cxnSpLocks/>
            <a:stCxn id="159" idx="0"/>
            <a:endCxn id="162" idx="3"/>
          </p:cNvCxnSpPr>
          <p:nvPr/>
        </p:nvCxnSpPr>
        <p:spPr>
          <a:xfrm flipV="1">
            <a:off x="3382648" y="4907995"/>
            <a:ext cx="311003" cy="29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AEB6F1F-F84F-448C-B955-8EB0828DE438}"/>
              </a:ext>
            </a:extLst>
          </p:cNvPr>
          <p:cNvCxnSpPr>
            <a:cxnSpLocks/>
            <a:stCxn id="161" idx="0"/>
            <a:endCxn id="165" idx="3"/>
          </p:cNvCxnSpPr>
          <p:nvPr/>
        </p:nvCxnSpPr>
        <p:spPr>
          <a:xfrm flipV="1">
            <a:off x="4238911" y="4907797"/>
            <a:ext cx="418226" cy="29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8B00EFC-FC5A-4C4E-B978-A030CB101571}"/>
              </a:ext>
            </a:extLst>
          </p:cNvPr>
          <p:cNvCxnSpPr>
            <a:cxnSpLocks/>
            <a:stCxn id="162" idx="0"/>
            <a:endCxn id="139" idx="4"/>
          </p:cNvCxnSpPr>
          <p:nvPr/>
        </p:nvCxnSpPr>
        <p:spPr>
          <a:xfrm flipV="1">
            <a:off x="3792274" y="4414203"/>
            <a:ext cx="812436" cy="25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848E7F4-9D53-478B-945A-033685D94EC5}"/>
              </a:ext>
            </a:extLst>
          </p:cNvPr>
          <p:cNvCxnSpPr>
            <a:cxnSpLocks/>
            <a:stCxn id="164" idx="0"/>
            <a:endCxn id="142" idx="4"/>
          </p:cNvCxnSpPr>
          <p:nvPr/>
        </p:nvCxnSpPr>
        <p:spPr>
          <a:xfrm flipV="1">
            <a:off x="4267411" y="4411618"/>
            <a:ext cx="897025" cy="25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89ECC1A-107F-4289-83A3-7E7BEE24C176}"/>
              </a:ext>
            </a:extLst>
          </p:cNvPr>
          <p:cNvCxnSpPr>
            <a:cxnSpLocks/>
            <a:stCxn id="165" idx="0"/>
            <a:endCxn id="144" idx="4"/>
          </p:cNvCxnSpPr>
          <p:nvPr/>
        </p:nvCxnSpPr>
        <p:spPr>
          <a:xfrm flipV="1">
            <a:off x="4755760" y="4411545"/>
            <a:ext cx="788456" cy="25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FF70486-4640-4731-AFC3-2F3778898D6F}"/>
                  </a:ext>
                </a:extLst>
              </p:cNvPr>
              <p:cNvSpPr/>
              <p:nvPr/>
            </p:nvSpPr>
            <p:spPr>
              <a:xfrm>
                <a:off x="4460429" y="3684678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FF70486-4640-4731-AFC3-2F3778898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29" y="3684678"/>
                <a:ext cx="278948" cy="28135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9131BF0-9241-48DD-A6B5-D5578D8FE069}"/>
                  </a:ext>
                </a:extLst>
              </p:cNvPr>
              <p:cNvSpPr/>
              <p:nvPr/>
            </p:nvSpPr>
            <p:spPr>
              <a:xfrm>
                <a:off x="5016394" y="3677752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9131BF0-9241-48DD-A6B5-D5578D8FE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94" y="3677752"/>
                <a:ext cx="278948" cy="281356"/>
              </a:xfrm>
              <a:prstGeom prst="ellipse">
                <a:avLst/>
              </a:prstGeom>
              <a:blipFill>
                <a:blip r:embed="rId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D4072A1-DA5E-4548-9FBA-84EC326EB4F5}"/>
              </a:ext>
            </a:extLst>
          </p:cNvPr>
          <p:cNvCxnSpPr>
            <a:cxnSpLocks/>
            <a:stCxn id="142" idx="0"/>
            <a:endCxn id="183" idx="4"/>
          </p:cNvCxnSpPr>
          <p:nvPr/>
        </p:nvCxnSpPr>
        <p:spPr>
          <a:xfrm flipH="1" flipV="1">
            <a:off x="5155868" y="3959108"/>
            <a:ext cx="8568" cy="1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0F399687-DE3C-4B7D-AAD8-4E4702197864}"/>
                  </a:ext>
                </a:extLst>
              </p:cNvPr>
              <p:cNvSpPr/>
              <p:nvPr/>
            </p:nvSpPr>
            <p:spPr>
              <a:xfrm>
                <a:off x="5392276" y="3667062"/>
                <a:ext cx="278948" cy="28135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0F399687-DE3C-4B7D-AAD8-4E4702197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6" y="3667062"/>
                <a:ext cx="278948" cy="281356"/>
              </a:xfrm>
              <a:prstGeom prst="ellipse">
                <a:avLst/>
              </a:prstGeom>
              <a:blipFill>
                <a:blip r:embed="rId8"/>
                <a:stretch>
                  <a:fillRect l="-23404" r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52160898-38D6-4302-8281-265233F267D6}"/>
              </a:ext>
            </a:extLst>
          </p:cNvPr>
          <p:cNvSpPr/>
          <p:nvPr/>
        </p:nvSpPr>
        <p:spPr>
          <a:xfrm>
            <a:off x="5184257" y="3244689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×</a:t>
            </a:r>
            <a:endParaRPr lang="en-US" b="1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81EB0E3-D87A-49ED-B1E2-FE5577BFF4D3}"/>
              </a:ext>
            </a:extLst>
          </p:cNvPr>
          <p:cNvSpPr/>
          <p:nvPr/>
        </p:nvSpPr>
        <p:spPr>
          <a:xfrm>
            <a:off x="4834610" y="2920149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+</a:t>
            </a:r>
            <a:endParaRPr lang="en-US" b="1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58A0C9A3-3CA5-40FD-9164-0E0E0F43162F}"/>
              </a:ext>
            </a:extLst>
          </p:cNvPr>
          <p:cNvSpPr/>
          <p:nvPr/>
        </p:nvSpPr>
        <p:spPr>
          <a:xfrm>
            <a:off x="4460429" y="3251133"/>
            <a:ext cx="278948" cy="28135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×</a:t>
            </a:r>
            <a:endParaRPr lang="en-US" b="1" dirty="0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472462D-DAE2-4F30-8972-894305CC88C9}"/>
              </a:ext>
            </a:extLst>
          </p:cNvPr>
          <p:cNvCxnSpPr>
            <a:cxnSpLocks/>
            <a:stCxn id="186" idx="1"/>
            <a:endCxn id="187" idx="5"/>
          </p:cNvCxnSpPr>
          <p:nvPr/>
        </p:nvCxnSpPr>
        <p:spPr>
          <a:xfrm flipH="1" flipV="1">
            <a:off x="5072707" y="3160301"/>
            <a:ext cx="152401" cy="12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52FBA8D-2071-4B1E-AA36-634DDC144BAE}"/>
              </a:ext>
            </a:extLst>
          </p:cNvPr>
          <p:cNvCxnSpPr>
            <a:cxnSpLocks/>
            <a:stCxn id="188" idx="7"/>
            <a:endCxn id="187" idx="3"/>
          </p:cNvCxnSpPr>
          <p:nvPr/>
        </p:nvCxnSpPr>
        <p:spPr>
          <a:xfrm flipV="1">
            <a:off x="4698526" y="3160301"/>
            <a:ext cx="176935" cy="13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EAEDF123-2B5E-437E-9883-E82411D8511A}"/>
              </a:ext>
            </a:extLst>
          </p:cNvPr>
          <p:cNvCxnSpPr>
            <a:cxnSpLocks/>
            <a:stCxn id="163" idx="3"/>
            <a:endCxn id="188" idx="6"/>
          </p:cNvCxnSpPr>
          <p:nvPr/>
        </p:nvCxnSpPr>
        <p:spPr>
          <a:xfrm flipH="1" flipV="1">
            <a:off x="4739377" y="3391811"/>
            <a:ext cx="195523" cy="1947096"/>
          </a:xfrm>
          <a:prstGeom prst="bentConnector3">
            <a:avLst>
              <a:gd name="adj1" fmla="val -12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260635C-146C-4BF8-A8C0-CAEE3886A824}"/>
              </a:ext>
            </a:extLst>
          </p:cNvPr>
          <p:cNvSpPr/>
          <p:nvPr/>
        </p:nvSpPr>
        <p:spPr>
          <a:xfrm>
            <a:off x="4674229" y="2411766"/>
            <a:ext cx="603493" cy="32442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h</a:t>
            </a:r>
            <a:r>
              <a:rPr lang="en-US" b="1" baseline="-25000" dirty="0" err="1">
                <a:solidFill>
                  <a:schemeClr val="bg1"/>
                </a:solidFill>
              </a:rPr>
              <a:t>t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61950FB-64BB-44A6-8B83-6A351D00D9A9}"/>
              </a:ext>
            </a:extLst>
          </p:cNvPr>
          <p:cNvCxnSpPr>
            <a:cxnSpLocks/>
            <a:stCxn id="187" idx="0"/>
            <a:endCxn id="192" idx="2"/>
          </p:cNvCxnSpPr>
          <p:nvPr/>
        </p:nvCxnSpPr>
        <p:spPr>
          <a:xfrm flipV="1">
            <a:off x="4974084" y="2736188"/>
            <a:ext cx="1892" cy="18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DA6A40B-0336-4993-9147-6390387767D2}"/>
              </a:ext>
            </a:extLst>
          </p:cNvPr>
          <p:cNvSpPr/>
          <p:nvPr/>
        </p:nvSpPr>
        <p:spPr>
          <a:xfrm>
            <a:off x="5484152" y="5200362"/>
            <a:ext cx="416365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bg1"/>
                </a:solidFill>
              </a:rPr>
              <a:t>W</a:t>
            </a:r>
            <a:r>
              <a:rPr lang="en-US" altLang="zh-CN" sz="1400" b="1" baseline="-25000" dirty="0" err="1">
                <a:solidFill>
                  <a:schemeClr val="bg1"/>
                </a:solidFill>
              </a:rPr>
              <a:t>f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4E4FBE6-6BA5-4216-89C5-ECA2CA5C2EF4}"/>
              </a:ext>
            </a:extLst>
          </p:cNvPr>
          <p:cNvSpPr/>
          <p:nvPr/>
        </p:nvSpPr>
        <p:spPr>
          <a:xfrm>
            <a:off x="5939007" y="5198067"/>
            <a:ext cx="438897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</a:t>
            </a:r>
            <a:r>
              <a:rPr lang="en-US" sz="1400" b="1" baseline="-250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D1A78FA-8F56-4A63-B0A8-AA8528C4E54F}"/>
              </a:ext>
            </a:extLst>
          </p:cNvPr>
          <p:cNvSpPr/>
          <p:nvPr/>
        </p:nvSpPr>
        <p:spPr>
          <a:xfrm>
            <a:off x="6404284" y="5193553"/>
            <a:ext cx="438895" cy="2813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W</a:t>
            </a:r>
            <a:r>
              <a:rPr lang="en-US" sz="1400" b="1" baseline="-25000" dirty="0" err="1">
                <a:solidFill>
                  <a:schemeClr val="bg1"/>
                </a:solidFill>
              </a:rPr>
              <a:t>z</a:t>
            </a:r>
            <a:endParaRPr lang="en-US" sz="1400" b="1" baseline="-25000" dirty="0">
              <a:solidFill>
                <a:schemeClr val="bg1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E4236D0-FF95-48ED-9D6D-A54DED6E937A}"/>
              </a:ext>
            </a:extLst>
          </p:cNvPr>
          <p:cNvCxnSpPr>
            <a:cxnSpLocks/>
            <a:stCxn id="194" idx="0"/>
            <a:endCxn id="150" idx="5"/>
          </p:cNvCxnSpPr>
          <p:nvPr/>
        </p:nvCxnSpPr>
        <p:spPr>
          <a:xfrm flipH="1" flipV="1">
            <a:off x="5319011" y="4907797"/>
            <a:ext cx="373324" cy="29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52B9432-B7E3-4D05-BAAF-1F3B5B985DD8}"/>
              </a:ext>
            </a:extLst>
          </p:cNvPr>
          <p:cNvCxnSpPr>
            <a:cxnSpLocks/>
            <a:stCxn id="195" idx="0"/>
            <a:endCxn id="153" idx="5"/>
          </p:cNvCxnSpPr>
          <p:nvPr/>
        </p:nvCxnSpPr>
        <p:spPr>
          <a:xfrm flipH="1" flipV="1">
            <a:off x="5788045" y="4907797"/>
            <a:ext cx="370411" cy="29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8344BD5-4DD2-4497-954B-32F8AA9218E7}"/>
              </a:ext>
            </a:extLst>
          </p:cNvPr>
          <p:cNvCxnSpPr>
            <a:cxnSpLocks/>
            <a:stCxn id="196" idx="0"/>
            <a:endCxn id="154" idx="5"/>
          </p:cNvCxnSpPr>
          <p:nvPr/>
        </p:nvCxnSpPr>
        <p:spPr>
          <a:xfrm flipH="1" flipV="1">
            <a:off x="6257079" y="4907797"/>
            <a:ext cx="366653" cy="2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CE97FCD-802A-48E9-B658-523F6EB482ED}"/>
              </a:ext>
            </a:extLst>
          </p:cNvPr>
          <p:cNvCxnSpPr>
            <a:cxnSpLocks/>
            <a:stCxn id="182" idx="0"/>
            <a:endCxn id="188" idx="4"/>
          </p:cNvCxnSpPr>
          <p:nvPr/>
        </p:nvCxnSpPr>
        <p:spPr>
          <a:xfrm flipV="1">
            <a:off x="4599903" y="3532489"/>
            <a:ext cx="0" cy="15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603BDF2E-29EC-4D68-A5A9-752465AE7D3F}"/>
              </a:ext>
            </a:extLst>
          </p:cNvPr>
          <p:cNvSpPr/>
          <p:nvPr/>
        </p:nvSpPr>
        <p:spPr>
          <a:xfrm>
            <a:off x="8608916" y="4626925"/>
            <a:ext cx="2116234" cy="98975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9AEEDC43-B25D-40B5-BE95-9FE3E2816A64}"/>
              </a:ext>
            </a:extLst>
          </p:cNvPr>
          <p:cNvSpPr/>
          <p:nvPr/>
        </p:nvSpPr>
        <p:spPr>
          <a:xfrm>
            <a:off x="3057524" y="4626925"/>
            <a:ext cx="3966638" cy="98975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A536434-37CE-4B2C-A053-8B691D48915A}"/>
              </a:ext>
            </a:extLst>
          </p:cNvPr>
          <p:cNvSpPr/>
          <p:nvPr/>
        </p:nvSpPr>
        <p:spPr>
          <a:xfrm>
            <a:off x="7520246" y="4937946"/>
            <a:ext cx="397341" cy="281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37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F3F4-77A2-4192-987F-A8061BD3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数据流图的调度与执行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77301-6103-49E7-922F-173130EB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34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98BBEA-5E3A-4B6E-B4B9-DBA2AFF117F7}"/>
              </a:ext>
            </a:extLst>
          </p:cNvPr>
          <p:cNvGrpSpPr/>
          <p:nvPr/>
        </p:nvGrpSpPr>
        <p:grpSpPr>
          <a:xfrm>
            <a:off x="8121745" y="1680371"/>
            <a:ext cx="3163496" cy="4272803"/>
            <a:chOff x="3943445" y="1921671"/>
            <a:chExt cx="3163496" cy="42728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62D8C8-3465-4604-ACF2-5BD864CAC8DA}"/>
                </a:ext>
              </a:extLst>
            </p:cNvPr>
            <p:cNvGrpSpPr/>
            <p:nvPr/>
          </p:nvGrpSpPr>
          <p:grpSpPr>
            <a:xfrm>
              <a:off x="4374339" y="1926210"/>
              <a:ext cx="2732602" cy="3781182"/>
              <a:chOff x="4451967" y="1815936"/>
              <a:chExt cx="2732602" cy="3781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0FFC2475-3D97-4B10-A86C-59077D73D86D}"/>
                      </a:ext>
                    </a:extLst>
                  </p:cNvPr>
                  <p:cNvSpPr/>
                  <p:nvPr/>
                </p:nvSpPr>
                <p:spPr>
                  <a:xfrm>
                    <a:off x="5555185" y="4124571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4D630EEA-3308-4618-B248-37AA2C568A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185" y="4124571"/>
                    <a:ext cx="504824" cy="48708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3095" r="-3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C0AD1DD-EE16-4E35-9924-4172D02E8A2D}"/>
                  </a:ext>
                </a:extLst>
              </p:cNvPr>
              <p:cNvGrpSpPr/>
              <p:nvPr/>
            </p:nvGrpSpPr>
            <p:grpSpPr>
              <a:xfrm>
                <a:off x="5578396" y="4868636"/>
                <a:ext cx="481222" cy="461665"/>
                <a:chOff x="-260936" y="5281760"/>
                <a:chExt cx="481222" cy="461665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D31D7AC-DD1F-4890-A76D-42709E9231C0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9B90D6FE-10BB-49CA-9A3B-734A61531E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60936" y="5281760"/>
                      <a:ext cx="48122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2400" dirty="0"/>
                        <a:t>Σ</a:t>
                      </a:r>
                      <a14:m>
                        <m:oMath xmlns:m="http://schemas.openxmlformats.org/officeDocument/2006/math"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9F8BE505-E607-4170-AB09-ABA9E9F1ED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60936" y="5281760"/>
                      <a:ext cx="481222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8987" t="-9211" r="-1266" b="-30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1DC6651B-EAA9-4AE5-A3D7-ADAB494143A0}"/>
                      </a:ext>
                    </a:extLst>
                  </p:cNvPr>
                  <p:cNvSpPr/>
                  <p:nvPr/>
                </p:nvSpPr>
                <p:spPr>
                  <a:xfrm>
                    <a:off x="6166517" y="3141112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555F9A1-4E52-4526-91BA-BC43853243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6517" y="3141112"/>
                    <a:ext cx="504824" cy="48708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1204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7B46D514-4F46-457D-BB27-844950D3F489}"/>
                      </a:ext>
                    </a:extLst>
                  </p:cNvPr>
                  <p:cNvSpPr/>
                  <p:nvPr/>
                </p:nvSpPr>
                <p:spPr>
                  <a:xfrm>
                    <a:off x="6019842" y="1815936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D43E41CA-A15D-4BB6-A500-AC3528D77F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42" y="1815936"/>
                    <a:ext cx="504824" cy="48708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10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C8339725-70B0-4B32-834F-62656F8E0B6E}"/>
                      </a:ext>
                    </a:extLst>
                  </p:cNvPr>
                  <p:cNvSpPr/>
                  <p:nvPr/>
                </p:nvSpPr>
                <p:spPr>
                  <a:xfrm>
                    <a:off x="6671341" y="1819399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6306A374-1E1E-409C-814B-680680E4BE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1341" y="1819399"/>
                    <a:ext cx="504824" cy="48708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3253" r="-3614" b="-875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8EEE538-9FC6-49FB-B18F-78597273558B}"/>
                      </a:ext>
                    </a:extLst>
                  </p:cNvPr>
                  <p:cNvSpPr/>
                  <p:nvPr/>
                </p:nvSpPr>
                <p:spPr>
                  <a:xfrm>
                    <a:off x="6679745" y="2513168"/>
                    <a:ext cx="504824" cy="487083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8F5EE14A-5A22-4AF1-9A03-D548FCF43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745" y="2513168"/>
                    <a:ext cx="504824" cy="48708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10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73E4A5A-275F-4AEC-B147-1A91FFFC7A99}"/>
                  </a:ext>
                </a:extLst>
              </p:cNvPr>
              <p:cNvGrpSpPr/>
              <p:nvPr/>
            </p:nvGrpSpPr>
            <p:grpSpPr>
              <a:xfrm>
                <a:off x="5559973" y="3435691"/>
                <a:ext cx="503664" cy="417192"/>
                <a:chOff x="-269433" y="5288282"/>
                <a:chExt cx="503664" cy="41719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42CE91D-263D-4B85-BD82-B113BABD7FE0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C3C0FB41-B085-49D5-9DF8-48FB7E4E2D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69433" y="5288282"/>
                      <a:ext cx="5036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/>
                        <a:t>+</a:t>
                      </a:r>
                      <a14:m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12BBDBF4-6B83-4FCA-B4F1-6804DCE36B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69433" y="5288282"/>
                      <a:ext cx="503664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2048" t="-7692" r="-1205" b="-2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F6F394A-6FF2-45C5-BC9C-D5A229302CB4}"/>
                  </a:ext>
                </a:extLst>
              </p:cNvPr>
              <p:cNvGrpSpPr/>
              <p:nvPr/>
            </p:nvGrpSpPr>
            <p:grpSpPr>
              <a:xfrm>
                <a:off x="5843797" y="2541158"/>
                <a:ext cx="439544" cy="400110"/>
                <a:chOff x="-243393" y="5306321"/>
                <a:chExt cx="439544" cy="40011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EE16A67-42D8-418F-9ECE-88CDA15E90E8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9C703C0-6B2D-44E2-BC40-8BC2C75034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43393" y="5306321"/>
                      <a:ext cx="4395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/>
                        <a:t>*</a:t>
                      </a:r>
                      <a14:m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096AE93-452A-41C7-A617-74B90358E8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43393" y="5306321"/>
                      <a:ext cx="439544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278" t="-7576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26C2DE-B445-4956-9B4D-EF421C92FD47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V="1">
                <a:off x="5194192" y="5291919"/>
                <a:ext cx="421140" cy="305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A731F35-0C24-44E6-94DA-FAECF22A5B07}"/>
                  </a:ext>
                </a:extLst>
              </p:cNvPr>
              <p:cNvCxnSpPr/>
              <p:nvPr/>
            </p:nvCxnSpPr>
            <p:spPr>
              <a:xfrm>
                <a:off x="5268683" y="4526331"/>
                <a:ext cx="309713" cy="3802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B9DDAF5-8F45-417E-9FAF-7F4448701B59}"/>
                  </a:ext>
                </a:extLst>
              </p:cNvPr>
              <p:cNvCxnSpPr>
                <a:stCxn id="32" idx="0"/>
                <a:endCxn id="6" idx="4"/>
              </p:cNvCxnSpPr>
              <p:nvPr/>
            </p:nvCxnSpPr>
            <p:spPr>
              <a:xfrm flipH="1" flipV="1">
                <a:off x="5807597" y="4611653"/>
                <a:ext cx="11410" cy="256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A5A2F20-289A-4328-BC27-DB95AE4DD5E6}"/>
                  </a:ext>
                </a:extLst>
              </p:cNvPr>
              <p:cNvCxnSpPr>
                <a:stCxn id="6" idx="0"/>
                <a:endCxn id="30" idx="2"/>
              </p:cNvCxnSpPr>
              <p:nvPr/>
            </p:nvCxnSpPr>
            <p:spPr>
              <a:xfrm flipV="1">
                <a:off x="5807597" y="3835801"/>
                <a:ext cx="4208" cy="288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A4BD740-B5AE-4E90-B852-45235B563EA1}"/>
                  </a:ext>
                </a:extLst>
              </p:cNvPr>
              <p:cNvCxnSpPr>
                <a:cxnSpLocks/>
                <a:stCxn id="38" idx="6"/>
              </p:cNvCxnSpPr>
              <p:nvPr/>
            </p:nvCxnSpPr>
            <p:spPr>
              <a:xfrm>
                <a:off x="4790605" y="3440321"/>
                <a:ext cx="723127" cy="153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2D46AA-C079-4226-A6BC-F600FCF59AEC}"/>
                  </a:ext>
                </a:extLst>
              </p:cNvPr>
              <p:cNvCxnSpPr>
                <a:stCxn id="30" idx="3"/>
                <a:endCxn id="8" idx="3"/>
              </p:cNvCxnSpPr>
              <p:nvPr/>
            </p:nvCxnSpPr>
            <p:spPr>
              <a:xfrm flipV="1">
                <a:off x="6063637" y="3556862"/>
                <a:ext cx="176810" cy="78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F6C4A74-A083-4A62-B7AB-C458A775345E}"/>
                  </a:ext>
                </a:extLst>
              </p:cNvPr>
              <p:cNvCxnSpPr>
                <a:stCxn id="8" idx="1"/>
                <a:endCxn id="27" idx="2"/>
              </p:cNvCxnSpPr>
              <p:nvPr/>
            </p:nvCxnSpPr>
            <p:spPr>
              <a:xfrm flipH="1" flipV="1">
                <a:off x="6058453" y="2940311"/>
                <a:ext cx="181994" cy="272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3268985-DCA1-4912-94DC-9AE10411E13F}"/>
                  </a:ext>
                </a:extLst>
              </p:cNvPr>
              <p:cNvCxnSpPr>
                <a:cxnSpLocks/>
                <a:stCxn id="33" idx="5"/>
                <a:endCxn id="28" idx="1"/>
              </p:cNvCxnSpPr>
              <p:nvPr/>
            </p:nvCxnSpPr>
            <p:spPr>
              <a:xfrm>
                <a:off x="4451967" y="2227147"/>
                <a:ext cx="1391830" cy="514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AE3AB24-8F65-49D0-87DF-02F3D24B90E6}"/>
                  </a:ext>
                </a:extLst>
              </p:cNvPr>
              <p:cNvCxnSpPr>
                <a:cxnSpLocks/>
                <a:stCxn id="34" idx="5"/>
                <a:endCxn id="28" idx="1"/>
              </p:cNvCxnSpPr>
              <p:nvPr/>
            </p:nvCxnSpPr>
            <p:spPr>
              <a:xfrm>
                <a:off x="5125602" y="2231686"/>
                <a:ext cx="718195" cy="509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C53BBEB-8C5B-47A4-A4AF-008E21105171}"/>
                  </a:ext>
                </a:extLst>
              </p:cNvPr>
              <p:cNvCxnSpPr>
                <a:cxnSpLocks/>
                <a:stCxn id="35" idx="4"/>
                <a:endCxn id="28" idx="1"/>
              </p:cNvCxnSpPr>
              <p:nvPr/>
            </p:nvCxnSpPr>
            <p:spPr>
              <a:xfrm>
                <a:off x="5620755" y="2307619"/>
                <a:ext cx="223042" cy="433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A096B4B-0515-4D11-B92B-B77BB1C23CB2}"/>
                  </a:ext>
                </a:extLst>
              </p:cNvPr>
              <p:cNvCxnSpPr>
                <a:stCxn id="28" idx="0"/>
                <a:endCxn id="9" idx="4"/>
              </p:cNvCxnSpPr>
              <p:nvPr/>
            </p:nvCxnSpPr>
            <p:spPr>
              <a:xfrm flipV="1">
                <a:off x="6063569" y="2303018"/>
                <a:ext cx="208685" cy="238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DCEADB7-629C-4DC9-BE08-C70BD2324069}"/>
                  </a:ext>
                </a:extLst>
              </p:cNvPr>
              <p:cNvCxnSpPr>
                <a:stCxn id="28" idx="3"/>
                <a:endCxn id="10" idx="3"/>
              </p:cNvCxnSpPr>
              <p:nvPr/>
            </p:nvCxnSpPr>
            <p:spPr>
              <a:xfrm flipV="1">
                <a:off x="6283341" y="2235149"/>
                <a:ext cx="461930" cy="506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AEEFCB9-0632-4C61-A713-EA91900BCB2A}"/>
                  </a:ext>
                </a:extLst>
              </p:cNvPr>
              <p:cNvCxnSpPr>
                <a:stCxn id="28" idx="3"/>
                <a:endCxn id="11" idx="2"/>
              </p:cNvCxnSpPr>
              <p:nvPr/>
            </p:nvCxnSpPr>
            <p:spPr>
              <a:xfrm>
                <a:off x="6283341" y="2741213"/>
                <a:ext cx="396404" cy="15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3BC39C-C3F9-43C4-959D-88C0C2661D5C}"/>
                </a:ext>
              </a:extLst>
            </p:cNvPr>
            <p:cNvSpPr/>
            <p:nvPr/>
          </p:nvSpPr>
          <p:spPr>
            <a:xfrm>
              <a:off x="3943445" y="1921671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3FF34FD-153D-49FD-B212-1BBBFC2F9BD5}"/>
                </a:ext>
              </a:extLst>
            </p:cNvPr>
            <p:cNvSpPr/>
            <p:nvPr/>
          </p:nvSpPr>
          <p:spPr>
            <a:xfrm>
              <a:off x="4617080" y="1926210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AA01DDA-A400-4877-A5A2-D42ED903FA7B}"/>
                </a:ext>
              </a:extLst>
            </p:cNvPr>
            <p:cNvSpPr/>
            <p:nvPr/>
          </p:nvSpPr>
          <p:spPr>
            <a:xfrm>
              <a:off x="5290715" y="1930811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z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C62248-0D01-48EE-AA10-33F5E2805CE0}"/>
                </a:ext>
              </a:extLst>
            </p:cNvPr>
            <p:cNvGrpSpPr/>
            <p:nvPr/>
          </p:nvGrpSpPr>
          <p:grpSpPr>
            <a:xfrm>
              <a:off x="4195857" y="2408753"/>
              <a:ext cx="1347270" cy="3785721"/>
              <a:chOff x="4195857" y="2408753"/>
              <a:chExt cx="1347270" cy="378572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E2B4FFD-37E3-44E6-B71D-9E86D294533F}"/>
                  </a:ext>
                </a:extLst>
              </p:cNvPr>
              <p:cNvSpPr/>
              <p:nvPr/>
            </p:nvSpPr>
            <p:spPr>
              <a:xfrm>
                <a:off x="4366986" y="2651835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0EF4A-0456-4F1F-9C4C-924CAA998B0F}"/>
                  </a:ext>
                </a:extLst>
              </p:cNvPr>
              <p:cNvSpPr/>
              <p:nvPr/>
            </p:nvSpPr>
            <p:spPr>
              <a:xfrm>
                <a:off x="4309753" y="3180054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91686E2-8E66-4160-9A9A-AA1981A908E0}"/>
                  </a:ext>
                </a:extLst>
              </p:cNvPr>
              <p:cNvSpPr/>
              <p:nvPr/>
            </p:nvSpPr>
            <p:spPr>
              <a:xfrm>
                <a:off x="4919095" y="3572408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EDD755D-B05D-48CE-8FA8-01089318B6A8}"/>
                  </a:ext>
                </a:extLst>
              </p:cNvPr>
              <p:cNvSpPr/>
              <p:nvPr/>
            </p:nvSpPr>
            <p:spPr>
              <a:xfrm>
                <a:off x="4858133" y="4247154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3C7BD-86F0-4324-87FB-F346C0E3E7E4}"/>
                  </a:ext>
                </a:extLst>
              </p:cNvPr>
              <p:cNvSpPr/>
              <p:nvPr/>
            </p:nvSpPr>
            <p:spPr>
              <a:xfrm>
                <a:off x="4926641" y="5016431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>
                    <a:solidFill>
                      <a:schemeClr val="tx1"/>
                    </a:solidFill>
                  </a:rPr>
                  <a:t>Σ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108FA6C-3576-4456-BCEA-8471EC408391}"/>
                  </a:ext>
                </a:extLst>
              </p:cNvPr>
              <p:cNvSpPr/>
              <p:nvPr/>
            </p:nvSpPr>
            <p:spPr>
              <a:xfrm>
                <a:off x="4864152" y="5707392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  <a:endParaRPr lang="en-US" sz="24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5B1F1E0-6E4B-4B86-99B9-34CB4FBBC23E}"/>
                  </a:ext>
                </a:extLst>
              </p:cNvPr>
              <p:cNvCxnSpPr>
                <a:cxnSpLocks/>
                <a:stCxn id="33" idx="4"/>
                <a:endCxn id="37" idx="0"/>
              </p:cNvCxnSpPr>
              <p:nvPr/>
            </p:nvCxnSpPr>
            <p:spPr>
              <a:xfrm>
                <a:off x="4195857" y="2408753"/>
                <a:ext cx="366392" cy="243082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E440B94-B811-4329-812D-50A8B7519666}"/>
                  </a:ext>
                </a:extLst>
              </p:cNvPr>
              <p:cNvCxnSpPr>
                <a:cxnSpLocks/>
                <a:stCxn id="34" idx="4"/>
                <a:endCxn id="37" idx="0"/>
              </p:cNvCxnSpPr>
              <p:nvPr/>
            </p:nvCxnSpPr>
            <p:spPr>
              <a:xfrm flipH="1">
                <a:off x="4562249" y="2413292"/>
                <a:ext cx="307243" cy="238543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159ACE-868C-4363-9B23-40E124C0AB36}"/>
                  </a:ext>
                </a:extLst>
              </p:cNvPr>
              <p:cNvCxnSpPr>
                <a:cxnSpLocks/>
                <a:stCxn id="37" idx="2"/>
                <a:endCxn id="38" idx="0"/>
              </p:cNvCxnSpPr>
              <p:nvPr/>
            </p:nvCxnSpPr>
            <p:spPr>
              <a:xfrm flipH="1">
                <a:off x="4562165" y="3037597"/>
                <a:ext cx="84" cy="142457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E202576-FFBE-4A72-BDD0-6B1108D9F897}"/>
                  </a:ext>
                </a:extLst>
              </p:cNvPr>
              <p:cNvCxnSpPr>
                <a:cxnSpLocks/>
                <a:stCxn id="38" idx="5"/>
                <a:endCxn id="39" idx="1"/>
              </p:cNvCxnSpPr>
              <p:nvPr/>
            </p:nvCxnSpPr>
            <p:spPr>
              <a:xfrm>
                <a:off x="4740647" y="3595804"/>
                <a:ext cx="178448" cy="16948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D2F1816-F1E5-4059-83AD-3E3D5CAFF054}"/>
                  </a:ext>
                </a:extLst>
              </p:cNvPr>
              <p:cNvCxnSpPr>
                <a:cxnSpLocks/>
                <a:stCxn id="35" idx="4"/>
                <a:endCxn id="39" idx="0"/>
              </p:cNvCxnSpPr>
              <p:nvPr/>
            </p:nvCxnSpPr>
            <p:spPr>
              <a:xfrm flipH="1">
                <a:off x="5114358" y="2417893"/>
                <a:ext cx="428769" cy="115451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759BC60-9DE6-406B-91CF-155E066B7518}"/>
                  </a:ext>
                </a:extLst>
              </p:cNvPr>
              <p:cNvCxnSpPr>
                <a:cxnSpLocks/>
                <a:stCxn id="39" idx="2"/>
                <a:endCxn id="40" idx="0"/>
              </p:cNvCxnSpPr>
              <p:nvPr/>
            </p:nvCxnSpPr>
            <p:spPr>
              <a:xfrm flipH="1">
                <a:off x="5110545" y="3958170"/>
                <a:ext cx="3813" cy="288984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3699FD8-0C38-403F-BB09-E4DA61A8B89F}"/>
                  </a:ext>
                </a:extLst>
              </p:cNvPr>
              <p:cNvCxnSpPr>
                <a:cxnSpLocks/>
                <a:stCxn id="40" idx="4"/>
                <a:endCxn id="41" idx="0"/>
              </p:cNvCxnSpPr>
              <p:nvPr/>
            </p:nvCxnSpPr>
            <p:spPr>
              <a:xfrm>
                <a:off x="5110545" y="4734236"/>
                <a:ext cx="11359" cy="28219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2C989E-C8F5-48A3-8597-1EE409E9F006}"/>
                  </a:ext>
                </a:extLst>
              </p:cNvPr>
              <p:cNvCxnSpPr>
                <a:cxnSpLocks/>
                <a:stCxn id="41" idx="2"/>
                <a:endCxn id="42" idx="0"/>
              </p:cNvCxnSpPr>
              <p:nvPr/>
            </p:nvCxnSpPr>
            <p:spPr>
              <a:xfrm flipH="1">
                <a:off x="5116564" y="5402193"/>
                <a:ext cx="5340" cy="305199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70052AA9-9055-4E53-A76B-9288154C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35503"/>
            <a:ext cx="7260166" cy="508446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根据依赖关系，依次调度运行代码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Multiply(x, y) -&gt; 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Add(z, a) -&gt; 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ReduceSum</a:t>
            </a:r>
            <a:r>
              <a:rPr lang="en-US" altLang="zh-CN" dirty="0"/>
              <a:t>(b) -&gt; 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ReduceSum_grad</a:t>
            </a:r>
            <a:r>
              <a:rPr lang="en-US" altLang="zh-CN" dirty="0"/>
              <a:t>(c, b) -&gt; </a:t>
            </a:r>
            <a:r>
              <a:rPr lang="en-US" altLang="zh-CN" dirty="0" err="1"/>
              <a:t>b_delta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Sum_grad</a:t>
            </a:r>
            <a:r>
              <a:rPr lang="en-US" altLang="zh-CN" dirty="0"/>
              <a:t>(</a:t>
            </a:r>
            <a:r>
              <a:rPr lang="en-US" altLang="zh-CN" dirty="0" err="1"/>
              <a:t>b_delta</a:t>
            </a:r>
            <a:r>
              <a:rPr lang="en-US" altLang="zh-CN" dirty="0"/>
              <a:t>, a) -&gt; </a:t>
            </a:r>
            <a:r>
              <a:rPr lang="en-US" altLang="zh-CN" dirty="0" err="1"/>
              <a:t>a_delta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Add_grad</a:t>
            </a:r>
            <a:r>
              <a:rPr lang="en-US" altLang="zh-CN" dirty="0"/>
              <a:t>(</a:t>
            </a:r>
            <a:r>
              <a:rPr lang="en-US" altLang="zh-CN" dirty="0" err="1"/>
              <a:t>a_delta</a:t>
            </a:r>
            <a:r>
              <a:rPr lang="en-US" altLang="zh-CN" dirty="0"/>
              <a:t>, z) -&gt; </a:t>
            </a:r>
            <a:r>
              <a:rPr lang="en-US" altLang="zh-CN" dirty="0" err="1"/>
              <a:t>z_delta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Multiply(</a:t>
            </a:r>
            <a:r>
              <a:rPr lang="en-US" altLang="zh-CN" dirty="0" err="1"/>
              <a:t>a_delta</a:t>
            </a:r>
            <a:r>
              <a:rPr lang="en-US" altLang="zh-CN" dirty="0"/>
              <a:t>, x, y) -&gt; </a:t>
            </a:r>
            <a:r>
              <a:rPr lang="en-US" altLang="zh-CN" dirty="0" err="1"/>
              <a:t>x_delta</a:t>
            </a:r>
            <a:r>
              <a:rPr lang="en-US" altLang="zh-CN" dirty="0"/>
              <a:t>, </a:t>
            </a:r>
            <a:r>
              <a:rPr lang="en-US" altLang="zh-CN" dirty="0" err="1"/>
              <a:t>y_delta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7D4FF1B-43B5-4EE5-9BE3-881F4FF2854D}"/>
              </a:ext>
            </a:extLst>
          </p:cNvPr>
          <p:cNvGrpSpPr/>
          <p:nvPr/>
        </p:nvGrpSpPr>
        <p:grpSpPr>
          <a:xfrm>
            <a:off x="1016765" y="5729939"/>
            <a:ext cx="3011624" cy="1035813"/>
            <a:chOff x="1576835" y="3936435"/>
            <a:chExt cx="3011624" cy="103581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D0B3EC-40FE-429A-A207-69CDB7CCC609}"/>
                </a:ext>
              </a:extLst>
            </p:cNvPr>
            <p:cNvCxnSpPr>
              <a:cxnSpLocks/>
              <a:stCxn id="74" idx="1"/>
            </p:cNvCxnSpPr>
            <p:nvPr/>
          </p:nvCxnSpPr>
          <p:spPr>
            <a:xfrm flipH="1" flipV="1">
              <a:off x="1576835" y="3936435"/>
              <a:ext cx="944615" cy="4099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BEAD024-DD40-4B17-9B53-C43D59EAD933}"/>
                </a:ext>
              </a:extLst>
            </p:cNvPr>
            <p:cNvSpPr/>
            <p:nvPr/>
          </p:nvSpPr>
          <p:spPr>
            <a:xfrm>
              <a:off x="2521450" y="4137533"/>
              <a:ext cx="2020711" cy="4176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6474CCF-700B-4342-A598-8F8E19E832DB}"/>
                </a:ext>
              </a:extLst>
            </p:cNvPr>
            <p:cNvCxnSpPr/>
            <p:nvPr/>
          </p:nvCxnSpPr>
          <p:spPr>
            <a:xfrm>
              <a:off x="2726914" y="4144770"/>
              <a:ext cx="0" cy="4176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93A405-3ABD-411B-81BE-967EA61DF5AA}"/>
                </a:ext>
              </a:extLst>
            </p:cNvPr>
            <p:cNvCxnSpPr/>
            <p:nvPr/>
          </p:nvCxnSpPr>
          <p:spPr>
            <a:xfrm>
              <a:off x="3128020" y="4144770"/>
              <a:ext cx="0" cy="4176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4FCC7D2-B9EC-49F6-A23F-6EA6DC83598F}"/>
                </a:ext>
              </a:extLst>
            </p:cNvPr>
            <p:cNvCxnSpPr/>
            <p:nvPr/>
          </p:nvCxnSpPr>
          <p:spPr>
            <a:xfrm>
              <a:off x="2936000" y="4144770"/>
              <a:ext cx="0" cy="4176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C3BB7DF-BC4C-494D-91C9-D3C019B5A781}"/>
                </a:ext>
              </a:extLst>
            </p:cNvPr>
            <p:cNvCxnSpPr/>
            <p:nvPr/>
          </p:nvCxnSpPr>
          <p:spPr>
            <a:xfrm>
              <a:off x="3306603" y="4139462"/>
              <a:ext cx="0" cy="4176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CF3AD5-237E-4830-9D62-9C7B016E870A}"/>
                </a:ext>
              </a:extLst>
            </p:cNvPr>
            <p:cNvCxnSpPr/>
            <p:nvPr/>
          </p:nvCxnSpPr>
          <p:spPr>
            <a:xfrm>
              <a:off x="4348319" y="4127885"/>
              <a:ext cx="0" cy="4176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7C48567-58D9-4007-B9B9-CD01FCC23E97}"/>
                </a:ext>
              </a:extLst>
            </p:cNvPr>
            <p:cNvSpPr txBox="1"/>
            <p:nvPr/>
          </p:nvSpPr>
          <p:spPr>
            <a:xfrm>
              <a:off x="3474434" y="4026298"/>
              <a:ext cx="7292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...... </a:t>
              </a:r>
              <a:endParaRPr lang="zh-CN" altLang="en-US" sz="2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708E23-30C6-4FD2-94AA-BA88B78EE1CA}"/>
                </a:ext>
              </a:extLst>
            </p:cNvPr>
            <p:cNvSpPr txBox="1"/>
            <p:nvPr/>
          </p:nvSpPr>
          <p:spPr>
            <a:xfrm>
              <a:off x="4287517" y="4165321"/>
              <a:ext cx="30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7399338-EB95-4ABC-908B-8BC2845DF2DC}"/>
                </a:ext>
              </a:extLst>
            </p:cNvPr>
            <p:cNvSpPr txBox="1"/>
            <p:nvPr/>
          </p:nvSpPr>
          <p:spPr>
            <a:xfrm>
              <a:off x="2845371" y="4602916"/>
              <a:ext cx="16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Operators</a:t>
              </a:r>
              <a:endParaRPr lang="zh-CN" altLang="en-US" dirty="0"/>
            </a:p>
          </p:txBody>
        </p:sp>
      </p:grpSp>
      <p:pic>
        <p:nvPicPr>
          <p:cNvPr id="83" name="Graphic 82" descr="Processor">
            <a:extLst>
              <a:ext uri="{FF2B5EF4-FFF2-40B4-BE49-F238E27FC236}">
                <a16:creationId xmlns:a16="http://schemas.microsoft.com/office/drawing/2014/main" id="{E716D160-0FAF-4511-AA75-D4433ED2A5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33930" y="5831026"/>
            <a:ext cx="632184" cy="6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29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CC74-CD1A-4AEE-BC6E-F9DBBEA1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数据流图的并发执行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0320-443D-412D-825F-9796C5C2E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35503"/>
            <a:ext cx="11018520" cy="947952"/>
          </a:xfrm>
        </p:spPr>
        <p:txBody>
          <a:bodyPr/>
          <a:lstStyle/>
          <a:p>
            <a:r>
              <a:rPr lang="zh-CN" altLang="en-US" dirty="0"/>
              <a:t>数据流图准确的描述了算子之间的依赖关系</a:t>
            </a:r>
            <a:endParaRPr lang="en-US" altLang="zh-CN" dirty="0"/>
          </a:p>
          <a:p>
            <a:r>
              <a:rPr lang="zh-CN" altLang="en-US" dirty="0"/>
              <a:t>根据数据流图找到相互独立的算子进行并发调度，提高计算的并行性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2E2C4-15ED-4BB6-9EBB-C6AEEA82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DA3525-CFAB-48E5-963F-FBF9BAFE24F3}"/>
              </a:ext>
            </a:extLst>
          </p:cNvPr>
          <p:cNvGrpSpPr/>
          <p:nvPr/>
        </p:nvGrpSpPr>
        <p:grpSpPr>
          <a:xfrm>
            <a:off x="901795" y="2950371"/>
            <a:ext cx="2578005" cy="3450430"/>
            <a:chOff x="3943445" y="1921670"/>
            <a:chExt cx="3163496" cy="42728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4CA924-7FBF-4165-A525-AFD1F3B7DCEC}"/>
                </a:ext>
              </a:extLst>
            </p:cNvPr>
            <p:cNvGrpSpPr/>
            <p:nvPr/>
          </p:nvGrpSpPr>
          <p:grpSpPr>
            <a:xfrm>
              <a:off x="4374339" y="1926210"/>
              <a:ext cx="2732602" cy="3781182"/>
              <a:chOff x="4451967" y="1815936"/>
              <a:chExt cx="2732602" cy="3781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7AFC6CF-D373-48C1-A4B9-A0EA951A23AB}"/>
                      </a:ext>
                    </a:extLst>
                  </p:cNvPr>
                  <p:cNvSpPr/>
                  <p:nvPr/>
                </p:nvSpPr>
                <p:spPr>
                  <a:xfrm>
                    <a:off x="5555185" y="4124571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4D630EEA-3308-4618-B248-37AA2C568A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185" y="4124571"/>
                    <a:ext cx="504824" cy="48708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3095" r="-357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39B41A6-AAAA-495D-8805-B25AE14291FD}"/>
                  </a:ext>
                </a:extLst>
              </p:cNvPr>
              <p:cNvGrpSpPr/>
              <p:nvPr/>
            </p:nvGrpSpPr>
            <p:grpSpPr>
              <a:xfrm>
                <a:off x="5578396" y="4868636"/>
                <a:ext cx="481222" cy="461665"/>
                <a:chOff x="-260936" y="5281760"/>
                <a:chExt cx="481222" cy="461665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F0ABAD7-0A8B-4427-BBD7-C1FDCEE3C24F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2F3C8314-08C7-4EA5-BB70-56D5A72E2E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60936" y="5281760"/>
                      <a:ext cx="48122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2400" dirty="0"/>
                        <a:t>Σ</a:t>
                      </a:r>
                      <a14:m>
                        <m:oMath xmlns:m="http://schemas.openxmlformats.org/officeDocument/2006/math"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9F8BE505-E607-4170-AB09-ABA9E9F1ED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60936" y="5281760"/>
                      <a:ext cx="481222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8987" t="-9211" r="-1266" b="-30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2F12BFB4-7729-4540-9C4E-A2090D5E51BA}"/>
                      </a:ext>
                    </a:extLst>
                  </p:cNvPr>
                  <p:cNvSpPr/>
                  <p:nvPr/>
                </p:nvSpPr>
                <p:spPr>
                  <a:xfrm>
                    <a:off x="6166517" y="3141112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555F9A1-4E52-4526-91BA-BC43853243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6517" y="3141112"/>
                    <a:ext cx="504824" cy="48708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1204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5EFE4376-4596-401B-BF8E-0CD1E1EB0326}"/>
                      </a:ext>
                    </a:extLst>
                  </p:cNvPr>
                  <p:cNvSpPr/>
                  <p:nvPr/>
                </p:nvSpPr>
                <p:spPr>
                  <a:xfrm>
                    <a:off x="6019842" y="1815936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D43E41CA-A15D-4BB6-A500-AC3528D77F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42" y="1815936"/>
                    <a:ext cx="504824" cy="48708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10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C76804D-4900-498C-B5A2-6C3D624588A2}"/>
                      </a:ext>
                    </a:extLst>
                  </p:cNvPr>
                  <p:cNvSpPr/>
                  <p:nvPr/>
                </p:nvSpPr>
                <p:spPr>
                  <a:xfrm>
                    <a:off x="6671341" y="1819399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6306A374-1E1E-409C-814B-680680E4BE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1341" y="1819399"/>
                    <a:ext cx="504824" cy="48708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3253" r="-3614" b="-875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71EDF190-98DF-44EC-98B1-52BCCFD6D481}"/>
                      </a:ext>
                    </a:extLst>
                  </p:cNvPr>
                  <p:cNvSpPr/>
                  <p:nvPr/>
                </p:nvSpPr>
                <p:spPr>
                  <a:xfrm>
                    <a:off x="6679745" y="2513168"/>
                    <a:ext cx="504824" cy="487083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8F5EE14A-5A22-4AF1-9A03-D548FCF43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745" y="2513168"/>
                    <a:ext cx="504824" cy="48708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1071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DFB0F0B-18F6-47B8-92AF-FD6A4AB3CC1E}"/>
                  </a:ext>
                </a:extLst>
              </p:cNvPr>
              <p:cNvGrpSpPr/>
              <p:nvPr/>
            </p:nvGrpSpPr>
            <p:grpSpPr>
              <a:xfrm>
                <a:off x="5559973" y="3435691"/>
                <a:ext cx="503664" cy="417192"/>
                <a:chOff x="-269433" y="5288282"/>
                <a:chExt cx="503664" cy="41719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5B8AF85-62DD-4FE5-AF64-63C1853E0C2B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74B3A08A-2978-45C4-A0BE-D27C266B1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69433" y="5288282"/>
                      <a:ext cx="5036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/>
                        <a:t>+</a:t>
                      </a:r>
                      <a14:m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12BBDBF4-6B83-4FCA-B4F1-6804DCE36B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69433" y="5288282"/>
                      <a:ext cx="503664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2048" t="-7692" r="-1205" b="-2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1296716-8774-4323-885A-4ACA0B180A70}"/>
                  </a:ext>
                </a:extLst>
              </p:cNvPr>
              <p:cNvGrpSpPr/>
              <p:nvPr/>
            </p:nvGrpSpPr>
            <p:grpSpPr>
              <a:xfrm>
                <a:off x="5843797" y="2541158"/>
                <a:ext cx="439544" cy="400110"/>
                <a:chOff x="-243393" y="5306321"/>
                <a:chExt cx="439544" cy="40011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87D3FC8-9146-4352-8B84-4DB5CAB0B226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A3F2F58D-F44B-438E-BFF3-F2D7B3B22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43393" y="5306321"/>
                      <a:ext cx="4395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/>
                        <a:t>*</a:t>
                      </a:r>
                      <a14:m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096AE93-452A-41C7-A617-74B90358E8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43393" y="5306321"/>
                      <a:ext cx="439544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278" t="-7576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F2D933C-B937-4A5B-BFB7-D10903CF575C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5194192" y="5291919"/>
                <a:ext cx="421140" cy="305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581328F-411A-4BC6-AB39-FAA935E4FEBC}"/>
                  </a:ext>
                </a:extLst>
              </p:cNvPr>
              <p:cNvCxnSpPr/>
              <p:nvPr/>
            </p:nvCxnSpPr>
            <p:spPr>
              <a:xfrm>
                <a:off x="5268683" y="4526331"/>
                <a:ext cx="309713" cy="3802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E63271-21D5-4F01-98A4-C3968FB7DEAE}"/>
                  </a:ext>
                </a:extLst>
              </p:cNvPr>
              <p:cNvCxnSpPr>
                <a:stCxn id="51" idx="0"/>
                <a:endCxn id="25" idx="4"/>
              </p:cNvCxnSpPr>
              <p:nvPr/>
            </p:nvCxnSpPr>
            <p:spPr>
              <a:xfrm flipH="1" flipV="1">
                <a:off x="5807597" y="4611653"/>
                <a:ext cx="11410" cy="256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851D4C1-2FB2-4EBE-9AA7-D64A5F056331}"/>
                  </a:ext>
                </a:extLst>
              </p:cNvPr>
              <p:cNvCxnSpPr>
                <a:stCxn id="25" idx="0"/>
                <a:endCxn id="49" idx="2"/>
              </p:cNvCxnSpPr>
              <p:nvPr/>
            </p:nvCxnSpPr>
            <p:spPr>
              <a:xfrm flipV="1">
                <a:off x="5807597" y="3835801"/>
                <a:ext cx="4208" cy="288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B2A7088-F9E9-417A-9000-BB15095625A6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4790605" y="3440321"/>
                <a:ext cx="723127" cy="153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B51A0E3-5F75-4FD1-B93C-B661B41341AA}"/>
                  </a:ext>
                </a:extLst>
              </p:cNvPr>
              <p:cNvCxnSpPr>
                <a:stCxn id="49" idx="3"/>
                <a:endCxn id="27" idx="3"/>
              </p:cNvCxnSpPr>
              <p:nvPr/>
            </p:nvCxnSpPr>
            <p:spPr>
              <a:xfrm flipV="1">
                <a:off x="6063637" y="3556862"/>
                <a:ext cx="176810" cy="78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64B7FEE-043F-4E88-9E22-D89A03F6B167}"/>
                  </a:ext>
                </a:extLst>
              </p:cNvPr>
              <p:cNvCxnSpPr>
                <a:stCxn id="27" idx="1"/>
                <a:endCxn id="46" idx="2"/>
              </p:cNvCxnSpPr>
              <p:nvPr/>
            </p:nvCxnSpPr>
            <p:spPr>
              <a:xfrm flipH="1" flipV="1">
                <a:off x="6058453" y="2940311"/>
                <a:ext cx="181994" cy="272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C7B2787-38FA-412E-BDB0-3F5F4DD32FF8}"/>
                  </a:ext>
                </a:extLst>
              </p:cNvPr>
              <p:cNvCxnSpPr>
                <a:cxnSpLocks/>
                <a:stCxn id="7" idx="5"/>
                <a:endCxn id="47" idx="1"/>
              </p:cNvCxnSpPr>
              <p:nvPr/>
            </p:nvCxnSpPr>
            <p:spPr>
              <a:xfrm>
                <a:off x="4451967" y="2227147"/>
                <a:ext cx="1391830" cy="514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60DC9B8-4784-4C0D-9B3F-A6F31218AA42}"/>
                  </a:ext>
                </a:extLst>
              </p:cNvPr>
              <p:cNvCxnSpPr>
                <a:cxnSpLocks/>
                <a:stCxn id="8" idx="5"/>
                <a:endCxn id="47" idx="1"/>
              </p:cNvCxnSpPr>
              <p:nvPr/>
            </p:nvCxnSpPr>
            <p:spPr>
              <a:xfrm>
                <a:off x="5125602" y="2231686"/>
                <a:ext cx="718195" cy="509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2317BEA-8F5B-4CA0-A794-FD549E69FE28}"/>
                  </a:ext>
                </a:extLst>
              </p:cNvPr>
              <p:cNvCxnSpPr>
                <a:cxnSpLocks/>
                <a:stCxn id="9" idx="4"/>
                <a:endCxn id="47" idx="1"/>
              </p:cNvCxnSpPr>
              <p:nvPr/>
            </p:nvCxnSpPr>
            <p:spPr>
              <a:xfrm>
                <a:off x="5620755" y="2307619"/>
                <a:ext cx="223042" cy="433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CAD9C2D-3CC5-4B0F-9B74-BE64BCF93F01}"/>
                  </a:ext>
                </a:extLst>
              </p:cNvPr>
              <p:cNvCxnSpPr>
                <a:stCxn id="47" idx="0"/>
                <a:endCxn id="28" idx="4"/>
              </p:cNvCxnSpPr>
              <p:nvPr/>
            </p:nvCxnSpPr>
            <p:spPr>
              <a:xfrm flipV="1">
                <a:off x="6063569" y="2303018"/>
                <a:ext cx="208685" cy="238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0F95A7E-49F9-4401-BD77-1990B9A778CF}"/>
                  </a:ext>
                </a:extLst>
              </p:cNvPr>
              <p:cNvCxnSpPr>
                <a:stCxn id="47" idx="3"/>
                <a:endCxn id="29" idx="3"/>
              </p:cNvCxnSpPr>
              <p:nvPr/>
            </p:nvCxnSpPr>
            <p:spPr>
              <a:xfrm flipV="1">
                <a:off x="6283341" y="2235149"/>
                <a:ext cx="461930" cy="506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327DE3F-9636-4B28-A9D7-5FC4CB84C70F}"/>
                  </a:ext>
                </a:extLst>
              </p:cNvPr>
              <p:cNvCxnSpPr>
                <a:stCxn id="47" idx="3"/>
                <a:endCxn id="30" idx="2"/>
              </p:cNvCxnSpPr>
              <p:nvPr/>
            </p:nvCxnSpPr>
            <p:spPr>
              <a:xfrm>
                <a:off x="6283341" y="2741213"/>
                <a:ext cx="396404" cy="15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5911A0-BAC8-44BE-84D1-6EA1901F5D68}"/>
                </a:ext>
              </a:extLst>
            </p:cNvPr>
            <p:cNvSpPr/>
            <p:nvPr/>
          </p:nvSpPr>
          <p:spPr>
            <a:xfrm>
              <a:off x="3943445" y="1921670"/>
              <a:ext cx="504825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22E80D-CCD9-4DB0-A762-883FE332EDA8}"/>
                </a:ext>
              </a:extLst>
            </p:cNvPr>
            <p:cNvSpPr/>
            <p:nvPr/>
          </p:nvSpPr>
          <p:spPr>
            <a:xfrm>
              <a:off x="4617080" y="1926210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CA9F1A-EBBB-4E56-999F-FCD7A6F464F1}"/>
                </a:ext>
              </a:extLst>
            </p:cNvPr>
            <p:cNvSpPr/>
            <p:nvPr/>
          </p:nvSpPr>
          <p:spPr>
            <a:xfrm>
              <a:off x="5290715" y="1930811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z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1E5919-9EE6-411C-A391-7A61CB6A28C2}"/>
                </a:ext>
              </a:extLst>
            </p:cNvPr>
            <p:cNvGrpSpPr/>
            <p:nvPr/>
          </p:nvGrpSpPr>
          <p:grpSpPr>
            <a:xfrm>
              <a:off x="4195857" y="2408752"/>
              <a:ext cx="1347270" cy="3785722"/>
              <a:chOff x="4195857" y="2408752"/>
              <a:chExt cx="1347270" cy="378572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16D065-58BA-41E2-A8E2-FCC5114612B4}"/>
                  </a:ext>
                </a:extLst>
              </p:cNvPr>
              <p:cNvSpPr/>
              <p:nvPr/>
            </p:nvSpPr>
            <p:spPr>
              <a:xfrm>
                <a:off x="4366986" y="2651835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CE281B1-DC31-4638-9228-E4CC252A1998}"/>
                  </a:ext>
                </a:extLst>
              </p:cNvPr>
              <p:cNvSpPr/>
              <p:nvPr/>
            </p:nvSpPr>
            <p:spPr>
              <a:xfrm>
                <a:off x="4309753" y="3180054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173EF77-56F5-4459-8856-10FBCAA98B01}"/>
                  </a:ext>
                </a:extLst>
              </p:cNvPr>
              <p:cNvSpPr/>
              <p:nvPr/>
            </p:nvSpPr>
            <p:spPr>
              <a:xfrm>
                <a:off x="4919095" y="3572408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339F7C4-428D-40EA-9E5B-F1027BA1127C}"/>
                  </a:ext>
                </a:extLst>
              </p:cNvPr>
              <p:cNvSpPr/>
              <p:nvPr/>
            </p:nvSpPr>
            <p:spPr>
              <a:xfrm>
                <a:off x="4858133" y="4247154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F624637-B99F-461B-9B2A-22282CC74EB0}"/>
                  </a:ext>
                </a:extLst>
              </p:cNvPr>
              <p:cNvSpPr/>
              <p:nvPr/>
            </p:nvSpPr>
            <p:spPr>
              <a:xfrm>
                <a:off x="4926641" y="5016431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>
                    <a:solidFill>
                      <a:schemeClr val="tx1"/>
                    </a:solidFill>
                  </a:rPr>
                  <a:t>Σ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4A97F51-BD49-4C3C-A546-5A555E9BCF64}"/>
                  </a:ext>
                </a:extLst>
              </p:cNvPr>
              <p:cNvSpPr/>
              <p:nvPr/>
            </p:nvSpPr>
            <p:spPr>
              <a:xfrm>
                <a:off x="4864152" y="5707392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  <a:endParaRPr lang="en-US" sz="2400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BC606F5-6E29-4681-8C40-13AB3A905D16}"/>
                  </a:ext>
                </a:extLst>
              </p:cNvPr>
              <p:cNvCxnSpPr>
                <a:cxnSpLocks/>
                <a:stCxn id="7" idx="4"/>
                <a:endCxn id="11" idx="0"/>
              </p:cNvCxnSpPr>
              <p:nvPr/>
            </p:nvCxnSpPr>
            <p:spPr>
              <a:xfrm>
                <a:off x="4195857" y="2408753"/>
                <a:ext cx="366392" cy="243082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270F0B1-CD69-4BD1-95B1-FEC9DBFD37C0}"/>
                  </a:ext>
                </a:extLst>
              </p:cNvPr>
              <p:cNvCxnSpPr>
                <a:cxnSpLocks/>
                <a:stCxn id="8" idx="4"/>
                <a:endCxn id="11" idx="0"/>
              </p:cNvCxnSpPr>
              <p:nvPr/>
            </p:nvCxnSpPr>
            <p:spPr>
              <a:xfrm flipH="1">
                <a:off x="4562249" y="2413292"/>
                <a:ext cx="307243" cy="238543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36DB0E2-BF49-4E81-AA4F-69E2570FA00E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flipH="1">
                <a:off x="4562165" y="3037597"/>
                <a:ext cx="84" cy="142457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FE6D70-1A60-4256-AAA7-77937CE7DB24}"/>
                  </a:ext>
                </a:extLst>
              </p:cNvPr>
              <p:cNvCxnSpPr>
                <a:cxnSpLocks/>
                <a:stCxn id="12" idx="5"/>
                <a:endCxn id="13" idx="1"/>
              </p:cNvCxnSpPr>
              <p:nvPr/>
            </p:nvCxnSpPr>
            <p:spPr>
              <a:xfrm>
                <a:off x="4740647" y="3595804"/>
                <a:ext cx="178448" cy="16948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BAB4AB7-6122-4D70-A456-F9A55F179EE6}"/>
                  </a:ext>
                </a:extLst>
              </p:cNvPr>
              <p:cNvCxnSpPr>
                <a:cxnSpLocks/>
                <a:stCxn id="9" idx="4"/>
                <a:endCxn id="13" idx="0"/>
              </p:cNvCxnSpPr>
              <p:nvPr/>
            </p:nvCxnSpPr>
            <p:spPr>
              <a:xfrm flipH="1">
                <a:off x="5114358" y="2417893"/>
                <a:ext cx="428769" cy="115451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91414E3-42C1-40A2-9C94-2380B5BEFD47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 flipH="1">
                <a:off x="5110545" y="3958170"/>
                <a:ext cx="3813" cy="288984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58D2590-9097-4B25-8C13-08ED7ABB8114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>
                <a:off x="5110545" y="4734236"/>
                <a:ext cx="11359" cy="28219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22BD342-FA12-40F4-AC75-9420F8140296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flipH="1">
                <a:off x="5116564" y="5402193"/>
                <a:ext cx="5340" cy="305199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065D8C4-D1B1-44E4-A98B-F9CC250CC768}"/>
              </a:ext>
            </a:extLst>
          </p:cNvPr>
          <p:cNvSpPr/>
          <p:nvPr/>
        </p:nvSpPr>
        <p:spPr bwMode="auto">
          <a:xfrm>
            <a:off x="4307018" y="3729506"/>
            <a:ext cx="2561012" cy="474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21026C-3602-4BEB-820A-926DC6CFA454}"/>
              </a:ext>
            </a:extLst>
          </p:cNvPr>
          <p:cNvSpPr txBox="1"/>
          <p:nvPr/>
        </p:nvSpPr>
        <p:spPr>
          <a:xfrm>
            <a:off x="4937874" y="3374842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调度队列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033F5FD-F706-4803-A65D-3016A8D0CC54}"/>
              </a:ext>
            </a:extLst>
          </p:cNvPr>
          <p:cNvSpPr/>
          <p:nvPr/>
        </p:nvSpPr>
        <p:spPr bwMode="auto">
          <a:xfrm>
            <a:off x="6255202" y="3769890"/>
            <a:ext cx="438838" cy="39333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B38E56B-BF26-4DB1-ABD4-1418D1C91F2D}"/>
              </a:ext>
            </a:extLst>
          </p:cNvPr>
          <p:cNvSpPr/>
          <p:nvPr/>
        </p:nvSpPr>
        <p:spPr bwMode="auto">
          <a:xfrm>
            <a:off x="5587524" y="3769890"/>
            <a:ext cx="488526" cy="39333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3E1AF34-4B69-410E-916E-0E42C2CBAB57}"/>
              </a:ext>
            </a:extLst>
          </p:cNvPr>
          <p:cNvSpPr/>
          <p:nvPr/>
        </p:nvSpPr>
        <p:spPr bwMode="auto">
          <a:xfrm>
            <a:off x="7852502" y="3039928"/>
            <a:ext cx="2636474" cy="2216749"/>
          </a:xfrm>
          <a:prstGeom prst="roundRect">
            <a:avLst>
              <a:gd name="adj" fmla="val 41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AA7EDD52-E559-4997-A3CF-B4AF82BFC9D3}"/>
              </a:ext>
            </a:extLst>
          </p:cNvPr>
          <p:cNvSpPr/>
          <p:nvPr/>
        </p:nvSpPr>
        <p:spPr bwMode="auto">
          <a:xfrm>
            <a:off x="7859350" y="3255402"/>
            <a:ext cx="2629626" cy="474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B646B73-E9ED-4190-B2B9-74DEB9DAF215}"/>
              </a:ext>
            </a:extLst>
          </p:cNvPr>
          <p:cNvSpPr/>
          <p:nvPr/>
        </p:nvSpPr>
        <p:spPr bwMode="auto">
          <a:xfrm>
            <a:off x="7852501" y="3878016"/>
            <a:ext cx="2629626" cy="474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6C136D9A-3B78-4B5F-B9A1-1AE6D2042640}"/>
              </a:ext>
            </a:extLst>
          </p:cNvPr>
          <p:cNvSpPr/>
          <p:nvPr/>
        </p:nvSpPr>
        <p:spPr bwMode="auto">
          <a:xfrm>
            <a:off x="7852501" y="4567594"/>
            <a:ext cx="2629626" cy="474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Arrow: Curved Down 110">
            <a:extLst>
              <a:ext uri="{FF2B5EF4-FFF2-40B4-BE49-F238E27FC236}">
                <a16:creationId xmlns:a16="http://schemas.microsoft.com/office/drawing/2014/main" id="{09E139D7-35B4-4920-BFF4-8BCC30C7C856}"/>
              </a:ext>
            </a:extLst>
          </p:cNvPr>
          <p:cNvSpPr/>
          <p:nvPr/>
        </p:nvSpPr>
        <p:spPr bwMode="auto">
          <a:xfrm>
            <a:off x="6981200" y="3465273"/>
            <a:ext cx="692150" cy="292458"/>
          </a:xfrm>
          <a:prstGeom prst="curvedDownArrow">
            <a:avLst>
              <a:gd name="adj1" fmla="val 25000"/>
              <a:gd name="adj2" fmla="val 76263"/>
              <a:gd name="adj3" fmla="val 25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9BE25D0-655B-4678-9853-FB9851ECB6BB}"/>
              </a:ext>
            </a:extLst>
          </p:cNvPr>
          <p:cNvSpPr/>
          <p:nvPr/>
        </p:nvSpPr>
        <p:spPr bwMode="auto">
          <a:xfrm>
            <a:off x="7975552" y="3295786"/>
            <a:ext cx="438838" cy="39333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6169E27-196A-4C33-98B7-1744356BAB92}"/>
              </a:ext>
            </a:extLst>
          </p:cNvPr>
          <p:cNvSpPr/>
          <p:nvPr/>
        </p:nvSpPr>
        <p:spPr bwMode="auto">
          <a:xfrm>
            <a:off x="7975552" y="3924736"/>
            <a:ext cx="488526" cy="393336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+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B81D5D0-D9DA-4528-BFE2-91B308F39AC7}"/>
              </a:ext>
            </a:extLst>
          </p:cNvPr>
          <p:cNvSpPr txBox="1"/>
          <p:nvPr/>
        </p:nvSpPr>
        <p:spPr>
          <a:xfrm>
            <a:off x="7871871" y="2624414"/>
            <a:ext cx="1538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并发执行队列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3988BAAF-657F-472A-9908-CAF3C66A5E0F}"/>
              </a:ext>
            </a:extLst>
          </p:cNvPr>
          <p:cNvCxnSpPr>
            <a:stCxn id="109" idx="3"/>
            <a:endCxn id="52" idx="1"/>
          </p:cNvCxnSpPr>
          <p:nvPr/>
        </p:nvCxnSpPr>
        <p:spPr>
          <a:xfrm flipH="1" flipV="1">
            <a:off x="4307018" y="3966558"/>
            <a:ext cx="6175109" cy="148510"/>
          </a:xfrm>
          <a:prstGeom prst="bentConnector5">
            <a:avLst>
              <a:gd name="adj1" fmla="val -3702"/>
              <a:gd name="adj2" fmla="val -1313877"/>
              <a:gd name="adj3" fmla="val 103702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1F2B421-084E-4408-8F91-7DABE0F8F54B}"/>
              </a:ext>
            </a:extLst>
          </p:cNvPr>
          <p:cNvSpPr txBox="1"/>
          <p:nvPr/>
        </p:nvSpPr>
        <p:spPr>
          <a:xfrm>
            <a:off x="5202108" y="5669182"/>
            <a:ext cx="484671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执行完成后激活后继节点，并加入调度队列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77354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20F2-536D-4F11-B84B-A7DD8661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数据流图的划分与设备放置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AB31-9434-4D62-86CB-6D1BA23D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35503"/>
            <a:ext cx="11018520" cy="430887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显式图划分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AE9D-47C8-4BD2-B675-0615EAC3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405F3C-E1F1-4016-982B-CA91284A1E2D}" type="slidenum">
              <a:rPr lang="en-US" smtClean="0"/>
              <a:t>36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015A73-7C83-46C3-9C60-0E533D40DFA9}"/>
              </a:ext>
            </a:extLst>
          </p:cNvPr>
          <p:cNvGrpSpPr/>
          <p:nvPr/>
        </p:nvGrpSpPr>
        <p:grpSpPr>
          <a:xfrm>
            <a:off x="1712716" y="4177077"/>
            <a:ext cx="829145" cy="316466"/>
            <a:chOff x="7568328" y="3363214"/>
            <a:chExt cx="829145" cy="31646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41809D-3C2C-464E-918F-450133A676F6}"/>
                </a:ext>
              </a:extLst>
            </p:cNvPr>
            <p:cNvSpPr txBox="1"/>
            <p:nvPr/>
          </p:nvSpPr>
          <p:spPr>
            <a:xfrm>
              <a:off x="7568328" y="3371903"/>
              <a:ext cx="82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MatMul</a:t>
              </a:r>
              <a:r>
                <a:rPr lang="en-US" sz="1200" dirty="0"/>
                <a:t> 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58D375-F36D-4607-BD7D-5CD779ACE485}"/>
                </a:ext>
              </a:extLst>
            </p:cNvPr>
            <p:cNvSpPr/>
            <p:nvPr/>
          </p:nvSpPr>
          <p:spPr>
            <a:xfrm>
              <a:off x="7614508" y="3363214"/>
              <a:ext cx="716200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816B1C5-B1E4-41B7-AEDD-F305B72095DD}"/>
                  </a:ext>
                </a:extLst>
              </p:cNvPr>
              <p:cNvSpPr txBox="1"/>
              <p:nvPr/>
            </p:nvSpPr>
            <p:spPr>
              <a:xfrm>
                <a:off x="2410444" y="4574715"/>
                <a:ext cx="1987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816B1C5-B1E4-41B7-AEDD-F305B720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44" y="4574715"/>
                <a:ext cx="198772" cy="246221"/>
              </a:xfrm>
              <a:prstGeom prst="rect">
                <a:avLst/>
              </a:prstGeom>
              <a:blipFill>
                <a:blip r:embed="rId3"/>
                <a:stretch>
                  <a:fillRect l="-18182" r="-21212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282590-64C0-4F2C-96F9-BFF8821A2292}"/>
                  </a:ext>
                </a:extLst>
              </p:cNvPr>
              <p:cNvSpPr txBox="1"/>
              <p:nvPr/>
            </p:nvSpPr>
            <p:spPr>
              <a:xfrm>
                <a:off x="1520286" y="4574715"/>
                <a:ext cx="3563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282590-64C0-4F2C-96F9-BFF8821A2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86" y="4574715"/>
                <a:ext cx="356380" cy="246221"/>
              </a:xfrm>
              <a:prstGeom prst="rect">
                <a:avLst/>
              </a:prstGeom>
              <a:blipFill>
                <a:blip r:embed="rId4"/>
                <a:stretch>
                  <a:fillRect l="-10169" r="-1695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2C39B8A-5EFB-429D-A8BC-C1EE47770FFC}"/>
              </a:ext>
            </a:extLst>
          </p:cNvPr>
          <p:cNvCxnSpPr>
            <a:stCxn id="59" idx="0"/>
            <a:endCxn id="57" idx="3"/>
          </p:cNvCxnSpPr>
          <p:nvPr/>
        </p:nvCxnSpPr>
        <p:spPr>
          <a:xfrm flipV="1">
            <a:off x="1698476" y="4447198"/>
            <a:ext cx="165305" cy="127517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69FF09-66E2-42A1-ACF0-19BB84AAB2FD}"/>
              </a:ext>
            </a:extLst>
          </p:cNvPr>
          <p:cNvCxnSpPr>
            <a:stCxn id="58" idx="0"/>
            <a:endCxn id="57" idx="5"/>
          </p:cNvCxnSpPr>
          <p:nvPr/>
        </p:nvCxnSpPr>
        <p:spPr>
          <a:xfrm flipH="1" flipV="1">
            <a:off x="2370211" y="4447198"/>
            <a:ext cx="139619" cy="127517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12003AF-2FC5-4232-A43C-A51332B798BA}"/>
              </a:ext>
            </a:extLst>
          </p:cNvPr>
          <p:cNvGrpSpPr/>
          <p:nvPr/>
        </p:nvGrpSpPr>
        <p:grpSpPr>
          <a:xfrm>
            <a:off x="1449208" y="3660496"/>
            <a:ext cx="829145" cy="316466"/>
            <a:chOff x="7568328" y="3363214"/>
            <a:chExt cx="829145" cy="31646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436466-D13D-4C9F-94EA-D334DA40EBC4}"/>
                </a:ext>
              </a:extLst>
            </p:cNvPr>
            <p:cNvSpPr txBox="1"/>
            <p:nvPr/>
          </p:nvSpPr>
          <p:spPr>
            <a:xfrm>
              <a:off x="7568328" y="3371903"/>
              <a:ext cx="82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Sigmoid 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99524E3-C7CE-4CB8-BB35-FA7307CA842B}"/>
                </a:ext>
              </a:extLst>
            </p:cNvPr>
            <p:cNvSpPr/>
            <p:nvPr/>
          </p:nvSpPr>
          <p:spPr>
            <a:xfrm>
              <a:off x="7614508" y="3363214"/>
              <a:ext cx="716200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CBFA2C-7FE6-4C20-8874-41C1E5987E1E}"/>
              </a:ext>
            </a:extLst>
          </p:cNvPr>
          <p:cNvCxnSpPr>
            <a:stCxn id="56" idx="0"/>
            <a:endCxn id="64" idx="4"/>
          </p:cNvCxnSpPr>
          <p:nvPr/>
        </p:nvCxnSpPr>
        <p:spPr>
          <a:xfrm flipH="1" flipV="1">
            <a:off x="1853488" y="3976962"/>
            <a:ext cx="273801" cy="208804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09220D5-51D8-4B62-AADE-C982E7DF1120}"/>
              </a:ext>
            </a:extLst>
          </p:cNvPr>
          <p:cNvGrpSpPr/>
          <p:nvPr/>
        </p:nvGrpSpPr>
        <p:grpSpPr>
          <a:xfrm>
            <a:off x="1955638" y="3181453"/>
            <a:ext cx="829145" cy="316466"/>
            <a:chOff x="7568328" y="3363214"/>
            <a:chExt cx="829145" cy="31646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A49344-EE34-400A-9623-E9767FB1E431}"/>
                </a:ext>
              </a:extLst>
            </p:cNvPr>
            <p:cNvSpPr txBox="1"/>
            <p:nvPr/>
          </p:nvSpPr>
          <p:spPr>
            <a:xfrm>
              <a:off x="7568328" y="3371903"/>
              <a:ext cx="829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MatMul</a:t>
              </a:r>
              <a:r>
                <a:rPr lang="en-US" sz="1200" dirty="0"/>
                <a:t> 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0A2935F-E447-41BD-B8D2-A54A263DB1E5}"/>
                </a:ext>
              </a:extLst>
            </p:cNvPr>
            <p:cNvSpPr/>
            <p:nvPr/>
          </p:nvSpPr>
          <p:spPr>
            <a:xfrm>
              <a:off x="7614508" y="3363214"/>
              <a:ext cx="716200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E63A5E-CE73-44EA-8EA8-BCAEB38081E9}"/>
              </a:ext>
            </a:extLst>
          </p:cNvPr>
          <p:cNvCxnSpPr>
            <a:stCxn id="68" idx="3"/>
            <a:endCxn id="64" idx="0"/>
          </p:cNvCxnSpPr>
          <p:nvPr/>
        </p:nvCxnSpPr>
        <p:spPr>
          <a:xfrm flipH="1">
            <a:off x="1853488" y="3451574"/>
            <a:ext cx="253215" cy="208922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1C9998D-263E-4089-BE72-BE099C6B3F13}"/>
              </a:ext>
            </a:extLst>
          </p:cNvPr>
          <p:cNvCxnSpPr>
            <a:endCxn id="68" idx="5"/>
          </p:cNvCxnSpPr>
          <p:nvPr/>
        </p:nvCxnSpPr>
        <p:spPr>
          <a:xfrm flipH="1" flipV="1">
            <a:off x="2613133" y="3451574"/>
            <a:ext cx="204059" cy="208405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F39F2E9-9C0D-427D-B604-148BDE8238D2}"/>
                  </a:ext>
                </a:extLst>
              </p:cNvPr>
              <p:cNvSpPr txBox="1"/>
              <p:nvPr/>
            </p:nvSpPr>
            <p:spPr>
              <a:xfrm>
                <a:off x="2675295" y="3670897"/>
                <a:ext cx="3563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F39F2E9-9C0D-427D-B604-148BDE823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295" y="3670897"/>
                <a:ext cx="356380" cy="246221"/>
              </a:xfrm>
              <a:prstGeom prst="rect">
                <a:avLst/>
              </a:prstGeom>
              <a:blipFill>
                <a:blip r:embed="rId5"/>
                <a:stretch>
                  <a:fillRect l="-12069" r="-1724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DBC6778-0A56-4B55-B16B-D5DC9C209B3F}"/>
                  </a:ext>
                </a:extLst>
              </p:cNvPr>
              <p:cNvSpPr txBox="1"/>
              <p:nvPr/>
            </p:nvSpPr>
            <p:spPr>
              <a:xfrm>
                <a:off x="1677316" y="3399381"/>
                <a:ext cx="2180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DBC6778-0A56-4B55-B16B-D5DC9C209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16" y="3399381"/>
                <a:ext cx="218008" cy="246221"/>
              </a:xfrm>
              <a:prstGeom prst="rect">
                <a:avLst/>
              </a:prstGeom>
              <a:blipFill>
                <a:blip r:embed="rId6"/>
                <a:stretch>
                  <a:fillRect l="-16667" r="-1944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C4B192-7C72-4B97-91F9-315D33102421}"/>
                  </a:ext>
                </a:extLst>
              </p:cNvPr>
              <p:cNvSpPr txBox="1"/>
              <p:nvPr/>
            </p:nvSpPr>
            <p:spPr>
              <a:xfrm>
                <a:off x="2161146" y="2932932"/>
                <a:ext cx="1859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C4B192-7C72-4B97-91F9-315D3310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46" y="2932932"/>
                <a:ext cx="185948" cy="246221"/>
              </a:xfrm>
              <a:prstGeom prst="rect">
                <a:avLst/>
              </a:prstGeom>
              <a:blipFill>
                <a:blip r:embed="rId7"/>
                <a:stretch>
                  <a:fillRect l="-23333" r="-2333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3871114-4E74-46E5-BBEE-6AD84CF673BD}"/>
              </a:ext>
            </a:extLst>
          </p:cNvPr>
          <p:cNvCxnSpPr>
            <a:endCxn id="67" idx="0"/>
          </p:cNvCxnSpPr>
          <p:nvPr/>
        </p:nvCxnSpPr>
        <p:spPr>
          <a:xfrm>
            <a:off x="2370210" y="2981338"/>
            <a:ext cx="1" cy="208804"/>
          </a:xfrm>
          <a:prstGeom prst="line">
            <a:avLst/>
          </a:prstGeom>
          <a:ln w="1587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9D4C0BD-3757-4CDF-9A2D-23416DB4A4EA}"/>
              </a:ext>
            </a:extLst>
          </p:cNvPr>
          <p:cNvSpPr/>
          <p:nvPr/>
        </p:nvSpPr>
        <p:spPr>
          <a:xfrm>
            <a:off x="3792033" y="2664642"/>
            <a:ext cx="1879600" cy="84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A0701A-35E5-4B4C-BBD4-45375A3E453F}"/>
              </a:ext>
            </a:extLst>
          </p:cNvPr>
          <p:cNvSpPr/>
          <p:nvPr/>
        </p:nvSpPr>
        <p:spPr>
          <a:xfrm>
            <a:off x="3800315" y="4129791"/>
            <a:ext cx="1879600" cy="8421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1</a:t>
            </a:r>
          </a:p>
        </p:txBody>
      </p:sp>
      <p:sp>
        <p:nvSpPr>
          <p:cNvPr id="77" name="Arrow: Up-Down 76">
            <a:extLst>
              <a:ext uri="{FF2B5EF4-FFF2-40B4-BE49-F238E27FC236}">
                <a16:creationId xmlns:a16="http://schemas.microsoft.com/office/drawing/2014/main" id="{17F5485D-B603-4381-A5B7-BA7A445D87B5}"/>
              </a:ext>
            </a:extLst>
          </p:cNvPr>
          <p:cNvSpPr/>
          <p:nvPr/>
        </p:nvSpPr>
        <p:spPr>
          <a:xfrm>
            <a:off x="4679563" y="3632348"/>
            <a:ext cx="139700" cy="3209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7B582EC-9E7A-413A-827A-B1D86B0A6C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3006" y="1764470"/>
            <a:ext cx="4750020" cy="4541228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E22B30-F317-466A-8D3F-F01F59AA8B38}"/>
              </a:ext>
            </a:extLst>
          </p:cNvPr>
          <p:cNvCxnSpPr/>
          <p:nvPr/>
        </p:nvCxnSpPr>
        <p:spPr>
          <a:xfrm>
            <a:off x="1360108" y="2951719"/>
            <a:ext cx="1358097" cy="11780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D23C-223B-4D55-B471-9C71ABD4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数据流图的划分与设备放置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733F-F7CB-4A09-B104-680906AF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673104" cy="430887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跨设备的边将被自动替换成一组</a:t>
            </a:r>
            <a:r>
              <a:rPr lang="en-US" altLang="zh-CN" dirty="0">
                <a:solidFill>
                  <a:schemeClr val="tx2"/>
                </a:solidFill>
              </a:rPr>
              <a:t>Send/</a:t>
            </a:r>
            <a:r>
              <a:rPr lang="en-US" altLang="zh-CN" dirty="0" err="1">
                <a:solidFill>
                  <a:schemeClr val="tx2"/>
                </a:solidFill>
              </a:rPr>
              <a:t>Recv</a:t>
            </a:r>
            <a:r>
              <a:rPr lang="en-US" altLang="zh-CN" dirty="0">
                <a:solidFill>
                  <a:schemeClr val="tx2"/>
                </a:solidFill>
              </a:rPr>
              <a:t> operators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9" name="Slide Number Placeholder 3">
            <a:extLst>
              <a:ext uri="{FF2B5EF4-FFF2-40B4-BE49-F238E27FC236}">
                <a16:creationId xmlns:a16="http://schemas.microsoft.com/office/drawing/2014/main" id="{F81446A3-1A6B-47C3-8C01-8AD12154329B}"/>
              </a:ext>
            </a:extLst>
          </p:cNvPr>
          <p:cNvSpPr txBox="1">
            <a:spLocks/>
          </p:cNvSpPr>
          <p:nvPr/>
        </p:nvSpPr>
        <p:spPr>
          <a:xfrm>
            <a:off x="8743188" y="63862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405F3C-E1F1-4016-982B-CA91284A1E2D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9D1D381-E1A4-4B2C-AF0E-2AD28C41ABCA}"/>
                  </a:ext>
                </a:extLst>
              </p:cNvPr>
              <p:cNvSpPr txBox="1"/>
              <p:nvPr/>
            </p:nvSpPr>
            <p:spPr>
              <a:xfrm>
                <a:off x="3024686" y="4867056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9D1D381-E1A4-4B2C-AF0E-2AD28C41A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686" y="4867056"/>
                <a:ext cx="213200" cy="276999"/>
              </a:xfrm>
              <a:prstGeom prst="rect">
                <a:avLst/>
              </a:prstGeom>
              <a:blipFill>
                <a:blip r:embed="rId3"/>
                <a:stretch>
                  <a:fillRect l="-22857" r="-2571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504F80F-3752-4F2D-81F5-351B0119865A}"/>
                  </a:ext>
                </a:extLst>
              </p:cNvPr>
              <p:cNvSpPr txBox="1"/>
              <p:nvPr/>
            </p:nvSpPr>
            <p:spPr>
              <a:xfrm>
                <a:off x="2486219" y="4867056"/>
                <a:ext cx="391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504F80F-3752-4F2D-81F5-351B01198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219" y="4867056"/>
                <a:ext cx="391068" cy="276999"/>
              </a:xfrm>
              <a:prstGeom prst="rect">
                <a:avLst/>
              </a:prstGeom>
              <a:blipFill>
                <a:blip r:embed="rId4"/>
                <a:stretch>
                  <a:fillRect l="-12500" r="-312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E6DA778-DA70-4089-AA6C-8137CB5EA57A}"/>
              </a:ext>
            </a:extLst>
          </p:cNvPr>
          <p:cNvCxnSpPr>
            <a:stCxn id="123" idx="0"/>
            <a:endCxn id="144" idx="3"/>
          </p:cNvCxnSpPr>
          <p:nvPr/>
        </p:nvCxnSpPr>
        <p:spPr>
          <a:xfrm flipV="1">
            <a:off x="2681753" y="4755438"/>
            <a:ext cx="101910" cy="11161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37FDA76-65A8-44AA-B67C-8101E677EF06}"/>
              </a:ext>
            </a:extLst>
          </p:cNvPr>
          <p:cNvCxnSpPr>
            <a:stCxn id="122" idx="0"/>
            <a:endCxn id="144" idx="5"/>
          </p:cNvCxnSpPr>
          <p:nvPr/>
        </p:nvCxnSpPr>
        <p:spPr>
          <a:xfrm flipH="1" flipV="1">
            <a:off x="3017440" y="4755438"/>
            <a:ext cx="113846" cy="11161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1AEA8CD-9CCC-4B4D-9331-65ABB364427E}"/>
              </a:ext>
            </a:extLst>
          </p:cNvPr>
          <p:cNvCxnSpPr>
            <a:stCxn id="144" idx="1"/>
            <a:endCxn id="145" idx="4"/>
          </p:cNvCxnSpPr>
          <p:nvPr/>
        </p:nvCxnSpPr>
        <p:spPr>
          <a:xfrm flipH="1" flipV="1">
            <a:off x="2606027" y="4311781"/>
            <a:ext cx="177636" cy="219881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99A54CA-7357-49F8-9D14-CDD9C609A47D}"/>
              </a:ext>
            </a:extLst>
          </p:cNvPr>
          <p:cNvGrpSpPr/>
          <p:nvPr/>
        </p:nvGrpSpPr>
        <p:grpSpPr>
          <a:xfrm>
            <a:off x="2727116" y="3455555"/>
            <a:ext cx="476733" cy="461665"/>
            <a:chOff x="2261112" y="2377058"/>
            <a:chExt cx="476733" cy="46166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C5B34BB-3B8C-4623-AF9A-9FAB83124706}"/>
                </a:ext>
              </a:extLst>
            </p:cNvPr>
            <p:cNvSpPr txBox="1"/>
            <p:nvPr/>
          </p:nvSpPr>
          <p:spPr>
            <a:xfrm>
              <a:off x="2261112" y="2377058"/>
              <a:ext cx="476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03296D7-E4C9-4F1B-B909-A475245DBA02}"/>
                </a:ext>
              </a:extLst>
            </p:cNvPr>
            <p:cNvSpPr/>
            <p:nvPr/>
          </p:nvSpPr>
          <p:spPr>
            <a:xfrm>
              <a:off x="2329809" y="2395297"/>
              <a:ext cx="330611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BC715CD-C4DF-449A-B3EE-9491F07ED09C}"/>
              </a:ext>
            </a:extLst>
          </p:cNvPr>
          <p:cNvCxnSpPr>
            <a:stCxn id="129" idx="3"/>
            <a:endCxn id="145" idx="0"/>
          </p:cNvCxnSpPr>
          <p:nvPr/>
        </p:nvCxnSpPr>
        <p:spPr>
          <a:xfrm flipH="1">
            <a:off x="2606027" y="3743915"/>
            <a:ext cx="238203" cy="25140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1AF6675-0D0D-4EDB-8C3A-C89E4DBBF681}"/>
              </a:ext>
            </a:extLst>
          </p:cNvPr>
          <p:cNvCxnSpPr>
            <a:stCxn id="132" idx="0"/>
            <a:endCxn id="129" idx="5"/>
          </p:cNvCxnSpPr>
          <p:nvPr/>
        </p:nvCxnSpPr>
        <p:spPr>
          <a:xfrm flipH="1" flipV="1">
            <a:off x="3078007" y="3743915"/>
            <a:ext cx="203866" cy="27402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4F928D2-9A57-4D2E-8DD4-79B36A481131}"/>
                  </a:ext>
                </a:extLst>
              </p:cNvPr>
              <p:cNvSpPr txBox="1"/>
              <p:nvPr/>
            </p:nvSpPr>
            <p:spPr>
              <a:xfrm>
                <a:off x="3086339" y="4017943"/>
                <a:ext cx="391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4F928D2-9A57-4D2E-8DD4-79B36A48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339" y="4017943"/>
                <a:ext cx="391068" cy="276999"/>
              </a:xfrm>
              <a:prstGeom prst="rect">
                <a:avLst/>
              </a:prstGeom>
              <a:blipFill>
                <a:blip r:embed="rId5"/>
                <a:stretch>
                  <a:fillRect l="-12500" r="-468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789632A-7112-4799-9012-E34E9E808C49}"/>
                  </a:ext>
                </a:extLst>
              </p:cNvPr>
              <p:cNvSpPr txBox="1"/>
              <p:nvPr/>
            </p:nvSpPr>
            <p:spPr>
              <a:xfrm>
                <a:off x="2408791" y="376205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789632A-7112-4799-9012-E34E9E808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91" y="3762057"/>
                <a:ext cx="234038" cy="276999"/>
              </a:xfrm>
              <a:prstGeom prst="rect">
                <a:avLst/>
              </a:prstGeom>
              <a:blipFill>
                <a:blip r:embed="rId6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D046B3D-86FB-44CA-8BF6-817F5CE36096}"/>
                  </a:ext>
                </a:extLst>
              </p:cNvPr>
              <p:cNvSpPr txBox="1"/>
              <p:nvPr/>
            </p:nvSpPr>
            <p:spPr>
              <a:xfrm>
                <a:off x="2751946" y="3225273"/>
                <a:ext cx="198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D046B3D-86FB-44CA-8BF6-817F5CE3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946" y="3225273"/>
                <a:ext cx="198772" cy="276999"/>
              </a:xfrm>
              <a:prstGeom prst="rect">
                <a:avLst/>
              </a:prstGeom>
              <a:blipFill>
                <a:blip r:embed="rId7"/>
                <a:stretch>
                  <a:fillRect l="-24242" r="-2424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FA3DB07-06C3-4A13-9C3E-3A0618DD9239}"/>
              </a:ext>
            </a:extLst>
          </p:cNvPr>
          <p:cNvCxnSpPr>
            <a:endCxn id="129" idx="0"/>
          </p:cNvCxnSpPr>
          <p:nvPr/>
        </p:nvCxnSpPr>
        <p:spPr>
          <a:xfrm flipH="1">
            <a:off x="2961119" y="3169540"/>
            <a:ext cx="4363" cy="304254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A4A2EA7-1CFC-425A-A4E8-1DCB36221654}"/>
              </a:ext>
            </a:extLst>
          </p:cNvPr>
          <p:cNvGrpSpPr/>
          <p:nvPr/>
        </p:nvGrpSpPr>
        <p:grpSpPr>
          <a:xfrm>
            <a:off x="1559248" y="3113264"/>
            <a:ext cx="1391470" cy="931183"/>
            <a:chOff x="2238701" y="3028594"/>
            <a:chExt cx="1391470" cy="93118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CEE9B56-DC57-4116-82F8-1FD21B3D8AB6}"/>
                </a:ext>
              </a:extLst>
            </p:cNvPr>
            <p:cNvCxnSpPr/>
            <p:nvPr/>
          </p:nvCxnSpPr>
          <p:spPr>
            <a:xfrm>
              <a:off x="3082685" y="3461114"/>
              <a:ext cx="547486" cy="498663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AEA677A-BE92-4A0D-8443-240C8AFCBFB7}"/>
                </a:ext>
              </a:extLst>
            </p:cNvPr>
            <p:cNvSpPr txBox="1"/>
            <p:nvPr/>
          </p:nvSpPr>
          <p:spPr>
            <a:xfrm>
              <a:off x="2238701" y="3028594"/>
              <a:ext cx="1110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Partition graph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330741-48A2-45CA-AB2D-D5601DFF5856}"/>
              </a:ext>
            </a:extLst>
          </p:cNvPr>
          <p:cNvGrpSpPr/>
          <p:nvPr/>
        </p:nvGrpSpPr>
        <p:grpSpPr>
          <a:xfrm>
            <a:off x="3461789" y="2318152"/>
            <a:ext cx="1235067" cy="1441443"/>
            <a:chOff x="4322049" y="2719881"/>
            <a:chExt cx="1235067" cy="1441443"/>
          </a:xfrm>
        </p:grpSpPr>
        <p:pic>
          <p:nvPicPr>
            <p:cNvPr id="121" name="Picture 120" descr="Pin Curved &lt;strong&gt;Arrow&lt;/strong&gt; P on Pinterest">
              <a:extLst>
                <a:ext uri="{FF2B5EF4-FFF2-40B4-BE49-F238E27FC236}">
                  <a16:creationId xmlns:a16="http://schemas.microsoft.com/office/drawing/2014/main" id="{200ADAA1-9A2C-4FEC-A208-F72324352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3560">
              <a:off x="4322049" y="3143217"/>
              <a:ext cx="1147449" cy="1018107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7AC3204-931A-44FD-85EF-322AB1B68623}"/>
                </a:ext>
              </a:extLst>
            </p:cNvPr>
            <p:cNvSpPr txBox="1"/>
            <p:nvPr/>
          </p:nvSpPr>
          <p:spPr>
            <a:xfrm>
              <a:off x="4339775" y="2719881"/>
              <a:ext cx="1217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Dispatch</a:t>
              </a:r>
            </a:p>
            <a:p>
              <a:r>
                <a:rPr lang="en-US" dirty="0"/>
                <a:t>partitions</a:t>
              </a:r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2517EB0-7B29-4606-B9B5-4314B68CD957}"/>
              </a:ext>
            </a:extLst>
          </p:cNvPr>
          <p:cNvCxnSpPr>
            <a:cxnSpLocks/>
          </p:cNvCxnSpPr>
          <p:nvPr/>
        </p:nvCxnSpPr>
        <p:spPr>
          <a:xfrm>
            <a:off x="3957320" y="2986963"/>
            <a:ext cx="0" cy="257458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C454B43-C02E-4509-86F8-C7EEFD13BBF7}"/>
              </a:ext>
            </a:extLst>
          </p:cNvPr>
          <p:cNvGrpSpPr/>
          <p:nvPr/>
        </p:nvGrpSpPr>
        <p:grpSpPr>
          <a:xfrm>
            <a:off x="2666549" y="4467078"/>
            <a:ext cx="476733" cy="461665"/>
            <a:chOff x="2261112" y="2377058"/>
            <a:chExt cx="476733" cy="46166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2D54A25-5D29-4F5D-B01A-BD39171FAF26}"/>
                </a:ext>
              </a:extLst>
            </p:cNvPr>
            <p:cNvSpPr txBox="1"/>
            <p:nvPr/>
          </p:nvSpPr>
          <p:spPr>
            <a:xfrm>
              <a:off x="2261112" y="2377058"/>
              <a:ext cx="476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0D04210-50FA-4B1A-8017-9B0D229B911E}"/>
                </a:ext>
              </a:extLst>
            </p:cNvPr>
            <p:cNvSpPr/>
            <p:nvPr/>
          </p:nvSpPr>
          <p:spPr>
            <a:xfrm>
              <a:off x="2329809" y="2395297"/>
              <a:ext cx="330611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73CBD0F8-9C0B-4C33-B843-40B95886962B}"/>
              </a:ext>
            </a:extLst>
          </p:cNvPr>
          <p:cNvSpPr/>
          <p:nvPr/>
        </p:nvSpPr>
        <p:spPr>
          <a:xfrm>
            <a:off x="2440721" y="3995315"/>
            <a:ext cx="330611" cy="3164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F6DA28-CE7D-4964-950C-F770F640E515}"/>
                  </a:ext>
                </a:extLst>
              </p:cNvPr>
              <p:cNvSpPr txBox="1"/>
              <p:nvPr/>
            </p:nvSpPr>
            <p:spPr>
              <a:xfrm>
                <a:off x="2521674" y="4012112"/>
                <a:ext cx="198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F6DA28-CE7D-4964-950C-F770F640E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4" y="4012112"/>
                <a:ext cx="198772" cy="276999"/>
              </a:xfrm>
              <a:prstGeom prst="rect">
                <a:avLst/>
              </a:prstGeom>
              <a:blipFill>
                <a:blip r:embed="rId9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E50AAA-E1A7-4CA3-9793-B23457BFA5E6}"/>
                  </a:ext>
                </a:extLst>
              </p:cNvPr>
              <p:cNvSpPr txBox="1"/>
              <p:nvPr/>
            </p:nvSpPr>
            <p:spPr>
              <a:xfrm>
                <a:off x="5854594" y="4032833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E50AAA-E1A7-4CA3-9793-B23457BFA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94" y="4032833"/>
                <a:ext cx="213200" cy="276999"/>
              </a:xfrm>
              <a:prstGeom prst="rect">
                <a:avLst/>
              </a:prstGeom>
              <a:blipFill>
                <a:blip r:embed="rId10"/>
                <a:stretch>
                  <a:fillRect l="-22857" r="-2571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1631C6A-BB32-4F4E-87B8-3DDCD26C409A}"/>
                  </a:ext>
                </a:extLst>
              </p:cNvPr>
              <p:cNvSpPr txBox="1"/>
              <p:nvPr/>
            </p:nvSpPr>
            <p:spPr>
              <a:xfrm>
                <a:off x="5316127" y="4032833"/>
                <a:ext cx="391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1631C6A-BB32-4F4E-87B8-3DDCD26C4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27" y="4032833"/>
                <a:ext cx="391068" cy="276999"/>
              </a:xfrm>
              <a:prstGeom prst="rect">
                <a:avLst/>
              </a:prstGeom>
              <a:blipFill>
                <a:blip r:embed="rId11"/>
                <a:stretch>
                  <a:fillRect l="-12500" r="-468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23AA5D5-D006-4342-93FD-AC2CE6F74851}"/>
              </a:ext>
            </a:extLst>
          </p:cNvPr>
          <p:cNvCxnSpPr>
            <a:stCxn id="148" idx="0"/>
            <a:endCxn id="164" idx="3"/>
          </p:cNvCxnSpPr>
          <p:nvPr/>
        </p:nvCxnSpPr>
        <p:spPr>
          <a:xfrm flipV="1">
            <a:off x="5511661" y="3921215"/>
            <a:ext cx="101910" cy="11161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F085638-5C17-4DE0-AFC2-14FACF9A0416}"/>
              </a:ext>
            </a:extLst>
          </p:cNvPr>
          <p:cNvCxnSpPr>
            <a:stCxn id="147" idx="0"/>
            <a:endCxn id="164" idx="5"/>
          </p:cNvCxnSpPr>
          <p:nvPr/>
        </p:nvCxnSpPr>
        <p:spPr>
          <a:xfrm flipH="1" flipV="1">
            <a:off x="5847348" y="3921215"/>
            <a:ext cx="113846" cy="11161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4D9828-D408-4530-9C1A-A01589DED6CA}"/>
              </a:ext>
            </a:extLst>
          </p:cNvPr>
          <p:cNvCxnSpPr>
            <a:stCxn id="164" idx="1"/>
            <a:endCxn id="165" idx="4"/>
          </p:cNvCxnSpPr>
          <p:nvPr/>
        </p:nvCxnSpPr>
        <p:spPr>
          <a:xfrm flipH="1" flipV="1">
            <a:off x="5435935" y="3477558"/>
            <a:ext cx="177636" cy="219881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F3BEDD7-FF07-4AFA-BB26-5BA778628F91}"/>
              </a:ext>
            </a:extLst>
          </p:cNvPr>
          <p:cNvGrpSpPr/>
          <p:nvPr/>
        </p:nvGrpSpPr>
        <p:grpSpPr>
          <a:xfrm>
            <a:off x="8386689" y="3260787"/>
            <a:ext cx="476733" cy="461665"/>
            <a:chOff x="2261112" y="2377058"/>
            <a:chExt cx="476733" cy="46166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01015EA-23B1-41D3-8497-5ACC13EE6A11}"/>
                </a:ext>
              </a:extLst>
            </p:cNvPr>
            <p:cNvSpPr txBox="1"/>
            <p:nvPr/>
          </p:nvSpPr>
          <p:spPr>
            <a:xfrm>
              <a:off x="2261112" y="2377058"/>
              <a:ext cx="476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7312440-EC80-463D-9415-4FB4557977C8}"/>
                </a:ext>
              </a:extLst>
            </p:cNvPr>
            <p:cNvSpPr/>
            <p:nvPr/>
          </p:nvSpPr>
          <p:spPr>
            <a:xfrm>
              <a:off x="2329809" y="2395297"/>
              <a:ext cx="330611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768691A-17CD-45BE-A464-09F4286FE642}"/>
              </a:ext>
            </a:extLst>
          </p:cNvPr>
          <p:cNvCxnSpPr>
            <a:cxnSpLocks/>
            <a:stCxn id="170" idx="1"/>
            <a:endCxn id="165" idx="6"/>
          </p:cNvCxnSpPr>
          <p:nvPr/>
        </p:nvCxnSpPr>
        <p:spPr>
          <a:xfrm flipH="1" flipV="1">
            <a:off x="5601240" y="3319325"/>
            <a:ext cx="136151" cy="4318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7D9AEF5-0CD9-4483-A963-503259BF14B1}"/>
              </a:ext>
            </a:extLst>
          </p:cNvPr>
          <p:cNvCxnSpPr>
            <a:stCxn id="157" idx="0"/>
            <a:endCxn id="154" idx="5"/>
          </p:cNvCxnSpPr>
          <p:nvPr/>
        </p:nvCxnSpPr>
        <p:spPr>
          <a:xfrm flipH="1" flipV="1">
            <a:off x="8737580" y="3549147"/>
            <a:ext cx="203866" cy="274028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E3A3B6-1C44-47AD-9E3C-C2A77E9C0D3B}"/>
                  </a:ext>
                </a:extLst>
              </p:cNvPr>
              <p:cNvSpPr txBox="1"/>
              <p:nvPr/>
            </p:nvSpPr>
            <p:spPr>
              <a:xfrm>
                <a:off x="8745912" y="3823175"/>
                <a:ext cx="391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6E3A3B6-1C44-47AD-9E3C-C2A77E9C0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912" y="3823175"/>
                <a:ext cx="391068" cy="276999"/>
              </a:xfrm>
              <a:prstGeom prst="rect">
                <a:avLst/>
              </a:prstGeom>
              <a:blipFill>
                <a:blip r:embed="rId12"/>
                <a:stretch>
                  <a:fillRect l="-12500" r="-312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063BCA4-AAAA-4753-B18F-B98F9ECC016A}"/>
                  </a:ext>
                </a:extLst>
              </p:cNvPr>
              <p:cNvSpPr txBox="1"/>
              <p:nvPr/>
            </p:nvSpPr>
            <p:spPr>
              <a:xfrm>
                <a:off x="5238699" y="2927834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063BCA4-AAAA-4753-B18F-B98F9ECC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699" y="2927834"/>
                <a:ext cx="234038" cy="276999"/>
              </a:xfrm>
              <a:prstGeom prst="rect">
                <a:avLst/>
              </a:prstGeom>
              <a:blipFill>
                <a:blip r:embed="rId13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5013E35-9366-429D-93BA-0B4C58DEBE1F}"/>
                  </a:ext>
                </a:extLst>
              </p:cNvPr>
              <p:cNvSpPr txBox="1"/>
              <p:nvPr/>
            </p:nvSpPr>
            <p:spPr>
              <a:xfrm>
                <a:off x="8411519" y="3030505"/>
                <a:ext cx="198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5013E35-9366-429D-93BA-0B4C58DEB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519" y="3030505"/>
                <a:ext cx="198772" cy="276999"/>
              </a:xfrm>
              <a:prstGeom prst="rect">
                <a:avLst/>
              </a:prstGeom>
              <a:blipFill>
                <a:blip r:embed="rId14"/>
                <a:stretch>
                  <a:fillRect l="-2500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277EB48-5F0B-4022-BC5E-B356AEBD5BDC}"/>
              </a:ext>
            </a:extLst>
          </p:cNvPr>
          <p:cNvCxnSpPr>
            <a:endCxn id="154" idx="0"/>
          </p:cNvCxnSpPr>
          <p:nvPr/>
        </p:nvCxnSpPr>
        <p:spPr>
          <a:xfrm flipH="1">
            <a:off x="8620692" y="2974772"/>
            <a:ext cx="4363" cy="304254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D6FA97E-8540-41C7-A097-60C2FBE1C55B}"/>
              </a:ext>
            </a:extLst>
          </p:cNvPr>
          <p:cNvGrpSpPr/>
          <p:nvPr/>
        </p:nvGrpSpPr>
        <p:grpSpPr>
          <a:xfrm>
            <a:off x="5496457" y="3632855"/>
            <a:ext cx="476733" cy="461665"/>
            <a:chOff x="2261112" y="2377058"/>
            <a:chExt cx="476733" cy="461665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BD28F6A-0187-4F4D-99D7-89B7E7986282}"/>
                </a:ext>
              </a:extLst>
            </p:cNvPr>
            <p:cNvSpPr txBox="1"/>
            <p:nvPr/>
          </p:nvSpPr>
          <p:spPr>
            <a:xfrm>
              <a:off x="2261112" y="2377058"/>
              <a:ext cx="476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*</a:t>
              </a: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5941DAA-440F-4FE9-81BD-479DB800FE9A}"/>
                </a:ext>
              </a:extLst>
            </p:cNvPr>
            <p:cNvSpPr/>
            <p:nvPr/>
          </p:nvSpPr>
          <p:spPr>
            <a:xfrm>
              <a:off x="2329809" y="2395297"/>
              <a:ext cx="330611" cy="3164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5" name="Oval 164">
            <a:extLst>
              <a:ext uri="{FF2B5EF4-FFF2-40B4-BE49-F238E27FC236}">
                <a16:creationId xmlns:a16="http://schemas.microsoft.com/office/drawing/2014/main" id="{222C27DE-342F-4BCF-AE0A-735753B25E0F}"/>
              </a:ext>
            </a:extLst>
          </p:cNvPr>
          <p:cNvSpPr/>
          <p:nvPr/>
        </p:nvSpPr>
        <p:spPr>
          <a:xfrm>
            <a:off x="5270629" y="3161092"/>
            <a:ext cx="330611" cy="3164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49F0D7D-F482-4EB5-B9A0-FFE63F7694D5}"/>
                  </a:ext>
                </a:extLst>
              </p:cNvPr>
              <p:cNvSpPr txBox="1"/>
              <p:nvPr/>
            </p:nvSpPr>
            <p:spPr>
              <a:xfrm>
                <a:off x="5351582" y="3177889"/>
                <a:ext cx="198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49F0D7D-F482-4EB5-B9A0-FFE63F769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582" y="3177889"/>
                <a:ext cx="198772" cy="276999"/>
              </a:xfrm>
              <a:prstGeom prst="rect">
                <a:avLst/>
              </a:prstGeom>
              <a:blipFill>
                <a:blip r:embed="rId15"/>
                <a:stretch>
                  <a:fillRect l="-15625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71413E0-DDEA-44F1-93BB-6345D56B38B8}"/>
              </a:ext>
            </a:extLst>
          </p:cNvPr>
          <p:cNvGrpSpPr/>
          <p:nvPr/>
        </p:nvGrpSpPr>
        <p:grpSpPr>
          <a:xfrm>
            <a:off x="5737391" y="3154366"/>
            <a:ext cx="748420" cy="338554"/>
            <a:chOff x="7223039" y="3375292"/>
            <a:chExt cx="748420" cy="338554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F9C426A-E7E9-4808-A711-9CF667E90B9B}"/>
                </a:ext>
              </a:extLst>
            </p:cNvPr>
            <p:cNvSpPr/>
            <p:nvPr/>
          </p:nvSpPr>
          <p:spPr>
            <a:xfrm>
              <a:off x="7253822" y="3397019"/>
              <a:ext cx="582142" cy="31646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BD47A33-948F-4F17-9D26-654ADBB862DE}"/>
                </a:ext>
              </a:extLst>
            </p:cNvPr>
            <p:cNvSpPr txBox="1"/>
            <p:nvPr/>
          </p:nvSpPr>
          <p:spPr>
            <a:xfrm>
              <a:off x="7223039" y="3375292"/>
              <a:ext cx="748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Send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4ACED-3F11-4C7C-B558-46568A450A26}"/>
              </a:ext>
            </a:extLst>
          </p:cNvPr>
          <p:cNvGrpSpPr/>
          <p:nvPr/>
        </p:nvGrpSpPr>
        <p:grpSpPr>
          <a:xfrm>
            <a:off x="7966132" y="3767882"/>
            <a:ext cx="671707" cy="338554"/>
            <a:chOff x="8836352" y="4389884"/>
            <a:chExt cx="671707" cy="338554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E3E6ACAE-4105-440A-B4B4-AB0B7247BF7C}"/>
                </a:ext>
              </a:extLst>
            </p:cNvPr>
            <p:cNvSpPr/>
            <p:nvPr/>
          </p:nvSpPr>
          <p:spPr>
            <a:xfrm>
              <a:off x="8842713" y="4403292"/>
              <a:ext cx="582142" cy="31646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914E9-D9A5-4D65-B321-9233266D76E2}"/>
                </a:ext>
              </a:extLst>
            </p:cNvPr>
            <p:cNvSpPr txBox="1"/>
            <p:nvPr/>
          </p:nvSpPr>
          <p:spPr>
            <a:xfrm>
              <a:off x="8836352" y="4389884"/>
              <a:ext cx="671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Recv</a:t>
              </a:r>
              <a:endParaRPr lang="en-US" sz="1600" dirty="0"/>
            </a:p>
          </p:txBody>
        </p: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E7ECCE8-71F8-410A-810A-46A4FF6AA3C2}"/>
              </a:ext>
            </a:extLst>
          </p:cNvPr>
          <p:cNvCxnSpPr>
            <a:stCxn id="171" idx="0"/>
            <a:endCxn id="154" idx="3"/>
          </p:cNvCxnSpPr>
          <p:nvPr/>
        </p:nvCxnSpPr>
        <p:spPr>
          <a:xfrm flipV="1">
            <a:off x="8263564" y="3549147"/>
            <a:ext cx="240239" cy="232143"/>
          </a:xfrm>
          <a:prstGeom prst="line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D982D379-B085-462B-891B-0953268819E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58" y="4579472"/>
            <a:ext cx="804744" cy="970352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66317901-B509-4025-A974-DB66A061303D}"/>
              </a:ext>
            </a:extLst>
          </p:cNvPr>
          <p:cNvSpPr/>
          <p:nvPr/>
        </p:nvSpPr>
        <p:spPr>
          <a:xfrm>
            <a:off x="1489818" y="2997531"/>
            <a:ext cx="1998289" cy="220749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C69FA438-080E-4C71-A29E-890E643C8A35}"/>
              </a:ext>
            </a:extLst>
          </p:cNvPr>
          <p:cNvSpPr/>
          <p:nvPr/>
        </p:nvSpPr>
        <p:spPr>
          <a:xfrm>
            <a:off x="5105995" y="2839194"/>
            <a:ext cx="1361686" cy="1575365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B892D4DA-B8E3-4C60-BABC-12CB8FEF5287}"/>
              </a:ext>
            </a:extLst>
          </p:cNvPr>
          <p:cNvSpPr/>
          <p:nvPr/>
        </p:nvSpPr>
        <p:spPr>
          <a:xfrm>
            <a:off x="7863524" y="2839195"/>
            <a:ext cx="1277879" cy="157536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CC43B2-B0C5-4EAB-A79D-5AB0BBB3E621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6356677" y="3407314"/>
            <a:ext cx="1609455" cy="52984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B87B4DA-8D8E-41EA-ACBC-99904BCAADB2}"/>
              </a:ext>
            </a:extLst>
          </p:cNvPr>
          <p:cNvSpPr txBox="1"/>
          <p:nvPr/>
        </p:nvSpPr>
        <p:spPr>
          <a:xfrm>
            <a:off x="6031746" y="4991627"/>
            <a:ext cx="97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r>
              <a:rPr lang="en-US" sz="1600" baseline="-25000" dirty="0"/>
              <a:t>0</a:t>
            </a:r>
          </a:p>
        </p:txBody>
      </p:sp>
      <p:pic>
        <p:nvPicPr>
          <p:cNvPr id="84" name="Content Placeholder 5" descr="Galerie OOo/Informatique-materiel/server_mimooh_01">
            <a:extLst>
              <a:ext uri="{FF2B5EF4-FFF2-40B4-BE49-F238E27FC236}">
                <a16:creationId xmlns:a16="http://schemas.microsoft.com/office/drawing/2014/main" id="{BAB9883A-FA41-42E3-90A0-18D192C747D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454" y="4579472"/>
            <a:ext cx="804744" cy="97035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0461954-25B3-440E-BD89-708599007020}"/>
              </a:ext>
            </a:extLst>
          </p:cNvPr>
          <p:cNvSpPr txBox="1"/>
          <p:nvPr/>
        </p:nvSpPr>
        <p:spPr>
          <a:xfrm>
            <a:off x="8782912" y="4997366"/>
            <a:ext cx="97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  <a:r>
              <a:rPr lang="en-US" sz="1600" baseline="-25000" dirty="0"/>
              <a:t>1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07E62E-729B-4EF6-BC35-C8EA4477F27E}"/>
              </a:ext>
            </a:extLst>
          </p:cNvPr>
          <p:cNvGrpSpPr/>
          <p:nvPr/>
        </p:nvGrpSpPr>
        <p:grpSpPr>
          <a:xfrm>
            <a:off x="5215673" y="5363969"/>
            <a:ext cx="1429201" cy="416068"/>
            <a:chOff x="-3740601" y="1937926"/>
            <a:chExt cx="2456613" cy="798002"/>
          </a:xfrm>
        </p:grpSpPr>
        <p:pic>
          <p:nvPicPr>
            <p:cNvPr id="90" name="Picture 2" descr="“cpu”的图片搜索结果">
              <a:extLst>
                <a:ext uri="{FF2B5EF4-FFF2-40B4-BE49-F238E27FC236}">
                  <a16:creationId xmlns:a16="http://schemas.microsoft.com/office/drawing/2014/main" id="{FBA08C4E-7F6B-400A-81A8-876970845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40601" y="1937926"/>
              <a:ext cx="760132" cy="76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10" descr="“GPU”的图片搜索结果">
              <a:extLst>
                <a:ext uri="{FF2B5EF4-FFF2-40B4-BE49-F238E27FC236}">
                  <a16:creationId xmlns:a16="http://schemas.microsoft.com/office/drawing/2014/main" id="{B945D2C9-9669-4BF2-9733-60F04724AF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5071" y="2009149"/>
              <a:ext cx="962983" cy="72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4" descr="“FPGA”的图片搜索结果">
              <a:extLst>
                <a:ext uri="{FF2B5EF4-FFF2-40B4-BE49-F238E27FC236}">
                  <a16:creationId xmlns:a16="http://schemas.microsoft.com/office/drawing/2014/main" id="{BAE08B19-A9F3-441B-9C63-2BD6BAC55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65973" y="2031415"/>
              <a:ext cx="781985" cy="666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2620A08-8AA7-4453-BF31-7F211DF4E8AF}"/>
              </a:ext>
            </a:extLst>
          </p:cNvPr>
          <p:cNvGrpSpPr/>
          <p:nvPr/>
        </p:nvGrpSpPr>
        <p:grpSpPr>
          <a:xfrm>
            <a:off x="7889822" y="5372076"/>
            <a:ext cx="1429201" cy="416068"/>
            <a:chOff x="-3740601" y="1937926"/>
            <a:chExt cx="2456613" cy="798002"/>
          </a:xfrm>
        </p:grpSpPr>
        <p:pic>
          <p:nvPicPr>
            <p:cNvPr id="94" name="Picture 2" descr="“cpu”的图片搜索结果">
              <a:extLst>
                <a:ext uri="{FF2B5EF4-FFF2-40B4-BE49-F238E27FC236}">
                  <a16:creationId xmlns:a16="http://schemas.microsoft.com/office/drawing/2014/main" id="{99303E2B-DA0C-41F7-B508-7F44A29BC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40601" y="1937926"/>
              <a:ext cx="760132" cy="76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0" descr="“GPU”的图片搜索结果">
              <a:extLst>
                <a:ext uri="{FF2B5EF4-FFF2-40B4-BE49-F238E27FC236}">
                  <a16:creationId xmlns:a16="http://schemas.microsoft.com/office/drawing/2014/main" id="{A2C41046-4064-4E01-8B7E-4B7C7D270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5071" y="2009149"/>
              <a:ext cx="962983" cy="72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 descr="“FPGA”的图片搜索结果">
              <a:extLst>
                <a:ext uri="{FF2B5EF4-FFF2-40B4-BE49-F238E27FC236}">
                  <a16:creationId xmlns:a16="http://schemas.microsoft.com/office/drawing/2014/main" id="{1ECDE990-1EFF-4477-B3E1-9FFF3A31C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65973" y="2031415"/>
              <a:ext cx="781985" cy="666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A1ADAE-F134-4A87-ADAB-9F9ED8EBA239}"/>
              </a:ext>
            </a:extLst>
          </p:cNvPr>
          <p:cNvGrpSpPr/>
          <p:nvPr/>
        </p:nvGrpSpPr>
        <p:grpSpPr>
          <a:xfrm>
            <a:off x="6644874" y="2110460"/>
            <a:ext cx="2769075" cy="616505"/>
            <a:chOff x="7159722" y="1881598"/>
            <a:chExt cx="2769075" cy="616505"/>
          </a:xfrm>
        </p:grpSpPr>
        <p:sp>
          <p:nvSpPr>
            <p:cNvPr id="106" name="Speech Bubble: Rectangle 105">
              <a:extLst>
                <a:ext uri="{FF2B5EF4-FFF2-40B4-BE49-F238E27FC236}">
                  <a16:creationId xmlns:a16="http://schemas.microsoft.com/office/drawing/2014/main" id="{DE75AF86-07C9-4A6A-8EA6-5B1E21BB9223}"/>
                </a:ext>
              </a:extLst>
            </p:cNvPr>
            <p:cNvSpPr/>
            <p:nvPr/>
          </p:nvSpPr>
          <p:spPr>
            <a:xfrm>
              <a:off x="7262875" y="1890011"/>
              <a:ext cx="2609003" cy="608092"/>
            </a:xfrm>
            <a:prstGeom prst="wedgeRectCallout">
              <a:avLst>
                <a:gd name="adj1" fmla="val -50796"/>
                <a:gd name="adj2" fmla="val 17210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D731AA0-C557-4422-A670-023187BDA241}"/>
                </a:ext>
              </a:extLst>
            </p:cNvPr>
            <p:cNvSpPr txBox="1"/>
            <p:nvPr/>
          </p:nvSpPr>
          <p:spPr>
            <a:xfrm>
              <a:off x="7159722" y="1881598"/>
              <a:ext cx="27690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2870"/>
              <a:r>
                <a:rPr lang="en-US" sz="1600" dirty="0"/>
                <a:t>Transparent tensor transmission 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23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57" grpId="0"/>
      <p:bldP spid="158" grpId="0"/>
      <p:bldP spid="159" grpId="0"/>
      <p:bldP spid="165" grpId="0" animBg="1"/>
      <p:bldP spid="166" grpId="0"/>
      <p:bldP spid="180" grpId="0" animBg="1"/>
      <p:bldP spid="1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2EF3-5743-46A7-80C6-C66A75DA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计算内核</a:t>
            </a:r>
            <a:r>
              <a:rPr lang="en-US" altLang="zh-CN" dirty="0"/>
              <a:t>(Kernel)</a:t>
            </a:r>
            <a:r>
              <a:rPr lang="zh-CN" altLang="en-US" dirty="0"/>
              <a:t>与多硬件支持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CF89-227D-484E-8CD1-BACD0DFE7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03899"/>
          </a:xfrm>
        </p:spPr>
        <p:txBody>
          <a:bodyPr/>
          <a:lstStyle/>
          <a:p>
            <a:r>
              <a:rPr lang="zh-CN" altLang="en-US" dirty="0"/>
              <a:t>内核</a:t>
            </a:r>
            <a:r>
              <a:rPr lang="en-US" altLang="zh-CN" dirty="0"/>
              <a:t>(Kernel)</a:t>
            </a:r>
            <a:r>
              <a:rPr lang="zh-CN" altLang="en-US" dirty="0"/>
              <a:t>是定义了一个算子在某种具体设备的计算实现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Operator</a:t>
            </a:r>
            <a:r>
              <a:rPr lang="zh-CN" altLang="en-US" dirty="0"/>
              <a:t>都可以注册多个</a:t>
            </a:r>
            <a:r>
              <a:rPr lang="en-US" altLang="zh-CN" dirty="0"/>
              <a:t>Kernel</a:t>
            </a:r>
          </a:p>
          <a:p>
            <a:pPr lvl="1"/>
            <a:r>
              <a:rPr lang="zh-CN" altLang="en-US" dirty="0"/>
              <a:t>根据计算设备的不同可以有：</a:t>
            </a:r>
            <a:r>
              <a:rPr lang="en-US" altLang="zh-CN" dirty="0"/>
              <a:t>GPU kernel, CPU kernel, ASIC kernel, FPGA kernel</a:t>
            </a:r>
          </a:p>
          <a:p>
            <a:pPr lvl="1"/>
            <a:r>
              <a:rPr lang="zh-CN" altLang="en-US" dirty="0"/>
              <a:t>根据数据类型不同可以有：</a:t>
            </a:r>
            <a:r>
              <a:rPr lang="en-US" altLang="zh-CN" dirty="0"/>
              <a:t>float kernel, int kernel, half kernel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Operator</a:t>
            </a:r>
            <a:r>
              <a:rPr lang="zh-CN" altLang="en-US" dirty="0"/>
              <a:t>属性不同也可以有多种</a:t>
            </a:r>
            <a:r>
              <a:rPr lang="en-US" altLang="zh-CN" dirty="0"/>
              <a:t>kernel</a:t>
            </a:r>
          </a:p>
          <a:p>
            <a:r>
              <a:rPr lang="zh-CN" altLang="en-US" dirty="0"/>
              <a:t>运行时框架会自动根据</a:t>
            </a:r>
            <a:r>
              <a:rPr lang="en-US" altLang="zh-CN" dirty="0"/>
              <a:t>Operator</a:t>
            </a:r>
            <a:r>
              <a:rPr lang="zh-CN" altLang="en-US" dirty="0"/>
              <a:t>的设备类型、数据类型和属性选择对应的</a:t>
            </a:r>
            <a:r>
              <a:rPr lang="en-US" altLang="zh-CN" dirty="0"/>
              <a:t>kernel</a:t>
            </a:r>
            <a:r>
              <a:rPr lang="zh-CN" altLang="en-US" dirty="0"/>
              <a:t>来执行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159986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CEF62F-CDF7-443A-A511-CA5B97FC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9" y="1332070"/>
            <a:ext cx="7088147" cy="5121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E5C3DA-2A1D-4BDE-914C-921A4DF5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TensorFlow</a:t>
            </a:r>
            <a:r>
              <a:rPr lang="zh-CN" altLang="en-US" dirty="0"/>
              <a:t>中注册的</a:t>
            </a:r>
            <a:r>
              <a:rPr lang="en-US" altLang="zh-CN" dirty="0"/>
              <a:t>CPU/GPU kernel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9525-6D49-4CED-B336-B547B56E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39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C856354-CC1C-4AEB-982B-2C240A3C49E8}"/>
              </a:ext>
            </a:extLst>
          </p:cNvPr>
          <p:cNvGrpSpPr/>
          <p:nvPr/>
        </p:nvGrpSpPr>
        <p:grpSpPr>
          <a:xfrm>
            <a:off x="8349190" y="1457136"/>
            <a:ext cx="3163496" cy="4272803"/>
            <a:chOff x="3943445" y="1921671"/>
            <a:chExt cx="3163496" cy="4272803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9E53D58-0947-4B9A-9F3D-8B73643C67A9}"/>
                </a:ext>
              </a:extLst>
            </p:cNvPr>
            <p:cNvGrpSpPr/>
            <p:nvPr/>
          </p:nvGrpSpPr>
          <p:grpSpPr>
            <a:xfrm>
              <a:off x="4374339" y="1926210"/>
              <a:ext cx="2732602" cy="3781182"/>
              <a:chOff x="4451967" y="1815936"/>
              <a:chExt cx="2732602" cy="3781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530B5F23-B239-4199-AA78-BF0274B11FD8}"/>
                      </a:ext>
                    </a:extLst>
                  </p:cNvPr>
                  <p:cNvSpPr/>
                  <p:nvPr/>
                </p:nvSpPr>
                <p:spPr>
                  <a:xfrm>
                    <a:off x="5555185" y="4124571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4D630EEA-3308-4618-B248-37AA2C568A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5185" y="4124571"/>
                    <a:ext cx="504824" cy="48708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14458" r="-481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F009437B-08C2-474A-AA85-486A44E506BC}"/>
                  </a:ext>
                </a:extLst>
              </p:cNvPr>
              <p:cNvGrpSpPr/>
              <p:nvPr/>
            </p:nvGrpSpPr>
            <p:grpSpPr>
              <a:xfrm>
                <a:off x="5578396" y="4868636"/>
                <a:ext cx="481222" cy="461665"/>
                <a:chOff x="-260936" y="5281760"/>
                <a:chExt cx="481222" cy="461665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2A5BDB41-FBAB-4AF0-A716-33ABBC228D88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E1270304-97F9-43F6-AD2B-A233A82033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60936" y="5281760"/>
                      <a:ext cx="48122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2400" dirty="0"/>
                        <a:t>Σ</a:t>
                      </a:r>
                      <a14:m>
                        <m:oMath xmlns:m="http://schemas.openxmlformats.org/officeDocument/2006/math"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9F8BE505-E607-4170-AB09-ABA9E9F1ED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60936" y="5281760"/>
                      <a:ext cx="481222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8987" t="-9211" r="-1266" b="-30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C36F7C74-0368-4511-A3A0-B51022CDF3F1}"/>
                      </a:ext>
                    </a:extLst>
                  </p:cNvPr>
                  <p:cNvSpPr/>
                  <p:nvPr/>
                </p:nvSpPr>
                <p:spPr>
                  <a:xfrm>
                    <a:off x="6166517" y="3141112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555F9A1-4E52-4526-91BA-BC43853243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6517" y="3141112"/>
                    <a:ext cx="504824" cy="48708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1309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5479C61D-34F0-4BA9-BEFA-210DB091822F}"/>
                      </a:ext>
                    </a:extLst>
                  </p:cNvPr>
                  <p:cNvSpPr/>
                  <p:nvPr/>
                </p:nvSpPr>
                <p:spPr>
                  <a:xfrm>
                    <a:off x="6019842" y="1815936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D43E41CA-A15D-4BB6-A500-AC3528D77F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42" y="1815936"/>
                    <a:ext cx="504824" cy="48708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1309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4837AEDF-935B-4294-A831-02CECFFC0D4D}"/>
                      </a:ext>
                    </a:extLst>
                  </p:cNvPr>
                  <p:cNvSpPr/>
                  <p:nvPr/>
                </p:nvSpPr>
                <p:spPr>
                  <a:xfrm>
                    <a:off x="6671341" y="1819399"/>
                    <a:ext cx="504824" cy="48708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6306A374-1E1E-409C-814B-680680E4BE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1341" y="1819399"/>
                    <a:ext cx="504824" cy="48708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3253" r="-3614" b="-875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C34845D4-FA80-45CE-BF62-F76AA572F064}"/>
                      </a:ext>
                    </a:extLst>
                  </p:cNvPr>
                  <p:cNvSpPr/>
                  <p:nvPr/>
                </p:nvSpPr>
                <p:spPr>
                  <a:xfrm>
                    <a:off x="6679745" y="2513168"/>
                    <a:ext cx="504824" cy="487083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8F5EE14A-5A22-4AF1-9A03-D548FCF43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745" y="2513168"/>
                    <a:ext cx="504824" cy="487083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1190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8835180-8145-4680-B778-3D3B82D9AF92}"/>
                  </a:ext>
                </a:extLst>
              </p:cNvPr>
              <p:cNvGrpSpPr/>
              <p:nvPr/>
            </p:nvGrpSpPr>
            <p:grpSpPr>
              <a:xfrm>
                <a:off x="5559973" y="3435691"/>
                <a:ext cx="503664" cy="417192"/>
                <a:chOff x="-269433" y="5288282"/>
                <a:chExt cx="503664" cy="417192"/>
              </a:xfrm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68F73FA1-0F3D-453A-94F2-8E168E9F8075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5B10847B-9C06-4674-B42A-3D6B5D5761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69433" y="5288282"/>
                      <a:ext cx="5036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/>
                        <a:t>+</a:t>
                      </a:r>
                      <a14:m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12BBDBF4-6B83-4FCA-B4F1-6804DCE36B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69433" y="5288282"/>
                      <a:ext cx="503664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2048" t="-7692" r="-1205" b="-2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8BEB7B0C-8EC5-489A-B686-2D29E258B025}"/>
                  </a:ext>
                </a:extLst>
              </p:cNvPr>
              <p:cNvGrpSpPr/>
              <p:nvPr/>
            </p:nvGrpSpPr>
            <p:grpSpPr>
              <a:xfrm>
                <a:off x="5843797" y="2541158"/>
                <a:ext cx="439544" cy="400110"/>
                <a:chOff x="-243393" y="5306321"/>
                <a:chExt cx="439544" cy="400110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2CA66A5D-05B2-4206-9C93-92F845024242}"/>
                    </a:ext>
                  </a:extLst>
                </p:cNvPr>
                <p:cNvSpPr/>
                <p:nvPr/>
              </p:nvSpPr>
              <p:spPr>
                <a:xfrm>
                  <a:off x="-224000" y="5319712"/>
                  <a:ext cx="390525" cy="38576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F765D2AA-2D87-483F-86DB-4AA9C283A5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43393" y="5306321"/>
                      <a:ext cx="4395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/>
                        <a:t>*</a:t>
                      </a:r>
                      <a14:m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𝐠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096AE93-452A-41C7-A617-74B90358E8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43393" y="5306321"/>
                      <a:ext cx="439544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5278" t="-7576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CFDE6330-3E30-4DF7-9C79-5CAB41FCB8D6}"/>
                  </a:ext>
                </a:extLst>
              </p:cNvPr>
              <p:cNvCxnSpPr>
                <a:cxnSpLocks/>
                <a:stCxn id="138" idx="0"/>
              </p:cNvCxnSpPr>
              <p:nvPr/>
            </p:nvCxnSpPr>
            <p:spPr>
              <a:xfrm flipV="1">
                <a:off x="5194192" y="5291919"/>
                <a:ext cx="421140" cy="305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09148FFA-FCAC-4DBA-B8E0-3F57407C9CB8}"/>
                  </a:ext>
                </a:extLst>
              </p:cNvPr>
              <p:cNvCxnSpPr/>
              <p:nvPr/>
            </p:nvCxnSpPr>
            <p:spPr>
              <a:xfrm>
                <a:off x="5268683" y="4526331"/>
                <a:ext cx="309713" cy="3802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E31AB051-8CE0-41F9-B603-82915E197A4D}"/>
                  </a:ext>
                </a:extLst>
              </p:cNvPr>
              <p:cNvCxnSpPr>
                <a:stCxn id="173" idx="0"/>
                <a:endCxn id="147" idx="4"/>
              </p:cNvCxnSpPr>
              <p:nvPr/>
            </p:nvCxnSpPr>
            <p:spPr>
              <a:xfrm flipH="1" flipV="1">
                <a:off x="5807597" y="4611653"/>
                <a:ext cx="11410" cy="256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3D714E17-61AA-4D6B-9E39-4AAF063AF490}"/>
                  </a:ext>
                </a:extLst>
              </p:cNvPr>
              <p:cNvCxnSpPr>
                <a:stCxn id="147" idx="0"/>
                <a:endCxn id="171" idx="2"/>
              </p:cNvCxnSpPr>
              <p:nvPr/>
            </p:nvCxnSpPr>
            <p:spPr>
              <a:xfrm flipV="1">
                <a:off x="5807597" y="3835801"/>
                <a:ext cx="4208" cy="288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1486FAE2-05DE-43F6-A0A9-E0951AA5A5DF}"/>
                  </a:ext>
                </a:extLst>
              </p:cNvPr>
              <p:cNvCxnSpPr>
                <a:cxnSpLocks/>
                <a:stCxn id="129" idx="6"/>
              </p:cNvCxnSpPr>
              <p:nvPr/>
            </p:nvCxnSpPr>
            <p:spPr>
              <a:xfrm>
                <a:off x="4790605" y="3440321"/>
                <a:ext cx="723127" cy="153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2F9E5D27-51B7-433A-8725-074297D9EBD3}"/>
                  </a:ext>
                </a:extLst>
              </p:cNvPr>
              <p:cNvCxnSpPr>
                <a:stCxn id="171" idx="3"/>
                <a:endCxn id="149" idx="3"/>
              </p:cNvCxnSpPr>
              <p:nvPr/>
            </p:nvCxnSpPr>
            <p:spPr>
              <a:xfrm flipV="1">
                <a:off x="6063637" y="3556862"/>
                <a:ext cx="176810" cy="78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C153B532-4516-49E0-821F-62F3BFAD0C61}"/>
                  </a:ext>
                </a:extLst>
              </p:cNvPr>
              <p:cNvCxnSpPr>
                <a:stCxn id="149" idx="1"/>
                <a:endCxn id="168" idx="2"/>
              </p:cNvCxnSpPr>
              <p:nvPr/>
            </p:nvCxnSpPr>
            <p:spPr>
              <a:xfrm flipH="1" flipV="1">
                <a:off x="6058453" y="2940311"/>
                <a:ext cx="181994" cy="272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D06CEA8B-F3A0-4616-B8E9-913D38696A9E}"/>
                  </a:ext>
                </a:extLst>
              </p:cNvPr>
              <p:cNvCxnSpPr>
                <a:cxnSpLocks/>
                <a:stCxn id="122" idx="5"/>
                <a:endCxn id="169" idx="1"/>
              </p:cNvCxnSpPr>
              <p:nvPr/>
            </p:nvCxnSpPr>
            <p:spPr>
              <a:xfrm>
                <a:off x="4451967" y="2227147"/>
                <a:ext cx="1391830" cy="514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4E1696A0-C077-4AC4-8338-F463BEC21F07}"/>
                  </a:ext>
                </a:extLst>
              </p:cNvPr>
              <p:cNvCxnSpPr>
                <a:cxnSpLocks/>
                <a:stCxn id="124" idx="5"/>
                <a:endCxn id="169" idx="1"/>
              </p:cNvCxnSpPr>
              <p:nvPr/>
            </p:nvCxnSpPr>
            <p:spPr>
              <a:xfrm>
                <a:off x="5125602" y="2231686"/>
                <a:ext cx="718195" cy="509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2A5AE90B-685B-4102-9311-8647A4067711}"/>
                  </a:ext>
                </a:extLst>
              </p:cNvPr>
              <p:cNvCxnSpPr>
                <a:cxnSpLocks/>
                <a:stCxn id="125" idx="4"/>
                <a:endCxn id="169" idx="1"/>
              </p:cNvCxnSpPr>
              <p:nvPr/>
            </p:nvCxnSpPr>
            <p:spPr>
              <a:xfrm>
                <a:off x="5620755" y="2307619"/>
                <a:ext cx="223042" cy="433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466CEA4F-40D2-4FA3-9C7F-D786E3A9C4D4}"/>
                  </a:ext>
                </a:extLst>
              </p:cNvPr>
              <p:cNvCxnSpPr>
                <a:stCxn id="169" idx="0"/>
                <a:endCxn id="150" idx="4"/>
              </p:cNvCxnSpPr>
              <p:nvPr/>
            </p:nvCxnSpPr>
            <p:spPr>
              <a:xfrm flipV="1">
                <a:off x="6063569" y="2303018"/>
                <a:ext cx="208685" cy="238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EE2067EB-6707-40AD-9FE9-149E2ECC99BA}"/>
                  </a:ext>
                </a:extLst>
              </p:cNvPr>
              <p:cNvCxnSpPr>
                <a:stCxn id="169" idx="3"/>
                <a:endCxn id="151" idx="3"/>
              </p:cNvCxnSpPr>
              <p:nvPr/>
            </p:nvCxnSpPr>
            <p:spPr>
              <a:xfrm flipV="1">
                <a:off x="6283341" y="2235149"/>
                <a:ext cx="461930" cy="506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22FC5D4-9A7A-4E3C-86D3-FD47536435D2}"/>
                  </a:ext>
                </a:extLst>
              </p:cNvPr>
              <p:cNvCxnSpPr>
                <a:stCxn id="169" idx="3"/>
                <a:endCxn id="152" idx="2"/>
              </p:cNvCxnSpPr>
              <p:nvPr/>
            </p:nvCxnSpPr>
            <p:spPr>
              <a:xfrm>
                <a:off x="6283341" y="2741213"/>
                <a:ext cx="396404" cy="15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032C01F-C369-4531-A02B-51178FB4EE03}"/>
                </a:ext>
              </a:extLst>
            </p:cNvPr>
            <p:cNvSpPr/>
            <p:nvPr/>
          </p:nvSpPr>
          <p:spPr>
            <a:xfrm>
              <a:off x="3943445" y="1921671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880A039-D369-4ED6-A7A8-5A7A47FF5AC7}"/>
                </a:ext>
              </a:extLst>
            </p:cNvPr>
            <p:cNvSpPr/>
            <p:nvPr/>
          </p:nvSpPr>
          <p:spPr>
            <a:xfrm>
              <a:off x="4617080" y="1926210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5B31289-98B7-4411-A269-F60C87393AFA}"/>
                </a:ext>
              </a:extLst>
            </p:cNvPr>
            <p:cNvSpPr/>
            <p:nvPr/>
          </p:nvSpPr>
          <p:spPr>
            <a:xfrm>
              <a:off x="5290715" y="1930811"/>
              <a:ext cx="504824" cy="4870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z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CC787C2-6878-4BE0-A063-BB30C93C6D7D}"/>
                </a:ext>
              </a:extLst>
            </p:cNvPr>
            <p:cNvGrpSpPr/>
            <p:nvPr/>
          </p:nvGrpSpPr>
          <p:grpSpPr>
            <a:xfrm>
              <a:off x="4195857" y="2408753"/>
              <a:ext cx="1347270" cy="3785721"/>
              <a:chOff x="4195857" y="2408753"/>
              <a:chExt cx="1347270" cy="3785721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E7935811-77CF-4FD6-AD34-2E0140402852}"/>
                  </a:ext>
                </a:extLst>
              </p:cNvPr>
              <p:cNvSpPr/>
              <p:nvPr/>
            </p:nvSpPr>
            <p:spPr>
              <a:xfrm>
                <a:off x="4366986" y="2651835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*</a:t>
                </a: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21B4CE3D-840D-4986-ACBF-9AF417F07FFF}"/>
                  </a:ext>
                </a:extLst>
              </p:cNvPr>
              <p:cNvSpPr/>
              <p:nvPr/>
            </p:nvSpPr>
            <p:spPr>
              <a:xfrm>
                <a:off x="4309753" y="3180054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8F79A4B-F061-48F4-BEA6-527FE2BB9271}"/>
                  </a:ext>
                </a:extLst>
              </p:cNvPr>
              <p:cNvSpPr/>
              <p:nvPr/>
            </p:nvSpPr>
            <p:spPr>
              <a:xfrm>
                <a:off x="4919095" y="3572408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E7999AD-71BA-4A25-9D3F-2B126F49365D}"/>
                  </a:ext>
                </a:extLst>
              </p:cNvPr>
              <p:cNvSpPr/>
              <p:nvPr/>
            </p:nvSpPr>
            <p:spPr>
              <a:xfrm>
                <a:off x="4858133" y="4247154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52434EA-5660-4E8D-B23C-82F1C02FF6C8}"/>
                  </a:ext>
                </a:extLst>
              </p:cNvPr>
              <p:cNvSpPr/>
              <p:nvPr/>
            </p:nvSpPr>
            <p:spPr>
              <a:xfrm>
                <a:off x="4926641" y="5016431"/>
                <a:ext cx="390525" cy="3857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sz="2400" dirty="0">
                    <a:solidFill>
                      <a:schemeClr val="tx1"/>
                    </a:solidFill>
                  </a:rPr>
                  <a:t>Σ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9EC7132C-6F12-4EAE-A910-ABF1F5B54174}"/>
                  </a:ext>
                </a:extLst>
              </p:cNvPr>
              <p:cNvSpPr/>
              <p:nvPr/>
            </p:nvSpPr>
            <p:spPr>
              <a:xfrm>
                <a:off x="4864152" y="5707392"/>
                <a:ext cx="504824" cy="4870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  <a:endParaRPr lang="en-US" sz="2400" dirty="0"/>
              </a:p>
            </p:txBody>
          </p: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061385B3-C520-407A-AA42-1C5AA14DA238}"/>
                  </a:ext>
                </a:extLst>
              </p:cNvPr>
              <p:cNvCxnSpPr>
                <a:cxnSpLocks/>
                <a:stCxn id="122" idx="4"/>
                <a:endCxn id="128" idx="0"/>
              </p:cNvCxnSpPr>
              <p:nvPr/>
            </p:nvCxnSpPr>
            <p:spPr>
              <a:xfrm>
                <a:off x="4195857" y="2408753"/>
                <a:ext cx="366392" cy="243082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B218F2E6-CD5B-4CDB-B100-41AD85450541}"/>
                  </a:ext>
                </a:extLst>
              </p:cNvPr>
              <p:cNvCxnSpPr>
                <a:cxnSpLocks/>
                <a:stCxn id="124" idx="4"/>
                <a:endCxn id="128" idx="0"/>
              </p:cNvCxnSpPr>
              <p:nvPr/>
            </p:nvCxnSpPr>
            <p:spPr>
              <a:xfrm flipH="1">
                <a:off x="4562249" y="2413292"/>
                <a:ext cx="307243" cy="238543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65CFFE01-D8CD-46E9-94FA-B2EF35B38010}"/>
                  </a:ext>
                </a:extLst>
              </p:cNvPr>
              <p:cNvCxnSpPr>
                <a:cxnSpLocks/>
                <a:stCxn id="128" idx="2"/>
                <a:endCxn id="129" idx="0"/>
              </p:cNvCxnSpPr>
              <p:nvPr/>
            </p:nvCxnSpPr>
            <p:spPr>
              <a:xfrm flipH="1">
                <a:off x="4562165" y="3037597"/>
                <a:ext cx="84" cy="142457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2BF28756-CBFF-4ABE-8FB7-F29DC0B1F143}"/>
                  </a:ext>
                </a:extLst>
              </p:cNvPr>
              <p:cNvCxnSpPr>
                <a:cxnSpLocks/>
                <a:stCxn id="129" idx="5"/>
                <a:endCxn id="130" idx="1"/>
              </p:cNvCxnSpPr>
              <p:nvPr/>
            </p:nvCxnSpPr>
            <p:spPr>
              <a:xfrm>
                <a:off x="4740647" y="3595804"/>
                <a:ext cx="178448" cy="16948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A7848CA6-50C4-455D-A496-E4F67FC72432}"/>
                  </a:ext>
                </a:extLst>
              </p:cNvPr>
              <p:cNvCxnSpPr>
                <a:cxnSpLocks/>
                <a:stCxn id="125" idx="4"/>
                <a:endCxn id="130" idx="0"/>
              </p:cNvCxnSpPr>
              <p:nvPr/>
            </p:nvCxnSpPr>
            <p:spPr>
              <a:xfrm flipH="1">
                <a:off x="5114358" y="2417893"/>
                <a:ext cx="428769" cy="115451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9E2AA9EA-C70B-4312-B26C-18EB66BCC8D6}"/>
                  </a:ext>
                </a:extLst>
              </p:cNvPr>
              <p:cNvCxnSpPr>
                <a:cxnSpLocks/>
                <a:stCxn id="130" idx="2"/>
                <a:endCxn id="131" idx="0"/>
              </p:cNvCxnSpPr>
              <p:nvPr/>
            </p:nvCxnSpPr>
            <p:spPr>
              <a:xfrm flipH="1">
                <a:off x="5110545" y="3958170"/>
                <a:ext cx="3813" cy="288984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E48C95DF-7BF7-4015-A195-30621B0F0CB2}"/>
                  </a:ext>
                </a:extLst>
              </p:cNvPr>
              <p:cNvCxnSpPr>
                <a:cxnSpLocks/>
                <a:stCxn id="131" idx="4"/>
                <a:endCxn id="136" idx="0"/>
              </p:cNvCxnSpPr>
              <p:nvPr/>
            </p:nvCxnSpPr>
            <p:spPr>
              <a:xfrm>
                <a:off x="5110545" y="4734236"/>
                <a:ext cx="11359" cy="28219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4031AE1-5313-490C-ADA1-E230EE77F5A2}"/>
                  </a:ext>
                </a:extLst>
              </p:cNvPr>
              <p:cNvCxnSpPr>
                <a:cxnSpLocks/>
                <a:stCxn id="136" idx="2"/>
                <a:endCxn id="138" idx="0"/>
              </p:cNvCxnSpPr>
              <p:nvPr/>
            </p:nvCxnSpPr>
            <p:spPr>
              <a:xfrm flipH="1">
                <a:off x="5116564" y="5402193"/>
                <a:ext cx="5340" cy="305199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69C0B6-E6BD-486A-8464-26280887E09D}"/>
              </a:ext>
            </a:extLst>
          </p:cNvPr>
          <p:cNvCxnSpPr>
            <a:cxnSpLocks/>
            <a:stCxn id="136" idx="1"/>
          </p:cNvCxnSpPr>
          <p:nvPr/>
        </p:nvCxnSpPr>
        <p:spPr>
          <a:xfrm flipH="1" flipV="1">
            <a:off x="7548401" y="3389078"/>
            <a:ext cx="1783985" cy="1355699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DF3EDC-710D-4DC7-A956-E44FA784982B}"/>
              </a:ext>
            </a:extLst>
          </p:cNvPr>
          <p:cNvSpPr txBox="1"/>
          <p:nvPr/>
        </p:nvSpPr>
        <p:spPr>
          <a:xfrm>
            <a:off x="6193650" y="3235190"/>
            <a:ext cx="11525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</a:rPr>
              <a:t>CPU code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ED42024-9F3F-45E3-A9AC-DF0F3EEEB50F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7511143" y="4744777"/>
            <a:ext cx="1821243" cy="70131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3541063-BEF5-4A87-87C4-9E4ABBD90DB5}"/>
              </a:ext>
            </a:extLst>
          </p:cNvPr>
          <p:cNvSpPr txBox="1"/>
          <p:nvPr/>
        </p:nvSpPr>
        <p:spPr>
          <a:xfrm>
            <a:off x="6197159" y="5332509"/>
            <a:ext cx="117500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</a:rPr>
              <a:t>GPU code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4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3D36-7750-415B-9CE2-37F2D83D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实现一个简单的神经网络</a:t>
            </a:r>
            <a:endParaRPr lang="en-US" dirty="0"/>
          </a:p>
        </p:txBody>
      </p:sp>
      <p:pic>
        <p:nvPicPr>
          <p:cNvPr id="5" name="Picture 2" descr="“dog”的图片搜索结果">
            <a:extLst>
              <a:ext uri="{FF2B5EF4-FFF2-40B4-BE49-F238E27FC236}">
                <a16:creationId xmlns:a16="http://schemas.microsoft.com/office/drawing/2014/main" id="{D3C52513-CD31-44BD-B954-51370063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24" y="5894667"/>
            <a:ext cx="838859" cy="83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860FF32-1ED0-4B29-9B5E-B11418A2FA89}"/>
              </a:ext>
            </a:extLst>
          </p:cNvPr>
          <p:cNvGrpSpPr/>
          <p:nvPr/>
        </p:nvGrpSpPr>
        <p:grpSpPr>
          <a:xfrm>
            <a:off x="587090" y="1779163"/>
            <a:ext cx="1762126" cy="3927061"/>
            <a:chOff x="752928" y="1544825"/>
            <a:chExt cx="1762126" cy="41317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017BFE-08A2-4E8C-9A92-1644599EE2AF}"/>
                </a:ext>
              </a:extLst>
            </p:cNvPr>
            <p:cNvSpPr/>
            <p:nvPr/>
          </p:nvSpPr>
          <p:spPr bwMode="auto">
            <a:xfrm>
              <a:off x="752928" y="5215552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Conv0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F9533-AF86-440B-AACC-D55FF8BD8B82}"/>
                </a:ext>
              </a:extLst>
            </p:cNvPr>
            <p:cNvSpPr/>
            <p:nvPr/>
          </p:nvSpPr>
          <p:spPr bwMode="auto">
            <a:xfrm>
              <a:off x="752928" y="4692579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MaxPool0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F0B34F-B8A5-41E7-8126-0601398A7EB5}"/>
                </a:ext>
              </a:extLst>
            </p:cNvPr>
            <p:cNvSpPr/>
            <p:nvPr/>
          </p:nvSpPr>
          <p:spPr bwMode="auto">
            <a:xfrm>
              <a:off x="752928" y="4170792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Relu0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1A7DD6-0B3A-4CB7-9B2D-200A0003340D}"/>
                </a:ext>
              </a:extLst>
            </p:cNvPr>
            <p:cNvSpPr/>
            <p:nvPr/>
          </p:nvSpPr>
          <p:spPr bwMode="auto">
            <a:xfrm>
              <a:off x="752928" y="3630768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Conv1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4BCD83-8C50-46CA-AD8B-5D6A3E70430B}"/>
                </a:ext>
              </a:extLst>
            </p:cNvPr>
            <p:cNvSpPr/>
            <p:nvPr/>
          </p:nvSpPr>
          <p:spPr bwMode="auto">
            <a:xfrm>
              <a:off x="752928" y="3107795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MaxPool1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FECB60-82C6-40EE-B40D-D9FB01558523}"/>
                </a:ext>
              </a:extLst>
            </p:cNvPr>
            <p:cNvSpPr/>
            <p:nvPr/>
          </p:nvSpPr>
          <p:spPr bwMode="auto">
            <a:xfrm>
              <a:off x="752928" y="2586008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Relu1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9C0F6B-1443-4CDF-B4F3-8A58CCCE585D}"/>
                </a:ext>
              </a:extLst>
            </p:cNvPr>
            <p:cNvSpPr/>
            <p:nvPr/>
          </p:nvSpPr>
          <p:spPr bwMode="auto">
            <a:xfrm>
              <a:off x="752928" y="2063035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F82961-27BF-4110-8B87-43DC10D93E4B}"/>
                </a:ext>
              </a:extLst>
            </p:cNvPr>
            <p:cNvSpPr/>
            <p:nvPr/>
          </p:nvSpPr>
          <p:spPr bwMode="auto">
            <a:xfrm>
              <a:off x="752928" y="1544825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SoftMax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7A4AFBE-7DA5-4088-A410-39D7552AA093}"/>
              </a:ext>
            </a:extLst>
          </p:cNvPr>
          <p:cNvSpPr/>
          <p:nvPr/>
        </p:nvSpPr>
        <p:spPr bwMode="auto">
          <a:xfrm>
            <a:off x="975343" y="1169268"/>
            <a:ext cx="985619" cy="4381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Dog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7F32A2-C0BF-4543-A020-3CA33A18719E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H="1" flipV="1">
            <a:off x="1468153" y="5706224"/>
            <a:ext cx="1" cy="18844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AB6331-8020-4738-AE84-FF005C790E1C}"/>
              </a:ext>
            </a:extLst>
          </p:cNvPr>
          <p:cNvCxnSpPr>
            <a:stCxn id="25" idx="0"/>
            <a:endCxn id="28" idx="2"/>
          </p:cNvCxnSpPr>
          <p:nvPr/>
        </p:nvCxnSpPr>
        <p:spPr>
          <a:xfrm flipV="1">
            <a:off x="1468153" y="1607446"/>
            <a:ext cx="0" cy="17171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E198468-3543-4A54-A401-2F45ADC6D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658" y="1226861"/>
            <a:ext cx="7170051" cy="545948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A84E4E-AE31-49BC-933B-A737FACF0258}"/>
              </a:ext>
            </a:extLst>
          </p:cNvPr>
          <p:cNvSpPr/>
          <p:nvPr/>
        </p:nvSpPr>
        <p:spPr bwMode="auto">
          <a:xfrm>
            <a:off x="2876331" y="3776016"/>
            <a:ext cx="7597378" cy="2971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FDDC78-A0AC-4A49-BAD8-FA58FDE357DE}"/>
              </a:ext>
            </a:extLst>
          </p:cNvPr>
          <p:cNvGrpSpPr/>
          <p:nvPr/>
        </p:nvGrpSpPr>
        <p:grpSpPr>
          <a:xfrm>
            <a:off x="2349216" y="1621960"/>
            <a:ext cx="8271240" cy="3980556"/>
            <a:chOff x="2349216" y="1621960"/>
            <a:chExt cx="8271240" cy="398055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2433A42-F506-4CB3-8759-60A8FA6132B6}"/>
                </a:ext>
              </a:extLst>
            </p:cNvPr>
            <p:cNvSpPr/>
            <p:nvPr/>
          </p:nvSpPr>
          <p:spPr bwMode="auto">
            <a:xfrm>
              <a:off x="3230278" y="1621960"/>
              <a:ext cx="7390178" cy="2095437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470B078-3EED-4EBE-A152-2A269C22C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216" y="2582958"/>
              <a:ext cx="881063" cy="301955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F7D326-59C2-4FD7-8D2B-D0FE121EC96E}"/>
              </a:ext>
            </a:extLst>
          </p:cNvPr>
          <p:cNvGrpSpPr/>
          <p:nvPr/>
        </p:nvGrpSpPr>
        <p:grpSpPr>
          <a:xfrm>
            <a:off x="2349216" y="3840254"/>
            <a:ext cx="8271238" cy="2525424"/>
            <a:chOff x="2349216" y="3840254"/>
            <a:chExt cx="8271238" cy="252542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FB8428C-0244-4C9C-BC2F-4C4FD3B629A7}"/>
                </a:ext>
              </a:extLst>
            </p:cNvPr>
            <p:cNvSpPr/>
            <p:nvPr/>
          </p:nvSpPr>
          <p:spPr bwMode="auto">
            <a:xfrm>
              <a:off x="3230278" y="3840254"/>
              <a:ext cx="7390176" cy="252542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984401-5476-419F-A0B9-B3CE7D78267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349216" y="4990070"/>
              <a:ext cx="807695" cy="1614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547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69AE-7B7C-4806-8110-7223E7E0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F69E-AED5-4053-B833-F9AB2670D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65899" cy="4481227"/>
          </a:xfrm>
        </p:spPr>
        <p:txBody>
          <a:bodyPr/>
          <a:lstStyle/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模型表示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：数据流图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前端语言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：用来构建数据流图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自动求导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：基于</a:t>
            </a:r>
            <a:r>
              <a:rPr lang="en-US" altLang="zh-C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backpropagation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的原理自动构建求导数据流图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图的优化</a:t>
            </a:r>
            <a:r>
              <a:rPr lang="en-US" altLang="zh-CN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图化简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调试执行</a:t>
            </a:r>
            <a:r>
              <a:rPr lang="en-US" altLang="zh-CN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并发调度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设备放置</a:t>
            </a:r>
            <a:r>
              <a:rPr lang="en-US" altLang="zh-CN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显式和隐式图切分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zh-CN" alt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算子内核</a:t>
            </a:r>
            <a:r>
              <a:rPr lang="en-US" altLang="zh-CN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 </a:t>
            </a:r>
            <a:r>
              <a:rPr lang="zh-CN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模块化支持多设备</a:t>
            </a:r>
            <a:endParaRPr lang="en-US" altLang="zh-CN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28B1D-9B06-43B3-89B1-6C683566D85B}"/>
              </a:ext>
            </a:extLst>
          </p:cNvPr>
          <p:cNvSpPr/>
          <p:nvPr/>
        </p:nvSpPr>
        <p:spPr bwMode="auto">
          <a:xfrm>
            <a:off x="6672406" y="1685796"/>
            <a:ext cx="4783666" cy="36736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E62386-F8A4-493E-9309-EB53D4B75134}"/>
              </a:ext>
            </a:extLst>
          </p:cNvPr>
          <p:cNvGrpSpPr/>
          <p:nvPr/>
        </p:nvGrpSpPr>
        <p:grpSpPr>
          <a:xfrm>
            <a:off x="6796468" y="5738399"/>
            <a:ext cx="4535544" cy="662401"/>
            <a:chOff x="3381984" y="5851137"/>
            <a:chExt cx="4925440" cy="662401"/>
          </a:xfrm>
        </p:grpSpPr>
        <p:sp>
          <p:nvSpPr>
            <p:cNvPr id="6" name="Rounded Rectangle 32">
              <a:extLst>
                <a:ext uri="{FF2B5EF4-FFF2-40B4-BE49-F238E27FC236}">
                  <a16:creationId xmlns:a16="http://schemas.microsoft.com/office/drawing/2014/main" id="{4392C8F7-CC34-4D29-938D-F55EE185728E}"/>
                </a:ext>
              </a:extLst>
            </p:cNvPr>
            <p:cNvSpPr/>
            <p:nvPr/>
          </p:nvSpPr>
          <p:spPr>
            <a:xfrm>
              <a:off x="3381984" y="5851137"/>
              <a:ext cx="4925440" cy="662401"/>
            </a:xfrm>
            <a:prstGeom prst="roundRect">
              <a:avLst>
                <a:gd name="adj" fmla="val 8039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E54DFF-AC0C-472B-83D2-2D7192F2EB67}"/>
                </a:ext>
              </a:extLst>
            </p:cNvPr>
            <p:cNvSpPr txBox="1"/>
            <p:nvPr/>
          </p:nvSpPr>
          <p:spPr>
            <a:xfrm>
              <a:off x="3381984" y="5867207"/>
              <a:ext cx="4925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计算硬件</a:t>
              </a:r>
              <a:endParaRPr lang="en-US" sz="1600" b="1" dirty="0"/>
            </a:p>
            <a:p>
              <a:pPr algn="ctr"/>
              <a:r>
                <a:rPr lang="en-US" sz="1600" dirty="0"/>
                <a:t>CPU, GPU, RDMA devices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ABDF43C-F3CA-49F8-9DAB-E65C340BF745}"/>
              </a:ext>
            </a:extLst>
          </p:cNvPr>
          <p:cNvGrpSpPr/>
          <p:nvPr/>
        </p:nvGrpSpPr>
        <p:grpSpPr>
          <a:xfrm>
            <a:off x="6798219" y="3062986"/>
            <a:ext cx="4535546" cy="785097"/>
            <a:chOff x="4348264" y="1992156"/>
            <a:chExt cx="3190672" cy="828866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9BAD5299-3D42-4828-8CFC-B08AC1CBFFBE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F96E23-4629-4BC0-8E74-65829CC51033}"/>
                </a:ext>
              </a:extLst>
            </p:cNvPr>
            <p:cNvSpPr txBox="1"/>
            <p:nvPr/>
          </p:nvSpPr>
          <p:spPr>
            <a:xfrm>
              <a:off x="4500897" y="1992156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统一模型表示：计算流图</a:t>
              </a:r>
              <a:endParaRPr lang="en-US" sz="16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450ED6-0754-4F10-BC9C-F3281C2FAE79}"/>
              </a:ext>
            </a:extLst>
          </p:cNvPr>
          <p:cNvGrpSpPr/>
          <p:nvPr/>
        </p:nvGrpSpPr>
        <p:grpSpPr>
          <a:xfrm>
            <a:off x="8489132" y="3406435"/>
            <a:ext cx="1506383" cy="432474"/>
            <a:chOff x="4781022" y="2797723"/>
            <a:chExt cx="1506383" cy="4324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8BF58B-2BA5-43FE-9703-DC52BFFE4335}"/>
                </a:ext>
              </a:extLst>
            </p:cNvPr>
            <p:cNvSpPr/>
            <p:nvPr/>
          </p:nvSpPr>
          <p:spPr>
            <a:xfrm>
              <a:off x="4781022" y="280413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9C65BC-BAD6-4AA1-B2E4-3B7FEBBB7755}"/>
                </a:ext>
              </a:extLst>
            </p:cNvPr>
            <p:cNvSpPr/>
            <p:nvPr/>
          </p:nvSpPr>
          <p:spPr>
            <a:xfrm>
              <a:off x="478204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CCA579-C094-4847-85C2-0E1A202F9B01}"/>
                </a:ext>
              </a:extLst>
            </p:cNvPr>
            <p:cNvSpPr/>
            <p:nvPr/>
          </p:nvSpPr>
          <p:spPr>
            <a:xfrm>
              <a:off x="5194709" y="302821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4B2059-56A0-4954-B067-096CCE32D27E}"/>
                </a:ext>
              </a:extLst>
            </p:cNvPr>
            <p:cNvSpPr/>
            <p:nvPr/>
          </p:nvSpPr>
          <p:spPr>
            <a:xfrm>
              <a:off x="5195307" y="2797723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C75050-59BA-48F8-90A5-6CAEB0E3FBBB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5028960" y="2898715"/>
              <a:ext cx="166347" cy="64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5004C-785F-43A2-B3BC-D928CC8C958C}"/>
                </a:ext>
              </a:extLst>
            </p:cNvPr>
            <p:cNvCxnSpPr>
              <a:stCxn id="13" idx="6"/>
              <a:endCxn id="15" idx="3"/>
            </p:cNvCxnSpPr>
            <p:nvPr/>
          </p:nvCxnSpPr>
          <p:spPr>
            <a:xfrm flipV="1">
              <a:off x="5029987" y="2970127"/>
              <a:ext cx="201630" cy="15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B508-D9E8-413F-BFA4-6429AA0CB960}"/>
                </a:ext>
              </a:extLst>
            </p:cNvPr>
            <p:cNvSpPr/>
            <p:nvPr/>
          </p:nvSpPr>
          <p:spPr>
            <a:xfrm>
              <a:off x="5606224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+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721B30-BB2E-48BE-A5D5-D0C7AC8ED4D0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 flipV="1">
              <a:off x="5442647" y="2990007"/>
              <a:ext cx="163577" cy="139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8A5ECBA-8FF0-44E7-8221-F6F346C07F93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5443245" y="2898715"/>
              <a:ext cx="162979" cy="9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02E3864-63AA-46B2-98C1-86DE20F78295}"/>
                </a:ext>
              </a:extLst>
            </p:cNvPr>
            <p:cNvSpPr/>
            <p:nvPr/>
          </p:nvSpPr>
          <p:spPr>
            <a:xfrm>
              <a:off x="6039467" y="2889015"/>
              <a:ext cx="247938" cy="201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5E353E-9122-4F11-BD8F-8E55E8EB0A4A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>
              <a:off x="5854162" y="2990007"/>
              <a:ext cx="1853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03DD8EF-A1F5-4F76-A1D9-F71E28E70BB1}"/>
              </a:ext>
            </a:extLst>
          </p:cNvPr>
          <p:cNvSpPr/>
          <p:nvPr/>
        </p:nvSpPr>
        <p:spPr>
          <a:xfrm>
            <a:off x="8922219" y="4720937"/>
            <a:ext cx="287546" cy="1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92C1FD-D9FB-4EBB-BEB7-142D07F500B5}"/>
              </a:ext>
            </a:extLst>
          </p:cNvPr>
          <p:cNvGrpSpPr/>
          <p:nvPr/>
        </p:nvGrpSpPr>
        <p:grpSpPr>
          <a:xfrm>
            <a:off x="6798219" y="1825203"/>
            <a:ext cx="4535547" cy="584609"/>
            <a:chOff x="4348264" y="1992156"/>
            <a:chExt cx="3190672" cy="828866"/>
          </a:xfrm>
        </p:grpSpPr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1512E66B-197F-472C-A728-AF2B0BB4AA69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72DBFE-0B7C-41A6-AEA6-695748484383}"/>
                </a:ext>
              </a:extLst>
            </p:cNvPr>
            <p:cNvSpPr txBox="1"/>
            <p:nvPr/>
          </p:nvSpPr>
          <p:spPr>
            <a:xfrm>
              <a:off x="4500897" y="1992156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前端编程语言和接口</a:t>
              </a:r>
              <a:endParaRPr lang="en-US" sz="1600" b="1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D6F729-0FE4-4303-B89F-37E70B73B941}"/>
              </a:ext>
            </a:extLst>
          </p:cNvPr>
          <p:cNvSpPr txBox="1"/>
          <p:nvPr/>
        </p:nvSpPr>
        <p:spPr>
          <a:xfrm>
            <a:off x="6850660" y="2053386"/>
            <a:ext cx="453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Python, Lua, R, C++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D2F5B3-40E6-4313-BE95-2454EB4DC9D8}"/>
              </a:ext>
            </a:extLst>
          </p:cNvPr>
          <p:cNvGrpSpPr/>
          <p:nvPr/>
        </p:nvGrpSpPr>
        <p:grpSpPr>
          <a:xfrm>
            <a:off x="6798219" y="3930614"/>
            <a:ext cx="4535546" cy="727929"/>
            <a:chOff x="4348264" y="2052511"/>
            <a:chExt cx="3190672" cy="768511"/>
          </a:xfrm>
        </p:grpSpPr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341C20AF-0D41-46B1-8FFA-6E398FB5DF00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9A2908-B6FA-404B-9865-722F729717BB}"/>
                </a:ext>
              </a:extLst>
            </p:cNvPr>
            <p:cNvSpPr txBox="1"/>
            <p:nvPr/>
          </p:nvSpPr>
          <p:spPr>
            <a:xfrm>
              <a:off x="4419848" y="2114063"/>
              <a:ext cx="2992345" cy="617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图的优化与调度执行</a:t>
              </a:r>
              <a:endParaRPr lang="en-US" altLang="zh-CN" sz="1600" b="1" dirty="0"/>
            </a:p>
            <a:p>
              <a:pPr algn="ctr"/>
              <a:r>
                <a:rPr lang="en-US" sz="1600" dirty="0"/>
                <a:t>Batching, Cache, Overlap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9B4AA8-0CF0-4BC9-8FCB-364F87A2AF5F}"/>
              </a:ext>
            </a:extLst>
          </p:cNvPr>
          <p:cNvGrpSpPr/>
          <p:nvPr/>
        </p:nvGrpSpPr>
        <p:grpSpPr>
          <a:xfrm>
            <a:off x="6798219" y="2458671"/>
            <a:ext cx="4535546" cy="372079"/>
            <a:chOff x="4348264" y="2027834"/>
            <a:chExt cx="3190672" cy="793188"/>
          </a:xfrm>
        </p:grpSpPr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754FA72D-85B0-4033-85C9-229938DE12E5}"/>
                </a:ext>
              </a:extLst>
            </p:cNvPr>
            <p:cNvSpPr/>
            <p:nvPr/>
          </p:nvSpPr>
          <p:spPr>
            <a:xfrm>
              <a:off x="4348264" y="2052511"/>
              <a:ext cx="3190672" cy="768511"/>
            </a:xfrm>
            <a:prstGeom prst="roundRect">
              <a:avLst>
                <a:gd name="adj" fmla="val 9775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5F09B3-6FD9-4AA9-B644-8930501016E3}"/>
                </a:ext>
              </a:extLst>
            </p:cNvPr>
            <p:cNvSpPr txBox="1"/>
            <p:nvPr/>
          </p:nvSpPr>
          <p:spPr>
            <a:xfrm>
              <a:off x="4508934" y="2027834"/>
              <a:ext cx="2992345" cy="35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自动求导 （</a:t>
              </a:r>
              <a:r>
                <a:rPr lang="en-US" altLang="zh-CN" sz="1600" b="1" dirty="0"/>
                <a:t>Auto Differentiation</a:t>
              </a:r>
              <a:r>
                <a:rPr lang="zh-CN" altLang="en-US" sz="1600" b="1" dirty="0"/>
                <a:t>）</a:t>
              </a:r>
              <a:endParaRPr lang="en-US" sz="1600" b="1" dirty="0"/>
            </a:p>
          </p:txBody>
        </p:sp>
      </p:grp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0B22E75-8EE6-4AAF-97B2-93766B816922}"/>
              </a:ext>
            </a:extLst>
          </p:cNvPr>
          <p:cNvSpPr/>
          <p:nvPr/>
        </p:nvSpPr>
        <p:spPr>
          <a:xfrm>
            <a:off x="8902819" y="2877143"/>
            <a:ext cx="287546" cy="1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1DA1F6-7C3F-4E6E-B3BA-ACE4DC311E55}"/>
              </a:ext>
            </a:extLst>
          </p:cNvPr>
          <p:cNvGrpSpPr/>
          <p:nvPr/>
        </p:nvGrpSpPr>
        <p:grpSpPr>
          <a:xfrm>
            <a:off x="6796470" y="4970430"/>
            <a:ext cx="4535546" cy="662401"/>
            <a:chOff x="3381984" y="5851137"/>
            <a:chExt cx="4925440" cy="662401"/>
          </a:xfrm>
        </p:grpSpPr>
        <p:sp>
          <p:nvSpPr>
            <p:cNvPr id="36" name="Rounded Rectangle 32">
              <a:extLst>
                <a:ext uri="{FF2B5EF4-FFF2-40B4-BE49-F238E27FC236}">
                  <a16:creationId xmlns:a16="http://schemas.microsoft.com/office/drawing/2014/main" id="{7CE0877B-DC8D-4B7A-BD7A-A17200B959C6}"/>
                </a:ext>
              </a:extLst>
            </p:cNvPr>
            <p:cNvSpPr/>
            <p:nvPr/>
          </p:nvSpPr>
          <p:spPr>
            <a:xfrm>
              <a:off x="3381984" y="5851137"/>
              <a:ext cx="4925440" cy="662401"/>
            </a:xfrm>
            <a:prstGeom prst="roundRect">
              <a:avLst>
                <a:gd name="adj" fmla="val 8039"/>
              </a:avLst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2A6EDF-C5E2-4C35-8C56-40F9F6B5B0DA}"/>
                </a:ext>
              </a:extLst>
            </p:cNvPr>
            <p:cNvSpPr txBox="1"/>
            <p:nvPr/>
          </p:nvSpPr>
          <p:spPr>
            <a:xfrm>
              <a:off x="3381984" y="5867207"/>
              <a:ext cx="4925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/>
                <a:t>内核代码优化与编译</a:t>
              </a:r>
            </a:p>
            <a:p>
              <a:pPr algn="ctr"/>
              <a:r>
                <a:rPr lang="en-US" altLang="zh-CN" sz="1600" dirty="0"/>
                <a:t>GPU kernel, auto kernel generation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98877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基于静态数据流图的计算框架的优点和缺点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FFE4F-BD57-46DF-8607-D32D6D777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794611"/>
          </a:xfrm>
        </p:spPr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计算效率较高：静态定义图后可以进行全局图优化</a:t>
            </a:r>
            <a:endParaRPr lang="en-US" altLang="zh-CN" dirty="0"/>
          </a:p>
          <a:p>
            <a:pPr lvl="1"/>
            <a:r>
              <a:rPr lang="zh-CN" altLang="en-US" dirty="0"/>
              <a:t>内存使用效率高：可以根据数据流图准确分析内存使用生命周期</a:t>
            </a:r>
            <a:endParaRPr lang="en-US" altLang="zh-CN" dirty="0"/>
          </a:p>
          <a:p>
            <a:pPr lvl="1"/>
            <a:r>
              <a:rPr lang="zh-CN" altLang="en-US" dirty="0"/>
              <a:t>较好的灵活性：可以表示大部分可由基本算子组成的网络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可调试性：先申明后执行导致不能实时得到计算结果，难以</a:t>
            </a:r>
            <a:r>
              <a:rPr lang="en-US" altLang="zh-CN" dirty="0"/>
              <a:t>Debug</a:t>
            </a:r>
          </a:p>
          <a:p>
            <a:pPr lvl="1"/>
            <a:r>
              <a:rPr lang="zh-CN" altLang="en-US" dirty="0"/>
              <a:t>表达的灵活性：受限于算子集合，如对于带有控制流的网络支持不友好或无法支持</a:t>
            </a:r>
            <a:endParaRPr lang="en-US" dirty="0"/>
          </a:p>
        </p:txBody>
      </p:sp>
      <p:sp>
        <p:nvSpPr>
          <p:cNvPr id="70" name="Arrow: Left-Right 69">
            <a:extLst>
              <a:ext uri="{FF2B5EF4-FFF2-40B4-BE49-F238E27FC236}">
                <a16:creationId xmlns:a16="http://schemas.microsoft.com/office/drawing/2014/main" id="{92E3782D-B64B-427A-AD25-7752CFF27081}"/>
              </a:ext>
            </a:extLst>
          </p:cNvPr>
          <p:cNvSpPr/>
          <p:nvPr/>
        </p:nvSpPr>
        <p:spPr>
          <a:xfrm>
            <a:off x="2149468" y="5600303"/>
            <a:ext cx="7887983" cy="709125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5FDA8B-DC47-432C-9111-E8A1685B23BE}"/>
              </a:ext>
            </a:extLst>
          </p:cNvPr>
          <p:cNvSpPr txBox="1"/>
          <p:nvPr/>
        </p:nvSpPr>
        <p:spPr>
          <a:xfrm>
            <a:off x="10050581" y="5770200"/>
            <a:ext cx="1884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More Flexibility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380619-0E78-4BCA-B7BD-BAECDE00CE10}"/>
              </a:ext>
            </a:extLst>
          </p:cNvPr>
          <p:cNvSpPr txBox="1"/>
          <p:nvPr/>
        </p:nvSpPr>
        <p:spPr>
          <a:xfrm>
            <a:off x="319666" y="5740361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More Efficiency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9D3A97-7E8B-4A1F-A3DE-F2F73DD9E42F}"/>
              </a:ext>
            </a:extLst>
          </p:cNvPr>
          <p:cNvGrpSpPr/>
          <p:nvPr/>
        </p:nvGrpSpPr>
        <p:grpSpPr>
          <a:xfrm>
            <a:off x="2905038" y="5801366"/>
            <a:ext cx="1385467" cy="342599"/>
            <a:chOff x="2391555" y="4414717"/>
            <a:chExt cx="1385467" cy="342599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F002C11F-E734-4C5D-9A58-239105EC17AA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46E81B-52D9-41F3-B4CC-FEF6CD66B9F0}"/>
                </a:ext>
              </a:extLst>
            </p:cNvPr>
            <p:cNvSpPr txBox="1"/>
            <p:nvPr/>
          </p:nvSpPr>
          <p:spPr>
            <a:xfrm>
              <a:off x="2391555" y="4418762"/>
              <a:ext cx="1385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Layer-based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1CA949A-0777-46F6-8CBD-387723C6ED28}"/>
              </a:ext>
            </a:extLst>
          </p:cNvPr>
          <p:cNvGrpSpPr/>
          <p:nvPr/>
        </p:nvGrpSpPr>
        <p:grpSpPr>
          <a:xfrm>
            <a:off x="4469701" y="5793679"/>
            <a:ext cx="1261692" cy="342599"/>
            <a:chOff x="2391555" y="4414717"/>
            <a:chExt cx="1261692" cy="342599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180432E-AEE8-429E-961C-7F9F4A2297D7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4E85A00-A974-4736-9367-25ABB9313552}"/>
                </a:ext>
              </a:extLst>
            </p:cNvPr>
            <p:cNvSpPr txBox="1"/>
            <p:nvPr/>
          </p:nvSpPr>
          <p:spPr>
            <a:xfrm>
              <a:off x="2391555" y="4418762"/>
              <a:ext cx="12616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Static graph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C96D66-E29D-4BEC-8015-FB35161EAE49}"/>
              </a:ext>
            </a:extLst>
          </p:cNvPr>
          <p:cNvGrpSpPr/>
          <p:nvPr/>
        </p:nvGrpSpPr>
        <p:grpSpPr>
          <a:xfrm>
            <a:off x="8303618" y="5802216"/>
            <a:ext cx="1207062" cy="338554"/>
            <a:chOff x="2419349" y="4406181"/>
            <a:chExt cx="1207062" cy="338554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C98B161-C856-4AF6-B5FA-CE66818E8BFB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5CD704-A1BD-4D4B-9D44-742151B1E946}"/>
                </a:ext>
              </a:extLst>
            </p:cNvPr>
            <p:cNvSpPr txBox="1"/>
            <p:nvPr/>
          </p:nvSpPr>
          <p:spPr>
            <a:xfrm>
              <a:off x="2419349" y="4406181"/>
              <a:ext cx="1207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Python-like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89FDE4-BAA7-41EB-8E49-342A8F2D17AA}"/>
              </a:ext>
            </a:extLst>
          </p:cNvPr>
          <p:cNvGrpSpPr/>
          <p:nvPr/>
        </p:nvGrpSpPr>
        <p:grpSpPr>
          <a:xfrm>
            <a:off x="8009115" y="4492823"/>
            <a:ext cx="3008650" cy="933175"/>
            <a:chOff x="7974536" y="3017204"/>
            <a:chExt cx="3008650" cy="933175"/>
          </a:xfrm>
        </p:grpSpPr>
        <p:sp>
          <p:nvSpPr>
            <p:cNvPr id="84" name="Callout: Line 83">
              <a:extLst>
                <a:ext uri="{FF2B5EF4-FFF2-40B4-BE49-F238E27FC236}">
                  <a16:creationId xmlns:a16="http://schemas.microsoft.com/office/drawing/2014/main" id="{6DAF3E46-2B9C-49E6-9304-0E69DC5662EB}"/>
                </a:ext>
              </a:extLst>
            </p:cNvPr>
            <p:cNvSpPr/>
            <p:nvPr/>
          </p:nvSpPr>
          <p:spPr>
            <a:xfrm>
              <a:off x="7974536" y="3017204"/>
              <a:ext cx="3008650" cy="933175"/>
            </a:xfrm>
            <a:prstGeom prst="borderCallout1">
              <a:avLst>
                <a:gd name="adj1" fmla="val 99880"/>
                <a:gd name="adj2" fmla="val 49549"/>
                <a:gd name="adj3" fmla="val 134464"/>
                <a:gd name="adj4" fmla="val 25778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5E7A45A-714F-4CFA-80DA-01C02E2CB132}"/>
                </a:ext>
              </a:extLst>
            </p:cNvPr>
            <p:cNvSpPr txBox="1"/>
            <p:nvPr/>
          </p:nvSpPr>
          <p:spPr>
            <a:xfrm>
              <a:off x="7974536" y="3043247"/>
              <a:ext cx="2721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</a:rPr>
                <a:t>Python, Numpy, </a:t>
              </a:r>
              <a:r>
                <a:rPr lang="en-US" sz="1600" dirty="0" err="1">
                  <a:solidFill>
                    <a:srgbClr val="FF0000"/>
                  </a:solidFill>
                </a:rPr>
                <a:t>Scipy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Cannot leverage GPU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No programming restrict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8D599EB-8BD8-4E5B-8BE7-3E578554A51C}"/>
              </a:ext>
            </a:extLst>
          </p:cNvPr>
          <p:cNvGrpSpPr/>
          <p:nvPr/>
        </p:nvGrpSpPr>
        <p:grpSpPr>
          <a:xfrm>
            <a:off x="4533860" y="4459330"/>
            <a:ext cx="3136969" cy="933175"/>
            <a:chOff x="4499281" y="2983711"/>
            <a:chExt cx="3136969" cy="933175"/>
          </a:xfrm>
        </p:grpSpPr>
        <p:sp>
          <p:nvSpPr>
            <p:cNvPr id="87" name="Callout: Line 86">
              <a:extLst>
                <a:ext uri="{FF2B5EF4-FFF2-40B4-BE49-F238E27FC236}">
                  <a16:creationId xmlns:a16="http://schemas.microsoft.com/office/drawing/2014/main" id="{EF16EEB1-0024-49BA-A9EB-59CFE8C2C75C}"/>
                </a:ext>
              </a:extLst>
            </p:cNvPr>
            <p:cNvSpPr/>
            <p:nvPr/>
          </p:nvSpPr>
          <p:spPr>
            <a:xfrm>
              <a:off x="4563441" y="2983711"/>
              <a:ext cx="3008650" cy="933175"/>
            </a:xfrm>
            <a:prstGeom prst="borderCallout1">
              <a:avLst>
                <a:gd name="adj1" fmla="val 99880"/>
                <a:gd name="adj2" fmla="val 49549"/>
                <a:gd name="adj3" fmla="val 145397"/>
                <a:gd name="adj4" fmla="val 20006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8A02990-D8C0-4419-BE53-1219F137D4E7}"/>
                </a:ext>
              </a:extLst>
            </p:cNvPr>
            <p:cNvSpPr txBox="1"/>
            <p:nvPr/>
          </p:nvSpPr>
          <p:spPr>
            <a:xfrm>
              <a:off x="4499281" y="3031064"/>
              <a:ext cx="313696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</a:rPr>
                <a:t>TensorFlow, CNTK, Caffe2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Declarative programming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Graph optimization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4122A4-29BF-4335-88F8-DEC593EA6F96}"/>
              </a:ext>
            </a:extLst>
          </p:cNvPr>
          <p:cNvGrpSpPr/>
          <p:nvPr/>
        </p:nvGrpSpPr>
        <p:grpSpPr>
          <a:xfrm>
            <a:off x="1573603" y="4459330"/>
            <a:ext cx="2896098" cy="933175"/>
            <a:chOff x="2026043" y="1885073"/>
            <a:chExt cx="2896098" cy="933175"/>
          </a:xfrm>
        </p:grpSpPr>
        <p:sp>
          <p:nvSpPr>
            <p:cNvPr id="90" name="Callout: Line 89">
              <a:extLst>
                <a:ext uri="{FF2B5EF4-FFF2-40B4-BE49-F238E27FC236}">
                  <a16:creationId xmlns:a16="http://schemas.microsoft.com/office/drawing/2014/main" id="{8B328D08-4404-4F5C-928B-FC36940EA6A6}"/>
                </a:ext>
              </a:extLst>
            </p:cNvPr>
            <p:cNvSpPr/>
            <p:nvPr/>
          </p:nvSpPr>
          <p:spPr>
            <a:xfrm>
              <a:off x="2026043" y="1885073"/>
              <a:ext cx="2800847" cy="933175"/>
            </a:xfrm>
            <a:prstGeom prst="borderCallout1">
              <a:avLst>
                <a:gd name="adj1" fmla="val 99880"/>
                <a:gd name="adj2" fmla="val 49549"/>
                <a:gd name="adj3" fmla="val 145396"/>
                <a:gd name="adj4" fmla="val 68856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53D38F0-00D5-4E49-94A1-AF51A7519B32}"/>
                </a:ext>
              </a:extLst>
            </p:cNvPr>
            <p:cNvSpPr txBox="1"/>
            <p:nvPr/>
          </p:nvSpPr>
          <p:spPr>
            <a:xfrm>
              <a:off x="2048405" y="1929468"/>
              <a:ext cx="28737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</a:rPr>
                <a:t>Caffe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Programing with config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Large kernel granularity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66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基于动态数据流图的计算框架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5D3FAD2-EB03-4BFD-A880-9BD8F5BEB03B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6282501" cy="4419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边定义边执行</a:t>
            </a:r>
            <a:r>
              <a:rPr lang="en-US" altLang="zh-CN" dirty="0"/>
              <a:t>-Define-by-run</a:t>
            </a:r>
          </a:p>
          <a:p>
            <a:pPr lvl="1"/>
            <a:r>
              <a:rPr lang="zh-CN" altLang="en-US" dirty="0"/>
              <a:t>不预先定义计算流图</a:t>
            </a:r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模型可由任意</a:t>
            </a:r>
            <a:r>
              <a:rPr lang="en-US" altLang="zh-CN" dirty="0"/>
              <a:t>Layer</a:t>
            </a:r>
            <a:r>
              <a:rPr lang="zh-CN" altLang="en-US" dirty="0"/>
              <a:t>构成</a:t>
            </a:r>
            <a:endParaRPr lang="en-US" altLang="zh-CN" dirty="0"/>
          </a:p>
          <a:p>
            <a:pPr lvl="1"/>
            <a:r>
              <a:rPr lang="zh-CN" altLang="en-US" dirty="0"/>
              <a:t>用户自己定义</a:t>
            </a:r>
            <a:r>
              <a:rPr lang="en-US" altLang="zh-CN" dirty="0"/>
              <a:t>Layer</a:t>
            </a:r>
            <a:r>
              <a:rPr lang="zh-CN" altLang="en-US" dirty="0"/>
              <a:t>可以内置</a:t>
            </a:r>
            <a:r>
              <a:rPr lang="en-US" altLang="zh-CN" dirty="0"/>
              <a:t>layer</a:t>
            </a:r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zh-CN" altLang="en-US" dirty="0"/>
              <a:t>可实时得到计算结果</a:t>
            </a:r>
            <a:endParaRPr lang="en-US" altLang="zh-CN" dirty="0"/>
          </a:p>
          <a:p>
            <a:pPr lvl="1"/>
            <a:r>
              <a:rPr lang="zh-CN" altLang="en-US" dirty="0"/>
              <a:t>控制流由高层语言表示：如</a:t>
            </a:r>
            <a:r>
              <a:rPr lang="en-US" altLang="zh-CN" dirty="0"/>
              <a:t>Python</a:t>
            </a:r>
          </a:p>
          <a:p>
            <a:pPr lvl="1"/>
            <a:r>
              <a:rPr lang="zh-CN" altLang="en-US" dirty="0"/>
              <a:t>支持多设备加速：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的高效计算</a:t>
            </a:r>
            <a:endParaRPr lang="en-US" altLang="zh-CN" dirty="0"/>
          </a:p>
          <a:p>
            <a:pPr lvl="1"/>
            <a:r>
              <a:rPr lang="zh-CN" altLang="en-US" dirty="0"/>
              <a:t>代表框架：</a:t>
            </a:r>
            <a:r>
              <a:rPr lang="en-US" altLang="zh-CN" dirty="0"/>
              <a:t>PyTorch</a:t>
            </a:r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提供了灵活的可编程性和可调试性</a:t>
            </a:r>
            <a:endParaRPr lang="en-US" altLang="zh-C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0A2B0-7738-45EF-946D-43FF7773622B}"/>
              </a:ext>
            </a:extLst>
          </p:cNvPr>
          <p:cNvSpPr txBox="1"/>
          <p:nvPr/>
        </p:nvSpPr>
        <p:spPr>
          <a:xfrm>
            <a:off x="8276167" y="1435497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PyTorch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3AC7A6-FAD6-41E6-BCED-2E468C777FBC}"/>
              </a:ext>
            </a:extLst>
          </p:cNvPr>
          <p:cNvSpPr txBox="1"/>
          <p:nvPr/>
        </p:nvSpPr>
        <p:spPr>
          <a:xfrm>
            <a:off x="6996220" y="1897162"/>
            <a:ext cx="4535379" cy="2929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torch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torch.autograd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Variable</a:t>
            </a:r>
          </a:p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N, D =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Variable(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torch.randn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D).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Variable(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torch.randn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D).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Variable(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torch.randn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(N, D).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x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= 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 = c +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torch.sum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347C02-012D-46E0-8B03-9426E06DC884}"/>
              </a:ext>
            </a:extLst>
          </p:cNvPr>
          <p:cNvSpPr txBox="1"/>
          <p:nvPr/>
        </p:nvSpPr>
        <p:spPr>
          <a:xfrm>
            <a:off x="6996221" y="4826810"/>
            <a:ext cx="4535378" cy="531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c.backward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FEBFB-0471-4B32-9B05-ED85F4BD0250}"/>
              </a:ext>
            </a:extLst>
          </p:cNvPr>
          <p:cNvSpPr/>
          <p:nvPr/>
        </p:nvSpPr>
        <p:spPr bwMode="auto">
          <a:xfrm>
            <a:off x="6996220" y="3846286"/>
            <a:ext cx="2423551" cy="27577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64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2AAB-D6D7-4488-82C2-A4F02461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基于动态数据流图的计算框架： </a:t>
            </a:r>
            <a:r>
              <a:rPr lang="en-US" altLang="zh-CN" dirty="0"/>
              <a:t>PyTorch Example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0238-0A8F-4C44-B6C3-FB6D14F4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1961098"/>
            <a:ext cx="11802533" cy="39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8935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1878-BB90-418D-9916-9B803337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执行性能存在的问题与优化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3E132-37B2-4A68-9869-59BA85F31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641271"/>
          </a:xfrm>
        </p:spPr>
        <p:txBody>
          <a:bodyPr/>
          <a:lstStyle/>
          <a:p>
            <a:r>
              <a:rPr lang="zh-CN" altLang="en-US" dirty="0"/>
              <a:t>由于丢失了全局数据流图，天然损失了全局图优化的好处</a:t>
            </a:r>
            <a:endParaRPr lang="en-US" altLang="zh-CN" dirty="0"/>
          </a:p>
          <a:p>
            <a:pPr lvl="1"/>
            <a:r>
              <a:rPr lang="zh-CN" altLang="en-US" dirty="0"/>
              <a:t>无法进行全图化简优化</a:t>
            </a:r>
            <a:endParaRPr lang="en-US" altLang="zh-CN" dirty="0"/>
          </a:p>
          <a:p>
            <a:pPr lvl="1"/>
            <a:r>
              <a:rPr lang="zh-CN" altLang="en-US" dirty="0"/>
              <a:t>无法进行全图精确内存分配管理</a:t>
            </a:r>
            <a:endParaRPr lang="en-US" altLang="zh-CN" dirty="0"/>
          </a:p>
          <a:p>
            <a:r>
              <a:rPr lang="zh-CN" altLang="en-US" dirty="0"/>
              <a:t>先天不足、后天来补：</a:t>
            </a:r>
            <a:endParaRPr lang="en-US" altLang="zh-CN" dirty="0"/>
          </a:p>
          <a:p>
            <a:pPr lvl="1"/>
            <a:r>
              <a:rPr lang="zh-CN" altLang="en-US" b="1" dirty="0"/>
              <a:t>高效的</a:t>
            </a:r>
            <a:r>
              <a:rPr lang="en-US" altLang="zh-CN" b="1" dirty="0"/>
              <a:t>C++</a:t>
            </a:r>
            <a:r>
              <a:rPr lang="zh-CN" altLang="en-US" b="1" dirty="0"/>
              <a:t>核心</a:t>
            </a:r>
            <a:endParaRPr lang="en-US" altLang="zh-CN" b="1" dirty="0"/>
          </a:p>
          <a:p>
            <a:pPr lvl="2"/>
            <a:r>
              <a:rPr lang="zh-CN" altLang="en-US" dirty="0"/>
              <a:t>所以核心</a:t>
            </a:r>
            <a:r>
              <a:rPr lang="en-US" altLang="zh-CN" dirty="0"/>
              <a:t>Layer</a:t>
            </a:r>
            <a:r>
              <a:rPr lang="zh-CN" altLang="en-US" dirty="0"/>
              <a:t>的后端都是通过</a:t>
            </a:r>
            <a:r>
              <a:rPr lang="en-US" altLang="zh-CN" dirty="0"/>
              <a:t>C++</a:t>
            </a:r>
            <a:r>
              <a:rPr lang="zh-CN" altLang="en-US" dirty="0"/>
              <a:t>实现，对</a:t>
            </a:r>
            <a:r>
              <a:rPr lang="en-US" altLang="zh-CN" dirty="0"/>
              <a:t>GPU</a:t>
            </a:r>
            <a:r>
              <a:rPr lang="zh-CN" altLang="en-US" dirty="0"/>
              <a:t>也有较好的内核实现</a:t>
            </a:r>
            <a:endParaRPr lang="en-US" altLang="zh-CN" dirty="0"/>
          </a:p>
          <a:p>
            <a:pPr lvl="1"/>
            <a:r>
              <a:rPr lang="zh-CN" altLang="en-US" b="1" dirty="0"/>
              <a:t>分离控制流和数据流的执行</a:t>
            </a:r>
            <a:endParaRPr lang="en-US" altLang="zh-CN" b="1" dirty="0"/>
          </a:p>
          <a:p>
            <a:pPr lvl="2"/>
            <a:r>
              <a:rPr lang="zh-CN" altLang="en-US" dirty="0"/>
              <a:t>控制流通过高级</a:t>
            </a:r>
            <a:r>
              <a:rPr lang="en-US" altLang="zh-CN" dirty="0"/>
              <a:t>Python</a:t>
            </a:r>
            <a:r>
              <a:rPr lang="zh-CN" altLang="en-US" dirty="0"/>
              <a:t>语言来执行，计算量较大的数据流部分再由</a:t>
            </a:r>
            <a:r>
              <a:rPr lang="en-US" altLang="zh-CN" dirty="0"/>
              <a:t>C++</a:t>
            </a:r>
            <a:r>
              <a:rPr lang="zh-CN" altLang="en-US" dirty="0"/>
              <a:t>执行</a:t>
            </a:r>
            <a:endParaRPr lang="en-US" altLang="zh-CN" dirty="0"/>
          </a:p>
          <a:p>
            <a:pPr lvl="2"/>
            <a:r>
              <a:rPr lang="zh-CN" altLang="en-US" dirty="0"/>
              <a:t>通过</a:t>
            </a:r>
            <a:r>
              <a:rPr lang="en-US" altLang="zh-CN" dirty="0"/>
              <a:t>GPU</a:t>
            </a:r>
            <a:r>
              <a:rPr lang="zh-CN" altLang="en-US" dirty="0"/>
              <a:t>的异步接口调度</a:t>
            </a:r>
            <a:r>
              <a:rPr lang="en-US" altLang="zh-CN" dirty="0"/>
              <a:t>GPU</a:t>
            </a:r>
            <a:r>
              <a:rPr lang="zh-CN" altLang="en-US" dirty="0"/>
              <a:t>内核，从而实现调度和执行逻辑的重叠</a:t>
            </a:r>
            <a:endParaRPr lang="en-US" altLang="zh-CN" dirty="0"/>
          </a:p>
          <a:p>
            <a:pPr lvl="1"/>
            <a:r>
              <a:rPr lang="en-US" altLang="zh-CN" b="1" dirty="0"/>
              <a:t>Tensor</a:t>
            </a:r>
            <a:r>
              <a:rPr lang="zh-CN" altLang="en-US" b="1" dirty="0"/>
              <a:t>分配的缓存机制</a:t>
            </a:r>
            <a:endParaRPr lang="en-US" altLang="zh-CN" b="1" dirty="0"/>
          </a:p>
          <a:p>
            <a:pPr lvl="2"/>
            <a:r>
              <a:rPr lang="zh-CN" altLang="en-US" dirty="0"/>
              <a:t>通过对已分配的</a:t>
            </a:r>
            <a:r>
              <a:rPr lang="en-US" altLang="zh-CN" dirty="0"/>
              <a:t>Tensor</a:t>
            </a:r>
            <a:r>
              <a:rPr lang="zh-CN" altLang="en-US" dirty="0"/>
              <a:t>进行缓存来减少动态内存分配时的开销</a:t>
            </a:r>
            <a:endParaRPr lang="en-US" altLang="zh-CN" b="1" dirty="0"/>
          </a:p>
          <a:p>
            <a:pPr lvl="1"/>
            <a:r>
              <a:rPr lang="zh-CN" altLang="en-US" b="1" dirty="0"/>
              <a:t>多进程执行</a:t>
            </a:r>
            <a:endParaRPr lang="en-US" altLang="zh-CN" b="1" dirty="0"/>
          </a:p>
          <a:p>
            <a:pPr lvl="2"/>
            <a:r>
              <a:rPr lang="zh-CN" altLang="en-US" dirty="0"/>
              <a:t>使用多进程来避免</a:t>
            </a:r>
            <a:r>
              <a:rPr lang="en-US" altLang="zh-CN" dirty="0"/>
              <a:t>Python</a:t>
            </a:r>
            <a:r>
              <a:rPr lang="zh-CN" altLang="en-US" dirty="0"/>
              <a:t>多线程的同步锁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63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1878-BB90-418D-9916-9B803337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执行效率优化</a:t>
            </a:r>
            <a:r>
              <a:rPr lang="en-US" altLang="zh-CN" dirty="0"/>
              <a:t>-JIT</a:t>
            </a:r>
            <a:endParaRPr lang="en-US" dirty="0"/>
          </a:p>
        </p:txBody>
      </p:sp>
      <p:pic>
        <p:nvPicPr>
          <p:cNvPr id="11266" name="Picture 2" descr="preview">
            <a:extLst>
              <a:ext uri="{FF2B5EF4-FFF2-40B4-BE49-F238E27FC236}">
                <a16:creationId xmlns:a16="http://schemas.microsoft.com/office/drawing/2014/main" id="{8CFA446B-C1FC-4E32-9367-C66F38D16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8" b="17722"/>
          <a:stretch/>
        </p:blipFill>
        <p:spPr bwMode="auto">
          <a:xfrm>
            <a:off x="186267" y="3276600"/>
            <a:ext cx="9955213" cy="32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preview">
            <a:extLst>
              <a:ext uri="{FF2B5EF4-FFF2-40B4-BE49-F238E27FC236}">
                <a16:creationId xmlns:a16="http://schemas.microsoft.com/office/drawing/2014/main" id="{D17B5040-245B-42EB-AD4F-0C95E13D7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59" b="4872"/>
          <a:stretch/>
        </p:blipFill>
        <p:spPr bwMode="auto">
          <a:xfrm>
            <a:off x="5406436" y="1382858"/>
            <a:ext cx="6268295" cy="16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2000B5-9FF1-4940-B868-22FD4ED2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14" y="1399215"/>
            <a:ext cx="4579754" cy="143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4282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EA79-E8F8-45D9-ADC3-422AECF3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6E69-9CB2-41B6-A2AE-0B2EE1B2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46</a:t>
            </a:fld>
            <a:endParaRPr lang="en-US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5F45A709-8D8F-41E5-94FF-0A7FF4EF5028}"/>
              </a:ext>
            </a:extLst>
          </p:cNvPr>
          <p:cNvSpPr/>
          <p:nvPr/>
        </p:nvSpPr>
        <p:spPr>
          <a:xfrm>
            <a:off x="2114889" y="4124684"/>
            <a:ext cx="7887983" cy="709125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C00A06-49CF-4CAF-AD3B-5B668124678B}"/>
              </a:ext>
            </a:extLst>
          </p:cNvPr>
          <p:cNvSpPr txBox="1"/>
          <p:nvPr/>
        </p:nvSpPr>
        <p:spPr>
          <a:xfrm>
            <a:off x="10016002" y="4294581"/>
            <a:ext cx="1884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More Flexibility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54D0B-2D5B-485D-B624-5FD2B2068238}"/>
              </a:ext>
            </a:extLst>
          </p:cNvPr>
          <p:cNvSpPr txBox="1"/>
          <p:nvPr/>
        </p:nvSpPr>
        <p:spPr>
          <a:xfrm>
            <a:off x="285087" y="4264742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More Efficiency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D87CF0-F10F-42CB-A33C-C6D95556C3B0}"/>
              </a:ext>
            </a:extLst>
          </p:cNvPr>
          <p:cNvGrpSpPr/>
          <p:nvPr/>
        </p:nvGrpSpPr>
        <p:grpSpPr>
          <a:xfrm>
            <a:off x="2870459" y="4325747"/>
            <a:ext cx="1385467" cy="342599"/>
            <a:chOff x="2391555" y="4414717"/>
            <a:chExt cx="1385467" cy="34259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A670774-1850-47EF-8EE3-EE4C9E1131DB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40DAC-401E-41BF-94B9-34FAE13F535B}"/>
                </a:ext>
              </a:extLst>
            </p:cNvPr>
            <p:cNvSpPr txBox="1"/>
            <p:nvPr/>
          </p:nvSpPr>
          <p:spPr>
            <a:xfrm>
              <a:off x="2391555" y="4418762"/>
              <a:ext cx="1385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Layer-based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8DFD30-31A1-4195-A3B8-ACEEBAE5A812}"/>
              </a:ext>
            </a:extLst>
          </p:cNvPr>
          <p:cNvGrpSpPr/>
          <p:nvPr/>
        </p:nvGrpSpPr>
        <p:grpSpPr>
          <a:xfrm>
            <a:off x="4782697" y="4318690"/>
            <a:ext cx="1261692" cy="342599"/>
            <a:chOff x="2391555" y="4414717"/>
            <a:chExt cx="1261692" cy="34259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8A0E403-5290-4AE5-94AF-B26EA19F0BF4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7CFECC-5115-4581-A11F-B3F593201097}"/>
                </a:ext>
              </a:extLst>
            </p:cNvPr>
            <p:cNvSpPr txBox="1"/>
            <p:nvPr/>
          </p:nvSpPr>
          <p:spPr>
            <a:xfrm>
              <a:off x="2391555" y="4418762"/>
              <a:ext cx="12616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Static graph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757E6C-D85C-440B-AE4A-0E512DFB43B7}"/>
              </a:ext>
            </a:extLst>
          </p:cNvPr>
          <p:cNvGrpSpPr/>
          <p:nvPr/>
        </p:nvGrpSpPr>
        <p:grpSpPr>
          <a:xfrm>
            <a:off x="6410605" y="4325747"/>
            <a:ext cx="1944659" cy="342599"/>
            <a:chOff x="5860020" y="3332736"/>
            <a:chExt cx="1944659" cy="34259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A92259F-A14E-424C-BF2A-89B32E4036AA}"/>
                </a:ext>
              </a:extLst>
            </p:cNvPr>
            <p:cNvSpPr/>
            <p:nvPr/>
          </p:nvSpPr>
          <p:spPr>
            <a:xfrm>
              <a:off x="5898121" y="3332736"/>
              <a:ext cx="144592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842E9A-9DC5-48BF-B5F4-2C71702A3631}"/>
                </a:ext>
              </a:extLst>
            </p:cNvPr>
            <p:cNvSpPr txBox="1"/>
            <p:nvPr/>
          </p:nvSpPr>
          <p:spPr>
            <a:xfrm>
              <a:off x="5860020" y="3336781"/>
              <a:ext cx="1944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Dynamic graph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4D5DE0-745D-4BAE-BB05-4344A27105BD}"/>
              </a:ext>
            </a:extLst>
          </p:cNvPr>
          <p:cNvGrpSpPr/>
          <p:nvPr/>
        </p:nvGrpSpPr>
        <p:grpSpPr>
          <a:xfrm>
            <a:off x="8269039" y="4326597"/>
            <a:ext cx="1207062" cy="338554"/>
            <a:chOff x="2419349" y="4406181"/>
            <a:chExt cx="1207062" cy="338554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B4E52F3-C273-4957-A9AF-820325AACF14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01C773-3D8D-453B-9D91-DBE5709D80B9}"/>
                </a:ext>
              </a:extLst>
            </p:cNvPr>
            <p:cNvSpPr txBox="1"/>
            <p:nvPr/>
          </p:nvSpPr>
          <p:spPr>
            <a:xfrm>
              <a:off x="2419349" y="4406181"/>
              <a:ext cx="1207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Python-like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0BEB7-4E2E-4CC6-A8F8-8962D9AB9191}"/>
              </a:ext>
            </a:extLst>
          </p:cNvPr>
          <p:cNvGrpSpPr/>
          <p:nvPr/>
        </p:nvGrpSpPr>
        <p:grpSpPr>
          <a:xfrm>
            <a:off x="7974536" y="3017204"/>
            <a:ext cx="3008650" cy="933175"/>
            <a:chOff x="7974536" y="3017204"/>
            <a:chExt cx="3008650" cy="933175"/>
          </a:xfrm>
        </p:grpSpPr>
        <p:sp>
          <p:nvSpPr>
            <p:cNvPr id="21" name="Callout: Line 20">
              <a:extLst>
                <a:ext uri="{FF2B5EF4-FFF2-40B4-BE49-F238E27FC236}">
                  <a16:creationId xmlns:a16="http://schemas.microsoft.com/office/drawing/2014/main" id="{A5C973AE-BF0F-4EF7-A7C4-852926DB35C2}"/>
                </a:ext>
              </a:extLst>
            </p:cNvPr>
            <p:cNvSpPr/>
            <p:nvPr/>
          </p:nvSpPr>
          <p:spPr>
            <a:xfrm>
              <a:off x="7974536" y="3017204"/>
              <a:ext cx="3008650" cy="933175"/>
            </a:xfrm>
            <a:prstGeom prst="borderCallout1">
              <a:avLst>
                <a:gd name="adj1" fmla="val 99880"/>
                <a:gd name="adj2" fmla="val 49549"/>
                <a:gd name="adj3" fmla="val 134464"/>
                <a:gd name="adj4" fmla="val 25778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EC4FBA-47DA-4EC1-887C-4A4F12116098}"/>
                </a:ext>
              </a:extLst>
            </p:cNvPr>
            <p:cNvSpPr txBox="1"/>
            <p:nvPr/>
          </p:nvSpPr>
          <p:spPr>
            <a:xfrm>
              <a:off x="7974536" y="3043247"/>
              <a:ext cx="2721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</a:rPr>
                <a:t>Python, Numpy, </a:t>
              </a:r>
              <a:r>
                <a:rPr lang="en-US" sz="1600" dirty="0" err="1">
                  <a:solidFill>
                    <a:srgbClr val="FF0000"/>
                  </a:solidFill>
                </a:rPr>
                <a:t>Scipy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Cannot leverage GPU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No programming restrict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23BB407-5935-4EC1-A259-9A1A3EFE8D06}"/>
              </a:ext>
            </a:extLst>
          </p:cNvPr>
          <p:cNvGrpSpPr/>
          <p:nvPr/>
        </p:nvGrpSpPr>
        <p:grpSpPr>
          <a:xfrm>
            <a:off x="6360496" y="1796837"/>
            <a:ext cx="4617170" cy="933175"/>
            <a:chOff x="6360496" y="1796837"/>
            <a:chExt cx="4617170" cy="933175"/>
          </a:xfrm>
        </p:grpSpPr>
        <p:sp>
          <p:nvSpPr>
            <p:cNvPr id="38" name="Callout: Line 37">
              <a:extLst>
                <a:ext uri="{FF2B5EF4-FFF2-40B4-BE49-F238E27FC236}">
                  <a16:creationId xmlns:a16="http://schemas.microsoft.com/office/drawing/2014/main" id="{2596479B-76F7-46FA-A7D0-E5AC87495959}"/>
                </a:ext>
              </a:extLst>
            </p:cNvPr>
            <p:cNvSpPr/>
            <p:nvPr/>
          </p:nvSpPr>
          <p:spPr>
            <a:xfrm>
              <a:off x="6360496" y="1796837"/>
              <a:ext cx="4109384" cy="933175"/>
            </a:xfrm>
            <a:prstGeom prst="borderCallout1">
              <a:avLst>
                <a:gd name="adj1" fmla="val 99880"/>
                <a:gd name="adj2" fmla="val 31701"/>
                <a:gd name="adj3" fmla="val 266747"/>
                <a:gd name="adj4" fmla="val 31976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1BEE7F-997D-490A-8E64-FB0A24607CBB}"/>
                </a:ext>
              </a:extLst>
            </p:cNvPr>
            <p:cNvSpPr txBox="1"/>
            <p:nvPr/>
          </p:nvSpPr>
          <p:spPr>
            <a:xfrm>
              <a:off x="6379883" y="1819263"/>
              <a:ext cx="459778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rgbClr val="FF0000"/>
                  </a:solidFill>
                </a:rPr>
                <a:t>PyTorch</a:t>
              </a:r>
              <a:r>
                <a:rPr lang="en-US" sz="1600" dirty="0">
                  <a:solidFill>
                    <a:srgbClr val="FF0000"/>
                  </a:solidFill>
                </a:rPr>
                <a:t>, </a:t>
              </a:r>
              <a:r>
                <a:rPr lang="en-US" sz="1600" dirty="0" err="1">
                  <a:solidFill>
                    <a:srgbClr val="FF0000"/>
                  </a:solidFill>
                </a:rPr>
                <a:t>Chainer</a:t>
              </a:r>
              <a:r>
                <a:rPr lang="en-US" sz="1600" dirty="0">
                  <a:solidFill>
                    <a:srgbClr val="FF0000"/>
                  </a:solidFill>
                </a:rPr>
                <a:t>, </a:t>
              </a:r>
              <a:r>
                <a:rPr lang="en-US" sz="1600" dirty="0" err="1">
                  <a:solidFill>
                    <a:srgbClr val="FF0000"/>
                  </a:solidFill>
                </a:rPr>
                <a:t>DyNet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Imperative programming(Define-by-run)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No graph optimization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0E8047-FE49-4C6A-A524-67096A535F96}"/>
              </a:ext>
            </a:extLst>
          </p:cNvPr>
          <p:cNvGrpSpPr/>
          <p:nvPr/>
        </p:nvGrpSpPr>
        <p:grpSpPr>
          <a:xfrm>
            <a:off x="4499281" y="2983711"/>
            <a:ext cx="3136969" cy="933175"/>
            <a:chOff x="4499281" y="2983711"/>
            <a:chExt cx="3136969" cy="933175"/>
          </a:xfrm>
        </p:grpSpPr>
        <p:sp>
          <p:nvSpPr>
            <p:cNvPr id="39" name="Callout: Line 38">
              <a:extLst>
                <a:ext uri="{FF2B5EF4-FFF2-40B4-BE49-F238E27FC236}">
                  <a16:creationId xmlns:a16="http://schemas.microsoft.com/office/drawing/2014/main" id="{676CD694-485F-4487-B210-A2EEE3C6A5B2}"/>
                </a:ext>
              </a:extLst>
            </p:cNvPr>
            <p:cNvSpPr/>
            <p:nvPr/>
          </p:nvSpPr>
          <p:spPr>
            <a:xfrm>
              <a:off x="4563441" y="2983711"/>
              <a:ext cx="3008650" cy="933175"/>
            </a:xfrm>
            <a:prstGeom prst="borderCallout1">
              <a:avLst>
                <a:gd name="adj1" fmla="val 99880"/>
                <a:gd name="adj2" fmla="val 49549"/>
                <a:gd name="adj3" fmla="val 143582"/>
                <a:gd name="adj4" fmla="val 27041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EEA937-68AF-4B68-9DB2-53E089D0CAAE}"/>
                </a:ext>
              </a:extLst>
            </p:cNvPr>
            <p:cNvSpPr txBox="1"/>
            <p:nvPr/>
          </p:nvSpPr>
          <p:spPr>
            <a:xfrm>
              <a:off x="4499281" y="3031064"/>
              <a:ext cx="313696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</a:rPr>
                <a:t>TensorFlow, CNTK, Caffe2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Declarative programming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Graph optimization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D6720-722C-4806-BC02-C6A9E74E3DC2}"/>
              </a:ext>
            </a:extLst>
          </p:cNvPr>
          <p:cNvGrpSpPr/>
          <p:nvPr/>
        </p:nvGrpSpPr>
        <p:grpSpPr>
          <a:xfrm>
            <a:off x="2026043" y="1885073"/>
            <a:ext cx="2896098" cy="933175"/>
            <a:chOff x="2026043" y="1885073"/>
            <a:chExt cx="2896098" cy="933175"/>
          </a:xfrm>
        </p:grpSpPr>
        <p:sp>
          <p:nvSpPr>
            <p:cNvPr id="40" name="Callout: Line 39">
              <a:extLst>
                <a:ext uri="{FF2B5EF4-FFF2-40B4-BE49-F238E27FC236}">
                  <a16:creationId xmlns:a16="http://schemas.microsoft.com/office/drawing/2014/main" id="{94708229-7204-49EB-8ACA-845D9BDF7FC1}"/>
                </a:ext>
              </a:extLst>
            </p:cNvPr>
            <p:cNvSpPr/>
            <p:nvPr/>
          </p:nvSpPr>
          <p:spPr>
            <a:xfrm>
              <a:off x="2026043" y="1885073"/>
              <a:ext cx="2800847" cy="933175"/>
            </a:xfrm>
            <a:prstGeom prst="borderCallout1">
              <a:avLst>
                <a:gd name="adj1" fmla="val 99880"/>
                <a:gd name="adj2" fmla="val 49549"/>
                <a:gd name="adj3" fmla="val 257901"/>
                <a:gd name="adj4" fmla="val 54346"/>
              </a:avLst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D5DDF1-3C48-4396-B74B-1F4B78C6783B}"/>
                </a:ext>
              </a:extLst>
            </p:cNvPr>
            <p:cNvSpPr txBox="1"/>
            <p:nvPr/>
          </p:nvSpPr>
          <p:spPr>
            <a:xfrm>
              <a:off x="2048405" y="1929468"/>
              <a:ext cx="28737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FF0000"/>
                  </a:solidFill>
                </a:rPr>
                <a:t>Caffe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Programing with config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Large kernel granularity </a:t>
              </a:r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B22BB9-65FE-4ACC-91D7-4E0FC31BE3C8}"/>
              </a:ext>
            </a:extLst>
          </p:cNvPr>
          <p:cNvSpPr/>
          <p:nvPr/>
        </p:nvSpPr>
        <p:spPr>
          <a:xfrm>
            <a:off x="2328123" y="5314081"/>
            <a:ext cx="7887983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Compiler </a:t>
            </a:r>
            <a:r>
              <a:rPr lang="en-US" sz="2000" b="1" dirty="0"/>
              <a:t>is used to optimize general framework to be more efficient, while keeping the existing flexibility!</a:t>
            </a:r>
          </a:p>
        </p:txBody>
      </p:sp>
    </p:spTree>
    <p:extLst>
      <p:ext uri="{BB962C8B-B14F-4D97-AF65-F5344CB8AC3E}">
        <p14:creationId xmlns:p14="http://schemas.microsoft.com/office/powerpoint/2010/main" val="8852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-0.13737 3.7037E-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-0.24128 -0.0020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7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46380F2E-8AC4-47DA-84BB-6A72F8B26702}"/>
              </a:ext>
            </a:extLst>
          </p:cNvPr>
          <p:cNvSpPr/>
          <p:nvPr/>
        </p:nvSpPr>
        <p:spPr bwMode="auto">
          <a:xfrm>
            <a:off x="3526651" y="4998250"/>
            <a:ext cx="1788220" cy="1625365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sx="98000" sy="98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274320" tIns="914400" rIns="27432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5EE3D89-EA2D-4F58-8E6F-4013DE7D6DB0}"/>
              </a:ext>
            </a:extLst>
          </p:cNvPr>
          <p:cNvSpPr/>
          <p:nvPr/>
        </p:nvSpPr>
        <p:spPr bwMode="auto">
          <a:xfrm>
            <a:off x="3526651" y="1656892"/>
            <a:ext cx="1777353" cy="2915107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sx="98000" sy="98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274320" tIns="914400" rIns="27432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Light"/>
              <a:cs typeface="Segoe U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93C28-6F76-4C55-8D49-4B4AF17E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3306996" cy="553998"/>
          </a:xfrm>
        </p:spPr>
        <p:txBody>
          <a:bodyPr wrap="none"/>
          <a:lstStyle/>
          <a:p>
            <a:r>
              <a:rPr lang="zh-CN" altLang="en-US" dirty="0"/>
              <a:t>计算框架的进步 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1A22C0-00D1-474D-96C3-D134AD91999E}"/>
              </a:ext>
            </a:extLst>
          </p:cNvPr>
          <p:cNvSpPr txBox="1"/>
          <p:nvPr/>
        </p:nvSpPr>
        <p:spPr>
          <a:xfrm>
            <a:off x="3383760" y="1163229"/>
            <a:ext cx="2022157" cy="341632"/>
          </a:xfrm>
          <a:prstGeom prst="rect">
            <a:avLst/>
          </a:prstGeom>
          <a:noFill/>
        </p:spPr>
        <p:txBody>
          <a:bodyPr wrap="none" lIns="45720" tIns="45720" rIns="45720" bIns="457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  <a:cs typeface="Segoe UI Light"/>
              </a:rPr>
              <a:t>Gen 2  </a:t>
            </a:r>
            <a:r>
              <a:rPr lang="en-US" i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  <a:cs typeface="Segoe UI Light"/>
              </a:rPr>
              <a:t>2010-present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A8F487-D306-4B05-936E-AF874072012A}"/>
              </a:ext>
            </a:extLst>
          </p:cNvPr>
          <p:cNvSpPr/>
          <p:nvPr/>
        </p:nvSpPr>
        <p:spPr>
          <a:xfrm>
            <a:off x="3662988" y="5356429"/>
            <a:ext cx="14880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1A1A1A"/>
                </a:solidFill>
                <a:latin typeface="Segoe UI Light"/>
                <a:cs typeface="Segoe UI Light"/>
              </a:rPr>
              <a:t>AI framework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1A1A1A"/>
                </a:solidFill>
                <a:latin typeface="Segoe UI Light"/>
                <a:cs typeface="Segoe UI Light"/>
              </a:rPr>
              <a:t>D</a:t>
            </a:r>
            <a:r>
              <a:rPr lang="en-US" sz="1600" dirty="0">
                <a:solidFill>
                  <a:srgbClr val="1A1A1A"/>
                </a:solidFill>
                <a:latin typeface="Segoe UI Light"/>
                <a:cs typeface="Segoe UI Light"/>
              </a:rPr>
              <a:t>ense </a:t>
            </a:r>
            <a:r>
              <a:rPr lang="en-US" sz="1600" dirty="0" err="1">
                <a:solidFill>
                  <a:srgbClr val="1A1A1A"/>
                </a:solidFill>
                <a:latin typeface="Segoe UI Light"/>
                <a:cs typeface="Segoe UI Light"/>
              </a:rPr>
              <a:t>matmul</a:t>
            </a:r>
            <a:r>
              <a:rPr lang="en-US" sz="1600" dirty="0">
                <a:solidFill>
                  <a:srgbClr val="1A1A1A"/>
                </a:solidFill>
                <a:latin typeface="Segoe UI Light"/>
                <a:cs typeface="Segoe UI Light"/>
              </a:rPr>
              <a:t> engine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1A1A1A"/>
                </a:solidFill>
                <a:latin typeface="Segoe UI Light"/>
                <a:cs typeface="Segoe UI Light"/>
              </a:rPr>
              <a:t> </a:t>
            </a:r>
          </a:p>
        </p:txBody>
      </p:sp>
      <p:sp>
        <p:nvSpPr>
          <p:cNvPr id="122" name="Arrow: Down 121">
            <a:extLst>
              <a:ext uri="{FF2B5EF4-FFF2-40B4-BE49-F238E27FC236}">
                <a16:creationId xmlns:a16="http://schemas.microsoft.com/office/drawing/2014/main" id="{EBBC72D2-75F4-4731-8389-B7EA944F54BE}"/>
              </a:ext>
            </a:extLst>
          </p:cNvPr>
          <p:cNvSpPr/>
          <p:nvPr/>
        </p:nvSpPr>
        <p:spPr>
          <a:xfrm rot="16200000">
            <a:off x="3027950" y="2891079"/>
            <a:ext cx="237527" cy="520224"/>
          </a:xfrm>
          <a:prstGeom prst="downArrow">
            <a:avLst>
              <a:gd name="adj1" fmla="val 44022"/>
              <a:gd name="adj2" fmla="val 50000"/>
            </a:avLst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cs typeface="Segoe UI Light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8A0B8F-E3CB-4419-AD2C-C532A7E29BC8}"/>
              </a:ext>
            </a:extLst>
          </p:cNvPr>
          <p:cNvSpPr txBox="1"/>
          <p:nvPr/>
        </p:nvSpPr>
        <p:spPr>
          <a:xfrm>
            <a:off x="1181825" y="1163229"/>
            <a:ext cx="1430841" cy="313932"/>
          </a:xfrm>
          <a:prstGeom prst="rect">
            <a:avLst/>
          </a:prstGeom>
          <a:noFill/>
        </p:spPr>
        <p:txBody>
          <a:bodyPr wrap="none" lIns="45720" tIns="45720" rIns="45720" bIns="457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  <a:cs typeface="Segoe UI Light"/>
              </a:rPr>
              <a:t>Gen 1  </a:t>
            </a:r>
            <a:r>
              <a:rPr lang="en-US" sz="1600" i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/>
                <a:cs typeface="Segoe UI Light"/>
              </a:rPr>
              <a:t>pre-2010</a:t>
            </a:r>
          </a:p>
        </p:txBody>
      </p:sp>
      <p:sp>
        <p:nvSpPr>
          <p:cNvPr id="140" name="Arrow: Down 139">
            <a:extLst>
              <a:ext uri="{FF2B5EF4-FFF2-40B4-BE49-F238E27FC236}">
                <a16:creationId xmlns:a16="http://schemas.microsoft.com/office/drawing/2014/main" id="{B3AF5F15-112F-4EA6-B8CA-FBF32BA0C0B1}"/>
              </a:ext>
            </a:extLst>
          </p:cNvPr>
          <p:cNvSpPr/>
          <p:nvPr/>
        </p:nvSpPr>
        <p:spPr>
          <a:xfrm rot="16200000">
            <a:off x="3027950" y="5454606"/>
            <a:ext cx="237527" cy="520224"/>
          </a:xfrm>
          <a:prstGeom prst="downArrow">
            <a:avLst>
              <a:gd name="adj1" fmla="val 44022"/>
              <a:gd name="adj2" fmla="val 50000"/>
            </a:avLst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cs typeface="Segoe UI Light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2D7EB5-664A-473B-9A64-76F7357254F0}"/>
              </a:ext>
            </a:extLst>
          </p:cNvPr>
          <p:cNvSpPr/>
          <p:nvPr/>
        </p:nvSpPr>
        <p:spPr>
          <a:xfrm>
            <a:off x="3515784" y="1745174"/>
            <a:ext cx="17882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Deep learning frameworks </a:t>
            </a:r>
            <a:r>
              <a:rPr lang="en-US" sz="1600" dirty="0">
                <a:latin typeface="Segoe UI Light"/>
                <a:cs typeface="Segoe UI Light"/>
              </a:rPr>
              <a:t>provide easier ways to leverage various libraries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1F2841B-2DB4-4690-A33E-97E0DBF73436}"/>
              </a:ext>
            </a:extLst>
          </p:cNvPr>
          <p:cNvGrpSpPr/>
          <p:nvPr/>
        </p:nvGrpSpPr>
        <p:grpSpPr>
          <a:xfrm>
            <a:off x="4507222" y="3459029"/>
            <a:ext cx="456267" cy="367737"/>
            <a:chOff x="9540818" y="4130722"/>
            <a:chExt cx="456267" cy="367737"/>
          </a:xfrm>
        </p:grpSpPr>
        <p:sp>
          <p:nvSpPr>
            <p:cNvPr id="182" name="Freeform 13">
              <a:extLst>
                <a:ext uri="{FF2B5EF4-FFF2-40B4-BE49-F238E27FC236}">
                  <a16:creationId xmlns:a16="http://schemas.microsoft.com/office/drawing/2014/main" id="{7B221437-58B4-4C03-AA68-DBA5137A1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18" y="4130722"/>
              <a:ext cx="392707" cy="333688"/>
            </a:xfrm>
            <a:custGeom>
              <a:avLst/>
              <a:gdLst>
                <a:gd name="T0" fmla="*/ 452 w 466"/>
                <a:gd name="T1" fmla="*/ 396 h 396"/>
                <a:gd name="T2" fmla="*/ 14 w 466"/>
                <a:gd name="T3" fmla="*/ 396 h 396"/>
                <a:gd name="T4" fmla="*/ 0 w 466"/>
                <a:gd name="T5" fmla="*/ 382 h 396"/>
                <a:gd name="T6" fmla="*/ 0 w 466"/>
                <a:gd name="T7" fmla="*/ 14 h 396"/>
                <a:gd name="T8" fmla="*/ 14 w 466"/>
                <a:gd name="T9" fmla="*/ 0 h 396"/>
                <a:gd name="T10" fmla="*/ 452 w 466"/>
                <a:gd name="T11" fmla="*/ 0 h 396"/>
                <a:gd name="T12" fmla="*/ 466 w 466"/>
                <a:gd name="T13" fmla="*/ 14 h 396"/>
                <a:gd name="T14" fmla="*/ 466 w 466"/>
                <a:gd name="T15" fmla="*/ 382 h 396"/>
                <a:gd name="T16" fmla="*/ 452 w 466"/>
                <a:gd name="T17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6" h="396">
                  <a:moveTo>
                    <a:pt x="452" y="396"/>
                  </a:moveTo>
                  <a:cubicBezTo>
                    <a:pt x="14" y="396"/>
                    <a:pt x="14" y="396"/>
                    <a:pt x="14" y="396"/>
                  </a:cubicBezTo>
                  <a:cubicBezTo>
                    <a:pt x="6" y="396"/>
                    <a:pt x="0" y="390"/>
                    <a:pt x="0" y="38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0" y="0"/>
                    <a:pt x="466" y="6"/>
                    <a:pt x="466" y="14"/>
                  </a:cubicBezTo>
                  <a:cubicBezTo>
                    <a:pt x="466" y="382"/>
                    <a:pt x="466" y="382"/>
                    <a:pt x="466" y="382"/>
                  </a:cubicBezTo>
                  <a:cubicBezTo>
                    <a:pt x="466" y="390"/>
                    <a:pt x="460" y="396"/>
                    <a:pt x="452" y="39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3" name="Rectangle 14">
              <a:extLst>
                <a:ext uri="{FF2B5EF4-FFF2-40B4-BE49-F238E27FC236}">
                  <a16:creationId xmlns:a16="http://schemas.microsoft.com/office/drawing/2014/main" id="{AD685FFC-47CC-4921-8040-66C89C33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7696" y="4269191"/>
              <a:ext cx="26104" cy="16343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4" name="Rectangle 15">
              <a:extLst>
                <a:ext uri="{FF2B5EF4-FFF2-40B4-BE49-F238E27FC236}">
                  <a16:creationId xmlns:a16="http://schemas.microsoft.com/office/drawing/2014/main" id="{355157DE-C7F8-4389-BE56-E14A5814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1376" y="4307780"/>
              <a:ext cx="26104" cy="12484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5" name="Rectangle 16">
              <a:extLst>
                <a:ext uri="{FF2B5EF4-FFF2-40B4-BE49-F238E27FC236}">
                  <a16:creationId xmlns:a16="http://schemas.microsoft.com/office/drawing/2014/main" id="{5C150275-118A-400D-952B-9C26A78F2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056" y="4353180"/>
              <a:ext cx="26104" cy="7944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6" name="Rectangle 17">
              <a:extLst>
                <a:ext uri="{FF2B5EF4-FFF2-40B4-BE49-F238E27FC236}">
                  <a16:creationId xmlns:a16="http://schemas.microsoft.com/office/drawing/2014/main" id="{A8328C30-DFED-4726-80BD-C2CDB522E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8736" y="4339560"/>
              <a:ext cx="26104" cy="93069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7" name="Rectangle 18">
              <a:extLst>
                <a:ext uri="{FF2B5EF4-FFF2-40B4-BE49-F238E27FC236}">
                  <a16:creationId xmlns:a16="http://schemas.microsoft.com/office/drawing/2014/main" id="{36AF4A11-604D-4BB5-BF6F-256A6B1E9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2417" y="4370205"/>
              <a:ext cx="26104" cy="62424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8" name="Rectangle 19">
              <a:extLst>
                <a:ext uri="{FF2B5EF4-FFF2-40B4-BE49-F238E27FC236}">
                  <a16:creationId xmlns:a16="http://schemas.microsoft.com/office/drawing/2014/main" id="{5AC5562F-597D-460E-A8BD-79F1E2363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7696" y="4288486"/>
              <a:ext cx="26104" cy="144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9" name="Rectangle 20">
              <a:extLst>
                <a:ext uri="{FF2B5EF4-FFF2-40B4-BE49-F238E27FC236}">
                  <a16:creationId xmlns:a16="http://schemas.microsoft.com/office/drawing/2014/main" id="{6FFC386A-98DD-438E-92AA-EC545DCF0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1376" y="4328210"/>
              <a:ext cx="26104" cy="1044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0" name="Rectangle 21">
              <a:extLst>
                <a:ext uri="{FF2B5EF4-FFF2-40B4-BE49-F238E27FC236}">
                  <a16:creationId xmlns:a16="http://schemas.microsoft.com/office/drawing/2014/main" id="{19A01A6A-0934-45DC-AEFB-A56A23E7E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5056" y="4370205"/>
              <a:ext cx="26104" cy="62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1" name="Rectangle 22">
              <a:extLst>
                <a:ext uri="{FF2B5EF4-FFF2-40B4-BE49-F238E27FC236}">
                  <a16:creationId xmlns:a16="http://schemas.microsoft.com/office/drawing/2014/main" id="{A9170CF9-047D-44BF-BAC5-4E1C7271B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8736" y="4396310"/>
              <a:ext cx="26104" cy="36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2" name="Rectangle 23">
              <a:extLst>
                <a:ext uri="{FF2B5EF4-FFF2-40B4-BE49-F238E27FC236}">
                  <a16:creationId xmlns:a16="http://schemas.microsoft.com/office/drawing/2014/main" id="{54C9CD26-9D52-4F6B-9FCE-C2ABD4729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2417" y="4411065"/>
              <a:ext cx="26104" cy="215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Freeform 24">
              <a:extLst>
                <a:ext uri="{FF2B5EF4-FFF2-40B4-BE49-F238E27FC236}">
                  <a16:creationId xmlns:a16="http://schemas.microsoft.com/office/drawing/2014/main" id="{B80E453C-B15E-402C-97DB-0B8CA76A4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2968" y="4210967"/>
              <a:ext cx="172519" cy="127119"/>
            </a:xfrm>
            <a:custGeom>
              <a:avLst/>
              <a:gdLst>
                <a:gd name="T0" fmla="*/ 170 w 205"/>
                <a:gd name="T1" fmla="*/ 0 h 152"/>
                <a:gd name="T2" fmla="*/ 164 w 205"/>
                <a:gd name="T3" fmla="*/ 6 h 152"/>
                <a:gd name="T4" fmla="*/ 170 w 205"/>
                <a:gd name="T5" fmla="*/ 12 h 152"/>
                <a:gd name="T6" fmla="*/ 185 w 205"/>
                <a:gd name="T7" fmla="*/ 12 h 152"/>
                <a:gd name="T8" fmla="*/ 99 w 205"/>
                <a:gd name="T9" fmla="*/ 98 h 152"/>
                <a:gd name="T10" fmla="*/ 77 w 205"/>
                <a:gd name="T11" fmla="*/ 75 h 152"/>
                <a:gd name="T12" fmla="*/ 73 w 205"/>
                <a:gd name="T13" fmla="*/ 73 h 152"/>
                <a:gd name="T14" fmla="*/ 73 w 205"/>
                <a:gd name="T15" fmla="*/ 73 h 152"/>
                <a:gd name="T16" fmla="*/ 68 w 205"/>
                <a:gd name="T17" fmla="*/ 75 h 152"/>
                <a:gd name="T18" fmla="*/ 3 w 205"/>
                <a:gd name="T19" fmla="*/ 142 h 152"/>
                <a:gd name="T20" fmla="*/ 3 w 205"/>
                <a:gd name="T21" fmla="*/ 150 h 152"/>
                <a:gd name="T22" fmla="*/ 7 w 205"/>
                <a:gd name="T23" fmla="*/ 152 h 152"/>
                <a:gd name="T24" fmla="*/ 11 w 205"/>
                <a:gd name="T25" fmla="*/ 150 h 152"/>
                <a:gd name="T26" fmla="*/ 73 w 205"/>
                <a:gd name="T27" fmla="*/ 88 h 152"/>
                <a:gd name="T28" fmla="*/ 95 w 205"/>
                <a:gd name="T29" fmla="*/ 111 h 152"/>
                <a:gd name="T30" fmla="*/ 99 w 205"/>
                <a:gd name="T31" fmla="*/ 113 h 152"/>
                <a:gd name="T32" fmla="*/ 104 w 205"/>
                <a:gd name="T33" fmla="*/ 111 h 152"/>
                <a:gd name="T34" fmla="*/ 193 w 205"/>
                <a:gd name="T35" fmla="*/ 21 h 152"/>
                <a:gd name="T36" fmla="*/ 193 w 205"/>
                <a:gd name="T37" fmla="*/ 35 h 152"/>
                <a:gd name="T38" fmla="*/ 199 w 205"/>
                <a:gd name="T39" fmla="*/ 41 h 152"/>
                <a:gd name="T40" fmla="*/ 205 w 205"/>
                <a:gd name="T41" fmla="*/ 35 h 152"/>
                <a:gd name="T42" fmla="*/ 205 w 205"/>
                <a:gd name="T43" fmla="*/ 0 h 152"/>
                <a:gd name="T44" fmla="*/ 170 w 205"/>
                <a:gd name="T4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" h="152">
                  <a:moveTo>
                    <a:pt x="170" y="0"/>
                  </a:moveTo>
                  <a:cubicBezTo>
                    <a:pt x="167" y="0"/>
                    <a:pt x="164" y="3"/>
                    <a:pt x="164" y="6"/>
                  </a:cubicBezTo>
                  <a:cubicBezTo>
                    <a:pt x="164" y="9"/>
                    <a:pt x="167" y="12"/>
                    <a:pt x="170" y="12"/>
                  </a:cubicBezTo>
                  <a:cubicBezTo>
                    <a:pt x="185" y="12"/>
                    <a:pt x="185" y="12"/>
                    <a:pt x="185" y="12"/>
                  </a:cubicBezTo>
                  <a:cubicBezTo>
                    <a:pt x="99" y="98"/>
                    <a:pt x="99" y="98"/>
                    <a:pt x="99" y="98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4"/>
                    <a:pt x="74" y="73"/>
                    <a:pt x="73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1" y="73"/>
                    <a:pt x="70" y="74"/>
                    <a:pt x="68" y="75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0" y="144"/>
                    <a:pt x="0" y="148"/>
                    <a:pt x="3" y="150"/>
                  </a:cubicBezTo>
                  <a:cubicBezTo>
                    <a:pt x="4" y="151"/>
                    <a:pt x="5" y="152"/>
                    <a:pt x="7" y="152"/>
                  </a:cubicBezTo>
                  <a:cubicBezTo>
                    <a:pt x="9" y="152"/>
                    <a:pt x="10" y="151"/>
                    <a:pt x="11" y="150"/>
                  </a:cubicBezTo>
                  <a:cubicBezTo>
                    <a:pt x="73" y="88"/>
                    <a:pt x="73" y="88"/>
                    <a:pt x="73" y="88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2"/>
                    <a:pt x="98" y="113"/>
                    <a:pt x="99" y="113"/>
                  </a:cubicBezTo>
                  <a:cubicBezTo>
                    <a:pt x="101" y="113"/>
                    <a:pt x="103" y="112"/>
                    <a:pt x="104" y="11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35"/>
                    <a:pt x="193" y="35"/>
                    <a:pt x="193" y="35"/>
                  </a:cubicBezTo>
                  <a:cubicBezTo>
                    <a:pt x="193" y="38"/>
                    <a:pt x="196" y="41"/>
                    <a:pt x="199" y="41"/>
                  </a:cubicBezTo>
                  <a:cubicBezTo>
                    <a:pt x="202" y="41"/>
                    <a:pt x="205" y="38"/>
                    <a:pt x="205" y="35"/>
                  </a:cubicBezTo>
                  <a:cubicBezTo>
                    <a:pt x="205" y="0"/>
                    <a:pt x="205" y="0"/>
                    <a:pt x="205" y="0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Rectangle 26">
              <a:extLst>
                <a:ext uri="{FF2B5EF4-FFF2-40B4-BE49-F238E27FC236}">
                  <a16:creationId xmlns:a16="http://schemas.microsoft.com/office/drawing/2014/main" id="{50F11CB7-9E85-4851-B3A2-7B84A349A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1463" y="4389500"/>
              <a:ext cx="122579" cy="14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5" name="Rectangle 27">
              <a:extLst>
                <a:ext uri="{FF2B5EF4-FFF2-40B4-BE49-F238E27FC236}">
                  <a16:creationId xmlns:a16="http://schemas.microsoft.com/office/drawing/2014/main" id="{0EF0AC9B-3BD6-4071-AC20-D339F168C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1463" y="4417874"/>
              <a:ext cx="122579" cy="14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Freeform 28">
              <a:extLst>
                <a:ext uri="{FF2B5EF4-FFF2-40B4-BE49-F238E27FC236}">
                  <a16:creationId xmlns:a16="http://schemas.microsoft.com/office/drawing/2014/main" id="{A5C4A6B2-0A42-48F1-84D3-DAF93122F3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73733" y="4221521"/>
              <a:ext cx="119174" cy="120309"/>
            </a:xfrm>
            <a:custGeom>
              <a:avLst/>
              <a:gdLst>
                <a:gd name="T0" fmla="*/ 72 w 141"/>
                <a:gd name="T1" fmla="*/ 92 h 142"/>
                <a:gd name="T2" fmla="*/ 49 w 141"/>
                <a:gd name="T3" fmla="*/ 69 h 142"/>
                <a:gd name="T4" fmla="*/ 72 w 141"/>
                <a:gd name="T5" fmla="*/ 46 h 142"/>
                <a:gd name="T6" fmla="*/ 95 w 141"/>
                <a:gd name="T7" fmla="*/ 69 h 142"/>
                <a:gd name="T8" fmla="*/ 72 w 141"/>
                <a:gd name="T9" fmla="*/ 92 h 142"/>
                <a:gd name="T10" fmla="*/ 141 w 141"/>
                <a:gd name="T11" fmla="*/ 77 h 142"/>
                <a:gd name="T12" fmla="*/ 141 w 141"/>
                <a:gd name="T13" fmla="*/ 61 h 142"/>
                <a:gd name="T14" fmla="*/ 140 w 141"/>
                <a:gd name="T15" fmla="*/ 60 h 142"/>
                <a:gd name="T16" fmla="*/ 123 w 141"/>
                <a:gd name="T17" fmla="*/ 54 h 142"/>
                <a:gd name="T18" fmla="*/ 119 w 141"/>
                <a:gd name="T19" fmla="*/ 43 h 142"/>
                <a:gd name="T20" fmla="*/ 127 w 141"/>
                <a:gd name="T21" fmla="*/ 26 h 142"/>
                <a:gd name="T22" fmla="*/ 128 w 141"/>
                <a:gd name="T23" fmla="*/ 24 h 142"/>
                <a:gd name="T24" fmla="*/ 123 w 141"/>
                <a:gd name="T25" fmla="*/ 19 h 142"/>
                <a:gd name="T26" fmla="*/ 117 w 141"/>
                <a:gd name="T27" fmla="*/ 12 h 142"/>
                <a:gd name="T28" fmla="*/ 115 w 141"/>
                <a:gd name="T29" fmla="*/ 13 h 142"/>
                <a:gd name="T30" fmla="*/ 98 w 141"/>
                <a:gd name="T31" fmla="*/ 22 h 142"/>
                <a:gd name="T32" fmla="*/ 87 w 141"/>
                <a:gd name="T33" fmla="*/ 19 h 142"/>
                <a:gd name="T34" fmla="*/ 80 w 141"/>
                <a:gd name="T35" fmla="*/ 0 h 142"/>
                <a:gd name="T36" fmla="*/ 63 w 141"/>
                <a:gd name="T37" fmla="*/ 0 h 142"/>
                <a:gd name="T38" fmla="*/ 62 w 141"/>
                <a:gd name="T39" fmla="*/ 1 h 142"/>
                <a:gd name="T40" fmla="*/ 57 w 141"/>
                <a:gd name="T41" fmla="*/ 18 h 142"/>
                <a:gd name="T42" fmla="*/ 45 w 141"/>
                <a:gd name="T43" fmla="*/ 22 h 142"/>
                <a:gd name="T44" fmla="*/ 26 w 141"/>
                <a:gd name="T45" fmla="*/ 13 h 142"/>
                <a:gd name="T46" fmla="*/ 15 w 141"/>
                <a:gd name="T47" fmla="*/ 24 h 142"/>
                <a:gd name="T48" fmla="*/ 16 w 141"/>
                <a:gd name="T49" fmla="*/ 27 h 142"/>
                <a:gd name="T50" fmla="*/ 24 w 141"/>
                <a:gd name="T51" fmla="*/ 43 h 142"/>
                <a:gd name="T52" fmla="*/ 20 w 141"/>
                <a:gd name="T53" fmla="*/ 54 h 142"/>
                <a:gd name="T54" fmla="*/ 0 w 141"/>
                <a:gd name="T55" fmla="*/ 61 h 142"/>
                <a:gd name="T56" fmla="*/ 0 w 141"/>
                <a:gd name="T57" fmla="*/ 78 h 142"/>
                <a:gd name="T58" fmla="*/ 2 w 141"/>
                <a:gd name="T59" fmla="*/ 79 h 142"/>
                <a:gd name="T60" fmla="*/ 20 w 141"/>
                <a:gd name="T61" fmla="*/ 84 h 142"/>
                <a:gd name="T62" fmla="*/ 24 w 141"/>
                <a:gd name="T63" fmla="*/ 96 h 142"/>
                <a:gd name="T64" fmla="*/ 15 w 141"/>
                <a:gd name="T65" fmla="*/ 115 h 142"/>
                <a:gd name="T66" fmla="*/ 27 w 141"/>
                <a:gd name="T67" fmla="*/ 126 h 142"/>
                <a:gd name="T68" fmla="*/ 29 w 141"/>
                <a:gd name="T69" fmla="*/ 125 h 142"/>
                <a:gd name="T70" fmla="*/ 46 w 141"/>
                <a:gd name="T71" fmla="*/ 117 h 142"/>
                <a:gd name="T72" fmla="*/ 57 w 141"/>
                <a:gd name="T73" fmla="*/ 122 h 142"/>
                <a:gd name="T74" fmla="*/ 64 w 141"/>
                <a:gd name="T75" fmla="*/ 142 h 142"/>
                <a:gd name="T76" fmla="*/ 80 w 141"/>
                <a:gd name="T77" fmla="*/ 142 h 142"/>
                <a:gd name="T78" fmla="*/ 81 w 141"/>
                <a:gd name="T79" fmla="*/ 139 h 142"/>
                <a:gd name="T80" fmla="*/ 87 w 141"/>
                <a:gd name="T81" fmla="*/ 122 h 142"/>
                <a:gd name="T82" fmla="*/ 98 w 141"/>
                <a:gd name="T83" fmla="*/ 117 h 142"/>
                <a:gd name="T84" fmla="*/ 117 w 141"/>
                <a:gd name="T85" fmla="*/ 126 h 142"/>
                <a:gd name="T86" fmla="*/ 129 w 141"/>
                <a:gd name="T87" fmla="*/ 114 h 142"/>
                <a:gd name="T88" fmla="*/ 128 w 141"/>
                <a:gd name="T89" fmla="*/ 112 h 142"/>
                <a:gd name="T90" fmla="*/ 119 w 141"/>
                <a:gd name="T91" fmla="*/ 96 h 142"/>
                <a:gd name="T92" fmla="*/ 123 w 141"/>
                <a:gd name="T93" fmla="*/ 84 h 142"/>
                <a:gd name="T94" fmla="*/ 141 w 141"/>
                <a:gd name="T95" fmla="*/ 7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1" h="142">
                  <a:moveTo>
                    <a:pt x="72" y="92"/>
                  </a:moveTo>
                  <a:cubicBezTo>
                    <a:pt x="59" y="92"/>
                    <a:pt x="49" y="82"/>
                    <a:pt x="49" y="69"/>
                  </a:cubicBezTo>
                  <a:cubicBezTo>
                    <a:pt x="49" y="57"/>
                    <a:pt x="59" y="46"/>
                    <a:pt x="72" y="46"/>
                  </a:cubicBezTo>
                  <a:cubicBezTo>
                    <a:pt x="85" y="46"/>
                    <a:pt x="95" y="57"/>
                    <a:pt x="95" y="69"/>
                  </a:cubicBezTo>
                  <a:cubicBezTo>
                    <a:pt x="95" y="82"/>
                    <a:pt x="85" y="92"/>
                    <a:pt x="72" y="92"/>
                  </a:cubicBezTo>
                  <a:close/>
                  <a:moveTo>
                    <a:pt x="141" y="77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3" y="19"/>
                    <a:pt x="123" y="19"/>
                    <a:pt x="123" y="19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15" y="115"/>
                    <a:pt x="15" y="115"/>
                    <a:pt x="15" y="115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29" y="125"/>
                    <a:pt x="29" y="125"/>
                    <a:pt x="29" y="12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87" y="122"/>
                    <a:pt x="87" y="122"/>
                    <a:pt x="87" y="122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28" y="112"/>
                    <a:pt x="128" y="112"/>
                    <a:pt x="128" y="112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3" y="84"/>
                    <a:pt x="123" y="84"/>
                    <a:pt x="123" y="84"/>
                  </a:cubicBezTo>
                  <a:lnTo>
                    <a:pt x="141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7" name="Oval 29">
              <a:extLst>
                <a:ext uri="{FF2B5EF4-FFF2-40B4-BE49-F238E27FC236}">
                  <a16:creationId xmlns:a16="http://schemas.microsoft.com/office/drawing/2014/main" id="{633BDABD-B6D2-419A-B454-0B4CC5800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6346" y="4357721"/>
              <a:ext cx="140739" cy="1407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47B61F11-0F13-4DC2-9FEB-67F95A58B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9261" y="4398580"/>
              <a:ext cx="76045" cy="59019"/>
            </a:xfrm>
            <a:custGeom>
              <a:avLst/>
              <a:gdLst>
                <a:gd name="T0" fmla="*/ 22 w 67"/>
                <a:gd name="T1" fmla="*/ 52 h 52"/>
                <a:gd name="T2" fmla="*/ 0 w 67"/>
                <a:gd name="T3" fmla="*/ 29 h 52"/>
                <a:gd name="T4" fmla="*/ 6 w 67"/>
                <a:gd name="T5" fmla="*/ 23 h 52"/>
                <a:gd name="T6" fmla="*/ 22 w 67"/>
                <a:gd name="T7" fmla="*/ 39 h 52"/>
                <a:gd name="T8" fmla="*/ 61 w 67"/>
                <a:gd name="T9" fmla="*/ 0 h 52"/>
                <a:gd name="T10" fmla="*/ 67 w 67"/>
                <a:gd name="T11" fmla="*/ 6 h 52"/>
                <a:gd name="T12" fmla="*/ 22 w 6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2">
                  <a:moveTo>
                    <a:pt x="22" y="52"/>
                  </a:moveTo>
                  <a:lnTo>
                    <a:pt x="0" y="29"/>
                  </a:lnTo>
                  <a:lnTo>
                    <a:pt x="6" y="23"/>
                  </a:lnTo>
                  <a:lnTo>
                    <a:pt x="22" y="39"/>
                  </a:lnTo>
                  <a:lnTo>
                    <a:pt x="61" y="0"/>
                  </a:lnTo>
                  <a:lnTo>
                    <a:pt x="67" y="6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57466FA7-7EA8-4205-9ABC-4B95490D1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18" y="4130722"/>
              <a:ext cx="392707" cy="52210"/>
            </a:xfrm>
            <a:custGeom>
              <a:avLst/>
              <a:gdLst>
                <a:gd name="T0" fmla="*/ 452 w 466"/>
                <a:gd name="T1" fmla="*/ 0 h 61"/>
                <a:gd name="T2" fmla="*/ 14 w 466"/>
                <a:gd name="T3" fmla="*/ 0 h 61"/>
                <a:gd name="T4" fmla="*/ 0 w 466"/>
                <a:gd name="T5" fmla="*/ 14 h 61"/>
                <a:gd name="T6" fmla="*/ 0 w 466"/>
                <a:gd name="T7" fmla="*/ 61 h 61"/>
                <a:gd name="T8" fmla="*/ 466 w 466"/>
                <a:gd name="T9" fmla="*/ 61 h 61"/>
                <a:gd name="T10" fmla="*/ 466 w 466"/>
                <a:gd name="T11" fmla="*/ 14 h 61"/>
                <a:gd name="T12" fmla="*/ 452 w 466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" h="61">
                  <a:moveTo>
                    <a:pt x="45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66" y="61"/>
                    <a:pt x="466" y="61"/>
                    <a:pt x="466" y="61"/>
                  </a:cubicBezTo>
                  <a:cubicBezTo>
                    <a:pt x="466" y="14"/>
                    <a:pt x="466" y="14"/>
                    <a:pt x="466" y="14"/>
                  </a:cubicBezTo>
                  <a:cubicBezTo>
                    <a:pt x="466" y="6"/>
                    <a:pt x="460" y="0"/>
                    <a:pt x="45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386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7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00" name="Group 21">
            <a:extLst>
              <a:ext uri="{FF2B5EF4-FFF2-40B4-BE49-F238E27FC236}">
                <a16:creationId xmlns:a16="http://schemas.microsoft.com/office/drawing/2014/main" id="{6DD3C442-3518-4048-B93B-5FA6D6571B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91176" y="3446570"/>
            <a:ext cx="398463" cy="371475"/>
            <a:chOff x="6013" y="1626"/>
            <a:chExt cx="251" cy="234"/>
          </a:xfrm>
        </p:grpSpPr>
        <p:sp>
          <p:nvSpPr>
            <p:cNvPr id="201" name="Rectangle 22">
              <a:extLst>
                <a:ext uri="{FF2B5EF4-FFF2-40B4-BE49-F238E27FC236}">
                  <a16:creationId xmlns:a16="http://schemas.microsoft.com/office/drawing/2014/main" id="{16F58253-E7A5-4582-92B5-7F8E06248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8" y="1639"/>
              <a:ext cx="219" cy="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2" name="Freeform 23">
              <a:extLst>
                <a:ext uri="{FF2B5EF4-FFF2-40B4-BE49-F238E27FC236}">
                  <a16:creationId xmlns:a16="http://schemas.microsoft.com/office/drawing/2014/main" id="{65C03770-C9F8-4975-8350-BD7DEE0D1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" y="1811"/>
              <a:ext cx="166" cy="49"/>
            </a:xfrm>
            <a:custGeom>
              <a:avLst/>
              <a:gdLst>
                <a:gd name="T0" fmla="*/ 82 w 113"/>
                <a:gd name="T1" fmla="*/ 0 h 33"/>
                <a:gd name="T2" fmla="*/ 78 w 113"/>
                <a:gd name="T3" fmla="*/ 0 h 33"/>
                <a:gd name="T4" fmla="*/ 38 w 113"/>
                <a:gd name="T5" fmla="*/ 0 h 33"/>
                <a:gd name="T6" fmla="*/ 35 w 113"/>
                <a:gd name="T7" fmla="*/ 0 h 33"/>
                <a:gd name="T8" fmla="*/ 0 w 113"/>
                <a:gd name="T9" fmla="*/ 22 h 33"/>
                <a:gd name="T10" fmla="*/ 0 w 113"/>
                <a:gd name="T11" fmla="*/ 33 h 33"/>
                <a:gd name="T12" fmla="*/ 42 w 113"/>
                <a:gd name="T13" fmla="*/ 33 h 33"/>
                <a:gd name="T14" fmla="*/ 73 w 113"/>
                <a:gd name="T15" fmla="*/ 33 h 33"/>
                <a:gd name="T16" fmla="*/ 113 w 113"/>
                <a:gd name="T17" fmla="*/ 33 h 33"/>
                <a:gd name="T18" fmla="*/ 113 w 113"/>
                <a:gd name="T19" fmla="*/ 22 h 33"/>
                <a:gd name="T20" fmla="*/ 82 w 113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33">
                  <a:moveTo>
                    <a:pt x="82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1" y="20"/>
                    <a:pt x="33" y="22"/>
                    <a:pt x="0" y="2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113" y="33"/>
                    <a:pt x="113" y="33"/>
                    <a:pt x="113" y="33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80" y="22"/>
                    <a:pt x="77" y="20"/>
                    <a:pt x="82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3" name="Freeform 24">
              <a:extLst>
                <a:ext uri="{FF2B5EF4-FFF2-40B4-BE49-F238E27FC236}">
                  <a16:creationId xmlns:a16="http://schemas.microsoft.com/office/drawing/2014/main" id="{92506E0A-5300-470E-A486-153B81CF0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7" y="1626"/>
              <a:ext cx="231" cy="2"/>
            </a:xfrm>
            <a:custGeom>
              <a:avLst/>
              <a:gdLst>
                <a:gd name="T0" fmla="*/ 158 w 158"/>
                <a:gd name="T1" fmla="*/ 0 h 2"/>
                <a:gd name="T2" fmla="*/ 158 w 158"/>
                <a:gd name="T3" fmla="*/ 0 h 2"/>
                <a:gd name="T4" fmla="*/ 158 w 158"/>
                <a:gd name="T5" fmla="*/ 0 h 2"/>
                <a:gd name="T6" fmla="*/ 6 w 158"/>
                <a:gd name="T7" fmla="*/ 0 h 2"/>
                <a:gd name="T8" fmla="*/ 0 w 158"/>
                <a:gd name="T9" fmla="*/ 2 h 2"/>
                <a:gd name="T10" fmla="*/ 6 w 158"/>
                <a:gd name="T11" fmla="*/ 0 h 2"/>
                <a:gd name="T12" fmla="*/ 158 w 158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2">
                  <a:moveTo>
                    <a:pt x="158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2" y="1"/>
                    <a:pt x="4" y="0"/>
                    <a:pt x="6" y="0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4" name="Freeform 25">
              <a:extLst>
                <a:ext uri="{FF2B5EF4-FFF2-40B4-BE49-F238E27FC236}">
                  <a16:creationId xmlns:a16="http://schemas.microsoft.com/office/drawing/2014/main" id="{A0BB8B4A-3FFD-428F-807B-9500C607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" y="1626"/>
              <a:ext cx="232" cy="185"/>
            </a:xfrm>
            <a:custGeom>
              <a:avLst/>
              <a:gdLst>
                <a:gd name="T0" fmla="*/ 148 w 159"/>
                <a:gd name="T1" fmla="*/ 0 h 127"/>
                <a:gd name="T2" fmla="*/ 133 w 159"/>
                <a:gd name="T3" fmla="*/ 13 h 127"/>
                <a:gd name="T4" fmla="*/ 145 w 159"/>
                <a:gd name="T5" fmla="*/ 13 h 127"/>
                <a:gd name="T6" fmla="*/ 145 w 159"/>
                <a:gd name="T7" fmla="*/ 113 h 127"/>
                <a:gd name="T8" fmla="*/ 15 w 159"/>
                <a:gd name="T9" fmla="*/ 113 h 127"/>
                <a:gd name="T10" fmla="*/ 0 w 159"/>
                <a:gd name="T11" fmla="*/ 127 h 127"/>
                <a:gd name="T12" fmla="*/ 148 w 159"/>
                <a:gd name="T13" fmla="*/ 127 h 127"/>
                <a:gd name="T14" fmla="*/ 159 w 159"/>
                <a:gd name="T15" fmla="*/ 117 h 127"/>
                <a:gd name="T16" fmla="*/ 159 w 159"/>
                <a:gd name="T17" fmla="*/ 10 h 127"/>
                <a:gd name="T18" fmla="*/ 148 w 159"/>
                <a:gd name="T1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27">
                  <a:moveTo>
                    <a:pt x="148" y="0"/>
                  </a:moveTo>
                  <a:cubicBezTo>
                    <a:pt x="133" y="13"/>
                    <a:pt x="133" y="13"/>
                    <a:pt x="133" y="13"/>
                  </a:cubicBezTo>
                  <a:cubicBezTo>
                    <a:pt x="145" y="13"/>
                    <a:pt x="145" y="13"/>
                    <a:pt x="145" y="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48" y="127"/>
                    <a:pt x="148" y="127"/>
                    <a:pt x="148" y="127"/>
                  </a:cubicBezTo>
                  <a:cubicBezTo>
                    <a:pt x="153" y="127"/>
                    <a:pt x="159" y="122"/>
                    <a:pt x="159" y="117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5"/>
                    <a:pt x="153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5" name="Freeform 26">
              <a:extLst>
                <a:ext uri="{FF2B5EF4-FFF2-40B4-BE49-F238E27FC236}">
                  <a16:creationId xmlns:a16="http://schemas.microsoft.com/office/drawing/2014/main" id="{D00B719B-6E42-4F8A-9EBC-8CE72CEB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" y="1628"/>
              <a:ext cx="19" cy="183"/>
            </a:xfrm>
            <a:custGeom>
              <a:avLst/>
              <a:gdLst>
                <a:gd name="T0" fmla="*/ 0 w 13"/>
                <a:gd name="T1" fmla="*/ 115 h 125"/>
                <a:gd name="T2" fmla="*/ 0 w 13"/>
                <a:gd name="T3" fmla="*/ 8 h 125"/>
                <a:gd name="T4" fmla="*/ 3 w 13"/>
                <a:gd name="T5" fmla="*/ 0 h 125"/>
                <a:gd name="T6" fmla="*/ 0 w 13"/>
                <a:gd name="T7" fmla="*/ 8 h 125"/>
                <a:gd name="T8" fmla="*/ 0 w 13"/>
                <a:gd name="T9" fmla="*/ 115 h 125"/>
                <a:gd name="T10" fmla="*/ 9 w 13"/>
                <a:gd name="T11" fmla="*/ 125 h 125"/>
                <a:gd name="T12" fmla="*/ 13 w 13"/>
                <a:gd name="T13" fmla="*/ 125 h 125"/>
                <a:gd name="T14" fmla="*/ 13 w 13"/>
                <a:gd name="T15" fmla="*/ 125 h 125"/>
                <a:gd name="T16" fmla="*/ 9 w 13"/>
                <a:gd name="T17" fmla="*/ 125 h 125"/>
                <a:gd name="T18" fmla="*/ 0 w 13"/>
                <a:gd name="T19" fmla="*/ 11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25">
                  <a:moveTo>
                    <a:pt x="0" y="115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2"/>
                    <a:pt x="3" y="0"/>
                  </a:cubicBezTo>
                  <a:cubicBezTo>
                    <a:pt x="1" y="2"/>
                    <a:pt x="0" y="5"/>
                    <a:pt x="0" y="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4" y="125"/>
                    <a:pt x="9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13" y="125"/>
                    <a:pt x="13" y="125"/>
                    <a:pt x="13" y="12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4" y="125"/>
                    <a:pt x="0" y="12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6" name="Freeform 27">
              <a:extLst>
                <a:ext uri="{FF2B5EF4-FFF2-40B4-BE49-F238E27FC236}">
                  <a16:creationId xmlns:a16="http://schemas.microsoft.com/office/drawing/2014/main" id="{3549C1AC-12D6-4DF3-A597-AFD4627FC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" y="1626"/>
              <a:ext cx="235" cy="185"/>
            </a:xfrm>
            <a:custGeom>
              <a:avLst/>
              <a:gdLst>
                <a:gd name="T0" fmla="*/ 13 w 161"/>
                <a:gd name="T1" fmla="*/ 113 h 127"/>
                <a:gd name="T2" fmla="*/ 13 w 161"/>
                <a:gd name="T3" fmla="*/ 13 h 127"/>
                <a:gd name="T4" fmla="*/ 146 w 161"/>
                <a:gd name="T5" fmla="*/ 13 h 127"/>
                <a:gd name="T6" fmla="*/ 161 w 161"/>
                <a:gd name="T7" fmla="*/ 0 h 127"/>
                <a:gd name="T8" fmla="*/ 161 w 161"/>
                <a:gd name="T9" fmla="*/ 0 h 127"/>
                <a:gd name="T10" fmla="*/ 161 w 161"/>
                <a:gd name="T11" fmla="*/ 0 h 127"/>
                <a:gd name="T12" fmla="*/ 9 w 161"/>
                <a:gd name="T13" fmla="*/ 0 h 127"/>
                <a:gd name="T14" fmla="*/ 3 w 161"/>
                <a:gd name="T15" fmla="*/ 2 h 127"/>
                <a:gd name="T16" fmla="*/ 0 w 161"/>
                <a:gd name="T17" fmla="*/ 10 h 127"/>
                <a:gd name="T18" fmla="*/ 0 w 161"/>
                <a:gd name="T19" fmla="*/ 117 h 127"/>
                <a:gd name="T20" fmla="*/ 9 w 161"/>
                <a:gd name="T21" fmla="*/ 127 h 127"/>
                <a:gd name="T22" fmla="*/ 13 w 161"/>
                <a:gd name="T23" fmla="*/ 127 h 127"/>
                <a:gd name="T24" fmla="*/ 28 w 161"/>
                <a:gd name="T25" fmla="*/ 113 h 127"/>
                <a:gd name="T26" fmla="*/ 13 w 161"/>
                <a:gd name="T27" fmla="*/ 11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1" h="127">
                  <a:moveTo>
                    <a:pt x="13" y="1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5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2"/>
                    <a:pt x="4" y="127"/>
                    <a:pt x="9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28" y="113"/>
                    <a:pt x="28" y="113"/>
                    <a:pt x="28" y="113"/>
                  </a:cubicBezTo>
                  <a:lnTo>
                    <a:pt x="13" y="11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7" name="Rectangle 28">
              <a:extLst>
                <a:ext uri="{FF2B5EF4-FFF2-40B4-BE49-F238E27FC236}">
                  <a16:creationId xmlns:a16="http://schemas.microsoft.com/office/drawing/2014/main" id="{6719197F-D8B1-4124-9D3A-64433AF41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" y="1843"/>
              <a:ext cx="166" cy="17"/>
            </a:xfrm>
            <a:prstGeom prst="rect">
              <a:avLst/>
            </a:prstGeom>
            <a:solidFill>
              <a:srgbClr val="9F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8" name="Oval 29">
              <a:extLst>
                <a:ext uri="{FF2B5EF4-FFF2-40B4-BE49-F238E27FC236}">
                  <a16:creationId xmlns:a16="http://schemas.microsoft.com/office/drawing/2014/main" id="{7112C0AE-8D3C-4524-B452-D39ACAE16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4" y="1633"/>
              <a:ext cx="8" cy="7"/>
            </a:xfrm>
            <a:prstGeom prst="ellipse">
              <a:avLst/>
            </a:prstGeom>
            <a:solidFill>
              <a:srgbClr val="B7D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9" name="Rectangle 30">
              <a:extLst>
                <a:ext uri="{FF2B5EF4-FFF2-40B4-BE49-F238E27FC236}">
                  <a16:creationId xmlns:a16="http://schemas.microsoft.com/office/drawing/2014/main" id="{EDD2F1E9-A6E6-43F3-A1EF-F6B5C922D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2" y="1683"/>
              <a:ext cx="74" cy="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0" name="Rectangle 31">
              <a:extLst>
                <a:ext uri="{FF2B5EF4-FFF2-40B4-BE49-F238E27FC236}">
                  <a16:creationId xmlns:a16="http://schemas.microsoft.com/office/drawing/2014/main" id="{6EE1DA7A-DF59-489D-8A9F-713767ECA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2" y="1712"/>
              <a:ext cx="74" cy="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1" name="Rectangle 32">
              <a:extLst>
                <a:ext uri="{FF2B5EF4-FFF2-40B4-BE49-F238E27FC236}">
                  <a16:creationId xmlns:a16="http://schemas.microsoft.com/office/drawing/2014/main" id="{A75D3AAC-E022-4B27-B506-062A2F8B8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2" y="1740"/>
              <a:ext cx="74" cy="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2" name="Freeform 33">
              <a:extLst>
                <a:ext uri="{FF2B5EF4-FFF2-40B4-BE49-F238E27FC236}">
                  <a16:creationId xmlns:a16="http://schemas.microsoft.com/office/drawing/2014/main" id="{DA346020-92CC-486D-AA67-B8D035E09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0" y="1713"/>
              <a:ext cx="67" cy="43"/>
            </a:xfrm>
            <a:custGeom>
              <a:avLst/>
              <a:gdLst>
                <a:gd name="T0" fmla="*/ 0 w 46"/>
                <a:gd name="T1" fmla="*/ 0 h 29"/>
                <a:gd name="T2" fmla="*/ 28 w 46"/>
                <a:gd name="T3" fmla="*/ 29 h 29"/>
                <a:gd name="T4" fmla="*/ 46 w 46"/>
                <a:gd name="T5" fmla="*/ 23 h 29"/>
                <a:gd name="T6" fmla="*/ 28 w 46"/>
                <a:gd name="T7" fmla="*/ 0 h 29"/>
                <a:gd name="T8" fmla="*/ 0 w 46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0" y="0"/>
                  </a:moveTo>
                  <a:cubicBezTo>
                    <a:pt x="0" y="16"/>
                    <a:pt x="12" y="29"/>
                    <a:pt x="28" y="29"/>
                  </a:cubicBezTo>
                  <a:cubicBezTo>
                    <a:pt x="35" y="29"/>
                    <a:pt x="41" y="27"/>
                    <a:pt x="46" y="23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3" name="Freeform 34">
              <a:extLst>
                <a:ext uri="{FF2B5EF4-FFF2-40B4-BE49-F238E27FC236}">
                  <a16:creationId xmlns:a16="http://schemas.microsoft.com/office/drawing/2014/main" id="{7F005EF3-9B35-4956-ABCA-03151BB82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0" y="1671"/>
              <a:ext cx="67" cy="42"/>
            </a:xfrm>
            <a:custGeom>
              <a:avLst/>
              <a:gdLst>
                <a:gd name="T0" fmla="*/ 28 w 46"/>
                <a:gd name="T1" fmla="*/ 29 h 29"/>
                <a:gd name="T2" fmla="*/ 46 w 46"/>
                <a:gd name="T3" fmla="*/ 7 h 29"/>
                <a:gd name="T4" fmla="*/ 28 w 46"/>
                <a:gd name="T5" fmla="*/ 0 h 29"/>
                <a:gd name="T6" fmla="*/ 0 w 46"/>
                <a:gd name="T7" fmla="*/ 29 h 29"/>
                <a:gd name="T8" fmla="*/ 28 w 4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28" y="29"/>
                  </a:moveTo>
                  <a:cubicBezTo>
                    <a:pt x="46" y="7"/>
                    <a:pt x="46" y="7"/>
                    <a:pt x="46" y="7"/>
                  </a:cubicBezTo>
                  <a:cubicBezTo>
                    <a:pt x="41" y="3"/>
                    <a:pt x="35" y="0"/>
                    <a:pt x="28" y="0"/>
                  </a:cubicBezTo>
                  <a:cubicBezTo>
                    <a:pt x="12" y="0"/>
                    <a:pt x="0" y="13"/>
                    <a:pt x="0" y="29"/>
                  </a:cubicBezTo>
                  <a:lnTo>
                    <a:pt x="28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4" name="Freeform 35">
              <a:extLst>
                <a:ext uri="{FF2B5EF4-FFF2-40B4-BE49-F238E27FC236}">
                  <a16:creationId xmlns:a16="http://schemas.microsoft.com/office/drawing/2014/main" id="{803226A0-74EC-4C9C-83B7-8F441D55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0" y="1681"/>
              <a:ext cx="41" cy="66"/>
            </a:xfrm>
            <a:custGeom>
              <a:avLst/>
              <a:gdLst>
                <a:gd name="T0" fmla="*/ 18 w 28"/>
                <a:gd name="T1" fmla="*/ 0 h 45"/>
                <a:gd name="T2" fmla="*/ 0 w 28"/>
                <a:gd name="T3" fmla="*/ 22 h 45"/>
                <a:gd name="T4" fmla="*/ 0 w 28"/>
                <a:gd name="T5" fmla="*/ 22 h 45"/>
                <a:gd name="T6" fmla="*/ 18 w 28"/>
                <a:gd name="T7" fmla="*/ 45 h 45"/>
                <a:gd name="T8" fmla="*/ 28 w 28"/>
                <a:gd name="T9" fmla="*/ 22 h 45"/>
                <a:gd name="T10" fmla="*/ 18 w 28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45">
                  <a:moveTo>
                    <a:pt x="18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4" y="39"/>
                    <a:pt x="28" y="31"/>
                    <a:pt x="28" y="22"/>
                  </a:cubicBezTo>
                  <a:cubicBezTo>
                    <a:pt x="28" y="13"/>
                    <a:pt x="24" y="5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7E29A0A4-2584-4163-B277-0ADB5FB5F257}"/>
              </a:ext>
            </a:extLst>
          </p:cNvPr>
          <p:cNvSpPr/>
          <p:nvPr/>
        </p:nvSpPr>
        <p:spPr>
          <a:xfrm rot="16200000">
            <a:off x="-68703" y="2898230"/>
            <a:ext cx="1664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5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Light"/>
                <a:cs typeface="Segoe UI Light"/>
              </a:rPr>
              <a:t>Frameworks</a:t>
            </a:r>
            <a:endParaRPr lang="en-US" sz="2400">
              <a:latin typeface="Segoe UI Light"/>
              <a:cs typeface="Segoe UI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03D35C-025D-44A8-A945-BC97C57029C7}"/>
              </a:ext>
            </a:extLst>
          </p:cNvPr>
          <p:cNvSpPr/>
          <p:nvPr/>
        </p:nvSpPr>
        <p:spPr>
          <a:xfrm rot="16200000">
            <a:off x="76913" y="5504504"/>
            <a:ext cx="1373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pc="-5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Segoe UI Light"/>
                <a:cs typeface="Segoe UI Light"/>
              </a:rPr>
              <a:t>Hardware</a:t>
            </a:r>
            <a:endParaRPr lang="en-US" sz="2400">
              <a:latin typeface="Segoe UI Light"/>
              <a:cs typeface="Segoe UI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B97F6F-36FB-4E26-A66D-2644E07F585E}"/>
              </a:ext>
            </a:extLst>
          </p:cNvPr>
          <p:cNvSpPr/>
          <p:nvPr/>
        </p:nvSpPr>
        <p:spPr bwMode="auto">
          <a:xfrm>
            <a:off x="1018071" y="1656892"/>
            <a:ext cx="1788220" cy="2915107"/>
          </a:xfrm>
          <a:prstGeom prst="rect">
            <a:avLst/>
          </a:prstGeom>
          <a:solidFill>
            <a:schemeClr val="bg1"/>
          </a:solidFill>
          <a:ln w="10795" cap="flat" cmpd="sng" algn="ctr">
            <a:noFill/>
            <a:prstDash val="solid"/>
          </a:ln>
          <a:effectLst>
            <a:outerShdw blurRad="254000" dist="50800" dir="2700000" sx="98000" sy="98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274320" tIns="914400" rIns="274320" bIns="3657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F56EC8-DA84-4BF4-9DF0-029EBB9622BD}"/>
              </a:ext>
            </a:extLst>
          </p:cNvPr>
          <p:cNvSpPr/>
          <p:nvPr/>
        </p:nvSpPr>
        <p:spPr>
          <a:xfrm>
            <a:off x="1051830" y="1720431"/>
            <a:ext cx="1801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Custom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purpose machine learning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algorithms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1A7016B-3E23-4C61-811C-F025010434C0}"/>
              </a:ext>
            </a:extLst>
          </p:cNvPr>
          <p:cNvSpPr/>
          <p:nvPr/>
        </p:nvSpPr>
        <p:spPr bwMode="auto">
          <a:xfrm>
            <a:off x="1111028" y="2146682"/>
            <a:ext cx="1601390" cy="2441904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280160" rIns="182880" bIns="3657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Theano</a:t>
            </a: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DisBelief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Caffe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10FB658-CEAE-4300-BC27-856F331BFA6C}"/>
              </a:ext>
            </a:extLst>
          </p:cNvPr>
          <p:cNvGrpSpPr/>
          <p:nvPr/>
        </p:nvGrpSpPr>
        <p:grpSpPr>
          <a:xfrm>
            <a:off x="1008572" y="4998250"/>
            <a:ext cx="1788220" cy="1625365"/>
            <a:chOff x="1506514" y="4998250"/>
            <a:chExt cx="1788220" cy="1625365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8E872EB-4494-49EA-8955-D23E20F2E193}"/>
                </a:ext>
              </a:extLst>
            </p:cNvPr>
            <p:cNvSpPr/>
            <p:nvPr/>
          </p:nvSpPr>
          <p:spPr bwMode="auto">
            <a:xfrm>
              <a:off x="1506514" y="4998250"/>
              <a:ext cx="1788220" cy="1625365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noFill/>
              <a:prstDash val="solid"/>
            </a:ln>
            <a:effectLst>
              <a:outerShdw blurRad="254000" dist="50800" dir="2700000" sx="98000" sy="98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274320" tIns="914400" rIns="274320" bIns="3657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E0E06FE-6B73-405E-B9C3-375AE304576D}"/>
                </a:ext>
              </a:extLst>
            </p:cNvPr>
            <p:cNvSpPr/>
            <p:nvPr/>
          </p:nvSpPr>
          <p:spPr>
            <a:xfrm>
              <a:off x="1766227" y="5272322"/>
              <a:ext cx="126879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Algebra &amp; linear libs</a:t>
              </a:r>
            </a:p>
            <a:p>
              <a:pPr marL="171450" marR="0" lvl="0" indent="-17145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CPU</a:t>
              </a:r>
            </a:p>
            <a:p>
              <a:pPr marL="171450" marR="0" lvl="0" indent="-17145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GPU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EA53B3-45A1-44A7-B2D4-0FF7346A8580}"/>
              </a:ext>
            </a:extLst>
          </p:cNvPr>
          <p:cNvGrpSpPr/>
          <p:nvPr/>
        </p:nvGrpSpPr>
        <p:grpSpPr>
          <a:xfrm>
            <a:off x="5463595" y="3032427"/>
            <a:ext cx="520224" cy="2801054"/>
            <a:chOff x="5463595" y="3032427"/>
            <a:chExt cx="520224" cy="2801054"/>
          </a:xfrm>
        </p:grpSpPr>
        <p:sp>
          <p:nvSpPr>
            <p:cNvPr id="104" name="Arrow: Down 103">
              <a:extLst>
                <a:ext uri="{FF2B5EF4-FFF2-40B4-BE49-F238E27FC236}">
                  <a16:creationId xmlns:a16="http://schemas.microsoft.com/office/drawing/2014/main" id="{5805F568-55BA-4CE1-AC44-21AC52C488AC}"/>
                </a:ext>
              </a:extLst>
            </p:cNvPr>
            <p:cNvSpPr/>
            <p:nvPr/>
          </p:nvSpPr>
          <p:spPr>
            <a:xfrm rot="16200000">
              <a:off x="5604943" y="2891079"/>
              <a:ext cx="237527" cy="520224"/>
            </a:xfrm>
            <a:prstGeom prst="downArrow">
              <a:avLst>
                <a:gd name="adj1" fmla="val 44022"/>
                <a:gd name="adj2" fmla="val 50000"/>
              </a:avLst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Arrow: Down 104">
              <a:extLst>
                <a:ext uri="{FF2B5EF4-FFF2-40B4-BE49-F238E27FC236}">
                  <a16:creationId xmlns:a16="http://schemas.microsoft.com/office/drawing/2014/main" id="{4460EF9A-8940-48BC-9BA0-B7DE77A3331D}"/>
                </a:ext>
              </a:extLst>
            </p:cNvPr>
            <p:cNvSpPr/>
            <p:nvPr/>
          </p:nvSpPr>
          <p:spPr>
            <a:xfrm rot="16200000">
              <a:off x="5604943" y="5454606"/>
              <a:ext cx="237527" cy="520224"/>
            </a:xfrm>
            <a:prstGeom prst="downArrow">
              <a:avLst>
                <a:gd name="adj1" fmla="val 44022"/>
                <a:gd name="adj2" fmla="val 50000"/>
              </a:avLst>
            </a:prstGeom>
            <a:solidFill>
              <a:schemeClr val="accent6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9CAA05F-45C7-484A-9DFE-8E48199F7277}"/>
              </a:ext>
            </a:extLst>
          </p:cNvPr>
          <p:cNvCxnSpPr>
            <a:cxnSpLocks/>
          </p:cNvCxnSpPr>
          <p:nvPr/>
        </p:nvCxnSpPr>
        <p:spPr>
          <a:xfrm flipH="1">
            <a:off x="21193" y="4741680"/>
            <a:ext cx="1217080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4E8DEFF-61B4-4A9F-93CF-C39E008C8DD3}"/>
              </a:ext>
            </a:extLst>
          </p:cNvPr>
          <p:cNvGrpSpPr/>
          <p:nvPr/>
        </p:nvGrpSpPr>
        <p:grpSpPr>
          <a:xfrm>
            <a:off x="6083663" y="1163229"/>
            <a:ext cx="5659641" cy="3408770"/>
            <a:chOff x="6083663" y="1163229"/>
            <a:chExt cx="5659641" cy="34087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50B11E-EC26-4056-87C7-271A5E2ADD7C}"/>
                </a:ext>
              </a:extLst>
            </p:cNvPr>
            <p:cNvGrpSpPr/>
            <p:nvPr/>
          </p:nvGrpSpPr>
          <p:grpSpPr>
            <a:xfrm>
              <a:off x="6083663" y="1163229"/>
              <a:ext cx="5659641" cy="3408770"/>
              <a:chOff x="5999776" y="1163229"/>
              <a:chExt cx="5659641" cy="340877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E4F714A-E01F-4835-BA74-89B8CE80694A}"/>
                  </a:ext>
                </a:extLst>
              </p:cNvPr>
              <p:cNvSpPr/>
              <p:nvPr/>
            </p:nvSpPr>
            <p:spPr bwMode="auto">
              <a:xfrm>
                <a:off x="5999776" y="1656892"/>
                <a:ext cx="5659641" cy="2915107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noFill/>
                <a:prstDash val="solid"/>
              </a:ln>
              <a:effectLst>
                <a:outerShdw blurRad="254000" dist="50800" dir="2700000" sx="98000" sy="98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274320" tIns="914400" rIns="274320" bIns="3657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86395F3-C8B6-491D-9A02-8CA49BB603E5}"/>
                  </a:ext>
                </a:extLst>
              </p:cNvPr>
              <p:cNvSpPr txBox="1"/>
              <p:nvPr/>
            </p:nvSpPr>
            <p:spPr>
              <a:xfrm>
                <a:off x="7952302" y="1163229"/>
                <a:ext cx="1664494" cy="341632"/>
              </a:xfrm>
              <a:prstGeom prst="rect">
                <a:avLst/>
              </a:prstGeom>
              <a:noFill/>
            </p:spPr>
            <p:txBody>
              <a:bodyPr wrap="none" lIns="45720" tIns="45720" rIns="45720" bIns="45720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b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Gen 3  </a:t>
                </a:r>
                <a:r>
                  <a:rPr lang="en-US" i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present-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0604AB1C-D2B5-4BE0-8E21-DE70637345E1}"/>
                  </a:ext>
                </a:extLst>
              </p:cNvPr>
              <p:cNvSpPr/>
              <p:nvPr/>
            </p:nvSpPr>
            <p:spPr bwMode="auto">
              <a:xfrm>
                <a:off x="6096000" y="2332022"/>
                <a:ext cx="5415504" cy="1015790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6">
                    <a:lumMod val="9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0" tIns="365760" rIns="182880" bIns="3657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1A1A1A"/>
                    </a:solidFill>
                    <a:cs typeface="Segoe UI" pitchFamily="34" charset="0"/>
                  </a:rPr>
                  <a:t>A Full-Featured Programming Language for ML: Expressive and flexible </a:t>
                </a:r>
              </a:p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1A1A1A"/>
                    </a:solidFill>
                    <a:cs typeface="Segoe UI" pitchFamily="34" charset="0"/>
                  </a:rPr>
                  <a:t>Control flow, recursion, sparsity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75BF2E3-3F03-4A74-901F-C8129C57DC81}"/>
                  </a:ext>
                </a:extLst>
              </p:cNvPr>
              <p:cNvSpPr/>
              <p:nvPr/>
            </p:nvSpPr>
            <p:spPr bwMode="auto">
              <a:xfrm>
                <a:off x="6096000" y="3446570"/>
                <a:ext cx="5415504" cy="1015790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6">
                    <a:lumMod val="9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0" tIns="365760" rIns="182880" bIns="3657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1A1A1A"/>
                    </a:solidFill>
                    <a:cs typeface="Segoe UI" pitchFamily="34" charset="0"/>
                  </a:rPr>
                  <a:t>Powerful Compiler Infrastructure: </a:t>
                </a:r>
              </a:p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1A1A1A"/>
                    </a:solidFill>
                    <a:cs typeface="Segoe UI" pitchFamily="34" charset="0"/>
                  </a:rPr>
                  <a:t>Code optimization, sparsity optimization, hardware targeting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DD448E2-286A-439E-BA43-A61FFDE3A7C1}"/>
                  </a:ext>
                </a:extLst>
              </p:cNvPr>
              <p:cNvSpPr/>
              <p:nvPr/>
            </p:nvSpPr>
            <p:spPr>
              <a:xfrm>
                <a:off x="6451889" y="1745174"/>
                <a:ext cx="48316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Machine Learning Language and Compiler</a:t>
                </a:r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204918A-0054-4F83-B12C-4D36F1A0F983}"/>
                </a:ext>
              </a:extLst>
            </p:cNvPr>
            <p:cNvGrpSpPr/>
            <p:nvPr/>
          </p:nvGrpSpPr>
          <p:grpSpPr>
            <a:xfrm>
              <a:off x="6378535" y="2553211"/>
              <a:ext cx="508040" cy="509202"/>
              <a:chOff x="1720094" y="3282538"/>
              <a:chExt cx="456449" cy="457493"/>
            </a:xfrm>
          </p:grpSpPr>
          <p:sp>
            <p:nvSpPr>
              <p:cNvPr id="109" name="Oval 31">
                <a:extLst>
                  <a:ext uri="{FF2B5EF4-FFF2-40B4-BE49-F238E27FC236}">
                    <a16:creationId xmlns:a16="http://schemas.microsoft.com/office/drawing/2014/main" id="{FCC168E2-1DB5-4608-B235-88CF0CFBB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094" y="3282538"/>
                <a:ext cx="456449" cy="4574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E70E0B82-E6C2-4899-BA0C-B210970CA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575" y="3304501"/>
                <a:ext cx="414027" cy="354102"/>
              </a:xfrm>
              <a:custGeom>
                <a:avLst/>
                <a:gdLst>
                  <a:gd name="T0" fmla="*/ 71 w 487"/>
                  <a:gd name="T1" fmla="*/ 416 h 416"/>
                  <a:gd name="T2" fmla="*/ 243 w 487"/>
                  <a:gd name="T3" fmla="*/ 243 h 416"/>
                  <a:gd name="T4" fmla="*/ 416 w 487"/>
                  <a:gd name="T5" fmla="*/ 416 h 416"/>
                  <a:gd name="T6" fmla="*/ 487 w 487"/>
                  <a:gd name="T7" fmla="*/ 243 h 416"/>
                  <a:gd name="T8" fmla="*/ 243 w 487"/>
                  <a:gd name="T9" fmla="*/ 0 h 416"/>
                  <a:gd name="T10" fmla="*/ 0 w 487"/>
                  <a:gd name="T11" fmla="*/ 243 h 416"/>
                  <a:gd name="T12" fmla="*/ 71 w 487"/>
                  <a:gd name="T13" fmla="*/ 41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7" h="416">
                    <a:moveTo>
                      <a:pt x="71" y="416"/>
                    </a:moveTo>
                    <a:cubicBezTo>
                      <a:pt x="243" y="243"/>
                      <a:pt x="243" y="243"/>
                      <a:pt x="243" y="243"/>
                    </a:cubicBezTo>
                    <a:cubicBezTo>
                      <a:pt x="416" y="416"/>
                      <a:pt x="416" y="416"/>
                      <a:pt x="416" y="416"/>
                    </a:cubicBezTo>
                    <a:cubicBezTo>
                      <a:pt x="460" y="372"/>
                      <a:pt x="487" y="311"/>
                      <a:pt x="487" y="243"/>
                    </a:cubicBezTo>
                    <a:cubicBezTo>
                      <a:pt x="487" y="109"/>
                      <a:pt x="378" y="0"/>
                      <a:pt x="243" y="0"/>
                    </a:cubicBezTo>
                    <a:cubicBezTo>
                      <a:pt x="109" y="0"/>
                      <a:pt x="0" y="109"/>
                      <a:pt x="0" y="243"/>
                    </a:cubicBezTo>
                    <a:cubicBezTo>
                      <a:pt x="0" y="311"/>
                      <a:pt x="27" y="372"/>
                      <a:pt x="71" y="416"/>
                    </a:cubicBezTo>
                    <a:close/>
                  </a:path>
                </a:pathLst>
              </a:custGeom>
              <a:solidFill>
                <a:srgbClr val="0048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1" name="Freeform 33">
                <a:extLst>
                  <a:ext uri="{FF2B5EF4-FFF2-40B4-BE49-F238E27FC236}">
                    <a16:creationId xmlns:a16="http://schemas.microsoft.com/office/drawing/2014/main" id="{85C19CB8-E51E-4526-9874-1A9F9F632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574" y="3304500"/>
                <a:ext cx="354957" cy="354102"/>
              </a:xfrm>
              <a:custGeom>
                <a:avLst/>
                <a:gdLst>
                  <a:gd name="T0" fmla="*/ 243 w 418"/>
                  <a:gd name="T1" fmla="*/ 243 h 416"/>
                  <a:gd name="T2" fmla="*/ 71 w 418"/>
                  <a:gd name="T3" fmla="*/ 416 h 416"/>
                  <a:gd name="T4" fmla="*/ 0 w 418"/>
                  <a:gd name="T5" fmla="*/ 243 h 416"/>
                  <a:gd name="T6" fmla="*/ 243 w 418"/>
                  <a:gd name="T7" fmla="*/ 0 h 416"/>
                  <a:gd name="T8" fmla="*/ 418 w 418"/>
                  <a:gd name="T9" fmla="*/ 73 h 416"/>
                  <a:gd name="T10" fmla="*/ 243 w 418"/>
                  <a:gd name="T11" fmla="*/ 24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416">
                    <a:moveTo>
                      <a:pt x="243" y="243"/>
                    </a:moveTo>
                    <a:cubicBezTo>
                      <a:pt x="71" y="416"/>
                      <a:pt x="71" y="416"/>
                      <a:pt x="71" y="416"/>
                    </a:cubicBezTo>
                    <a:cubicBezTo>
                      <a:pt x="25" y="370"/>
                      <a:pt x="0" y="308"/>
                      <a:pt x="0" y="243"/>
                    </a:cubicBezTo>
                    <a:cubicBezTo>
                      <a:pt x="0" y="110"/>
                      <a:pt x="110" y="0"/>
                      <a:pt x="243" y="0"/>
                    </a:cubicBezTo>
                    <a:cubicBezTo>
                      <a:pt x="309" y="0"/>
                      <a:pt x="372" y="26"/>
                      <a:pt x="418" y="73"/>
                    </a:cubicBezTo>
                    <a:lnTo>
                      <a:pt x="243" y="243"/>
                    </a:lnTo>
                    <a:close/>
                  </a:path>
                </a:pathLst>
              </a:custGeom>
              <a:solidFill>
                <a:srgbClr val="459B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2" name="Oval 34">
                <a:extLst>
                  <a:ext uri="{FF2B5EF4-FFF2-40B4-BE49-F238E27FC236}">
                    <a16:creationId xmlns:a16="http://schemas.microsoft.com/office/drawing/2014/main" id="{64A22D82-0B9B-4E5A-91A0-72123C6C5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844" y="3403605"/>
                <a:ext cx="216947" cy="215890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3" name="Freeform 35">
                <a:extLst>
                  <a:ext uri="{FF2B5EF4-FFF2-40B4-BE49-F238E27FC236}">
                    <a16:creationId xmlns:a16="http://schemas.microsoft.com/office/drawing/2014/main" id="{9696FA87-7F3F-4E98-A735-050129468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3080" y="3316820"/>
                <a:ext cx="228224" cy="227675"/>
              </a:xfrm>
              <a:custGeom>
                <a:avLst/>
                <a:gdLst>
                  <a:gd name="T0" fmla="*/ 266 w 268"/>
                  <a:gd name="T1" fmla="*/ 21 h 268"/>
                  <a:gd name="T2" fmla="*/ 247 w 268"/>
                  <a:gd name="T3" fmla="*/ 2 h 268"/>
                  <a:gd name="T4" fmla="*/ 239 w 268"/>
                  <a:gd name="T5" fmla="*/ 2 h 268"/>
                  <a:gd name="T6" fmla="*/ 3 w 268"/>
                  <a:gd name="T7" fmla="*/ 238 h 268"/>
                  <a:gd name="T8" fmla="*/ 3 w 268"/>
                  <a:gd name="T9" fmla="*/ 247 h 268"/>
                  <a:gd name="T10" fmla="*/ 21 w 268"/>
                  <a:gd name="T11" fmla="*/ 266 h 268"/>
                  <a:gd name="T12" fmla="*/ 30 w 268"/>
                  <a:gd name="T13" fmla="*/ 266 h 268"/>
                  <a:gd name="T14" fmla="*/ 266 w 268"/>
                  <a:gd name="T15" fmla="*/ 30 h 268"/>
                  <a:gd name="T16" fmla="*/ 266 w 268"/>
                  <a:gd name="T17" fmla="*/ 2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8" h="268">
                    <a:moveTo>
                      <a:pt x="266" y="21"/>
                    </a:moveTo>
                    <a:cubicBezTo>
                      <a:pt x="247" y="2"/>
                      <a:pt x="247" y="2"/>
                      <a:pt x="247" y="2"/>
                    </a:cubicBezTo>
                    <a:cubicBezTo>
                      <a:pt x="245" y="0"/>
                      <a:pt x="241" y="0"/>
                      <a:pt x="239" y="2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0" y="241"/>
                      <a:pt x="0" y="245"/>
                      <a:pt x="3" y="247"/>
                    </a:cubicBezTo>
                    <a:cubicBezTo>
                      <a:pt x="21" y="266"/>
                      <a:pt x="21" y="266"/>
                      <a:pt x="21" y="266"/>
                    </a:cubicBezTo>
                    <a:cubicBezTo>
                      <a:pt x="24" y="268"/>
                      <a:pt x="27" y="268"/>
                      <a:pt x="30" y="266"/>
                    </a:cubicBezTo>
                    <a:cubicBezTo>
                      <a:pt x="266" y="30"/>
                      <a:pt x="266" y="30"/>
                      <a:pt x="266" y="30"/>
                    </a:cubicBezTo>
                    <a:cubicBezTo>
                      <a:pt x="268" y="27"/>
                      <a:pt x="268" y="23"/>
                      <a:pt x="266" y="21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4" name="Oval 36">
                <a:extLst>
                  <a:ext uri="{FF2B5EF4-FFF2-40B4-BE49-F238E27FC236}">
                    <a16:creationId xmlns:a16="http://schemas.microsoft.com/office/drawing/2014/main" id="{016AE9AD-6A91-4DC0-88BA-4C6B92DA6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767" y="3466280"/>
                <a:ext cx="110621" cy="110355"/>
              </a:xfrm>
              <a:prstGeom prst="ellipse">
                <a:avLst/>
              </a:pr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5" name="Freeform 37">
                <a:extLst>
                  <a:ext uri="{FF2B5EF4-FFF2-40B4-BE49-F238E27FC236}">
                    <a16:creationId xmlns:a16="http://schemas.microsoft.com/office/drawing/2014/main" id="{12CC3CC5-EB6C-4770-8B8B-FEC355495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056" y="3357532"/>
                <a:ext cx="92364" cy="95356"/>
              </a:xfrm>
              <a:custGeom>
                <a:avLst/>
                <a:gdLst>
                  <a:gd name="T0" fmla="*/ 26 w 109"/>
                  <a:gd name="T1" fmla="*/ 112 h 112"/>
                  <a:gd name="T2" fmla="*/ 109 w 109"/>
                  <a:gd name="T3" fmla="*/ 28 h 112"/>
                  <a:gd name="T4" fmla="*/ 83 w 109"/>
                  <a:gd name="T5" fmla="*/ 0 h 112"/>
                  <a:gd name="T6" fmla="*/ 0 w 109"/>
                  <a:gd name="T7" fmla="*/ 83 h 112"/>
                  <a:gd name="T8" fmla="*/ 26 w 109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12">
                    <a:moveTo>
                      <a:pt x="26" y="112"/>
                    </a:moveTo>
                    <a:cubicBezTo>
                      <a:pt x="109" y="28"/>
                      <a:pt x="109" y="28"/>
                      <a:pt x="109" y="28"/>
                    </a:cubicBezTo>
                    <a:cubicBezTo>
                      <a:pt x="101" y="18"/>
                      <a:pt x="92" y="9"/>
                      <a:pt x="83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10" y="91"/>
                      <a:pt x="19" y="101"/>
                      <a:pt x="26" y="112"/>
                    </a:cubicBezTo>
                    <a:close/>
                  </a:path>
                </a:pathLst>
              </a:custGeom>
              <a:solidFill>
                <a:srgbClr val="0137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6" name="Freeform 38">
                <a:extLst>
                  <a:ext uri="{FF2B5EF4-FFF2-40B4-BE49-F238E27FC236}">
                    <a16:creationId xmlns:a16="http://schemas.microsoft.com/office/drawing/2014/main" id="{983A4ED5-D6B0-4243-890B-B32D9AE43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7401" y="3343068"/>
                <a:ext cx="37590" cy="38036"/>
              </a:xfrm>
              <a:custGeom>
                <a:avLst/>
                <a:gdLst>
                  <a:gd name="T0" fmla="*/ 26 w 44"/>
                  <a:gd name="T1" fmla="*/ 45 h 45"/>
                  <a:gd name="T2" fmla="*/ 44 w 44"/>
                  <a:gd name="T3" fmla="*/ 27 h 45"/>
                  <a:gd name="T4" fmla="*/ 18 w 44"/>
                  <a:gd name="T5" fmla="*/ 0 h 45"/>
                  <a:gd name="T6" fmla="*/ 0 w 44"/>
                  <a:gd name="T7" fmla="*/ 17 h 45"/>
                  <a:gd name="T8" fmla="*/ 26 w 44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5">
                    <a:moveTo>
                      <a:pt x="26" y="45"/>
                    </a:moveTo>
                    <a:cubicBezTo>
                      <a:pt x="44" y="27"/>
                      <a:pt x="44" y="27"/>
                      <a:pt x="44" y="27"/>
                    </a:cubicBezTo>
                    <a:cubicBezTo>
                      <a:pt x="36" y="18"/>
                      <a:pt x="27" y="8"/>
                      <a:pt x="18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9" y="26"/>
                      <a:pt x="18" y="35"/>
                      <a:pt x="26" y="45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7" name="Freeform 39">
                <a:extLst>
                  <a:ext uri="{FF2B5EF4-FFF2-40B4-BE49-F238E27FC236}">
                    <a16:creationId xmlns:a16="http://schemas.microsoft.com/office/drawing/2014/main" id="{5398B3C9-5FA5-4160-A765-3A3DFD1B2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547" y="3312533"/>
                <a:ext cx="254001" cy="253925"/>
              </a:xfrm>
              <a:custGeom>
                <a:avLst/>
                <a:gdLst>
                  <a:gd name="T0" fmla="*/ 291 w 299"/>
                  <a:gd name="T1" fmla="*/ 8 h 299"/>
                  <a:gd name="T2" fmla="*/ 291 w 299"/>
                  <a:gd name="T3" fmla="*/ 8 h 299"/>
                  <a:gd name="T4" fmla="*/ 264 w 299"/>
                  <a:gd name="T5" fmla="*/ 8 h 299"/>
                  <a:gd name="T6" fmla="*/ 95 w 299"/>
                  <a:gd name="T7" fmla="*/ 177 h 299"/>
                  <a:gd name="T8" fmla="*/ 64 w 299"/>
                  <a:gd name="T9" fmla="*/ 169 h 299"/>
                  <a:gd name="T10" fmla="*/ 0 w 299"/>
                  <a:gd name="T11" fmla="*/ 234 h 299"/>
                  <a:gd name="T12" fmla="*/ 64 w 299"/>
                  <a:gd name="T13" fmla="*/ 299 h 299"/>
                  <a:gd name="T14" fmla="*/ 129 w 299"/>
                  <a:gd name="T15" fmla="*/ 234 h 299"/>
                  <a:gd name="T16" fmla="*/ 122 w 299"/>
                  <a:gd name="T17" fmla="*/ 204 h 299"/>
                  <a:gd name="T18" fmla="*/ 291 w 299"/>
                  <a:gd name="T19" fmla="*/ 35 h 299"/>
                  <a:gd name="T20" fmla="*/ 291 w 299"/>
                  <a:gd name="T21" fmla="*/ 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9" h="299">
                    <a:moveTo>
                      <a:pt x="291" y="8"/>
                    </a:moveTo>
                    <a:cubicBezTo>
                      <a:pt x="291" y="8"/>
                      <a:pt x="291" y="8"/>
                      <a:pt x="291" y="8"/>
                    </a:cubicBezTo>
                    <a:cubicBezTo>
                      <a:pt x="284" y="0"/>
                      <a:pt x="272" y="0"/>
                      <a:pt x="264" y="8"/>
                    </a:cubicBezTo>
                    <a:cubicBezTo>
                      <a:pt x="95" y="177"/>
                      <a:pt x="95" y="177"/>
                      <a:pt x="95" y="177"/>
                    </a:cubicBezTo>
                    <a:cubicBezTo>
                      <a:pt x="86" y="172"/>
                      <a:pt x="75" y="169"/>
                      <a:pt x="64" y="169"/>
                    </a:cubicBezTo>
                    <a:cubicBezTo>
                      <a:pt x="29" y="169"/>
                      <a:pt x="0" y="199"/>
                      <a:pt x="0" y="234"/>
                    </a:cubicBezTo>
                    <a:cubicBezTo>
                      <a:pt x="0" y="270"/>
                      <a:pt x="29" y="299"/>
                      <a:pt x="64" y="299"/>
                    </a:cubicBezTo>
                    <a:cubicBezTo>
                      <a:pt x="100" y="299"/>
                      <a:pt x="129" y="270"/>
                      <a:pt x="129" y="234"/>
                    </a:cubicBezTo>
                    <a:cubicBezTo>
                      <a:pt x="129" y="223"/>
                      <a:pt x="127" y="213"/>
                      <a:pt x="122" y="204"/>
                    </a:cubicBezTo>
                    <a:cubicBezTo>
                      <a:pt x="291" y="35"/>
                      <a:pt x="291" y="35"/>
                      <a:pt x="291" y="35"/>
                    </a:cubicBezTo>
                    <a:cubicBezTo>
                      <a:pt x="299" y="27"/>
                      <a:pt x="299" y="15"/>
                      <a:pt x="291" y="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3959F33D-0B4E-4579-B113-41CE8BCF6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373" y="3490920"/>
                <a:ext cx="41886" cy="41785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9" name="Freeform 41">
                <a:extLst>
                  <a:ext uri="{FF2B5EF4-FFF2-40B4-BE49-F238E27FC236}">
                    <a16:creationId xmlns:a16="http://schemas.microsoft.com/office/drawing/2014/main" id="{5FD5D789-4DAE-4D9F-A7B1-75CDA4CBE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372" y="3490925"/>
                <a:ext cx="40812" cy="33214"/>
              </a:xfrm>
              <a:custGeom>
                <a:avLst/>
                <a:gdLst>
                  <a:gd name="T0" fmla="*/ 5 w 48"/>
                  <a:gd name="T1" fmla="*/ 36 h 39"/>
                  <a:gd name="T2" fmla="*/ 29 w 48"/>
                  <a:gd name="T3" fmla="*/ 12 h 39"/>
                  <a:gd name="T4" fmla="*/ 48 w 48"/>
                  <a:gd name="T5" fmla="*/ 21 h 39"/>
                  <a:gd name="T6" fmla="*/ 24 w 48"/>
                  <a:gd name="T7" fmla="*/ 0 h 39"/>
                  <a:gd name="T8" fmla="*/ 0 w 48"/>
                  <a:gd name="T9" fmla="*/ 24 h 39"/>
                  <a:gd name="T10" fmla="*/ 5 w 48"/>
                  <a:gd name="T11" fmla="*/ 39 h 39"/>
                  <a:gd name="T12" fmla="*/ 5 w 48"/>
                  <a:gd name="T13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39">
                    <a:moveTo>
                      <a:pt x="5" y="36"/>
                    </a:moveTo>
                    <a:cubicBezTo>
                      <a:pt x="5" y="23"/>
                      <a:pt x="16" y="12"/>
                      <a:pt x="29" y="12"/>
                    </a:cubicBezTo>
                    <a:cubicBezTo>
                      <a:pt x="37" y="12"/>
                      <a:pt x="44" y="16"/>
                      <a:pt x="48" y="21"/>
                    </a:cubicBezTo>
                    <a:cubicBezTo>
                      <a:pt x="47" y="9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0"/>
                      <a:pt x="2" y="35"/>
                      <a:pt x="5" y="39"/>
                    </a:cubicBezTo>
                    <a:cubicBezTo>
                      <a:pt x="5" y="38"/>
                      <a:pt x="5" y="37"/>
                      <a:pt x="5" y="36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4F45AC8-C635-4EA0-89F4-F5F191FCF283}"/>
                </a:ext>
              </a:extLst>
            </p:cNvPr>
            <p:cNvGrpSpPr/>
            <p:nvPr/>
          </p:nvGrpSpPr>
          <p:grpSpPr>
            <a:xfrm>
              <a:off x="6478196" y="3679217"/>
              <a:ext cx="345172" cy="524972"/>
              <a:chOff x="7170421" y="3205238"/>
              <a:chExt cx="585448" cy="890409"/>
            </a:xfrm>
          </p:grpSpPr>
          <p:sp>
            <p:nvSpPr>
              <p:cNvPr id="121" name="Freeform 10">
                <a:extLst>
                  <a:ext uri="{FF2B5EF4-FFF2-40B4-BE49-F238E27FC236}">
                    <a16:creationId xmlns:a16="http://schemas.microsoft.com/office/drawing/2014/main" id="{7F804210-C6A5-49B9-BA2A-05EE40220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0358" y="4063771"/>
                <a:ext cx="107706" cy="31876"/>
              </a:xfrm>
              <a:custGeom>
                <a:avLst/>
                <a:gdLst>
                  <a:gd name="T0" fmla="*/ 0 w 64"/>
                  <a:gd name="T1" fmla="*/ 0 h 19"/>
                  <a:gd name="T2" fmla="*/ 32 w 64"/>
                  <a:gd name="T3" fmla="*/ 19 h 19"/>
                  <a:gd name="T4" fmla="*/ 64 w 64"/>
                  <a:gd name="T5" fmla="*/ 0 h 19"/>
                  <a:gd name="T6" fmla="*/ 0 w 64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9">
                    <a:moveTo>
                      <a:pt x="0" y="0"/>
                    </a:moveTo>
                    <a:cubicBezTo>
                      <a:pt x="0" y="0"/>
                      <a:pt x="2" y="19"/>
                      <a:pt x="32" y="19"/>
                    </a:cubicBezTo>
                    <a:cubicBezTo>
                      <a:pt x="61" y="19"/>
                      <a:pt x="64" y="0"/>
                      <a:pt x="6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37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3" name="Freeform 11">
                <a:extLst>
                  <a:ext uri="{FF2B5EF4-FFF2-40B4-BE49-F238E27FC236}">
                    <a16:creationId xmlns:a16="http://schemas.microsoft.com/office/drawing/2014/main" id="{2210BDE0-44B0-403F-A738-71E0D7F1C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3176" y="3851263"/>
                <a:ext cx="243137" cy="212508"/>
              </a:xfrm>
              <a:custGeom>
                <a:avLst/>
                <a:gdLst>
                  <a:gd name="T0" fmla="*/ 72 w 144"/>
                  <a:gd name="T1" fmla="*/ 0 h 126"/>
                  <a:gd name="T2" fmla="*/ 72 w 144"/>
                  <a:gd name="T3" fmla="*/ 0 h 126"/>
                  <a:gd name="T4" fmla="*/ 0 w 144"/>
                  <a:gd name="T5" fmla="*/ 0 h 126"/>
                  <a:gd name="T6" fmla="*/ 0 w 144"/>
                  <a:gd name="T7" fmla="*/ 101 h 126"/>
                  <a:gd name="T8" fmla="*/ 40 w 144"/>
                  <a:gd name="T9" fmla="*/ 126 h 126"/>
                  <a:gd name="T10" fmla="*/ 72 w 144"/>
                  <a:gd name="T11" fmla="*/ 126 h 126"/>
                  <a:gd name="T12" fmla="*/ 72 w 144"/>
                  <a:gd name="T13" fmla="*/ 126 h 126"/>
                  <a:gd name="T14" fmla="*/ 103 w 144"/>
                  <a:gd name="T15" fmla="*/ 126 h 126"/>
                  <a:gd name="T16" fmla="*/ 144 w 144"/>
                  <a:gd name="T17" fmla="*/ 101 h 126"/>
                  <a:gd name="T18" fmla="*/ 144 w 144"/>
                  <a:gd name="T19" fmla="*/ 0 h 126"/>
                  <a:gd name="T20" fmla="*/ 72 w 144"/>
                  <a:gd name="T21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" h="126">
                    <a:moveTo>
                      <a:pt x="72" y="0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1"/>
                      <a:pt x="4" y="126"/>
                      <a:pt x="4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103" y="126"/>
                      <a:pt x="103" y="126"/>
                      <a:pt x="103" y="126"/>
                    </a:cubicBezTo>
                    <a:cubicBezTo>
                      <a:pt x="140" y="126"/>
                      <a:pt x="144" y="101"/>
                      <a:pt x="144" y="101"/>
                    </a:cubicBezTo>
                    <a:cubicBezTo>
                      <a:pt x="144" y="0"/>
                      <a:pt x="144" y="0"/>
                      <a:pt x="144" y="0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48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Freeform 12">
                <a:extLst>
                  <a:ext uri="{FF2B5EF4-FFF2-40B4-BE49-F238E27FC236}">
                    <a16:creationId xmlns:a16="http://schemas.microsoft.com/office/drawing/2014/main" id="{C9B35628-4B00-4B95-AE54-58E94D74D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0421" y="3205238"/>
                <a:ext cx="585448" cy="651338"/>
              </a:xfrm>
              <a:custGeom>
                <a:avLst/>
                <a:gdLst>
                  <a:gd name="T0" fmla="*/ 323 w 347"/>
                  <a:gd name="T1" fmla="*/ 88 h 386"/>
                  <a:gd name="T2" fmla="*/ 174 w 347"/>
                  <a:gd name="T3" fmla="*/ 0 h 386"/>
                  <a:gd name="T4" fmla="*/ 25 w 347"/>
                  <a:gd name="T5" fmla="*/ 88 h 386"/>
                  <a:gd name="T6" fmla="*/ 5 w 347"/>
                  <a:gd name="T7" fmla="*/ 194 h 386"/>
                  <a:gd name="T8" fmla="*/ 60 w 347"/>
                  <a:gd name="T9" fmla="*/ 296 h 386"/>
                  <a:gd name="T10" fmla="*/ 83 w 347"/>
                  <a:gd name="T11" fmla="*/ 367 h 386"/>
                  <a:gd name="T12" fmla="*/ 102 w 347"/>
                  <a:gd name="T13" fmla="*/ 384 h 386"/>
                  <a:gd name="T14" fmla="*/ 174 w 347"/>
                  <a:gd name="T15" fmla="*/ 384 h 386"/>
                  <a:gd name="T16" fmla="*/ 246 w 347"/>
                  <a:gd name="T17" fmla="*/ 384 h 386"/>
                  <a:gd name="T18" fmla="*/ 265 w 347"/>
                  <a:gd name="T19" fmla="*/ 367 h 386"/>
                  <a:gd name="T20" fmla="*/ 288 w 347"/>
                  <a:gd name="T21" fmla="*/ 296 h 386"/>
                  <a:gd name="T22" fmla="*/ 343 w 347"/>
                  <a:gd name="T23" fmla="*/ 194 h 386"/>
                  <a:gd name="T24" fmla="*/ 323 w 347"/>
                  <a:gd name="T25" fmla="*/ 88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7" h="386">
                    <a:moveTo>
                      <a:pt x="323" y="88"/>
                    </a:moveTo>
                    <a:cubicBezTo>
                      <a:pt x="305" y="53"/>
                      <a:pt x="253" y="0"/>
                      <a:pt x="174" y="0"/>
                    </a:cubicBezTo>
                    <a:cubicBezTo>
                      <a:pt x="95" y="0"/>
                      <a:pt x="43" y="53"/>
                      <a:pt x="25" y="88"/>
                    </a:cubicBezTo>
                    <a:cubicBezTo>
                      <a:pt x="7" y="123"/>
                      <a:pt x="0" y="152"/>
                      <a:pt x="5" y="194"/>
                    </a:cubicBezTo>
                    <a:cubicBezTo>
                      <a:pt x="10" y="235"/>
                      <a:pt x="42" y="271"/>
                      <a:pt x="60" y="296"/>
                    </a:cubicBezTo>
                    <a:cubicBezTo>
                      <a:pt x="78" y="321"/>
                      <a:pt x="83" y="349"/>
                      <a:pt x="83" y="367"/>
                    </a:cubicBezTo>
                    <a:cubicBezTo>
                      <a:pt x="83" y="386"/>
                      <a:pt x="102" y="384"/>
                      <a:pt x="102" y="384"/>
                    </a:cubicBezTo>
                    <a:cubicBezTo>
                      <a:pt x="174" y="384"/>
                      <a:pt x="174" y="384"/>
                      <a:pt x="174" y="384"/>
                    </a:cubicBezTo>
                    <a:cubicBezTo>
                      <a:pt x="246" y="384"/>
                      <a:pt x="246" y="384"/>
                      <a:pt x="246" y="384"/>
                    </a:cubicBezTo>
                    <a:cubicBezTo>
                      <a:pt x="246" y="384"/>
                      <a:pt x="265" y="386"/>
                      <a:pt x="265" y="367"/>
                    </a:cubicBezTo>
                    <a:cubicBezTo>
                      <a:pt x="265" y="349"/>
                      <a:pt x="270" y="321"/>
                      <a:pt x="288" y="296"/>
                    </a:cubicBezTo>
                    <a:cubicBezTo>
                      <a:pt x="306" y="271"/>
                      <a:pt x="338" y="235"/>
                      <a:pt x="343" y="194"/>
                    </a:cubicBezTo>
                    <a:cubicBezTo>
                      <a:pt x="347" y="152"/>
                      <a:pt x="341" y="123"/>
                      <a:pt x="323" y="8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5" name="Freeform 13">
                <a:extLst>
                  <a:ext uri="{FF2B5EF4-FFF2-40B4-BE49-F238E27FC236}">
                    <a16:creationId xmlns:a16="http://schemas.microsoft.com/office/drawing/2014/main" id="{C0FD9C6F-927B-4D80-A315-3554A848C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5951" y="3205238"/>
                <a:ext cx="319916" cy="651338"/>
              </a:xfrm>
              <a:custGeom>
                <a:avLst/>
                <a:gdLst>
                  <a:gd name="T0" fmla="*/ 166 w 190"/>
                  <a:gd name="T1" fmla="*/ 88 h 386"/>
                  <a:gd name="T2" fmla="*/ 17 w 190"/>
                  <a:gd name="T3" fmla="*/ 0 h 386"/>
                  <a:gd name="T4" fmla="*/ 0 w 190"/>
                  <a:gd name="T5" fmla="*/ 0 h 386"/>
                  <a:gd name="T6" fmla="*/ 133 w 190"/>
                  <a:gd name="T7" fmla="*/ 88 h 386"/>
                  <a:gd name="T8" fmla="*/ 153 w 190"/>
                  <a:gd name="T9" fmla="*/ 194 h 386"/>
                  <a:gd name="T10" fmla="*/ 98 w 190"/>
                  <a:gd name="T11" fmla="*/ 296 h 386"/>
                  <a:gd name="T12" fmla="*/ 75 w 190"/>
                  <a:gd name="T13" fmla="*/ 367 h 386"/>
                  <a:gd name="T14" fmla="*/ 58 w 190"/>
                  <a:gd name="T15" fmla="*/ 384 h 386"/>
                  <a:gd name="T16" fmla="*/ 89 w 190"/>
                  <a:gd name="T17" fmla="*/ 384 h 386"/>
                  <a:gd name="T18" fmla="*/ 108 w 190"/>
                  <a:gd name="T19" fmla="*/ 367 h 386"/>
                  <a:gd name="T20" fmla="*/ 131 w 190"/>
                  <a:gd name="T21" fmla="*/ 296 h 386"/>
                  <a:gd name="T22" fmla="*/ 186 w 190"/>
                  <a:gd name="T23" fmla="*/ 194 h 386"/>
                  <a:gd name="T24" fmla="*/ 166 w 190"/>
                  <a:gd name="T25" fmla="*/ 88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386">
                    <a:moveTo>
                      <a:pt x="166" y="88"/>
                    </a:moveTo>
                    <a:cubicBezTo>
                      <a:pt x="148" y="53"/>
                      <a:pt x="96" y="0"/>
                      <a:pt x="17" y="0"/>
                    </a:cubicBezTo>
                    <a:cubicBezTo>
                      <a:pt x="11" y="0"/>
                      <a:pt x="6" y="0"/>
                      <a:pt x="0" y="0"/>
                    </a:cubicBezTo>
                    <a:cubicBezTo>
                      <a:pt x="70" y="7"/>
                      <a:pt x="116" y="55"/>
                      <a:pt x="133" y="88"/>
                    </a:cubicBezTo>
                    <a:cubicBezTo>
                      <a:pt x="151" y="123"/>
                      <a:pt x="158" y="152"/>
                      <a:pt x="153" y="194"/>
                    </a:cubicBezTo>
                    <a:cubicBezTo>
                      <a:pt x="148" y="235"/>
                      <a:pt x="116" y="271"/>
                      <a:pt x="98" y="296"/>
                    </a:cubicBezTo>
                    <a:cubicBezTo>
                      <a:pt x="80" y="321"/>
                      <a:pt x="75" y="349"/>
                      <a:pt x="75" y="367"/>
                    </a:cubicBezTo>
                    <a:cubicBezTo>
                      <a:pt x="75" y="383"/>
                      <a:pt x="62" y="384"/>
                      <a:pt x="58" y="384"/>
                    </a:cubicBezTo>
                    <a:cubicBezTo>
                      <a:pt x="89" y="384"/>
                      <a:pt x="89" y="384"/>
                      <a:pt x="89" y="384"/>
                    </a:cubicBezTo>
                    <a:cubicBezTo>
                      <a:pt x="89" y="384"/>
                      <a:pt x="108" y="386"/>
                      <a:pt x="108" y="367"/>
                    </a:cubicBezTo>
                    <a:cubicBezTo>
                      <a:pt x="108" y="349"/>
                      <a:pt x="113" y="321"/>
                      <a:pt x="131" y="296"/>
                    </a:cubicBezTo>
                    <a:cubicBezTo>
                      <a:pt x="149" y="271"/>
                      <a:pt x="181" y="235"/>
                      <a:pt x="186" y="194"/>
                    </a:cubicBezTo>
                    <a:cubicBezTo>
                      <a:pt x="190" y="152"/>
                      <a:pt x="184" y="123"/>
                      <a:pt x="166" y="88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6" name="Freeform 14">
                <a:extLst>
                  <a:ext uri="{FF2B5EF4-FFF2-40B4-BE49-F238E27FC236}">
                    <a16:creationId xmlns:a16="http://schemas.microsoft.com/office/drawing/2014/main" id="{B59029D8-F0D7-4D8B-9C32-E2D8CAABB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981" y="3874639"/>
                <a:ext cx="278327" cy="65878"/>
              </a:xfrm>
              <a:custGeom>
                <a:avLst/>
                <a:gdLst>
                  <a:gd name="T0" fmla="*/ 157 w 165"/>
                  <a:gd name="T1" fmla="*/ 39 h 39"/>
                  <a:gd name="T2" fmla="*/ 7 w 165"/>
                  <a:gd name="T3" fmla="*/ 18 h 39"/>
                  <a:gd name="T4" fmla="*/ 0 w 165"/>
                  <a:gd name="T5" fmla="*/ 11 h 39"/>
                  <a:gd name="T6" fmla="*/ 0 w 165"/>
                  <a:gd name="T7" fmla="*/ 7 h 39"/>
                  <a:gd name="T8" fmla="*/ 7 w 165"/>
                  <a:gd name="T9" fmla="*/ 0 h 39"/>
                  <a:gd name="T10" fmla="*/ 157 w 165"/>
                  <a:gd name="T11" fmla="*/ 21 h 39"/>
                  <a:gd name="T12" fmla="*/ 165 w 165"/>
                  <a:gd name="T13" fmla="*/ 30 h 39"/>
                  <a:gd name="T14" fmla="*/ 165 w 165"/>
                  <a:gd name="T15" fmla="*/ 30 h 39"/>
                  <a:gd name="T16" fmla="*/ 157 w 165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39">
                    <a:moveTo>
                      <a:pt x="157" y="39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3" y="18"/>
                      <a:pt x="0" y="14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57" y="21"/>
                      <a:pt x="157" y="21"/>
                      <a:pt x="157" y="21"/>
                    </a:cubicBezTo>
                    <a:cubicBezTo>
                      <a:pt x="161" y="21"/>
                      <a:pt x="165" y="25"/>
                      <a:pt x="165" y="30"/>
                    </a:cubicBezTo>
                    <a:cubicBezTo>
                      <a:pt x="165" y="30"/>
                      <a:pt x="165" y="30"/>
                      <a:pt x="165" y="30"/>
                    </a:cubicBezTo>
                    <a:cubicBezTo>
                      <a:pt x="165" y="35"/>
                      <a:pt x="161" y="39"/>
                      <a:pt x="157" y="39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7" name="Freeform 15">
                <a:extLst>
                  <a:ext uri="{FF2B5EF4-FFF2-40B4-BE49-F238E27FC236}">
                    <a16:creationId xmlns:a16="http://schemas.microsoft.com/office/drawing/2014/main" id="{C01A9439-E23F-41C5-A297-C2D3E1828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981" y="3915015"/>
                <a:ext cx="278327" cy="65878"/>
              </a:xfrm>
              <a:custGeom>
                <a:avLst/>
                <a:gdLst>
                  <a:gd name="T0" fmla="*/ 157 w 165"/>
                  <a:gd name="T1" fmla="*/ 39 h 39"/>
                  <a:gd name="T2" fmla="*/ 7 w 165"/>
                  <a:gd name="T3" fmla="*/ 18 h 39"/>
                  <a:gd name="T4" fmla="*/ 0 w 165"/>
                  <a:gd name="T5" fmla="*/ 11 h 39"/>
                  <a:gd name="T6" fmla="*/ 0 w 165"/>
                  <a:gd name="T7" fmla="*/ 7 h 39"/>
                  <a:gd name="T8" fmla="*/ 7 w 165"/>
                  <a:gd name="T9" fmla="*/ 0 h 39"/>
                  <a:gd name="T10" fmla="*/ 157 w 165"/>
                  <a:gd name="T11" fmla="*/ 21 h 39"/>
                  <a:gd name="T12" fmla="*/ 165 w 165"/>
                  <a:gd name="T13" fmla="*/ 30 h 39"/>
                  <a:gd name="T14" fmla="*/ 165 w 165"/>
                  <a:gd name="T15" fmla="*/ 30 h 39"/>
                  <a:gd name="T16" fmla="*/ 157 w 165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39">
                    <a:moveTo>
                      <a:pt x="157" y="39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3" y="18"/>
                      <a:pt x="0" y="15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57" y="21"/>
                      <a:pt x="157" y="21"/>
                      <a:pt x="157" y="21"/>
                    </a:cubicBezTo>
                    <a:cubicBezTo>
                      <a:pt x="161" y="21"/>
                      <a:pt x="165" y="25"/>
                      <a:pt x="165" y="30"/>
                    </a:cubicBezTo>
                    <a:cubicBezTo>
                      <a:pt x="165" y="30"/>
                      <a:pt x="165" y="30"/>
                      <a:pt x="165" y="30"/>
                    </a:cubicBezTo>
                    <a:cubicBezTo>
                      <a:pt x="165" y="35"/>
                      <a:pt x="161" y="39"/>
                      <a:pt x="157" y="39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8" name="Freeform 16">
                <a:extLst>
                  <a:ext uri="{FF2B5EF4-FFF2-40B4-BE49-F238E27FC236}">
                    <a16:creationId xmlns:a16="http://schemas.microsoft.com/office/drawing/2014/main" id="{7A468452-1CF1-407C-9210-20740FF1E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3981" y="3957517"/>
                <a:ext cx="278327" cy="65878"/>
              </a:xfrm>
              <a:custGeom>
                <a:avLst/>
                <a:gdLst>
                  <a:gd name="T0" fmla="*/ 157 w 165"/>
                  <a:gd name="T1" fmla="*/ 39 h 39"/>
                  <a:gd name="T2" fmla="*/ 7 w 165"/>
                  <a:gd name="T3" fmla="*/ 18 h 39"/>
                  <a:gd name="T4" fmla="*/ 0 w 165"/>
                  <a:gd name="T5" fmla="*/ 11 h 39"/>
                  <a:gd name="T6" fmla="*/ 0 w 165"/>
                  <a:gd name="T7" fmla="*/ 7 h 39"/>
                  <a:gd name="T8" fmla="*/ 7 w 165"/>
                  <a:gd name="T9" fmla="*/ 0 h 39"/>
                  <a:gd name="T10" fmla="*/ 157 w 165"/>
                  <a:gd name="T11" fmla="*/ 21 h 39"/>
                  <a:gd name="T12" fmla="*/ 165 w 165"/>
                  <a:gd name="T13" fmla="*/ 30 h 39"/>
                  <a:gd name="T14" fmla="*/ 165 w 165"/>
                  <a:gd name="T15" fmla="*/ 30 h 39"/>
                  <a:gd name="T16" fmla="*/ 157 w 165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39">
                    <a:moveTo>
                      <a:pt x="157" y="39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3" y="18"/>
                      <a:pt x="0" y="15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57" y="21"/>
                      <a:pt x="157" y="21"/>
                      <a:pt x="157" y="21"/>
                    </a:cubicBezTo>
                    <a:cubicBezTo>
                      <a:pt x="161" y="21"/>
                      <a:pt x="165" y="25"/>
                      <a:pt x="165" y="30"/>
                    </a:cubicBezTo>
                    <a:cubicBezTo>
                      <a:pt x="165" y="30"/>
                      <a:pt x="165" y="30"/>
                      <a:pt x="165" y="30"/>
                    </a:cubicBezTo>
                    <a:cubicBezTo>
                      <a:pt x="165" y="35"/>
                      <a:pt x="161" y="39"/>
                      <a:pt x="157" y="39"/>
                    </a:cubicBezTo>
                    <a:close/>
                  </a:path>
                </a:pathLst>
              </a:cu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8C053B45-78D8-4A89-BFD8-24A19158F3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15450" y="3507000"/>
                <a:ext cx="295390" cy="346388"/>
              </a:xfrm>
              <a:custGeom>
                <a:avLst/>
                <a:gdLst>
                  <a:gd name="T0" fmla="*/ 114 w 175"/>
                  <a:gd name="T1" fmla="*/ 205 h 205"/>
                  <a:gd name="T2" fmla="*/ 100 w 175"/>
                  <a:gd name="T3" fmla="*/ 205 h 205"/>
                  <a:gd name="T4" fmla="*/ 100 w 175"/>
                  <a:gd name="T5" fmla="*/ 75 h 205"/>
                  <a:gd name="T6" fmla="*/ 76 w 175"/>
                  <a:gd name="T7" fmla="*/ 75 h 205"/>
                  <a:gd name="T8" fmla="*/ 76 w 175"/>
                  <a:gd name="T9" fmla="*/ 205 h 205"/>
                  <a:gd name="T10" fmla="*/ 61 w 175"/>
                  <a:gd name="T11" fmla="*/ 205 h 205"/>
                  <a:gd name="T12" fmla="*/ 61 w 175"/>
                  <a:gd name="T13" fmla="*/ 75 h 205"/>
                  <a:gd name="T14" fmla="*/ 38 w 175"/>
                  <a:gd name="T15" fmla="*/ 75 h 205"/>
                  <a:gd name="T16" fmla="*/ 0 w 175"/>
                  <a:gd name="T17" fmla="*/ 37 h 205"/>
                  <a:gd name="T18" fmla="*/ 38 w 175"/>
                  <a:gd name="T19" fmla="*/ 0 h 205"/>
                  <a:gd name="T20" fmla="*/ 76 w 175"/>
                  <a:gd name="T21" fmla="*/ 37 h 205"/>
                  <a:gd name="T22" fmla="*/ 76 w 175"/>
                  <a:gd name="T23" fmla="*/ 61 h 205"/>
                  <a:gd name="T24" fmla="*/ 100 w 175"/>
                  <a:gd name="T25" fmla="*/ 61 h 205"/>
                  <a:gd name="T26" fmla="*/ 100 w 175"/>
                  <a:gd name="T27" fmla="*/ 37 h 205"/>
                  <a:gd name="T28" fmla="*/ 137 w 175"/>
                  <a:gd name="T29" fmla="*/ 0 h 205"/>
                  <a:gd name="T30" fmla="*/ 175 w 175"/>
                  <a:gd name="T31" fmla="*/ 37 h 205"/>
                  <a:gd name="T32" fmla="*/ 137 w 175"/>
                  <a:gd name="T33" fmla="*/ 75 h 205"/>
                  <a:gd name="T34" fmla="*/ 114 w 175"/>
                  <a:gd name="T35" fmla="*/ 75 h 205"/>
                  <a:gd name="T36" fmla="*/ 114 w 175"/>
                  <a:gd name="T37" fmla="*/ 205 h 205"/>
                  <a:gd name="T38" fmla="*/ 114 w 175"/>
                  <a:gd name="T39" fmla="*/ 61 h 205"/>
                  <a:gd name="T40" fmla="*/ 137 w 175"/>
                  <a:gd name="T41" fmla="*/ 61 h 205"/>
                  <a:gd name="T42" fmla="*/ 161 w 175"/>
                  <a:gd name="T43" fmla="*/ 37 h 205"/>
                  <a:gd name="T44" fmla="*/ 137 w 175"/>
                  <a:gd name="T45" fmla="*/ 14 h 205"/>
                  <a:gd name="T46" fmla="*/ 114 w 175"/>
                  <a:gd name="T47" fmla="*/ 37 h 205"/>
                  <a:gd name="T48" fmla="*/ 114 w 175"/>
                  <a:gd name="T49" fmla="*/ 61 h 205"/>
                  <a:gd name="T50" fmla="*/ 38 w 175"/>
                  <a:gd name="T51" fmla="*/ 14 h 205"/>
                  <a:gd name="T52" fmla="*/ 15 w 175"/>
                  <a:gd name="T53" fmla="*/ 37 h 205"/>
                  <a:gd name="T54" fmla="*/ 38 w 175"/>
                  <a:gd name="T55" fmla="*/ 61 h 205"/>
                  <a:gd name="T56" fmla="*/ 61 w 175"/>
                  <a:gd name="T57" fmla="*/ 61 h 205"/>
                  <a:gd name="T58" fmla="*/ 61 w 175"/>
                  <a:gd name="T59" fmla="*/ 37 h 205"/>
                  <a:gd name="T60" fmla="*/ 38 w 175"/>
                  <a:gd name="T61" fmla="*/ 1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5" h="205">
                    <a:moveTo>
                      <a:pt x="114" y="205"/>
                    </a:moveTo>
                    <a:cubicBezTo>
                      <a:pt x="100" y="205"/>
                      <a:pt x="100" y="205"/>
                      <a:pt x="100" y="205"/>
                    </a:cubicBezTo>
                    <a:cubicBezTo>
                      <a:pt x="100" y="75"/>
                      <a:pt x="100" y="75"/>
                      <a:pt x="100" y="75"/>
                    </a:cubicBezTo>
                    <a:cubicBezTo>
                      <a:pt x="76" y="75"/>
                      <a:pt x="76" y="75"/>
                      <a:pt x="76" y="75"/>
                    </a:cubicBezTo>
                    <a:cubicBezTo>
                      <a:pt x="76" y="205"/>
                      <a:pt x="76" y="205"/>
                      <a:pt x="76" y="205"/>
                    </a:cubicBezTo>
                    <a:cubicBezTo>
                      <a:pt x="61" y="205"/>
                      <a:pt x="61" y="205"/>
                      <a:pt x="61" y="205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38" y="75"/>
                      <a:pt x="38" y="75"/>
                      <a:pt x="38" y="75"/>
                    </a:cubicBezTo>
                    <a:cubicBezTo>
                      <a:pt x="17" y="75"/>
                      <a:pt x="0" y="58"/>
                      <a:pt x="0" y="37"/>
                    </a:cubicBezTo>
                    <a:cubicBezTo>
                      <a:pt x="0" y="17"/>
                      <a:pt x="17" y="0"/>
                      <a:pt x="38" y="0"/>
                    </a:cubicBezTo>
                    <a:cubicBezTo>
                      <a:pt x="59" y="0"/>
                      <a:pt x="76" y="17"/>
                      <a:pt x="76" y="37"/>
                    </a:cubicBezTo>
                    <a:cubicBezTo>
                      <a:pt x="76" y="61"/>
                      <a:pt x="76" y="61"/>
                      <a:pt x="76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37"/>
                      <a:pt x="100" y="37"/>
                      <a:pt x="100" y="37"/>
                    </a:cubicBezTo>
                    <a:cubicBezTo>
                      <a:pt x="100" y="17"/>
                      <a:pt x="117" y="0"/>
                      <a:pt x="137" y="0"/>
                    </a:cubicBezTo>
                    <a:cubicBezTo>
                      <a:pt x="158" y="0"/>
                      <a:pt x="175" y="17"/>
                      <a:pt x="175" y="37"/>
                    </a:cubicBezTo>
                    <a:cubicBezTo>
                      <a:pt x="175" y="58"/>
                      <a:pt x="158" y="75"/>
                      <a:pt x="137" y="75"/>
                    </a:cubicBezTo>
                    <a:cubicBezTo>
                      <a:pt x="114" y="75"/>
                      <a:pt x="114" y="75"/>
                      <a:pt x="114" y="75"/>
                    </a:cubicBezTo>
                    <a:lnTo>
                      <a:pt x="114" y="205"/>
                    </a:lnTo>
                    <a:close/>
                    <a:moveTo>
                      <a:pt x="114" y="61"/>
                    </a:moveTo>
                    <a:cubicBezTo>
                      <a:pt x="137" y="61"/>
                      <a:pt x="137" y="61"/>
                      <a:pt x="137" y="61"/>
                    </a:cubicBezTo>
                    <a:cubicBezTo>
                      <a:pt x="150" y="61"/>
                      <a:pt x="161" y="50"/>
                      <a:pt x="161" y="37"/>
                    </a:cubicBezTo>
                    <a:cubicBezTo>
                      <a:pt x="161" y="25"/>
                      <a:pt x="150" y="14"/>
                      <a:pt x="137" y="14"/>
                    </a:cubicBezTo>
                    <a:cubicBezTo>
                      <a:pt x="125" y="14"/>
                      <a:pt x="114" y="25"/>
                      <a:pt x="114" y="37"/>
                    </a:cubicBezTo>
                    <a:lnTo>
                      <a:pt x="114" y="61"/>
                    </a:lnTo>
                    <a:close/>
                    <a:moveTo>
                      <a:pt x="38" y="14"/>
                    </a:moveTo>
                    <a:cubicBezTo>
                      <a:pt x="25" y="14"/>
                      <a:pt x="15" y="25"/>
                      <a:pt x="15" y="37"/>
                    </a:cubicBezTo>
                    <a:cubicBezTo>
                      <a:pt x="15" y="50"/>
                      <a:pt x="25" y="61"/>
                      <a:pt x="38" y="61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25"/>
                      <a:pt x="51" y="14"/>
                      <a:pt x="38" y="14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1" name="Freeform 18">
                <a:extLst>
                  <a:ext uri="{FF2B5EF4-FFF2-40B4-BE49-F238E27FC236}">
                    <a16:creationId xmlns:a16="http://schemas.microsoft.com/office/drawing/2014/main" id="{55638109-BBEF-410F-80A9-8EAC04337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7703" y="3960705"/>
                <a:ext cx="83178" cy="42502"/>
              </a:xfrm>
              <a:custGeom>
                <a:avLst/>
                <a:gdLst>
                  <a:gd name="T0" fmla="*/ 0 w 78"/>
                  <a:gd name="T1" fmla="*/ 29 h 40"/>
                  <a:gd name="T2" fmla="*/ 78 w 78"/>
                  <a:gd name="T3" fmla="*/ 40 h 40"/>
                  <a:gd name="T4" fmla="*/ 78 w 78"/>
                  <a:gd name="T5" fmla="*/ 11 h 40"/>
                  <a:gd name="T6" fmla="*/ 0 w 78"/>
                  <a:gd name="T7" fmla="*/ 0 h 40"/>
                  <a:gd name="T8" fmla="*/ 0 w 78"/>
                  <a:gd name="T9" fmla="*/ 2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0">
                    <a:moveTo>
                      <a:pt x="0" y="29"/>
                    </a:moveTo>
                    <a:lnTo>
                      <a:pt x="78" y="40"/>
                    </a:lnTo>
                    <a:lnTo>
                      <a:pt x="78" y="11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07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2" name="Freeform 19">
                <a:extLst>
                  <a:ext uri="{FF2B5EF4-FFF2-40B4-BE49-F238E27FC236}">
                    <a16:creationId xmlns:a16="http://schemas.microsoft.com/office/drawing/2014/main" id="{CF181B32-0462-43DA-93AD-277E7C163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7703" y="3877827"/>
                <a:ext cx="83178" cy="42502"/>
              </a:xfrm>
              <a:custGeom>
                <a:avLst/>
                <a:gdLst>
                  <a:gd name="T0" fmla="*/ 0 w 78"/>
                  <a:gd name="T1" fmla="*/ 29 h 40"/>
                  <a:gd name="T2" fmla="*/ 78 w 78"/>
                  <a:gd name="T3" fmla="*/ 40 h 40"/>
                  <a:gd name="T4" fmla="*/ 78 w 78"/>
                  <a:gd name="T5" fmla="*/ 11 h 40"/>
                  <a:gd name="T6" fmla="*/ 0 w 78"/>
                  <a:gd name="T7" fmla="*/ 0 h 40"/>
                  <a:gd name="T8" fmla="*/ 0 w 78"/>
                  <a:gd name="T9" fmla="*/ 2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0">
                    <a:moveTo>
                      <a:pt x="0" y="29"/>
                    </a:moveTo>
                    <a:lnTo>
                      <a:pt x="78" y="40"/>
                    </a:lnTo>
                    <a:lnTo>
                      <a:pt x="78" y="11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07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AF8C8728-C641-4355-ACA4-557B15FEE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7703" y="3920328"/>
                <a:ext cx="83178" cy="42502"/>
              </a:xfrm>
              <a:custGeom>
                <a:avLst/>
                <a:gdLst>
                  <a:gd name="T0" fmla="*/ 0 w 78"/>
                  <a:gd name="T1" fmla="*/ 29 h 40"/>
                  <a:gd name="T2" fmla="*/ 78 w 78"/>
                  <a:gd name="T3" fmla="*/ 40 h 40"/>
                  <a:gd name="T4" fmla="*/ 78 w 78"/>
                  <a:gd name="T5" fmla="*/ 11 h 40"/>
                  <a:gd name="T6" fmla="*/ 0 w 78"/>
                  <a:gd name="T7" fmla="*/ 0 h 40"/>
                  <a:gd name="T8" fmla="*/ 0 w 78"/>
                  <a:gd name="T9" fmla="*/ 2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40">
                    <a:moveTo>
                      <a:pt x="0" y="29"/>
                    </a:moveTo>
                    <a:lnTo>
                      <a:pt x="78" y="40"/>
                    </a:lnTo>
                    <a:lnTo>
                      <a:pt x="78" y="11"/>
                    </a:lnTo>
                    <a:lnTo>
                      <a:pt x="0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1070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58A5D5-4394-43C0-AA22-B5A98069E1AD}"/>
              </a:ext>
            </a:extLst>
          </p:cNvPr>
          <p:cNvGrpSpPr/>
          <p:nvPr/>
        </p:nvGrpSpPr>
        <p:grpSpPr>
          <a:xfrm>
            <a:off x="6083663" y="4993274"/>
            <a:ext cx="5659641" cy="1625365"/>
            <a:chOff x="6083663" y="4993274"/>
            <a:chExt cx="5659641" cy="16253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04C053-9DAF-489A-B361-DCB3EDEA5E29}"/>
                </a:ext>
              </a:extLst>
            </p:cNvPr>
            <p:cNvGrpSpPr/>
            <p:nvPr/>
          </p:nvGrpSpPr>
          <p:grpSpPr>
            <a:xfrm>
              <a:off x="6083663" y="4993274"/>
              <a:ext cx="5659641" cy="1625365"/>
              <a:chOff x="5999776" y="4993274"/>
              <a:chExt cx="5659641" cy="1625365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585552F-B8FF-43F0-9F22-C8488B0960A1}"/>
                  </a:ext>
                </a:extLst>
              </p:cNvPr>
              <p:cNvSpPr/>
              <p:nvPr/>
            </p:nvSpPr>
            <p:spPr bwMode="auto">
              <a:xfrm>
                <a:off x="5999776" y="4993274"/>
                <a:ext cx="5659641" cy="1625365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noFill/>
                <a:prstDash val="solid"/>
              </a:ln>
              <a:effectLst>
                <a:outerShdw blurRad="254000" dist="50800" dir="2700000" sx="98000" sy="98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274320" tIns="914400" rIns="274320" bIns="3657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4F751BC-F41D-4DB4-9598-E5F625E44159}"/>
                  </a:ext>
                </a:extLst>
              </p:cNvPr>
              <p:cNvSpPr/>
              <p:nvPr/>
            </p:nvSpPr>
            <p:spPr bwMode="auto">
              <a:xfrm>
                <a:off x="6096001" y="5131855"/>
                <a:ext cx="5415504" cy="1345543"/>
              </a:xfrm>
              <a:prstGeom prst="rect">
                <a:avLst/>
              </a:prstGeom>
              <a:noFill/>
              <a:ln w="12700" cap="flat" cmpd="sng" algn="ctr">
                <a:solidFill>
                  <a:schemeClr val="accent6">
                    <a:lumMod val="9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0" tIns="365760" rIns="182880" bIns="3657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>
                  <a:solidFill>
                    <a:srgbClr val="1A1A1A"/>
                  </a:solidFill>
                  <a:latin typeface="Segoe UI Semibold"/>
                  <a:cs typeface="Segoe UI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700077-4B7B-4BDE-B809-70C8808BA98C}"/>
                  </a:ext>
                </a:extLst>
              </p:cNvPr>
              <p:cNvSpPr/>
              <p:nvPr/>
            </p:nvSpPr>
            <p:spPr>
              <a:xfrm>
                <a:off x="6992520" y="5218748"/>
                <a:ext cx="419090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1A1A1A"/>
                    </a:solidFill>
                    <a:cs typeface="Segoe UI" pitchFamily="34" charset="0"/>
                  </a:rPr>
                  <a:t>SIMD </a:t>
                </a:r>
                <a:r>
                  <a:rPr lang="en-US" dirty="0">
                    <a:solidFill>
                      <a:srgbClr val="1A1A1A"/>
                    </a:solidFill>
                    <a:cs typeface="Segoe UI" pitchFamily="34" charset="0"/>
                    <a:sym typeface="Wingdings" panose="05000000000000000000" pitchFamily="2" charset="2"/>
                  </a:rPr>
                  <a:t> MIMD</a:t>
                </a:r>
              </a:p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1A1A1A"/>
                    </a:solidFill>
                    <a:cs typeface="Segoe UI" pitchFamily="34" charset="0"/>
                  </a:rPr>
                  <a:t>Sparsity Support</a:t>
                </a:r>
              </a:p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1A1A1A"/>
                    </a:solidFill>
                    <a:cs typeface="Segoe UI" pitchFamily="34" charset="0"/>
                  </a:rPr>
                  <a:t>Control Flow and Dynamicity</a:t>
                </a:r>
              </a:p>
              <a:p>
                <a:pPr lvl="0" defTabSz="93247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1A1A1A"/>
                    </a:solidFill>
                    <a:cs typeface="Segoe UI" pitchFamily="34" charset="0"/>
                  </a:rPr>
                  <a:t>Associated Memory</a:t>
                </a:r>
                <a:endParaRPr lang="en-US" sz="1400" dirty="0">
                  <a:solidFill>
                    <a:srgbClr val="1A1A1A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47DD4FE-3917-414E-8E98-778044989E9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11111" y="5584453"/>
              <a:ext cx="487110" cy="487106"/>
              <a:chOff x="10035278" y="3218678"/>
              <a:chExt cx="247374" cy="247374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C9BA088-F751-4B49-8E72-1B65135775B0}"/>
                  </a:ext>
                </a:extLst>
              </p:cNvPr>
              <p:cNvGrpSpPr/>
              <p:nvPr/>
            </p:nvGrpSpPr>
            <p:grpSpPr>
              <a:xfrm>
                <a:off x="10035278" y="3218678"/>
                <a:ext cx="247374" cy="247374"/>
                <a:chOff x="3485441" y="4505566"/>
                <a:chExt cx="712494" cy="712494"/>
              </a:xfrm>
              <a:grpFill/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7FD410B-BE3D-4692-B098-CE2D3FBEE888}"/>
                    </a:ext>
                  </a:extLst>
                </p:cNvPr>
                <p:cNvSpPr/>
                <p:nvPr/>
              </p:nvSpPr>
              <p:spPr bwMode="auto">
                <a:xfrm>
                  <a:off x="3565593" y="4585718"/>
                  <a:ext cx="552190" cy="55219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rgbClr val="0B7ED6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78D4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F45021C3-3796-4520-BFB1-C64A30CA7A7F}"/>
                    </a:ext>
                  </a:extLst>
                </p:cNvPr>
                <p:cNvGrpSpPr/>
                <p:nvPr/>
              </p:nvGrpSpPr>
              <p:grpSpPr>
                <a:xfrm>
                  <a:off x="3485441" y="4677750"/>
                  <a:ext cx="712494" cy="368126"/>
                  <a:chOff x="3485441" y="4677750"/>
                  <a:chExt cx="712494" cy="368126"/>
                </a:xfrm>
                <a:grpFill/>
              </p:grpSpPr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B354286A-67BD-4B77-9BAE-136A36FC7C89}"/>
                      </a:ext>
                    </a:extLst>
                  </p:cNvPr>
                  <p:cNvGrpSpPr/>
                  <p:nvPr/>
                </p:nvGrpSpPr>
                <p:grpSpPr>
                  <a:xfrm>
                    <a:off x="4117783" y="4677750"/>
                    <a:ext cx="80152" cy="368126"/>
                    <a:chOff x="4117783" y="4677750"/>
                    <a:chExt cx="129006" cy="368126"/>
                  </a:xfrm>
                  <a:grpFill/>
                </p:grpSpPr>
                <p:cxnSp>
                  <p:nvCxnSpPr>
                    <p:cNvPr id="157" name="Straight Connector 156">
                      <a:extLst>
                        <a:ext uri="{FF2B5EF4-FFF2-40B4-BE49-F238E27FC236}">
                          <a16:creationId xmlns:a16="http://schemas.microsoft.com/office/drawing/2014/main" id="{30217B7F-49A0-485C-9C25-10A01BD76D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677750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:a16="http://schemas.microsoft.com/office/drawing/2014/main" id="{21BB8ABA-DD68-4C23-960E-9CB3E4E94E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769781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59" name="Straight Connector 158">
                      <a:extLst>
                        <a:ext uri="{FF2B5EF4-FFF2-40B4-BE49-F238E27FC236}">
                          <a16:creationId xmlns:a16="http://schemas.microsoft.com/office/drawing/2014/main" id="{2A25475F-A3B2-4647-94DD-69DC44BD96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953845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60" name="Straight Connector 159">
                      <a:extLst>
                        <a:ext uri="{FF2B5EF4-FFF2-40B4-BE49-F238E27FC236}">
                          <a16:creationId xmlns:a16="http://schemas.microsoft.com/office/drawing/2014/main" id="{A08FEDBE-B490-4686-838E-3F978031BE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5045876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</p:grp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97E02128-AA4C-418E-AA5A-C90840851498}"/>
                      </a:ext>
                    </a:extLst>
                  </p:cNvPr>
                  <p:cNvGrpSpPr/>
                  <p:nvPr/>
                </p:nvGrpSpPr>
                <p:grpSpPr>
                  <a:xfrm>
                    <a:off x="3485441" y="4677750"/>
                    <a:ext cx="80152" cy="368126"/>
                    <a:chOff x="4117783" y="4677750"/>
                    <a:chExt cx="129006" cy="368126"/>
                  </a:xfrm>
                  <a:grpFill/>
                </p:grpSpPr>
                <p:cxnSp>
                  <p:nvCxnSpPr>
                    <p:cNvPr id="153" name="Straight Connector 152">
                      <a:extLst>
                        <a:ext uri="{FF2B5EF4-FFF2-40B4-BE49-F238E27FC236}">
                          <a16:creationId xmlns:a16="http://schemas.microsoft.com/office/drawing/2014/main" id="{E843F691-6C9E-47E1-ABAC-6A9D53CDA45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677750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54" name="Straight Connector 153">
                      <a:extLst>
                        <a:ext uri="{FF2B5EF4-FFF2-40B4-BE49-F238E27FC236}">
                          <a16:creationId xmlns:a16="http://schemas.microsoft.com/office/drawing/2014/main" id="{CE62DC28-892E-449C-BF99-B098CAD1691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769781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55" name="Straight Connector 154">
                      <a:extLst>
                        <a:ext uri="{FF2B5EF4-FFF2-40B4-BE49-F238E27FC236}">
                          <a16:creationId xmlns:a16="http://schemas.microsoft.com/office/drawing/2014/main" id="{2F5D345E-2E97-452B-AB23-6D30FCA7F25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953845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56" name="Straight Connector 155">
                      <a:extLst>
                        <a:ext uri="{FF2B5EF4-FFF2-40B4-BE49-F238E27FC236}">
                          <a16:creationId xmlns:a16="http://schemas.microsoft.com/office/drawing/2014/main" id="{6FD5B5A4-44E4-4E8B-A45F-5BF8C0FA890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5045876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</p:grp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39804683-9BCB-4CC0-8C1D-3F78CD697E2D}"/>
                    </a:ext>
                  </a:extLst>
                </p:cNvPr>
                <p:cNvGrpSpPr/>
                <p:nvPr/>
              </p:nvGrpSpPr>
              <p:grpSpPr>
                <a:xfrm rot="5400000">
                  <a:off x="3480396" y="4677750"/>
                  <a:ext cx="712494" cy="368126"/>
                  <a:chOff x="3485441" y="4677750"/>
                  <a:chExt cx="712494" cy="368126"/>
                </a:xfrm>
                <a:grpFill/>
              </p:grpSpPr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C139AFA0-A0B1-4604-8897-DF2D3E8DFD5E}"/>
                      </a:ext>
                    </a:extLst>
                  </p:cNvPr>
                  <p:cNvGrpSpPr/>
                  <p:nvPr/>
                </p:nvGrpSpPr>
                <p:grpSpPr>
                  <a:xfrm>
                    <a:off x="4117783" y="4677750"/>
                    <a:ext cx="80152" cy="368126"/>
                    <a:chOff x="4117783" y="4677750"/>
                    <a:chExt cx="129006" cy="368126"/>
                  </a:xfrm>
                  <a:grpFill/>
                </p:grpSpPr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D47C3597-0487-4F3C-A4AF-1CAEB091D4C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677750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48" name="Straight Connector 147">
                      <a:extLst>
                        <a:ext uri="{FF2B5EF4-FFF2-40B4-BE49-F238E27FC236}">
                          <a16:creationId xmlns:a16="http://schemas.microsoft.com/office/drawing/2014/main" id="{D9C41DCA-E815-4B61-AA15-91B0F42828F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769781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49" name="Straight Connector 148">
                      <a:extLst>
                        <a:ext uri="{FF2B5EF4-FFF2-40B4-BE49-F238E27FC236}">
                          <a16:creationId xmlns:a16="http://schemas.microsoft.com/office/drawing/2014/main" id="{9E3EA7C9-0ECD-4A79-9442-177CB594026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953845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50" name="Straight Connector 149">
                      <a:extLst>
                        <a:ext uri="{FF2B5EF4-FFF2-40B4-BE49-F238E27FC236}">
                          <a16:creationId xmlns:a16="http://schemas.microsoft.com/office/drawing/2014/main" id="{4ECB43D6-0280-430E-9BC1-E0CB013E6D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5045876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</p:grp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22C0DF0C-68C4-4F0D-960D-72A09E18692C}"/>
                      </a:ext>
                    </a:extLst>
                  </p:cNvPr>
                  <p:cNvGrpSpPr/>
                  <p:nvPr/>
                </p:nvGrpSpPr>
                <p:grpSpPr>
                  <a:xfrm>
                    <a:off x="3485441" y="4677750"/>
                    <a:ext cx="80152" cy="368126"/>
                    <a:chOff x="4117783" y="4677750"/>
                    <a:chExt cx="129006" cy="368126"/>
                  </a:xfrm>
                  <a:grpFill/>
                </p:grpSpPr>
                <p:cxnSp>
                  <p:nvCxnSpPr>
                    <p:cNvPr id="143" name="Straight Connector 142">
                      <a:extLst>
                        <a:ext uri="{FF2B5EF4-FFF2-40B4-BE49-F238E27FC236}">
                          <a16:creationId xmlns:a16="http://schemas.microsoft.com/office/drawing/2014/main" id="{0B42560D-43C7-4703-86EA-6858A85E826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677750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44" name="Straight Connector 143">
                      <a:extLst>
                        <a:ext uri="{FF2B5EF4-FFF2-40B4-BE49-F238E27FC236}">
                          <a16:creationId xmlns:a16="http://schemas.microsoft.com/office/drawing/2014/main" id="{F78C0BD3-E237-49DA-A016-36DB2F7293F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769781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E71EF429-E9E0-4199-970A-819D3C566C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4953845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94F91E68-0417-496A-80E2-01657F73312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17783" y="5045876"/>
                      <a:ext cx="129006" cy="0"/>
                    </a:xfrm>
                    <a:prstGeom prst="line">
                      <a:avLst/>
                    </a:prstGeom>
                    <a:grpFill/>
                    <a:ln w="12700" cap="flat" cmpd="sng" algn="ctr">
                      <a:solidFill>
                        <a:srgbClr val="0B7ED6"/>
                      </a:solidFill>
                      <a:prstDash val="solid"/>
                      <a:headEnd type="none" w="lg" len="med"/>
                      <a:tailEnd type="none" w="lg" len="med"/>
                    </a:ln>
                    <a:effectLst/>
                  </p:spPr>
                </p:cxnSp>
              </p:grpSp>
            </p:grpSp>
          </p:grpSp>
          <p:sp>
            <p:nvSpPr>
              <p:cNvPr id="136" name="Freeform: Shape 520">
                <a:extLst>
                  <a:ext uri="{FF2B5EF4-FFF2-40B4-BE49-F238E27FC236}">
                    <a16:creationId xmlns:a16="http://schemas.microsoft.com/office/drawing/2014/main" id="{695F6BE3-B982-401C-B182-D37542D36BBC}"/>
                  </a:ext>
                </a:extLst>
              </p:cNvPr>
              <p:cNvSpPr/>
              <p:nvPr/>
            </p:nvSpPr>
            <p:spPr bwMode="auto">
              <a:xfrm>
                <a:off x="10124345" y="3293573"/>
                <a:ext cx="71612" cy="91319"/>
              </a:xfrm>
              <a:custGeom>
                <a:avLst/>
                <a:gdLst>
                  <a:gd name="connsiteX0" fmla="*/ 699778 w 974972"/>
                  <a:gd name="connsiteY0" fmla="*/ 0 h 1504393"/>
                  <a:gd name="connsiteX1" fmla="*/ 502371 w 974972"/>
                  <a:gd name="connsiteY1" fmla="*/ 571355 h 1504393"/>
                  <a:gd name="connsiteX2" fmla="*/ 597565 w 974972"/>
                  <a:gd name="connsiteY2" fmla="*/ 571355 h 1504393"/>
                  <a:gd name="connsiteX3" fmla="*/ 629015 w 974972"/>
                  <a:gd name="connsiteY3" fmla="*/ 571355 h 1504393"/>
                  <a:gd name="connsiteX4" fmla="*/ 974972 w 974972"/>
                  <a:gd name="connsiteY4" fmla="*/ 571355 h 1504393"/>
                  <a:gd name="connsiteX5" fmla="*/ 275193 w 974972"/>
                  <a:gd name="connsiteY5" fmla="*/ 1504393 h 1504393"/>
                  <a:gd name="connsiteX6" fmla="*/ 472601 w 974972"/>
                  <a:gd name="connsiteY6" fmla="*/ 933038 h 1504393"/>
                  <a:gd name="connsiteX7" fmla="*/ 377407 w 974972"/>
                  <a:gd name="connsiteY7" fmla="*/ 933038 h 1504393"/>
                  <a:gd name="connsiteX8" fmla="*/ 349889 w 974972"/>
                  <a:gd name="connsiteY8" fmla="*/ 933038 h 1504393"/>
                  <a:gd name="connsiteX9" fmla="*/ 0 w 974972"/>
                  <a:gd name="connsiteY9" fmla="*/ 933038 h 1504393"/>
                  <a:gd name="connsiteX10" fmla="*/ 699778 w 974972"/>
                  <a:gd name="connsiteY10" fmla="*/ 0 h 150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4972" h="1504393">
                    <a:moveTo>
                      <a:pt x="699778" y="0"/>
                    </a:moveTo>
                    <a:lnTo>
                      <a:pt x="502371" y="571355"/>
                    </a:lnTo>
                    <a:lnTo>
                      <a:pt x="597565" y="571355"/>
                    </a:lnTo>
                    <a:lnTo>
                      <a:pt x="629015" y="571355"/>
                    </a:lnTo>
                    <a:lnTo>
                      <a:pt x="974972" y="571355"/>
                    </a:lnTo>
                    <a:lnTo>
                      <a:pt x="275193" y="1504393"/>
                    </a:lnTo>
                    <a:lnTo>
                      <a:pt x="472601" y="933038"/>
                    </a:lnTo>
                    <a:lnTo>
                      <a:pt x="377407" y="933038"/>
                    </a:lnTo>
                    <a:lnTo>
                      <a:pt x="349889" y="933038"/>
                    </a:lnTo>
                    <a:lnTo>
                      <a:pt x="0" y="933038"/>
                    </a:lnTo>
                    <a:lnTo>
                      <a:pt x="699778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rgbClr val="0B7ED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err="1">
                  <a:ln>
                    <a:noFill/>
                  </a:ln>
                  <a:solidFill>
                    <a:srgbClr val="0078D4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96A2ADD-EA4A-46FC-8DAA-3F7C7735915D}"/>
              </a:ext>
            </a:extLst>
          </p:cNvPr>
          <p:cNvGrpSpPr/>
          <p:nvPr/>
        </p:nvGrpSpPr>
        <p:grpSpPr>
          <a:xfrm>
            <a:off x="1736163" y="2757721"/>
            <a:ext cx="322163" cy="428488"/>
            <a:chOff x="1031674" y="930127"/>
            <a:chExt cx="1441832" cy="1917689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D5E4B00-2482-48B2-AA60-8C7A68E0D8DF}"/>
                </a:ext>
              </a:extLst>
            </p:cNvPr>
            <p:cNvSpPr/>
            <p:nvPr/>
          </p:nvSpPr>
          <p:spPr>
            <a:xfrm>
              <a:off x="1031674" y="1220234"/>
              <a:ext cx="1441832" cy="1627582"/>
            </a:xfrm>
            <a:custGeom>
              <a:avLst/>
              <a:gdLst>
                <a:gd name="connsiteX0" fmla="*/ 503094 w 1001884"/>
                <a:gd name="connsiteY0" fmla="*/ 207445 h 1130961"/>
                <a:gd name="connsiteX1" fmla="*/ 4610 w 1001884"/>
                <a:gd name="connsiteY1" fmla="*/ 4610 h 1130961"/>
                <a:gd name="connsiteX2" fmla="*/ 4610 w 1001884"/>
                <a:gd name="connsiteY2" fmla="*/ 927204 h 1130961"/>
                <a:gd name="connsiteX3" fmla="*/ 503094 w 1001884"/>
                <a:gd name="connsiteY3" fmla="*/ 1130039 h 1130961"/>
                <a:gd name="connsiteX4" fmla="*/ 1001577 w 1001884"/>
                <a:gd name="connsiteY4" fmla="*/ 927204 h 1130961"/>
                <a:gd name="connsiteX5" fmla="*/ 1001577 w 1001884"/>
                <a:gd name="connsiteY5" fmla="*/ 4610 h 1130961"/>
                <a:gd name="connsiteX6" fmla="*/ 503094 w 1001884"/>
                <a:gd name="connsiteY6" fmla="*/ 207445 h 113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884" h="1130961">
                  <a:moveTo>
                    <a:pt x="503094" y="207445"/>
                  </a:moveTo>
                  <a:cubicBezTo>
                    <a:pt x="227729" y="207445"/>
                    <a:pt x="4610" y="116477"/>
                    <a:pt x="4610" y="4610"/>
                  </a:cubicBezTo>
                  <a:lnTo>
                    <a:pt x="4610" y="927204"/>
                  </a:lnTo>
                  <a:cubicBezTo>
                    <a:pt x="4610" y="1039071"/>
                    <a:pt x="227729" y="1130039"/>
                    <a:pt x="503094" y="1130039"/>
                  </a:cubicBezTo>
                  <a:cubicBezTo>
                    <a:pt x="778458" y="1130039"/>
                    <a:pt x="1001577" y="1039071"/>
                    <a:pt x="1001577" y="927204"/>
                  </a:cubicBezTo>
                  <a:lnTo>
                    <a:pt x="1001577" y="4610"/>
                  </a:lnTo>
                  <a:cubicBezTo>
                    <a:pt x="1000963" y="116477"/>
                    <a:pt x="778458" y="207445"/>
                    <a:pt x="503094" y="20744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BC868CE-1B90-4889-9281-11572CFB3C43}"/>
                </a:ext>
              </a:extLst>
            </p:cNvPr>
            <p:cNvSpPr/>
            <p:nvPr/>
          </p:nvSpPr>
          <p:spPr bwMode="auto">
            <a:xfrm>
              <a:off x="1057756" y="930127"/>
              <a:ext cx="1389667" cy="506476"/>
            </a:xfrm>
            <a:prstGeom prst="ellipse">
              <a:avLst/>
            </a:prstGeom>
            <a:solidFill>
              <a:srgbClr val="00BCF2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29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90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986C-AE3B-4479-B64B-983BA68A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参考阅读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D4F5-2C48-49B6-B2DA-00ACB929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435503"/>
            <a:ext cx="11018520" cy="3927229"/>
          </a:xfrm>
        </p:spPr>
        <p:txBody>
          <a:bodyPr/>
          <a:lstStyle/>
          <a:p>
            <a:r>
              <a:rPr lang="en-US" sz="2000" dirty="0"/>
              <a:t>Large Scale Distributed Deep Networks, NIPS’12</a:t>
            </a:r>
          </a:p>
          <a:p>
            <a:r>
              <a:rPr lang="en-US" sz="2000" dirty="0"/>
              <a:t>Caffe: Convolutional Architecture for Fast Feature Embedding, MM’14</a:t>
            </a:r>
          </a:p>
          <a:p>
            <a:r>
              <a:rPr lang="en-US" sz="2000" dirty="0"/>
              <a:t>TensorFlow: A System for Large-Scale Machine Learning,</a:t>
            </a:r>
            <a:r>
              <a:rPr lang="zh-CN" altLang="en-US" sz="2000" dirty="0"/>
              <a:t> </a:t>
            </a:r>
            <a:r>
              <a:rPr lang="en-US" altLang="zh-CN" sz="2000" dirty="0"/>
              <a:t>OSDI’16</a:t>
            </a:r>
          </a:p>
          <a:p>
            <a:r>
              <a:rPr lang="en-US" sz="2000" dirty="0"/>
              <a:t>PyTorch: An Imperative Style, High-Performance Deep Learning Library, NIPS’19</a:t>
            </a:r>
            <a:endParaRPr lang="en-US" altLang="zh-CN" sz="2000" dirty="0"/>
          </a:p>
          <a:p>
            <a:r>
              <a:rPr lang="en-US" sz="2000" dirty="0"/>
              <a:t>Theano: A Python framework for fast computation of mathematical expressions, </a:t>
            </a:r>
            <a:r>
              <a:rPr lang="en-US" sz="2000" dirty="0" err="1"/>
              <a:t>arXiv</a:t>
            </a:r>
            <a:r>
              <a:rPr lang="en-US" sz="2000" dirty="0"/>
              <a:t> 16</a:t>
            </a:r>
          </a:p>
          <a:p>
            <a:r>
              <a:rPr lang="en-US" sz="2000" dirty="0"/>
              <a:t>Automatic Differentiation in Machine Learning: a Survey, [Link]</a:t>
            </a:r>
          </a:p>
          <a:p>
            <a:r>
              <a:rPr lang="en-US" sz="2000" dirty="0"/>
              <a:t>Automatic Differentiation and Neural Networks,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15E4-8217-4FB3-88DC-ACE5BB59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5F3C-E1F1-4016-982B-CA91284A1E2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3D36-7750-415B-9CE2-37F2D83D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实现一个简单的神经网络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7FDDA-B54A-45CE-AB56-5CE07BC84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04459" y="1277257"/>
            <a:ext cx="8600452" cy="4308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2" descr="“dog”的图片搜索结果">
            <a:extLst>
              <a:ext uri="{FF2B5EF4-FFF2-40B4-BE49-F238E27FC236}">
                <a16:creationId xmlns:a16="http://schemas.microsoft.com/office/drawing/2014/main" id="{D3C52513-CD31-44BD-B954-51370063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24" y="5894667"/>
            <a:ext cx="838859" cy="83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860FF32-1ED0-4B29-9B5E-B11418A2FA89}"/>
              </a:ext>
            </a:extLst>
          </p:cNvPr>
          <p:cNvGrpSpPr/>
          <p:nvPr/>
        </p:nvGrpSpPr>
        <p:grpSpPr>
          <a:xfrm>
            <a:off x="587090" y="1779163"/>
            <a:ext cx="1762126" cy="3927061"/>
            <a:chOff x="752928" y="1544825"/>
            <a:chExt cx="1762126" cy="41317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017BFE-08A2-4E8C-9A92-1644599EE2AF}"/>
                </a:ext>
              </a:extLst>
            </p:cNvPr>
            <p:cNvSpPr/>
            <p:nvPr/>
          </p:nvSpPr>
          <p:spPr bwMode="auto">
            <a:xfrm>
              <a:off x="752928" y="5215552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Conv0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F9533-AF86-440B-AACC-D55FF8BD8B82}"/>
                </a:ext>
              </a:extLst>
            </p:cNvPr>
            <p:cNvSpPr/>
            <p:nvPr/>
          </p:nvSpPr>
          <p:spPr bwMode="auto">
            <a:xfrm>
              <a:off x="752928" y="4692579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MaxPool0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F0B34F-B8A5-41E7-8126-0601398A7EB5}"/>
                </a:ext>
              </a:extLst>
            </p:cNvPr>
            <p:cNvSpPr/>
            <p:nvPr/>
          </p:nvSpPr>
          <p:spPr bwMode="auto">
            <a:xfrm>
              <a:off x="752928" y="4170792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Relu0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1A7DD6-0B3A-4CB7-9B2D-200A0003340D}"/>
                </a:ext>
              </a:extLst>
            </p:cNvPr>
            <p:cNvSpPr/>
            <p:nvPr/>
          </p:nvSpPr>
          <p:spPr bwMode="auto">
            <a:xfrm>
              <a:off x="752928" y="3630768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Conv1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4BCD83-8C50-46CA-AD8B-5D6A3E70430B}"/>
                </a:ext>
              </a:extLst>
            </p:cNvPr>
            <p:cNvSpPr/>
            <p:nvPr/>
          </p:nvSpPr>
          <p:spPr bwMode="auto">
            <a:xfrm>
              <a:off x="752928" y="3107795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MaxPool1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FECB60-82C6-40EE-B40D-D9FB01558523}"/>
                </a:ext>
              </a:extLst>
            </p:cNvPr>
            <p:cNvSpPr/>
            <p:nvPr/>
          </p:nvSpPr>
          <p:spPr bwMode="auto">
            <a:xfrm>
              <a:off x="752928" y="2586008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Relu1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9C0F6B-1443-4CDF-B4F3-8A58CCCE585D}"/>
                </a:ext>
              </a:extLst>
            </p:cNvPr>
            <p:cNvSpPr/>
            <p:nvPr/>
          </p:nvSpPr>
          <p:spPr bwMode="auto">
            <a:xfrm>
              <a:off x="752928" y="2063035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F82961-27BF-4110-8B87-43DC10D93E4B}"/>
                </a:ext>
              </a:extLst>
            </p:cNvPr>
            <p:cNvSpPr/>
            <p:nvPr/>
          </p:nvSpPr>
          <p:spPr bwMode="auto">
            <a:xfrm>
              <a:off x="752928" y="1544825"/>
              <a:ext cx="1762126" cy="46101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SoftMax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7A4AFBE-7DA5-4088-A410-39D7552AA093}"/>
              </a:ext>
            </a:extLst>
          </p:cNvPr>
          <p:cNvSpPr/>
          <p:nvPr/>
        </p:nvSpPr>
        <p:spPr bwMode="auto">
          <a:xfrm>
            <a:off x="975343" y="1169268"/>
            <a:ext cx="985619" cy="4381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Dog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7F32A2-C0BF-4543-A020-3CA33A18719E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H="1" flipV="1">
            <a:off x="1468153" y="5706224"/>
            <a:ext cx="1" cy="188443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AB6331-8020-4738-AE84-FF005C790E1C}"/>
              </a:ext>
            </a:extLst>
          </p:cNvPr>
          <p:cNvCxnSpPr>
            <a:stCxn id="25" idx="0"/>
            <a:endCxn id="28" idx="2"/>
          </p:cNvCxnSpPr>
          <p:nvPr/>
        </p:nvCxnSpPr>
        <p:spPr>
          <a:xfrm flipV="1">
            <a:off x="1468153" y="1607446"/>
            <a:ext cx="0" cy="171717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52404A-95A3-4E19-8D1A-57C6DD862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169" y="2018696"/>
            <a:ext cx="3562350" cy="3486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42937-B0A1-4CB6-A641-CF5D2EB2E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318" y="3522211"/>
            <a:ext cx="3562345" cy="284151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3FB26ED-E7DF-4776-8A51-66646CEF227A}"/>
              </a:ext>
            </a:extLst>
          </p:cNvPr>
          <p:cNvGrpSpPr/>
          <p:nvPr/>
        </p:nvGrpSpPr>
        <p:grpSpPr>
          <a:xfrm>
            <a:off x="5283200" y="1226741"/>
            <a:ext cx="6022643" cy="1981200"/>
            <a:chOff x="5283200" y="1226741"/>
            <a:chExt cx="6022643" cy="19812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87321CB-71C3-477E-884B-3D6F0CACE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5318" y="1226741"/>
              <a:ext cx="4200525" cy="198120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462575-EF32-4A97-A440-C52855E184AE}"/>
                </a:ext>
              </a:extLst>
            </p:cNvPr>
            <p:cNvCxnSpPr/>
            <p:nvPr/>
          </p:nvCxnSpPr>
          <p:spPr>
            <a:xfrm flipV="1">
              <a:off x="5283200" y="2217341"/>
              <a:ext cx="2021485" cy="380716"/>
            </a:xfrm>
            <a:prstGeom prst="straightConnector1">
              <a:avLst/>
            </a:prstGeom>
            <a:ln w="38100">
              <a:headEnd type="none" w="lg" len="med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0B1E3EA-7940-4750-A68B-73510637FA9E}"/>
              </a:ext>
            </a:extLst>
          </p:cNvPr>
          <p:cNvSpPr txBox="1"/>
          <p:nvPr/>
        </p:nvSpPr>
        <p:spPr>
          <a:xfrm>
            <a:off x="7105318" y="6476951"/>
            <a:ext cx="230832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如何实现后向算子？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01A772-5286-4C3D-80BF-0852E43D1CC9}"/>
              </a:ext>
            </a:extLst>
          </p:cNvPr>
          <p:cNvSpPr txBox="1"/>
          <p:nvPr/>
        </p:nvSpPr>
        <p:spPr>
          <a:xfrm>
            <a:off x="7666697" y="494270"/>
            <a:ext cx="307776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如何实现多线程算子加速？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2CE2B7-0E75-484B-94F4-197A43EAAAB3}"/>
              </a:ext>
            </a:extLst>
          </p:cNvPr>
          <p:cNvSpPr txBox="1"/>
          <p:nvPr/>
        </p:nvSpPr>
        <p:spPr>
          <a:xfrm>
            <a:off x="7666697" y="852563"/>
            <a:ext cx="203581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如何跑在</a:t>
            </a:r>
            <a:r>
              <a:rPr lang="en-US" altLang="zh-C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GPU</a:t>
            </a:r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上？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D4E37E-CC6F-425A-A304-8D2228FD0DBC}"/>
              </a:ext>
            </a:extLst>
          </p:cNvPr>
          <p:cNvSpPr txBox="1"/>
          <p:nvPr/>
        </p:nvSpPr>
        <p:spPr>
          <a:xfrm>
            <a:off x="3472657" y="5659146"/>
            <a:ext cx="25648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如何暴露给其它用户？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53F4EF-1801-4F78-9B38-D97558808EB8}"/>
              </a:ext>
            </a:extLst>
          </p:cNvPr>
          <p:cNvSpPr txBox="1"/>
          <p:nvPr/>
        </p:nvSpPr>
        <p:spPr>
          <a:xfrm>
            <a:off x="9413642" y="6476951"/>
            <a:ext cx="230832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如何优化这份代码？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26827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7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F5C7-AFDA-47EF-94DF-B0023FF1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一个深度学习框架试图回答的问题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62E9-BF75-4C31-A886-2442670F5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084469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前端</a:t>
            </a:r>
            <a:r>
              <a:rPr lang="zh-CN" altLang="en-US" dirty="0"/>
              <a:t>：如何灵活的表达一个</a:t>
            </a:r>
            <a:r>
              <a:rPr lang="en-US" altLang="zh-CN" dirty="0"/>
              <a:t>DNN</a:t>
            </a:r>
            <a:r>
              <a:rPr lang="zh-CN" altLang="en-US" dirty="0"/>
              <a:t>模型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>
                <a:solidFill>
                  <a:schemeClr val="accent1"/>
                </a:solidFill>
              </a:rPr>
              <a:t>算子</a:t>
            </a:r>
            <a:r>
              <a:rPr lang="zh-CN" altLang="en-US" dirty="0"/>
              <a:t>：如何保证每个算子的执行性能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求导</a:t>
            </a:r>
            <a:r>
              <a:rPr lang="zh-CN" altLang="en-US" dirty="0"/>
              <a:t>：如何自动地提供求导运算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后端</a:t>
            </a:r>
            <a:r>
              <a:rPr lang="zh-CN" altLang="en-US" dirty="0"/>
              <a:t>：如何将同一个算子跑在不同的加速设备上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运行时</a:t>
            </a:r>
            <a:r>
              <a:rPr lang="zh-CN" altLang="en-US" dirty="0"/>
              <a:t>：如何自动地优化和调度一个模型的计算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49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8F2D-8427-4A46-90CD-4E5ABE0E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例：一种极端的计算方法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84A5D-96A1-46FA-871C-FA8D555FC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zh-CN" altLang="en-US" dirty="0"/>
              <a:t>用某种高级语言从头实现一个模型的计算过程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AF0F51-E761-4A75-9E86-16CDB43CEF1E}"/>
              </a:ext>
            </a:extLst>
          </p:cNvPr>
          <p:cNvGrpSpPr/>
          <p:nvPr/>
        </p:nvGrpSpPr>
        <p:grpSpPr>
          <a:xfrm>
            <a:off x="6461611" y="2664599"/>
            <a:ext cx="558800" cy="381000"/>
            <a:chOff x="5321300" y="2425700"/>
            <a:chExt cx="5588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F1ADAB-1DA5-48B6-B6F3-9498B0AAE841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893B7E-7213-468B-9431-FC878BBD6B5F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901744-10EB-4A32-9492-B64195506947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2112A1-09F2-4091-AB16-A4CB501AA45A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8AD76A-184F-4A09-A896-9584DA3068EB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FB1834-CA8C-463A-A72B-DA984E46D9FD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2A0F89-571F-4060-A9EA-799245393F08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E6FC14-C7BE-47B7-93B2-CCF949A631D3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23A869-F712-4020-9C3B-0D5FB42C77D3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D9EF5A-0EBC-4BED-8A1C-ECFFA557FA73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ABCF2A-6F8D-43B9-B8FF-669514B7588E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4DAAF4-505A-40F8-860A-6DB3ECD9B3F9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30420A-1B88-4060-B7DC-27547A07CC6B}"/>
              </a:ext>
            </a:extLst>
          </p:cNvPr>
          <p:cNvGrpSpPr/>
          <p:nvPr/>
        </p:nvGrpSpPr>
        <p:grpSpPr>
          <a:xfrm>
            <a:off x="7267682" y="2664599"/>
            <a:ext cx="558800" cy="381000"/>
            <a:chOff x="5321300" y="2425700"/>
            <a:chExt cx="558800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A64631-B728-4760-A57E-578CD110E145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A74C46-26D4-4F23-A9AA-2D1CA233503F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B6FFFF-D3E6-477E-B6AC-61D53A72ADA3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1D17A0-EAF1-49C1-A2E6-C08E005C7CFA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9A1A67-42BB-4880-9F5B-6797F38E0F61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A5CE833-FD15-45FE-9D52-B0D96CEE8309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DCC7F3-4BBE-4FB7-AC84-FB84ABE5C862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CCA6B7-D5EE-4A67-8109-C5D72E6B00C4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C61163-E35B-4743-88D3-125438A894AD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5EA23C-6157-4349-BDB5-34AA3346D318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E1C4CF-10DF-4884-9E76-5C95FFFCF5B3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B86E17-6F1F-431C-85DE-968AD720D53F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A42765-227F-4FC4-9574-C1C7F0FFEE64}"/>
              </a:ext>
            </a:extLst>
          </p:cNvPr>
          <p:cNvGrpSpPr/>
          <p:nvPr/>
        </p:nvGrpSpPr>
        <p:grpSpPr>
          <a:xfrm>
            <a:off x="8146522" y="2664599"/>
            <a:ext cx="558800" cy="381000"/>
            <a:chOff x="5321300" y="2425700"/>
            <a:chExt cx="558800" cy="38100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1F0673-8198-489F-AEC2-8DA1FAD72442}"/>
                </a:ext>
              </a:extLst>
            </p:cNvPr>
            <p:cNvSpPr/>
            <p:nvPr/>
          </p:nvSpPr>
          <p:spPr>
            <a:xfrm>
              <a:off x="53213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4F0A17-5432-4A84-8CFB-9004E63E993C}"/>
                </a:ext>
              </a:extLst>
            </p:cNvPr>
            <p:cNvSpPr/>
            <p:nvPr/>
          </p:nvSpPr>
          <p:spPr>
            <a:xfrm>
              <a:off x="56007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58F0ED-C554-4397-BA1B-C4C597C74B2E}"/>
                </a:ext>
              </a:extLst>
            </p:cNvPr>
            <p:cNvSpPr/>
            <p:nvPr/>
          </p:nvSpPr>
          <p:spPr>
            <a:xfrm>
              <a:off x="54610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2DC313-FF31-40B3-B07E-4BF60068F19C}"/>
                </a:ext>
              </a:extLst>
            </p:cNvPr>
            <p:cNvSpPr/>
            <p:nvPr/>
          </p:nvSpPr>
          <p:spPr>
            <a:xfrm>
              <a:off x="5740400" y="2425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E4989F2-E0FE-4249-A6DA-954DFD9E8F81}"/>
                </a:ext>
              </a:extLst>
            </p:cNvPr>
            <p:cNvSpPr/>
            <p:nvPr/>
          </p:nvSpPr>
          <p:spPr>
            <a:xfrm>
              <a:off x="53213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BF8F2C-2C6B-4EAC-AEB7-EB1A74AF456E}"/>
                </a:ext>
              </a:extLst>
            </p:cNvPr>
            <p:cNvSpPr/>
            <p:nvPr/>
          </p:nvSpPr>
          <p:spPr>
            <a:xfrm>
              <a:off x="56007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DDFCAC-DC90-4EA1-B01A-7E585FCD2EA6}"/>
                </a:ext>
              </a:extLst>
            </p:cNvPr>
            <p:cNvSpPr/>
            <p:nvPr/>
          </p:nvSpPr>
          <p:spPr>
            <a:xfrm>
              <a:off x="54610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91E539-E270-4735-9BEA-5899C9FA82BB}"/>
                </a:ext>
              </a:extLst>
            </p:cNvPr>
            <p:cNvSpPr/>
            <p:nvPr/>
          </p:nvSpPr>
          <p:spPr>
            <a:xfrm>
              <a:off x="5740400" y="2552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9994B6-1105-4D94-AB64-FE8F70F3CACB}"/>
                </a:ext>
              </a:extLst>
            </p:cNvPr>
            <p:cNvSpPr/>
            <p:nvPr/>
          </p:nvSpPr>
          <p:spPr>
            <a:xfrm>
              <a:off x="53213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DE6F8A-056D-438F-9CC1-98CDA07FCA4A}"/>
                </a:ext>
              </a:extLst>
            </p:cNvPr>
            <p:cNvSpPr/>
            <p:nvPr/>
          </p:nvSpPr>
          <p:spPr>
            <a:xfrm>
              <a:off x="56007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6774B9-4FE7-4B98-A501-5099AB12207B}"/>
                </a:ext>
              </a:extLst>
            </p:cNvPr>
            <p:cNvSpPr/>
            <p:nvPr/>
          </p:nvSpPr>
          <p:spPr>
            <a:xfrm>
              <a:off x="54610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F2CCDE3-41B0-43B0-82F6-5D39245CA413}"/>
                </a:ext>
              </a:extLst>
            </p:cNvPr>
            <p:cNvSpPr/>
            <p:nvPr/>
          </p:nvSpPr>
          <p:spPr>
            <a:xfrm>
              <a:off x="5740400" y="2679700"/>
              <a:ext cx="139700" cy="127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C8BD4845-52D5-41DD-873D-ACEC1FB0F4EA}"/>
              </a:ext>
            </a:extLst>
          </p:cNvPr>
          <p:cNvSpPr/>
          <p:nvPr/>
        </p:nvSpPr>
        <p:spPr>
          <a:xfrm>
            <a:off x="7049621" y="2759849"/>
            <a:ext cx="180340" cy="1905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uble Bracket 45">
            <a:extLst>
              <a:ext uri="{FF2B5EF4-FFF2-40B4-BE49-F238E27FC236}">
                <a16:creationId xmlns:a16="http://schemas.microsoft.com/office/drawing/2014/main" id="{996D2722-209A-40C5-B060-A8CC20E05B44}"/>
              </a:ext>
            </a:extLst>
          </p:cNvPr>
          <p:cNvSpPr/>
          <p:nvPr/>
        </p:nvSpPr>
        <p:spPr>
          <a:xfrm>
            <a:off x="6332962" y="2606854"/>
            <a:ext cx="1607819" cy="5200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14F952EE-BA77-4952-8A1D-709C8D3B539E}"/>
              </a:ext>
            </a:extLst>
          </p:cNvPr>
          <p:cNvSpPr/>
          <p:nvPr/>
        </p:nvSpPr>
        <p:spPr>
          <a:xfrm>
            <a:off x="7956341" y="2775724"/>
            <a:ext cx="173354" cy="1587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0091EFB1-6E0D-4E74-878A-325278123828}"/>
              </a:ext>
            </a:extLst>
          </p:cNvPr>
          <p:cNvSpPr/>
          <p:nvPr/>
        </p:nvSpPr>
        <p:spPr>
          <a:xfrm>
            <a:off x="6273651" y="2523629"/>
            <a:ext cx="2551051" cy="66294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A7BAA5-335B-408C-8B43-86AC8940AE09}"/>
              </a:ext>
            </a:extLst>
          </p:cNvPr>
          <p:cNvSpPr txBox="1"/>
          <p:nvPr/>
        </p:nvSpPr>
        <p:spPr>
          <a:xfrm>
            <a:off x="5648810" y="261852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50" name="Equals 49">
            <a:extLst>
              <a:ext uri="{FF2B5EF4-FFF2-40B4-BE49-F238E27FC236}">
                <a16:creationId xmlns:a16="http://schemas.microsoft.com/office/drawing/2014/main" id="{42231181-2BFC-411C-A7ED-F508E6C13185}"/>
              </a:ext>
            </a:extLst>
          </p:cNvPr>
          <p:cNvSpPr/>
          <p:nvPr/>
        </p:nvSpPr>
        <p:spPr>
          <a:xfrm>
            <a:off x="8937978" y="2728099"/>
            <a:ext cx="209170" cy="190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E0B5C6-01ED-4D93-B1C6-0CA3A31AC745}"/>
              </a:ext>
            </a:extLst>
          </p:cNvPr>
          <p:cNvSpPr/>
          <p:nvPr/>
        </p:nvSpPr>
        <p:spPr>
          <a:xfrm>
            <a:off x="9270204" y="2759849"/>
            <a:ext cx="139700" cy="127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80F2B1-AC26-4BE7-AFD5-20EB52970272}"/>
                  </a:ext>
                </a:extLst>
              </p:cNvPr>
              <p:cNvSpPr txBox="1"/>
              <p:nvPr/>
            </p:nvSpPr>
            <p:spPr>
              <a:xfrm>
                <a:off x="6644542" y="2358727"/>
                <a:ext cx="192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80F2B1-AC26-4BE7-AFD5-20EB52970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42" y="2358727"/>
                <a:ext cx="192937" cy="276999"/>
              </a:xfrm>
              <a:prstGeom prst="rect">
                <a:avLst/>
              </a:prstGeom>
              <a:blipFill>
                <a:blip r:embed="rId2"/>
                <a:stretch>
                  <a:fillRect l="-15625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2C0B69-7559-4A59-8632-D3FD937D02E0}"/>
                  </a:ext>
                </a:extLst>
              </p:cNvPr>
              <p:cNvSpPr txBox="1"/>
              <p:nvPr/>
            </p:nvSpPr>
            <p:spPr>
              <a:xfrm>
                <a:off x="7467771" y="2341523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2C0B69-7559-4A59-8632-D3FD937D0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71" y="2341523"/>
                <a:ext cx="196336" cy="276999"/>
              </a:xfrm>
              <a:prstGeom prst="rect">
                <a:avLst/>
              </a:prstGeom>
              <a:blipFill>
                <a:blip r:embed="rId3"/>
                <a:stretch>
                  <a:fillRect l="-25000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61A650-C4A5-4500-9CF3-290DFAF112C6}"/>
                  </a:ext>
                </a:extLst>
              </p:cNvPr>
              <p:cNvSpPr txBox="1"/>
              <p:nvPr/>
            </p:nvSpPr>
            <p:spPr>
              <a:xfrm>
                <a:off x="8356072" y="2358726"/>
                <a:ext cx="178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61A650-C4A5-4500-9CF3-290DFAF11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72" y="2358726"/>
                <a:ext cx="178703" cy="276999"/>
              </a:xfrm>
              <a:prstGeom prst="rect">
                <a:avLst/>
              </a:prstGeom>
              <a:blipFill>
                <a:blip r:embed="rId4"/>
                <a:stretch>
                  <a:fillRect l="-17241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7CE171-0603-47EB-A571-379B97647DD5}"/>
                  </a:ext>
                </a:extLst>
              </p:cNvPr>
              <p:cNvSpPr txBox="1"/>
              <p:nvPr/>
            </p:nvSpPr>
            <p:spPr>
              <a:xfrm>
                <a:off x="9252241" y="2358725"/>
                <a:ext cx="175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7CE171-0603-47EB-A571-379B97647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241" y="2358725"/>
                <a:ext cx="175626" cy="276999"/>
              </a:xfrm>
              <a:prstGeom prst="rect">
                <a:avLst/>
              </a:prstGeom>
              <a:blipFill>
                <a:blip r:embed="rId5"/>
                <a:stretch>
                  <a:fillRect l="-17241"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D514351-61EF-416E-A79A-447D05157CBF}"/>
              </a:ext>
            </a:extLst>
          </p:cNvPr>
          <p:cNvGrpSpPr/>
          <p:nvPr/>
        </p:nvGrpSpPr>
        <p:grpSpPr>
          <a:xfrm>
            <a:off x="6343486" y="2886849"/>
            <a:ext cx="2996569" cy="1322507"/>
            <a:chOff x="5188694" y="2801113"/>
            <a:chExt cx="2996569" cy="132250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30F1B57-5012-45AC-A8D0-C31C238A0953}"/>
                </a:ext>
              </a:extLst>
            </p:cNvPr>
            <p:cNvGrpSpPr/>
            <p:nvPr/>
          </p:nvGrpSpPr>
          <p:grpSpPr>
            <a:xfrm>
              <a:off x="5306818" y="3494524"/>
              <a:ext cx="558800" cy="381000"/>
              <a:chOff x="5321300" y="2425700"/>
              <a:chExt cx="558800" cy="381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BE3F749-F268-4BB3-B81F-600F89752F4C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072533A-13B2-48E8-B188-6A6BADA67E2D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08F98C6-6629-46EF-BB36-A2A7B17983D2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373259C-B9DD-4F7C-A1EF-3A641525D633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98BC9E1-8540-4B43-BDD4-4A21A38E92C8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A09F52A-C166-491C-B074-3F9E215658D7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54B17CD-D5A8-4E1D-91B8-3FEB92A777EC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B38748A-179E-4188-BD5F-E24E08C1722D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F78D90A-97DC-484F-85AB-DB88A8ED3A06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5B7209E-4F81-458E-AB07-77177FA7729A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EA2B2E3-BC58-4907-AB05-C36411B0A3A6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3E08093-F03C-427B-B81F-FA4E8771E310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DF46DCE-2A9A-4FCF-B612-84A71FE36172}"/>
                </a:ext>
              </a:extLst>
            </p:cNvPr>
            <p:cNvGrpSpPr/>
            <p:nvPr/>
          </p:nvGrpSpPr>
          <p:grpSpPr>
            <a:xfrm>
              <a:off x="6111432" y="3494524"/>
              <a:ext cx="558800" cy="381000"/>
              <a:chOff x="5321300" y="2425700"/>
              <a:chExt cx="558800" cy="3810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E268BA6-E82D-430F-9A3E-89E8DD82890C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1649394-9DED-4DF0-B5B2-9870E210BDFD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3C56084-C41A-4C09-BD67-D7ABD0EAE6BA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FF10B8E-8113-4900-AA93-3B49CBF74206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3AF7FF4-1A3E-4EA3-AC33-71D5654B7E9C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E33ABA1-66D4-47DD-A7F0-14860D8FEF83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718606B-2F0B-4258-8579-26952C3ABB81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57D0E4C-464C-46F0-90F3-F03D860ABA4F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B25A5BE-0680-4E80-912D-3A3EFAF21A70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8C490AA-665E-47AF-B567-70582E4D86EB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E19EAC-9B05-4BAD-810A-568E454C83AE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DF62FDB-846D-4A18-B39B-BFF4E21514B8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A86AFFA-0A27-498E-8B98-DF0BF28BAB64}"/>
                    </a:ext>
                  </a:extLst>
                </p:cNvPr>
                <p:cNvSpPr txBox="1"/>
                <p:nvPr/>
              </p:nvSpPr>
              <p:spPr>
                <a:xfrm>
                  <a:off x="6938513" y="3877399"/>
                  <a:ext cx="6961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AFEB974-37F3-4A39-9C43-340DD9AF3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513" y="3877399"/>
                  <a:ext cx="696152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9649" r="-175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A3D008C-4918-4196-872F-1836571DC73A}"/>
                    </a:ext>
                  </a:extLst>
                </p:cNvPr>
                <p:cNvSpPr txBox="1"/>
                <p:nvPr/>
              </p:nvSpPr>
              <p:spPr>
                <a:xfrm>
                  <a:off x="6046269" y="3877399"/>
                  <a:ext cx="7121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DDC7B77-D891-4087-9987-B4C45F7FA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269" y="3877399"/>
                  <a:ext cx="712182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8547" r="-427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3B9E5A3-2A8C-435C-808C-B2129794EABB}"/>
                    </a:ext>
                  </a:extLst>
                </p:cNvPr>
                <p:cNvSpPr txBox="1"/>
                <p:nvPr/>
              </p:nvSpPr>
              <p:spPr>
                <a:xfrm>
                  <a:off x="5188694" y="3877399"/>
                  <a:ext cx="7084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B931F1A-6A7B-4E89-9075-CD696B305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694" y="3877399"/>
                  <a:ext cx="708463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9483" r="-172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2A8ACF9-B787-43BF-9780-26BE04D44D68}"/>
                </a:ext>
              </a:extLst>
            </p:cNvPr>
            <p:cNvCxnSpPr>
              <a:cxnSpLocks/>
              <a:stCxn id="51" idx="2"/>
              <a:endCxn id="73" idx="3"/>
            </p:cNvCxnSpPr>
            <p:nvPr/>
          </p:nvCxnSpPr>
          <p:spPr>
            <a:xfrm rot="5400000">
              <a:off x="7425371" y="2926273"/>
              <a:ext cx="885051" cy="63473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12C572D-B371-45D6-90C4-45F553FF4EE5}"/>
                </a:ext>
              </a:extLst>
            </p:cNvPr>
            <p:cNvGrpSpPr/>
            <p:nvPr/>
          </p:nvGrpSpPr>
          <p:grpSpPr>
            <a:xfrm>
              <a:off x="6991730" y="3495665"/>
              <a:ext cx="558800" cy="381000"/>
              <a:chOff x="5321300" y="2425700"/>
              <a:chExt cx="558800" cy="381000"/>
            </a:xfrm>
            <a:solidFill>
              <a:schemeClr val="tx1">
                <a:lumMod val="10000"/>
                <a:lumOff val="90000"/>
              </a:schemeClr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6810F1B-2807-426E-B010-FC8C410E1333}"/>
                  </a:ext>
                </a:extLst>
              </p:cNvPr>
              <p:cNvSpPr/>
              <p:nvPr/>
            </p:nvSpPr>
            <p:spPr>
              <a:xfrm>
                <a:off x="53213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77DE3FA-6002-487B-A4BE-B8C8B1A3ED91}"/>
                  </a:ext>
                </a:extLst>
              </p:cNvPr>
              <p:cNvSpPr/>
              <p:nvPr/>
            </p:nvSpPr>
            <p:spPr>
              <a:xfrm>
                <a:off x="56007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BFBB78B-D371-4B57-A686-3CBCBA926506}"/>
                  </a:ext>
                </a:extLst>
              </p:cNvPr>
              <p:cNvSpPr/>
              <p:nvPr/>
            </p:nvSpPr>
            <p:spPr>
              <a:xfrm>
                <a:off x="54610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48FC4D6-75B1-47C2-9116-88F7210762A5}"/>
                  </a:ext>
                </a:extLst>
              </p:cNvPr>
              <p:cNvSpPr/>
              <p:nvPr/>
            </p:nvSpPr>
            <p:spPr>
              <a:xfrm>
                <a:off x="5740400" y="2425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4446E7B-8E24-459F-972F-84FDA9FF8F80}"/>
                  </a:ext>
                </a:extLst>
              </p:cNvPr>
              <p:cNvSpPr/>
              <p:nvPr/>
            </p:nvSpPr>
            <p:spPr>
              <a:xfrm>
                <a:off x="53213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B10B63F-6549-4381-B484-9CAE28AB2803}"/>
                  </a:ext>
                </a:extLst>
              </p:cNvPr>
              <p:cNvSpPr/>
              <p:nvPr/>
            </p:nvSpPr>
            <p:spPr>
              <a:xfrm>
                <a:off x="56007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34E5D78-29C8-4E45-95EE-4C1A22E932C7}"/>
                  </a:ext>
                </a:extLst>
              </p:cNvPr>
              <p:cNvSpPr/>
              <p:nvPr/>
            </p:nvSpPr>
            <p:spPr>
              <a:xfrm>
                <a:off x="54610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C127EF9-C695-4E31-B901-23430D01D4FE}"/>
                  </a:ext>
                </a:extLst>
              </p:cNvPr>
              <p:cNvSpPr/>
              <p:nvPr/>
            </p:nvSpPr>
            <p:spPr>
              <a:xfrm>
                <a:off x="5740400" y="2552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10DD3B-AA98-405E-A16E-BD826F998138}"/>
                  </a:ext>
                </a:extLst>
              </p:cNvPr>
              <p:cNvSpPr/>
              <p:nvPr/>
            </p:nvSpPr>
            <p:spPr>
              <a:xfrm>
                <a:off x="53213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6DBB846-E868-46CE-AE9F-D6A51CAB567A}"/>
                  </a:ext>
                </a:extLst>
              </p:cNvPr>
              <p:cNvSpPr/>
              <p:nvPr/>
            </p:nvSpPr>
            <p:spPr>
              <a:xfrm>
                <a:off x="56007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EA3466B-A705-44EB-8719-8E8C836F571B}"/>
                  </a:ext>
                </a:extLst>
              </p:cNvPr>
              <p:cNvSpPr/>
              <p:nvPr/>
            </p:nvSpPr>
            <p:spPr>
              <a:xfrm>
                <a:off x="54610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864DBA7-83B2-42E0-8BFC-3CDAAD0C4B5E}"/>
                  </a:ext>
                </a:extLst>
              </p:cNvPr>
              <p:cNvSpPr/>
              <p:nvPr/>
            </p:nvSpPr>
            <p:spPr>
              <a:xfrm>
                <a:off x="5740400" y="2679700"/>
                <a:ext cx="139700" cy="127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7D80975-F112-491E-99EE-F1BA1FFB4F9E}"/>
                </a:ext>
              </a:extLst>
            </p:cNvPr>
            <p:cNvCxnSpPr>
              <a:stCxn id="70" idx="1"/>
              <a:endCxn id="85" idx="3"/>
            </p:cNvCxnSpPr>
            <p:nvPr/>
          </p:nvCxnSpPr>
          <p:spPr>
            <a:xfrm flipH="1" flipV="1">
              <a:off x="6670232" y="3685024"/>
              <a:ext cx="321498" cy="1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75E9B45-9264-411D-9849-F732A5C2E3EE}"/>
                </a:ext>
              </a:extLst>
            </p:cNvPr>
            <p:cNvCxnSpPr>
              <a:stCxn id="82" idx="1"/>
              <a:endCxn id="97" idx="3"/>
            </p:cNvCxnSpPr>
            <p:nvPr/>
          </p:nvCxnSpPr>
          <p:spPr>
            <a:xfrm flipH="1">
              <a:off x="5865618" y="3685024"/>
              <a:ext cx="245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9890BC42-A693-4846-BDEF-7CEC21C2731F}"/>
              </a:ext>
            </a:extLst>
          </p:cNvPr>
          <p:cNvSpPr txBox="1"/>
          <p:nvPr/>
        </p:nvSpPr>
        <p:spPr>
          <a:xfrm>
            <a:off x="946338" y="2073974"/>
            <a:ext cx="4230882" cy="2057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numpy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N, D =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np.random.randn(N, D)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np.random.randn(N, D)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np.random.randn(N, D)</a:t>
            </a: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x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np.sum(b)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C89EC9-A446-46DE-86BE-3F4C573B3DC3}"/>
              </a:ext>
            </a:extLst>
          </p:cNvPr>
          <p:cNvSpPr txBox="1"/>
          <p:nvPr/>
        </p:nvSpPr>
        <p:spPr>
          <a:xfrm>
            <a:off x="946338" y="4038981"/>
            <a:ext cx="4230882" cy="161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grad_c =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grad_b = grad_c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np.ones((N, D))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grad_a = grad_b.copy()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grad_z = grad_b.copy()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grad_x = grad_a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grad_y = grad_a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</p:txBody>
      </p:sp>
      <p:sp>
        <p:nvSpPr>
          <p:cNvPr id="104" name="Arrow: Left-Right 103">
            <a:extLst>
              <a:ext uri="{FF2B5EF4-FFF2-40B4-BE49-F238E27FC236}">
                <a16:creationId xmlns:a16="http://schemas.microsoft.com/office/drawing/2014/main" id="{D85873B2-8A25-44DB-AAE3-0D9482FDB4D3}"/>
              </a:ext>
            </a:extLst>
          </p:cNvPr>
          <p:cNvSpPr/>
          <p:nvPr/>
        </p:nvSpPr>
        <p:spPr>
          <a:xfrm>
            <a:off x="1816100" y="5895003"/>
            <a:ext cx="8489949" cy="709125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BF5A754-3B2A-4F02-ABFE-1EA0F6A34745}"/>
              </a:ext>
            </a:extLst>
          </p:cNvPr>
          <p:cNvSpPr txBox="1"/>
          <p:nvPr/>
        </p:nvSpPr>
        <p:spPr>
          <a:xfrm>
            <a:off x="10415700" y="6050589"/>
            <a:ext cx="1220206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Flexibility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E08941E-F3F5-47E7-8980-24A6A874E1B1}"/>
              </a:ext>
            </a:extLst>
          </p:cNvPr>
          <p:cNvSpPr txBox="1"/>
          <p:nvPr/>
        </p:nvSpPr>
        <p:spPr>
          <a:xfrm>
            <a:off x="393037" y="6035061"/>
            <a:ext cx="1204176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Efficiency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AAA613C-FC44-4EA3-A150-0EC7A788ED05}"/>
              </a:ext>
            </a:extLst>
          </p:cNvPr>
          <p:cNvGrpSpPr/>
          <p:nvPr/>
        </p:nvGrpSpPr>
        <p:grpSpPr>
          <a:xfrm>
            <a:off x="8528471" y="6075981"/>
            <a:ext cx="1207062" cy="338554"/>
            <a:chOff x="2419349" y="4406181"/>
            <a:chExt cx="1207062" cy="338554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B13EF43-360D-4BFA-B9F8-C63F2F2739ED}"/>
                </a:ext>
              </a:extLst>
            </p:cNvPr>
            <p:cNvSpPr/>
            <p:nvPr/>
          </p:nvSpPr>
          <p:spPr>
            <a:xfrm>
              <a:off x="2429655" y="4414717"/>
              <a:ext cx="1157562" cy="32552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D0D2F27-6A52-46FA-9ED1-4F2F80936BA0}"/>
                </a:ext>
              </a:extLst>
            </p:cNvPr>
            <p:cNvSpPr txBox="1"/>
            <p:nvPr/>
          </p:nvSpPr>
          <p:spPr>
            <a:xfrm>
              <a:off x="2419349" y="4406181"/>
              <a:ext cx="12070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Python-like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740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/>
      <p:bldP spid="1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8F2D-8427-4A46-90CD-4E5ABE0E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例：另一种极端的计算方法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84A5D-96A1-46FA-871C-FA8D555FC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zh-CN" altLang="en-US" dirty="0"/>
              <a:t>为常用模型在某个加速设备上实现一个高度优化的计算库</a:t>
            </a:r>
            <a:endParaRPr lang="en-US" dirty="0"/>
          </a:p>
        </p:txBody>
      </p:sp>
      <p:pic>
        <p:nvPicPr>
          <p:cNvPr id="2050" name="Picture 2" descr="Image result for GPU png">
            <a:extLst>
              <a:ext uri="{FF2B5EF4-FFF2-40B4-BE49-F238E27FC236}">
                <a16:creationId xmlns:a16="http://schemas.microsoft.com/office/drawing/2014/main" id="{A4D2DAAB-D3D9-4A2D-B794-C2A964A5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166" y="2290683"/>
            <a:ext cx="2450368" cy="180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B0339D-0367-4EE4-93D6-DBD7E7D4DE54}"/>
              </a:ext>
            </a:extLst>
          </p:cNvPr>
          <p:cNvSpPr txBox="1"/>
          <p:nvPr/>
        </p:nvSpPr>
        <p:spPr>
          <a:xfrm>
            <a:off x="848974" y="2290683"/>
            <a:ext cx="4230882" cy="11855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eaLnBrk="0">
              <a:lnSpc>
                <a:spcPts val="1650"/>
              </a:lnSpc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xxlib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endParaRPr lang="en-US" sz="15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load_data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0">
              <a:lnSpc>
                <a:spcPts val="1650"/>
              </a:lnSpc>
            </a:pP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>
              <a:lnSpc>
                <a:spcPts val="1650"/>
              </a:lnSpc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xxlib.resnet152(x)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D18F79-E074-40BE-BB84-AFBB22455913}"/>
              </a:ext>
            </a:extLst>
          </p:cNvPr>
          <p:cNvGrpSpPr/>
          <p:nvPr/>
        </p:nvGrpSpPr>
        <p:grpSpPr>
          <a:xfrm>
            <a:off x="393037" y="5895003"/>
            <a:ext cx="11242869" cy="709125"/>
            <a:chOff x="393037" y="5895003"/>
            <a:chExt cx="11242869" cy="709125"/>
          </a:xfrm>
        </p:grpSpPr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EC72F79B-E3EF-4B52-BEA8-82CE3F410984}"/>
                </a:ext>
              </a:extLst>
            </p:cNvPr>
            <p:cNvSpPr/>
            <p:nvPr/>
          </p:nvSpPr>
          <p:spPr>
            <a:xfrm>
              <a:off x="1816100" y="5895003"/>
              <a:ext cx="8489949" cy="709125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9E0725-53CC-4014-8891-2C5767C4E418}"/>
                </a:ext>
              </a:extLst>
            </p:cNvPr>
            <p:cNvSpPr txBox="1"/>
            <p:nvPr/>
          </p:nvSpPr>
          <p:spPr>
            <a:xfrm>
              <a:off x="10415700" y="6050589"/>
              <a:ext cx="1220206" cy="363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Flexibility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8E7323-814A-49FD-8BC3-975A06F4CB9A}"/>
                </a:ext>
              </a:extLst>
            </p:cNvPr>
            <p:cNvSpPr txBox="1"/>
            <p:nvPr/>
          </p:nvSpPr>
          <p:spPr>
            <a:xfrm>
              <a:off x="393037" y="6035061"/>
              <a:ext cx="1204176" cy="3639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Efficiency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FBA5197-4709-44AD-BF66-FD89198370F4}"/>
                </a:ext>
              </a:extLst>
            </p:cNvPr>
            <p:cNvGrpSpPr/>
            <p:nvPr/>
          </p:nvGrpSpPr>
          <p:grpSpPr>
            <a:xfrm>
              <a:off x="8699534" y="6075981"/>
              <a:ext cx="1207062" cy="338554"/>
              <a:chOff x="2419349" y="4406181"/>
              <a:chExt cx="1207062" cy="338554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2368B5D-45D3-46D6-8179-8AA6DFA3BA01}"/>
                  </a:ext>
                </a:extLst>
              </p:cNvPr>
              <p:cNvSpPr/>
              <p:nvPr/>
            </p:nvSpPr>
            <p:spPr>
              <a:xfrm>
                <a:off x="2429655" y="4414717"/>
                <a:ext cx="1157562" cy="32552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684234-5194-4782-863A-9B90BE979136}"/>
                  </a:ext>
                </a:extLst>
              </p:cNvPr>
              <p:cNvSpPr txBox="1"/>
              <p:nvPr/>
            </p:nvSpPr>
            <p:spPr>
              <a:xfrm>
                <a:off x="2419349" y="4406181"/>
                <a:ext cx="12070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Python-like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CEC9A28-5A15-4B82-A8D4-C505F468E944}"/>
                </a:ext>
              </a:extLst>
            </p:cNvPr>
            <p:cNvGrpSpPr/>
            <p:nvPr/>
          </p:nvGrpSpPr>
          <p:grpSpPr>
            <a:xfrm>
              <a:off x="2214177" y="6093053"/>
              <a:ext cx="1094173" cy="338554"/>
              <a:chOff x="2429655" y="4414717"/>
              <a:chExt cx="1157562" cy="33855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4C3FF5B-A493-4D50-AC3C-27DD93841D74}"/>
                  </a:ext>
                </a:extLst>
              </p:cNvPr>
              <p:cNvSpPr/>
              <p:nvPr/>
            </p:nvSpPr>
            <p:spPr>
              <a:xfrm>
                <a:off x="2429655" y="4414717"/>
                <a:ext cx="1157562" cy="32552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E48935-D650-48B8-A9C9-2B5FEF809CD9}"/>
                  </a:ext>
                </a:extLst>
              </p:cNvPr>
              <p:cNvSpPr txBox="1"/>
              <p:nvPr/>
            </p:nvSpPr>
            <p:spPr>
              <a:xfrm>
                <a:off x="2572186" y="4414717"/>
                <a:ext cx="7603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library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9902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0DF4-5E37-4FA0-AD42-9F47F26D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深度学习计算框架的目的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1D4C-F1DF-48E2-BFDB-D2669771AD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902607"/>
          </a:xfrm>
        </p:spPr>
        <p:txBody>
          <a:bodyPr/>
          <a:lstStyle/>
          <a:p>
            <a:r>
              <a:rPr lang="zh-CN" altLang="en-US" dirty="0"/>
              <a:t>提供</a:t>
            </a:r>
            <a:r>
              <a:rPr lang="zh-CN" altLang="en-US" dirty="0">
                <a:solidFill>
                  <a:srgbClr val="FF0000"/>
                </a:solidFill>
              </a:rPr>
              <a:t>灵活</a:t>
            </a:r>
            <a:r>
              <a:rPr lang="zh-CN" altLang="en-US" dirty="0"/>
              <a:t>的编程模型和编程接口</a:t>
            </a:r>
            <a:endParaRPr lang="en-US" altLang="zh-CN" dirty="0"/>
          </a:p>
          <a:p>
            <a:pPr lvl="1"/>
            <a:r>
              <a:rPr lang="zh-CN" altLang="en-US" dirty="0"/>
              <a:t>简洁的神经网络计算原语编程语言</a:t>
            </a:r>
            <a:endParaRPr lang="en-US" altLang="zh-CN" dirty="0"/>
          </a:p>
          <a:p>
            <a:pPr lvl="1"/>
            <a:r>
              <a:rPr lang="zh-CN" altLang="en-US" dirty="0"/>
              <a:t>提供直观地模型构建方式</a:t>
            </a:r>
            <a:endParaRPr lang="en-US" altLang="zh-CN" dirty="0"/>
          </a:p>
          <a:p>
            <a:pPr lvl="1"/>
            <a:r>
              <a:rPr lang="zh-CN" altLang="en-US" dirty="0"/>
              <a:t>较好的支持与现有生态环境融合</a:t>
            </a:r>
            <a:endParaRPr lang="en-US" altLang="zh-CN" dirty="0"/>
          </a:p>
          <a:p>
            <a:r>
              <a:rPr lang="zh-CN" altLang="en-US" dirty="0"/>
              <a:t>提供</a:t>
            </a:r>
            <a:r>
              <a:rPr lang="zh-CN" altLang="en-US" dirty="0">
                <a:solidFill>
                  <a:srgbClr val="FF0000"/>
                </a:solidFill>
              </a:rPr>
              <a:t>高效</a:t>
            </a:r>
            <a:r>
              <a:rPr lang="zh-CN" altLang="en-US" dirty="0"/>
              <a:t>和可扩展的计算能力</a:t>
            </a:r>
            <a:endParaRPr lang="en-US" altLang="zh-CN" dirty="0"/>
          </a:p>
          <a:p>
            <a:pPr lvl="1"/>
            <a:r>
              <a:rPr lang="zh-CN" altLang="en-US" dirty="0"/>
              <a:t>自动推导计算图</a:t>
            </a:r>
            <a:endParaRPr lang="en-US" altLang="zh-CN" dirty="0"/>
          </a:p>
          <a:p>
            <a:pPr lvl="1"/>
            <a:r>
              <a:rPr lang="zh-CN" altLang="en-US" dirty="0"/>
              <a:t>自动编译优化算法，包括不限于：公共子表达式消除，内核融合，内存布局优化等</a:t>
            </a:r>
            <a:endParaRPr lang="en-US" altLang="zh-CN" dirty="0"/>
          </a:p>
          <a:p>
            <a:pPr lvl="1"/>
            <a:r>
              <a:rPr lang="zh-CN" altLang="en-US" dirty="0"/>
              <a:t>根据不同体系结构和硬件设备自动并行化</a:t>
            </a:r>
            <a:endParaRPr lang="en-US" altLang="zh-CN" dirty="0"/>
          </a:p>
          <a:p>
            <a:pPr lvl="1"/>
            <a:r>
              <a:rPr lang="zh-CN" altLang="en-US" dirty="0"/>
              <a:t>自动分布式化，并扩展到多个计算节点</a:t>
            </a:r>
            <a:endParaRPr lang="en-US" altLang="zh-CN" dirty="0"/>
          </a:p>
          <a:p>
            <a:pPr lvl="1"/>
            <a:r>
              <a:rPr lang="zh-CN" altLang="en-US" dirty="0"/>
              <a:t>持续优化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371866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9CC931C-31F5-42DC-845C-5924A563A9EF}" vid="{5DBF2D47-1BBA-4519-81D2-BF1A923ACF6F}"/>
    </a:ext>
  </a:extLst>
</a:theme>
</file>

<file path=ppt/theme/theme2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9CC931C-31F5-42DC-845C-5924A563A9EF}" vid="{C1CE89C3-209E-4CB6-B530-B14731819FE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0C5D18F323645A98956133A02DCC7" ma:contentTypeVersion="11" ma:contentTypeDescription="Create a new document." ma:contentTypeScope="" ma:versionID="211a75349d474192a83293b51c02f1ad">
  <xsd:schema xmlns:xsd="http://www.w3.org/2001/XMLSchema" xmlns:xs="http://www.w3.org/2001/XMLSchema" xmlns:p="http://schemas.microsoft.com/office/2006/metadata/properties" xmlns:ns1="http://schemas.microsoft.com/sharepoint/v3" xmlns:ns2="cf19287f-c95b-489e-b120-7cecafd1d699" xmlns:ns3="89a4766a-e9e1-4d58-841b-4c85ba9c1d4b" targetNamespace="http://schemas.microsoft.com/office/2006/metadata/properties" ma:root="true" ma:fieldsID="2b61fd7413e95be273c0adab13d28834" ns1:_="" ns2:_="" ns3:_="">
    <xsd:import namespace="http://schemas.microsoft.com/sharepoint/v3"/>
    <xsd:import namespace="cf19287f-c95b-489e-b120-7cecafd1d699"/>
    <xsd:import namespace="89a4766a-e9e1-4d58-841b-4c85ba9c1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9287f-c95b-489e-b120-7cecafd1d6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a4766a-e9e1-4d58-841b-4c85ba9c1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40EAF5-E385-4F4D-B474-B0ABFA4BFB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52F562E-6984-4947-A0F9-4BA19B384F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f19287f-c95b-489e-b120-7cecafd1d699"/>
    <ds:schemaRef ds:uri="89a4766a-e9e1-4d58-841b-4c85ba9c1d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62661C-A5F3-4873-95F0-B7404973D6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PPTTemplate</Template>
  <TotalTime>0</TotalTime>
  <Words>3455</Words>
  <Application>Microsoft Office PowerPoint</Application>
  <PresentationFormat>Widescreen</PresentationFormat>
  <Paragraphs>849</Paragraphs>
  <Slides>48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Calibri</vt:lpstr>
      <vt:lpstr>Cambria Math</vt:lpstr>
      <vt:lpstr>Consolas</vt:lpstr>
      <vt:lpstr>Courier New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人工智能系统 System for AI    深度神经网络计算框架基础  Computation frameworks for DNN </vt:lpstr>
      <vt:lpstr>主要内容</vt:lpstr>
      <vt:lpstr>回顾：深度学习基础</vt:lpstr>
      <vt:lpstr>实现一个简单的神经网络</vt:lpstr>
      <vt:lpstr>实现一个简单的神经网络</vt:lpstr>
      <vt:lpstr>一个深度学习框架试图回答的问题</vt:lpstr>
      <vt:lpstr>例：一种极端的计算方法</vt:lpstr>
      <vt:lpstr>例：另一种极端的计算方法</vt:lpstr>
      <vt:lpstr>深度学习计算框架的目的</vt:lpstr>
      <vt:lpstr>早期的深度学习框架（-2010）</vt:lpstr>
      <vt:lpstr>早期的深度学习框架（-2010）</vt:lpstr>
      <vt:lpstr>第一代框架的局限性（I）</vt:lpstr>
      <vt:lpstr>第一代框架的局限性(II)</vt:lpstr>
      <vt:lpstr>第一代框架的局限性(III)</vt:lpstr>
      <vt:lpstr>第二代深度学习框架（2010-）</vt:lpstr>
      <vt:lpstr>基于数据流图（DAG）的计算框架</vt:lpstr>
      <vt:lpstr>基于数据流图（DAG）的计算框架</vt:lpstr>
      <vt:lpstr>编程语言与编程模型</vt:lpstr>
      <vt:lpstr>编程语言与编程模型</vt:lpstr>
      <vt:lpstr>讨论：</vt:lpstr>
      <vt:lpstr>自动求导（AD）</vt:lpstr>
      <vt:lpstr>符号求导(Symbolic Differentiation)</vt:lpstr>
      <vt:lpstr>数值求导(Numerical Differentiation)</vt:lpstr>
      <vt:lpstr>自动求导（Auto Differentiation）</vt:lpstr>
      <vt:lpstr>自动求导（Auto Differentiation ）(II)</vt:lpstr>
      <vt:lpstr>自动求导（AD）(III)</vt:lpstr>
      <vt:lpstr>讨论：</vt:lpstr>
      <vt:lpstr>如何在深度学习框架中实现自动求导</vt:lpstr>
      <vt:lpstr>如何在深度学习框架中实现自动求导（II)</vt:lpstr>
      <vt:lpstr>小结：</vt:lpstr>
      <vt:lpstr>图优化</vt:lpstr>
      <vt:lpstr>图优化：GEMM自动融合</vt:lpstr>
      <vt:lpstr>图优化：GEMM自动融合</vt:lpstr>
      <vt:lpstr>数据流图的调度与执行</vt:lpstr>
      <vt:lpstr>数据流图的并发执行</vt:lpstr>
      <vt:lpstr>数据流图的划分与设备放置</vt:lpstr>
      <vt:lpstr>数据流图的划分与设备放置</vt:lpstr>
      <vt:lpstr>计算内核(Kernel)与多硬件支持</vt:lpstr>
      <vt:lpstr>例：TensorFlow中注册的CPU/GPU kernel</vt:lpstr>
      <vt:lpstr>小结：</vt:lpstr>
      <vt:lpstr>基于静态数据流图的计算框架的优点和缺点</vt:lpstr>
      <vt:lpstr>基于动态数据流图的计算框架</vt:lpstr>
      <vt:lpstr>基于动态数据流图的计算框架： PyTorch Example</vt:lpstr>
      <vt:lpstr>执行性能存在的问题与优化</vt:lpstr>
      <vt:lpstr>执行效率优化-JIT</vt:lpstr>
      <vt:lpstr>小结</vt:lpstr>
      <vt:lpstr>计算框架的进步 </vt:lpstr>
      <vt:lpstr>参考阅读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人工智能系统 System for AI   课程介绍 Lecture Introduction</dc:title>
  <dc:creator/>
  <cp:lastModifiedBy/>
  <cp:revision>13</cp:revision>
  <dcterms:created xsi:type="dcterms:W3CDTF">2019-12-23T01:38:49Z</dcterms:created>
  <dcterms:modified xsi:type="dcterms:W3CDTF">2021-03-17T01:34:53Z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0x01010013E0C5D18F323645A98956133A02DCC7</vt:lpwstr>
  </property>
</Properties>
</file>