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5" r:id="rId5"/>
    <p:sldId id="261" r:id="rId6"/>
    <p:sldId id="262" r:id="rId7"/>
    <p:sldId id="263" r:id="rId8"/>
    <p:sldId id="264" r:id="rId9"/>
    <p:sldId id="266" r:id="rId10"/>
    <p:sldId id="257" r:id="rId11"/>
    <p:sldId id="258" r:id="rId12"/>
    <p:sldId id="269" r:id="rId13"/>
    <p:sldId id="267" r:id="rId14"/>
    <p:sldId id="268" r:id="rId15"/>
    <p:sldId id="270" r:id="rId16"/>
  </p:sldIdLst>
  <p:sldSz cx="12192000" cy="6858000"/>
  <p:notesSz cx="6794500" cy="99314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17" autoAdjust="0"/>
  </p:normalViewPr>
  <p:slideViewPr>
    <p:cSldViewPr snapToGrid="0">
      <p:cViewPr varScale="1">
        <p:scale>
          <a:sx n="63" d="100"/>
          <a:sy n="63" d="100"/>
        </p:scale>
        <p:origin x="13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0AE17-7FA8-45DF-B237-2489471D77B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D6A7-724E-4B3E-80CA-981A1675271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406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computing: theory till 80’s - Feynman</a:t>
            </a:r>
          </a:p>
          <a:p>
            <a:r>
              <a:rPr lang="en-US" dirty="0"/>
              <a:t>90’s: how to make it possible – DiVincenzo criteria</a:t>
            </a:r>
          </a:p>
          <a:p>
            <a:r>
              <a:rPr lang="en-US" dirty="0"/>
              <a:t>2004 – Quantum </a:t>
            </a:r>
            <a:r>
              <a:rPr lang="en-US" dirty="0" err="1"/>
              <a:t>ElectroDynamics</a:t>
            </a:r>
            <a:r>
              <a:rPr lang="en-US" dirty="0"/>
              <a:t> Circuit</a:t>
            </a:r>
          </a:p>
          <a:p>
            <a:r>
              <a:rPr lang="en-US" dirty="0"/>
              <a:t>2007 – Superconducting </a:t>
            </a:r>
            <a:r>
              <a:rPr lang="en-US" dirty="0" err="1"/>
              <a:t>Transmon</a:t>
            </a:r>
            <a:endParaRPr lang="en-US" dirty="0"/>
          </a:p>
          <a:p>
            <a:r>
              <a:rPr lang="en-US" dirty="0"/>
              <a:t>2016 – IBM Q Experience</a:t>
            </a:r>
          </a:p>
          <a:p>
            <a:r>
              <a:rPr lang="en-US" dirty="0"/>
              <a:t>2019 – IBM Q System One</a:t>
            </a:r>
          </a:p>
          <a:p>
            <a:r>
              <a:rPr lang="en-US" dirty="0" err="1"/>
              <a:t>Qiskit</a:t>
            </a:r>
            <a:endParaRPr lang="en-US" dirty="0"/>
          </a:p>
          <a:p>
            <a:r>
              <a:rPr lang="en-US" dirty="0"/>
              <a:t>Growing Ecosystem</a:t>
            </a:r>
          </a:p>
          <a:p>
            <a:r>
              <a:rPr lang="en-US" dirty="0"/>
              <a:t>Optimization, Materials, Chemistry, AI, Medicines, …</a:t>
            </a:r>
          </a:p>
          <a:p>
            <a:endParaRPr lang="en-US" dirty="0"/>
          </a:p>
          <a:p>
            <a:r>
              <a:rPr lang="en-US" dirty="0"/>
              <a:t>Speakers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D6A7-724E-4B3E-80CA-981A1675271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499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D6A7-724E-4B3E-80CA-981A16752715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181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Until 80’s: theory (MIT, IBM) – Quantum Information Theory - Feynman</a:t>
            </a:r>
          </a:p>
          <a:p>
            <a:r>
              <a:rPr lang="en-US" dirty="0"/>
              <a:t>90’s: Shor, DiVincenzo criteria for building QC, How to correct errors</a:t>
            </a:r>
          </a:p>
          <a:p>
            <a:r>
              <a:rPr lang="en-US" dirty="0"/>
              <a:t>2004: Circuit QED demonstrations (Quantum </a:t>
            </a:r>
            <a:r>
              <a:rPr lang="en-US" dirty="0" err="1"/>
              <a:t>ElectroDynamics</a:t>
            </a:r>
            <a:r>
              <a:rPr lang="en-US" dirty="0"/>
              <a:t>)</a:t>
            </a:r>
          </a:p>
          <a:p>
            <a:r>
              <a:rPr lang="en-US" dirty="0"/>
              <a:t>2007: Superconducting </a:t>
            </a:r>
            <a:r>
              <a:rPr lang="en-US" dirty="0" err="1"/>
              <a:t>Transmon</a:t>
            </a:r>
            <a:endParaRPr lang="en-US" dirty="0"/>
          </a:p>
          <a:p>
            <a:r>
              <a:rPr lang="en-US" dirty="0"/>
              <a:t>2016: IBM Q Experience, Composer, </a:t>
            </a:r>
          </a:p>
          <a:p>
            <a:r>
              <a:rPr lang="en-US" dirty="0"/>
              <a:t>Algorithms !</a:t>
            </a:r>
          </a:p>
          <a:p>
            <a:r>
              <a:rPr lang="en-US" dirty="0"/>
              <a:t>We see: Quantum Devices, </a:t>
            </a:r>
            <a:r>
              <a:rPr lang="en-US" dirty="0" err="1"/>
              <a:t>Qiskit</a:t>
            </a:r>
            <a:r>
              <a:rPr lang="en-US" dirty="0"/>
              <a:t>, Ecosystem</a:t>
            </a:r>
          </a:p>
          <a:p>
            <a:r>
              <a:rPr lang="en-US" dirty="0"/>
              <a:t>Optimization, Materials and </a:t>
            </a:r>
            <a:r>
              <a:rPr lang="en-US" dirty="0" err="1"/>
              <a:t>Medecine</a:t>
            </a:r>
            <a:r>
              <a:rPr lang="en-US" dirty="0"/>
              <a:t> </a:t>
            </a:r>
            <a:r>
              <a:rPr lang="en-US" dirty="0" err="1"/>
              <a:t>Disovery</a:t>
            </a:r>
            <a:r>
              <a:rPr lang="en-US" dirty="0"/>
              <a:t>, Chemistry, FSS, 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D6A7-724E-4B3E-80CA-981A16752715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024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6229-C19E-4972-AAE5-95BD425DD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43FDD-D54A-49B0-B495-21C0C58F4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B1A3-EF95-4263-A5AA-2F835BB1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4F64-0DCB-41F3-96B2-7387300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811E-DAB0-42A4-899F-5106470C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806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43B-DA17-4887-BEC6-04F79FE8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6B9A0-FFC9-4612-88F0-56FFC6AED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342B-9D75-473C-B9CA-FB80E67E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BEDA-F4B3-44DE-8CF9-2731F462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9575-0FDF-4BC4-9543-80A22A2A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07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07384-C0C3-4F2D-89C1-174447761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69ECF-4106-4D9E-84D1-75FD2D20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1E78-887C-4A58-A919-E91F8EE2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BDA-3770-490E-A032-6C7E2AA3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C1FB-B9F6-4592-A89C-1FFD1FA7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313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5F42-D8DA-46B7-A482-DAF43F4A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9862-2056-4AC3-9AE0-3BFCB831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371B-44F1-47D1-A66D-32E78D15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FAE0-FE31-4788-BE84-B829EC52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1AE2-49E5-4693-BFFA-155A5E7F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82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A453-DAA9-46D2-B234-DFAD2E1E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8A6D6-5154-4A65-9A8C-37BEDD0CD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3EFE-C138-4B1A-A869-9DB10257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6B25-D8FA-42F2-9C05-4710673F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CA75-B4E8-44E7-88BA-E323EDD7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99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1B32-4D09-4FDD-AF61-01AE93C2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6AE6-806D-4248-B541-7019CA0F8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A17B0-868D-4844-A8E1-B8FD1715F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6698F-2D89-41B5-AE5D-D03D9467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8FC7-363C-42C2-8E41-B9832E52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47A5B-ED3B-458A-9769-BB459694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59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6FB-04DC-457D-8507-DF483B9E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E399-CA62-4F2F-AB90-E036AD27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1140-9392-4750-BE1F-BF768072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54C5A-CC7F-48C6-BA82-1A3D38AA2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B2FF7-D1CD-4688-B9E8-C73D9C2C9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0CBA4-86AB-4E9D-84AA-B7F314DD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C1E19-F7B6-4163-95AE-9AAE57A3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9E061-54E6-40E5-99C5-E56153C1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751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DA3-C699-48B5-8213-C2AA1F6D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F3E6C-A8E2-46E0-9DAA-C9208859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908A8-CFA6-48EF-833F-20BF07B1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6289A-FE13-47D1-9988-A5726CCD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661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AFB6E-A597-4022-9365-A48B66BD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5FE7E-246B-43C0-80E7-813E2DD3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8DA12-16FF-48F0-9387-8A782E5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58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2A51-ECC0-496D-BC63-57102A7B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AA7D-25A3-4EAB-A0F2-3150FED7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31E0-6BA4-41A3-AA18-43F9E9FF0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7ACB5-5CC1-4226-9188-B3D5B20C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62DF3-938B-4D1B-9766-CFBA8D9F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EE08C-96F8-40F4-AE19-ECD9D612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99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A8C2-4ADB-4BB1-AFC9-9BDDBE09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5FCC6-C0B8-4A90-98AD-AD246FAE6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25856-1C12-4C0F-BEDE-05CED1F5D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C5E7-6204-464D-B3A9-DCC26C7F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6DA4E-7182-40B7-842F-572A8CC8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A4F4-4A86-4ACC-A2D7-5948C23B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445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4D3E2-B035-4266-8BBA-B1C50F67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36A8-9F5C-4839-B31E-66A890F9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60DB-0921-4C5B-B6CD-114AC035B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DE7C-567D-49C3-B1B0-F870C315EBAA}" type="datetimeFigureOut">
              <a:rPr lang="en-BE" smtClean="0"/>
              <a:t>14/01/2020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F1DC-2970-480B-85E7-5F6705D45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C893-D49A-40E9-901E-BAD341CA1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1A70-CE87-4F42-B526-5E43AFFF909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1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publish?crumb=6db0d2f19a5ded&amp;eid=8626872307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B789048-32EE-491B-8CBF-558344FDB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72000"/>
                </a:schemeClr>
              </a:gs>
              <a:gs pos="25000">
                <a:schemeClr val="accent1">
                  <a:alpha val="55000"/>
                </a:schemeClr>
              </a:gs>
              <a:gs pos="94000">
                <a:schemeClr val="bg2">
                  <a:lumMod val="75000"/>
                  <a:alpha val="90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B6DA64E-EB13-4B6B-B5C7-EDB6E8B29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CD77334-DF5C-4835-96DF-60327A5B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455" y="5324481"/>
            <a:ext cx="4537492" cy="827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i="1" dirty="0">
                <a:solidFill>
                  <a:srgbClr val="000000"/>
                </a:solidFill>
                <a:latin typeface="IBM Plex Sans Condensed Text" panose="020B0506050203000203" pitchFamily="34" charset="0"/>
                <a:ea typeface="Cambria" panose="02040503050406030204" pitchFamily="18" charset="0"/>
              </a:rPr>
              <a:t>GSE Architecture and Innovation Working Group Belgium</a:t>
            </a:r>
          </a:p>
        </p:txBody>
      </p:sp>
      <p:sp>
        <p:nvSpPr>
          <p:cNvPr id="35" name="Freeform 67">
            <a:extLst>
              <a:ext uri="{FF2B5EF4-FFF2-40B4-BE49-F238E27FC236}">
                <a16:creationId xmlns:a16="http://schemas.microsoft.com/office/drawing/2014/main" id="{07500BEA-8A07-45E9-9219-40FBEECD5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0086"/>
            <a:ext cx="3209709" cy="267791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006ACBB-A8A7-4C1B-9832-A4BFEDD2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4527" y="2905885"/>
            <a:ext cx="2765788" cy="273172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65">
            <a:extLst>
              <a:ext uri="{FF2B5EF4-FFF2-40B4-BE49-F238E27FC236}">
                <a16:creationId xmlns:a16="http://schemas.microsoft.com/office/drawing/2014/main" id="{46664683-CA82-4BDA-BCF2-58145807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Image result for gse belux">
            <a:extLst>
              <a:ext uri="{FF2B5EF4-FFF2-40B4-BE49-F238E27FC236}">
                <a16:creationId xmlns:a16="http://schemas.microsoft.com/office/drawing/2014/main" id="{EE7334AC-10A6-4250-9574-8A8910ED15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972" y="324747"/>
            <a:ext cx="3239077" cy="2184789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52AC82-272F-4969-AD89-6954CA1E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86" y="4799248"/>
            <a:ext cx="2419323" cy="1877496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72F08E9C-A2CF-4180-B72D-BBE1CC6B9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91" y="3393939"/>
            <a:ext cx="1679858" cy="1783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513E74-1017-4D8E-91A3-67F1FE293CEA}"/>
              </a:ext>
            </a:extLst>
          </p:cNvPr>
          <p:cNvSpPr txBox="1"/>
          <p:nvPr/>
        </p:nvSpPr>
        <p:spPr>
          <a:xfrm>
            <a:off x="5779008" y="706490"/>
            <a:ext cx="6020779" cy="1646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800" dirty="0">
                <a:solidFill>
                  <a:srgbClr val="0070C0"/>
                </a:solidFill>
                <a:latin typeface="IBM Plex Sans Condensed Text" panose="020B0506050203000203" pitchFamily="34" charset="0"/>
                <a:ea typeface="Cambria" panose="02040503050406030204" pitchFamily="18" charset="0"/>
              </a:rPr>
              <a:t>Innovation with </a:t>
            </a:r>
          </a:p>
          <a:p>
            <a:pPr algn="ctr">
              <a:spcAft>
                <a:spcPts val="600"/>
              </a:spcAft>
            </a:pPr>
            <a:r>
              <a:rPr lang="en-US" sz="4800" b="1" dirty="0">
                <a:solidFill>
                  <a:srgbClr val="0070C0"/>
                </a:solidFill>
                <a:latin typeface="IBM Plex Sans Condensed Text" panose="020B0506050203000203" pitchFamily="34" charset="0"/>
                <a:ea typeface="Cambria" panose="02040503050406030204" pitchFamily="18" charset="0"/>
              </a:rPr>
              <a:t>Quantum Computing ?!</a:t>
            </a:r>
            <a:endParaRPr lang="en-BE" sz="4800" b="1" dirty="0">
              <a:solidFill>
                <a:srgbClr val="0070C0"/>
              </a:solidFill>
              <a:latin typeface="IBM Plex Sans Condensed Text" panose="020B0506050203000203" pitchFamily="34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53AFE6-7348-4DF0-AF46-07F164FAE99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Title 10">
            <a:extLst>
              <a:ext uri="{FF2B5EF4-FFF2-40B4-BE49-F238E27FC236}">
                <a16:creationId xmlns:a16="http://schemas.microsoft.com/office/drawing/2014/main" id="{4CB8D8ED-2297-46B0-AF79-BAC3800252BB}"/>
              </a:ext>
            </a:extLst>
          </p:cNvPr>
          <p:cNvSpPr txBox="1">
            <a:spLocks/>
          </p:cNvSpPr>
          <p:nvPr/>
        </p:nvSpPr>
        <p:spPr>
          <a:xfrm>
            <a:off x="7022455" y="3583391"/>
            <a:ext cx="4537492" cy="827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solidFill>
                  <a:srgbClr val="000000"/>
                </a:solidFill>
                <a:latin typeface="IBM Plex Sans Condensed Text" panose="020B0506050203000203" pitchFamily="34" charset="0"/>
                <a:ea typeface="Cambria" panose="02040503050406030204" pitchFamily="18" charset="0"/>
              </a:rPr>
              <a:t>15</a:t>
            </a:r>
            <a:r>
              <a:rPr lang="en-US" sz="2400" i="1" baseline="30000" dirty="0">
                <a:solidFill>
                  <a:srgbClr val="000000"/>
                </a:solidFill>
                <a:latin typeface="IBM Plex Sans Condensed Text" panose="020B0506050203000203" pitchFamily="34" charset="0"/>
                <a:ea typeface="Cambria" panose="02040503050406030204" pitchFamily="18" charset="0"/>
              </a:rPr>
              <a:t>th</a:t>
            </a:r>
            <a:r>
              <a:rPr lang="en-US" sz="2400" i="1" dirty="0">
                <a:solidFill>
                  <a:srgbClr val="000000"/>
                </a:solidFill>
                <a:latin typeface="IBM Plex Sans Condensed Text" panose="020B0506050203000203" pitchFamily="34" charset="0"/>
                <a:ea typeface="Cambria" panose="02040503050406030204" pitchFamily="18" charset="0"/>
              </a:rPr>
              <a:t> January 2020</a:t>
            </a:r>
          </a:p>
        </p:txBody>
      </p:sp>
    </p:spTree>
    <p:extLst>
      <p:ext uri="{BB962C8B-B14F-4D97-AF65-F5344CB8AC3E}">
        <p14:creationId xmlns:p14="http://schemas.microsoft.com/office/powerpoint/2010/main" val="91409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0A2E-98BE-4C56-9D28-DCF94330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Event Brite </a:t>
            </a:r>
            <a:endParaRPr lang="en-BE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9C8E-DE4F-4927-978F-2DD00BBA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nl-BE" sz="2000">
                <a:hlinkClick r:id="rId3"/>
              </a:rPr>
              <a:t>https://www.eventbrite.com/publish?crumb=6db0d2f19a5ded&amp;eid=86268723073</a:t>
            </a:r>
            <a:endParaRPr lang="nl-BE" sz="2000"/>
          </a:p>
          <a:p>
            <a:endParaRPr lang="en-BE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718F1-B65E-4DA3-9152-0BE18BE3FA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97763" y="1738993"/>
            <a:ext cx="6250769" cy="32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9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25E9-F3F1-4255-91EE-DE31B38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 Condensed Text" panose="020B0506050203000203" pitchFamily="34" charset="0"/>
              </a:rPr>
              <a:t>Questions</a:t>
            </a:r>
            <a:endParaRPr lang="en-BE" dirty="0">
              <a:latin typeface="IBM Plex Sans Condensed Text" panose="020B0506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BF73-DDFC-42ED-B1D6-6B7BC8D0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736" cy="4351338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nl-BE" dirty="0">
                <a:latin typeface="IBM Plex Sans Condensed Text" panose="020B0506050203000203" pitchFamily="34" charset="0"/>
              </a:rPr>
              <a:t>What are the </a:t>
            </a:r>
            <a:r>
              <a:rPr lang="nl-BE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typical skills </a:t>
            </a:r>
            <a:r>
              <a:rPr lang="nl-BE" dirty="0">
                <a:latin typeface="IBM Plex Sans Condensed Text" panose="020B0506050203000203" pitchFamily="34" charset="0"/>
              </a:rPr>
              <a:t>required for developing Quantum Algorithms? Which types of study would you recommend? Are they available in Belgium?</a:t>
            </a:r>
          </a:p>
          <a:p>
            <a:r>
              <a:rPr lang="nl-BE" dirty="0">
                <a:latin typeface="IBM Plex Sans Condensed Text" panose="020B0506050203000203" pitchFamily="34" charset="0"/>
              </a:rPr>
              <a:t>Will there be dedicated </a:t>
            </a:r>
            <a:r>
              <a:rPr lang="nl-BE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Quantum Software suppliers in the future</a:t>
            </a:r>
            <a:r>
              <a:rPr lang="nl-BE" dirty="0">
                <a:latin typeface="IBM Plex Sans Condensed Text" panose="020B0506050203000203" pitchFamily="34" charset="0"/>
              </a:rPr>
              <a:t>? Will they be partners of the Mega-Cloud Platform Suppliers? 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Is any 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Quantum research </a:t>
            </a:r>
            <a:r>
              <a:rPr lang="en-US" dirty="0">
                <a:latin typeface="IBM Plex Sans Condensed Text" panose="020B0506050203000203" pitchFamily="34" charset="0"/>
              </a:rPr>
              <a:t>going on in Belgium? The Netherlands? Luxembourg? Is this only in Universities?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Belgian or Flemish Government or DoD thinking Quantum?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How is the point of view of 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European Union </a:t>
            </a:r>
            <a:r>
              <a:rPr lang="en-US" dirty="0">
                <a:latin typeface="IBM Plex Sans Condensed Text" panose="020B0506050203000203" pitchFamily="34" charset="0"/>
              </a:rPr>
              <a:t>and ESA?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What would you recommend 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to do now </a:t>
            </a:r>
            <a:r>
              <a:rPr lang="en-US" dirty="0">
                <a:latin typeface="IBM Plex Sans Condensed Text" panose="020B0506050203000203" pitchFamily="34" charset="0"/>
              </a:rPr>
              <a:t>in the area of Quantum Computing?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Google claimed “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Quantum Supremacy</a:t>
            </a:r>
            <a:r>
              <a:rPr lang="en-US" dirty="0">
                <a:latin typeface="IBM Plex Sans Condensed Text" panose="020B0506050203000203" pitchFamily="34" charset="0"/>
              </a:rPr>
              <a:t>”, but IBM reacted that the experiment was really specific and not solving a real world problem. What is your </a:t>
            </a:r>
            <a:r>
              <a:rPr lang="en-US" dirty="0" err="1">
                <a:latin typeface="IBM Plex Sans Condensed Text" panose="020B0506050203000203" pitchFamily="34" charset="0"/>
              </a:rPr>
              <a:t>PoV</a:t>
            </a:r>
            <a:r>
              <a:rPr lang="en-US" dirty="0">
                <a:latin typeface="IBM Plex Sans Condensed Text" panose="020B0506050203000203" pitchFamily="34" charset="0"/>
              </a:rPr>
              <a:t>?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What is the 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most objective way to measure the performance </a:t>
            </a:r>
            <a:r>
              <a:rPr lang="en-US" dirty="0">
                <a:latin typeface="IBM Plex Sans Condensed Text" panose="020B0506050203000203" pitchFamily="34" charset="0"/>
              </a:rPr>
              <a:t>of Quantum Computers?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Which 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types of organizations do you as first users </a:t>
            </a:r>
            <a:r>
              <a:rPr lang="en-US" dirty="0">
                <a:latin typeface="IBM Plex Sans Condensed Text" panose="020B0506050203000203" pitchFamily="34" charset="0"/>
              </a:rPr>
              <a:t>of Quantum Computing in Europe and Belgium? Concrete names?  </a:t>
            </a:r>
          </a:p>
          <a:p>
            <a:r>
              <a:rPr lang="en-US" dirty="0">
                <a:latin typeface="IBM Plex Sans Condensed Text" panose="020B0506050203000203" pitchFamily="34" charset="0"/>
              </a:rPr>
              <a:t>What are your </a:t>
            </a:r>
            <a:r>
              <a:rPr lang="en-US" dirty="0">
                <a:solidFill>
                  <a:srgbClr val="FF0000"/>
                </a:solidFill>
                <a:latin typeface="IBM Plex Sans Condensed Text" panose="020B0506050203000203" pitchFamily="34" charset="0"/>
              </a:rPr>
              <a:t>personal next ambitions </a:t>
            </a:r>
            <a:r>
              <a:rPr lang="en-US" dirty="0">
                <a:latin typeface="IBM Plex Sans Condensed Text" panose="020B0506050203000203" pitchFamily="34" charset="0"/>
              </a:rPr>
              <a:t>in the area of Quantum? </a:t>
            </a:r>
            <a:endParaRPr lang="en-BE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77E6-A106-41B5-9999-621F1CD4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AA44-0DF3-421E-9679-ABA5F76D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………………………………………………………………………………………………………..</a:t>
            </a:r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r>
              <a:rPr lang="en-US" dirty="0"/>
              <a:t>………………………………………………………………………………………………………..</a:t>
            </a:r>
            <a:endParaRPr lang="en-BE" dirty="0"/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9684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91" y="388571"/>
            <a:ext cx="10373818" cy="21107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800" dirty="0">
                <a:latin typeface="IBM Plex Sans Condensed Text" panose="020B0506050203000203" pitchFamily="34" charset="0"/>
              </a:rPr>
              <a:t>Please drop your Badges here. Thanks !</a:t>
            </a:r>
            <a:endParaRPr lang="en-BE" sz="88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9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91" y="388571"/>
            <a:ext cx="10373818" cy="21107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800" dirty="0">
                <a:latin typeface="IBM Plex Sans Condensed Text" panose="020B0506050203000203" pitchFamily="34" charset="0"/>
              </a:rPr>
              <a:t>Please drop your Badges here. Thanks !</a:t>
            </a:r>
            <a:endParaRPr lang="en-BE" sz="88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0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91" y="388571"/>
            <a:ext cx="10373818" cy="21107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800" dirty="0">
                <a:latin typeface="IBM Plex Sans Condensed Text" panose="020B0506050203000203" pitchFamily="34" charset="0"/>
              </a:rPr>
              <a:t>Please drop your Badges here. Thanks !</a:t>
            </a:r>
            <a:endParaRPr lang="en-BE" sz="88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E25E9-F3F1-4255-91EE-DE31B389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145975" cy="1135737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>
                <a:solidFill>
                  <a:srgbClr val="0070C0"/>
                </a:solidFill>
                <a:latin typeface="IBM Plex Sans Condensed Text" panose="020B0506050203000203" pitchFamily="34" charset="0"/>
              </a:rPr>
              <a:t>GSE </a:t>
            </a:r>
            <a:r>
              <a:rPr lang="en-US" sz="3300" b="1" dirty="0">
                <a:latin typeface="IBM Plex Sans Condensed Text" panose="020B0506050203000203" pitchFamily="34" charset="0"/>
              </a:rPr>
              <a:t>Architecture and Innovation </a:t>
            </a:r>
            <a:r>
              <a:rPr lang="en-US" sz="3300" dirty="0">
                <a:latin typeface="IBM Plex Sans Condensed Text" panose="020B0506050203000203" pitchFamily="34" charset="0"/>
              </a:rPr>
              <a:t>Working Group</a:t>
            </a:r>
            <a:endParaRPr lang="en-BE" sz="3300" dirty="0">
              <a:latin typeface="IBM Plex Sans Condensed Text" panose="020B050605020300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01CEF8-E724-446C-8BF8-ED32E18A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55" y="2897920"/>
            <a:ext cx="5505998" cy="2667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IBM Plex Sans Condensed Text" panose="020B0506050203000203" pitchFamily="34" charset="0"/>
              </a:rPr>
              <a:t>The theme of today… 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IBM Plex Sans Condensed Text" panose="020B0506050203000203" pitchFamily="34" charset="0"/>
              </a:rPr>
              <a:t>Innovation with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IBM Plex Sans Condensed Text" panose="020B0506050203000203" pitchFamily="34" charset="0"/>
              </a:rPr>
              <a:t>Quantum Computing ?!</a:t>
            </a:r>
            <a:endParaRPr lang="en-BE" sz="4400" b="1" dirty="0">
              <a:solidFill>
                <a:srgbClr val="0070C0"/>
              </a:solidFill>
              <a:latin typeface="IBM Plex Sans Condensed Text" panose="020B050605020300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A12B8-F80D-4F9C-A0BD-D8998EDA8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r="253" b="3"/>
          <a:stretch/>
        </p:blipFill>
        <p:spPr>
          <a:xfrm>
            <a:off x="7517608" y="3259492"/>
            <a:ext cx="2877358" cy="2877358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A5EE5-B2CC-4B5D-8201-373652D63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0" r="2749" b="-1"/>
          <a:stretch/>
        </p:blipFill>
        <p:spPr>
          <a:xfrm>
            <a:off x="6078928" y="1823497"/>
            <a:ext cx="2877358" cy="2877358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4B738E-DDEF-4FEB-9AB0-2E1A7385E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44" b="-6"/>
          <a:stretch/>
        </p:blipFill>
        <p:spPr>
          <a:xfrm>
            <a:off x="8956288" y="1823497"/>
            <a:ext cx="2877358" cy="2877358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275DB-E0FB-4EF9-8AAD-F777C8745A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50" r="-3" b="-3"/>
          <a:stretch/>
        </p:blipFill>
        <p:spPr>
          <a:xfrm>
            <a:off x="7517608" y="390293"/>
            <a:ext cx="2877358" cy="2877358"/>
          </a:xfrm>
          <a:custGeom>
            <a:avLst/>
            <a:gdLst>
              <a:gd name="connsiteX0" fmla="*/ 2145643 w 4291285"/>
              <a:gd name="connsiteY0" fmla="*/ 0 h 4291285"/>
              <a:gd name="connsiteX1" fmla="*/ 4291285 w 4291285"/>
              <a:gd name="connsiteY1" fmla="*/ 2145643 h 4291285"/>
              <a:gd name="connsiteX2" fmla="*/ 2145643 w 4291285"/>
              <a:gd name="connsiteY2" fmla="*/ 4291285 h 4291285"/>
              <a:gd name="connsiteX3" fmla="*/ 0 w 4291285"/>
              <a:gd name="connsiteY3" fmla="*/ 2145643 h 429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038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76F76-333B-4F13-890A-357F6E03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IBM Plex Sans Condensed Text" panose="020B0506050203000203" pitchFamily="34" charset="0"/>
              </a:rPr>
              <a:t>Agenda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2EE11-050E-4AD0-A899-32AB742C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8" y="1422290"/>
            <a:ext cx="9165336" cy="52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9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3E859E-BCBF-4E66-BDB2-B45C40789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2741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9AEE7E-B925-446D-8A61-75BFE40B8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422B3-1BD1-4A0F-A9BD-54001536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IBM Plex Sans Condensed Text" panose="020B0506050203000203" pitchFamily="34" charset="0"/>
              </a:rPr>
              <a:t>Enjoy your afternoon !</a:t>
            </a:r>
            <a:endParaRPr lang="en-BE">
              <a:solidFill>
                <a:srgbClr val="FFFFFF"/>
              </a:solidFill>
              <a:latin typeface="IBM Plex Sans Condensed Text" panose="020B050605020300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D527E-542C-44E0-8FC2-F03B24CFA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83C16-E098-4A68-AD35-452091E4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2610850"/>
            <a:ext cx="4954693" cy="237825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304B-5C88-4C4A-BE38-59C91FFC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560" y="2309970"/>
            <a:ext cx="5029200" cy="32276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  <a:latin typeface="IBM Plex Sans Condensed Text" panose="020B0506050203000203" pitchFamily="34" charset="0"/>
              </a:rPr>
              <a:t>The Organizing Team</a:t>
            </a:r>
          </a:p>
          <a:p>
            <a:pPr marL="0" indent="0" algn="ctr">
              <a:buNone/>
            </a:pPr>
            <a:endParaRPr lang="en-US" sz="2000" i="1" dirty="0">
              <a:solidFill>
                <a:srgbClr val="000000"/>
              </a:solidFill>
              <a:latin typeface="IBM Plex Sans Condensed Text" panose="020B0506050203000203" pitchFamily="34" charset="0"/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rgbClr val="000000"/>
                </a:solidFill>
                <a:latin typeface="IBM Plex Sans Condensed Text" panose="020B0506050203000203" pitchFamily="34" charset="0"/>
              </a:rPr>
              <a:t>Wim </a:t>
            </a:r>
            <a:r>
              <a:rPr lang="en-US" sz="2000" i="1" dirty="0" err="1">
                <a:solidFill>
                  <a:srgbClr val="000000"/>
                </a:solidFill>
                <a:latin typeface="IBM Plex Sans Condensed Text" panose="020B0506050203000203" pitchFamily="34" charset="0"/>
              </a:rPr>
              <a:t>Tobback</a:t>
            </a:r>
            <a:endParaRPr lang="en-US" sz="2000" i="1" dirty="0">
              <a:solidFill>
                <a:srgbClr val="000000"/>
              </a:solidFill>
              <a:latin typeface="IBM Plex Sans Condensed Text" panose="020B0506050203000203" pitchFamily="34" charset="0"/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rgbClr val="000000"/>
                </a:solidFill>
                <a:latin typeface="IBM Plex Sans Condensed Text" panose="020B0506050203000203" pitchFamily="34" charset="0"/>
              </a:rPr>
              <a:t>Erik </a:t>
            </a:r>
            <a:r>
              <a:rPr lang="en-US" sz="2000" i="1" dirty="0" err="1">
                <a:solidFill>
                  <a:srgbClr val="000000"/>
                </a:solidFill>
                <a:latin typeface="IBM Plex Sans Condensed Text" panose="020B0506050203000203" pitchFamily="34" charset="0"/>
              </a:rPr>
              <a:t>Ombelets</a:t>
            </a:r>
            <a:endParaRPr lang="en-US" sz="2000" i="1" dirty="0">
              <a:solidFill>
                <a:srgbClr val="000000"/>
              </a:solidFill>
              <a:latin typeface="IBM Plex Sans Condensed Text" panose="020B0506050203000203" pitchFamily="34" charset="0"/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rgbClr val="000000"/>
                </a:solidFill>
                <a:latin typeface="IBM Plex Sans Condensed Text" panose="020B0506050203000203" pitchFamily="34" charset="0"/>
              </a:rPr>
              <a:t>Eric Michiels</a:t>
            </a:r>
            <a:endParaRPr lang="en-BE" sz="2000" i="1" dirty="0">
              <a:solidFill>
                <a:srgbClr val="000000"/>
              </a:solidFill>
              <a:latin typeface="IBM Plex Sans Condensed Text" panose="020B050605020300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68834-A778-412E-A8DB-0FE4ED2A2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011" y="5147708"/>
            <a:ext cx="725996" cy="77977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C0E1D-77A1-4A2A-8AD9-9AB120549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406" y="5154652"/>
            <a:ext cx="2409825" cy="4857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80841-3C05-4404-96AA-DE05F5060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981" y="5889461"/>
            <a:ext cx="1619250" cy="7143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98B1E0-D522-4429-BD34-E71289FF4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1923" y="5318252"/>
            <a:ext cx="1228236" cy="10825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24361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442452"/>
            <a:ext cx="11189109" cy="573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200" dirty="0">
                <a:latin typeface="IBM Plex Sans Condensed Text" panose="020B0506050203000203" pitchFamily="34" charset="0"/>
              </a:rPr>
              <a:t>10’</a:t>
            </a:r>
            <a:endParaRPr lang="en-BE" sz="382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1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717755"/>
            <a:ext cx="11189109" cy="573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200" dirty="0">
                <a:latin typeface="IBM Plex Sans Condensed Text" panose="020B0506050203000203" pitchFamily="34" charset="0"/>
              </a:rPr>
              <a:t>5’</a:t>
            </a:r>
            <a:endParaRPr lang="en-BE" sz="382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717755"/>
            <a:ext cx="11189109" cy="573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200" dirty="0">
                <a:latin typeface="IBM Plex Sans Condensed Text" panose="020B0506050203000203" pitchFamily="34" charset="0"/>
              </a:rPr>
              <a:t>1’</a:t>
            </a:r>
            <a:endParaRPr lang="en-BE" sz="382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1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717755"/>
            <a:ext cx="11189109" cy="573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200" dirty="0">
                <a:latin typeface="IBM Plex Sans Condensed Text" panose="020B0506050203000203" pitchFamily="34" charset="0"/>
              </a:rPr>
              <a:t>0’</a:t>
            </a:r>
            <a:endParaRPr lang="en-BE" sz="382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3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BC2F-6414-4B43-8288-4A368C88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91" y="388571"/>
            <a:ext cx="10373818" cy="21107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800" dirty="0">
                <a:latin typeface="IBM Plex Sans Condensed Text" panose="020B0506050203000203" pitchFamily="34" charset="0"/>
              </a:rPr>
              <a:t>Please drop your Badges here. Thanks !</a:t>
            </a:r>
            <a:endParaRPr lang="en-BE" sz="8800" dirty="0">
              <a:latin typeface="IBM Plex Sans Condensed Text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5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420</Words>
  <Application>Microsoft Office PowerPoint</Application>
  <PresentationFormat>Widescreen</PresentationFormat>
  <Paragraphs>69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IBM Plex Sans Condensed Text</vt:lpstr>
      <vt:lpstr>Office Theme</vt:lpstr>
      <vt:lpstr>GSE Architecture and Innovation Working Group Belgium</vt:lpstr>
      <vt:lpstr>GSE Architecture and Innovation Working Group</vt:lpstr>
      <vt:lpstr>Agenda </vt:lpstr>
      <vt:lpstr>Enjoy your afternoon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 Brite </vt:lpstr>
      <vt:lpstr>Questions</vt:lpstr>
      <vt:lpstr>Notes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 Architecture and Innovation Working Group Belgium</dc:title>
  <dc:creator>Eric Michiels</dc:creator>
  <cp:lastModifiedBy>Eric Michiels</cp:lastModifiedBy>
  <cp:revision>11</cp:revision>
  <cp:lastPrinted>2020-01-14T10:36:04Z</cp:lastPrinted>
  <dcterms:created xsi:type="dcterms:W3CDTF">2020-01-12T09:50:45Z</dcterms:created>
  <dcterms:modified xsi:type="dcterms:W3CDTF">2020-01-14T11:27:14Z</dcterms:modified>
</cp:coreProperties>
</file>